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B2DAD39-1BA0-46DF-80E9-B31C3EB907E5}" type="datetimeFigureOut">
              <a:rPr lang="tr-TR" smtClean="0"/>
              <a:pPr/>
              <a:t>17.02.2019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4EDB827-02D8-4C21-AE44-A443A36028E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DAD39-1BA0-46DF-80E9-B31C3EB907E5}" type="datetimeFigureOut">
              <a:rPr lang="tr-TR" smtClean="0"/>
              <a:pPr/>
              <a:t>17.02.2019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DB827-02D8-4C21-AE44-A443A36028E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3600" b="1" dirty="0" smtClean="0"/>
              <a:t>Küreselleşmenin Ticarete Etkileri</a:t>
            </a:r>
            <a:endParaRPr lang="tr-TR"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a:bodyPr>
          <a:lstStyle/>
          <a:p>
            <a:pPr algn="just"/>
            <a:r>
              <a:rPr lang="tr-TR" sz="2600" dirty="0" smtClean="0"/>
              <a:t>insanların </a:t>
            </a:r>
            <a:r>
              <a:rPr lang="tr-TR" sz="2600" dirty="0"/>
              <a:t>hayatta kalabilmeleri ve geçinebilmeleri için gerekli olan hammadde ve malzemelerin temininin sağlanması için </a:t>
            </a:r>
            <a:r>
              <a:rPr lang="tr-TR" sz="2600" dirty="0" smtClean="0"/>
              <a:t>ülkeler </a:t>
            </a:r>
            <a:r>
              <a:rPr lang="tr-TR" sz="2600" dirty="0"/>
              <a:t>arasında mal alışverişi yapılması gerekmektedir. </a:t>
            </a:r>
            <a:endParaRPr lang="tr-TR" sz="2600" dirty="0" smtClean="0"/>
          </a:p>
          <a:p>
            <a:pPr algn="just"/>
            <a:r>
              <a:rPr lang="tr-TR" sz="2600" dirty="0" smtClean="0"/>
              <a:t>Ticaretin amacı, üretilen </a:t>
            </a:r>
            <a:r>
              <a:rPr lang="tr-TR" sz="2600" dirty="0"/>
              <a:t>ürünlerin satılması ve karşılığında hem ülkenin kalkınması </a:t>
            </a:r>
            <a:r>
              <a:rPr lang="tr-TR" sz="2600" dirty="0" smtClean="0"/>
              <a:t>hem de </a:t>
            </a:r>
            <a:r>
              <a:rPr lang="tr-TR" sz="2600" dirty="0"/>
              <a:t>tüccar, esnafların geçimlerini sağlaması yönünden önemli olmaktadır. </a:t>
            </a:r>
            <a:endParaRPr lang="tr-TR" sz="2600" dirty="0" smtClean="0"/>
          </a:p>
          <a:p>
            <a:pPr algn="just"/>
            <a:r>
              <a:rPr lang="tr-TR" sz="2600" dirty="0" smtClean="0"/>
              <a:t>Ticaret </a:t>
            </a:r>
            <a:r>
              <a:rPr lang="tr-TR" sz="2600" dirty="0"/>
              <a:t>üretim yapabilen ülkeden satın almalar yaparak o ülkenin gelirini arttırmak ve kişi başına olan geliri de böylece arttırmak ülkenin zenginleştiğini gösterecektir</a:t>
            </a:r>
          </a:p>
          <a:p>
            <a:pPr algn="just"/>
            <a:r>
              <a:rPr lang="tr-TR" sz="2600" dirty="0"/>
              <a:t>.</a:t>
            </a:r>
          </a:p>
          <a:p>
            <a:endParaRPr lang="tr-TR" dirty="0"/>
          </a:p>
        </p:txBody>
      </p:sp>
    </p:spTree>
    <p:extLst>
      <p:ext uri="{BB962C8B-B14F-4D97-AF65-F5344CB8AC3E}">
        <p14:creationId xmlns:p14="http://schemas.microsoft.com/office/powerpoint/2010/main" val="1851076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Ticaretin Türleri</a:t>
            </a:r>
            <a:br>
              <a:rPr lang="tr-TR" dirty="0"/>
            </a:br>
            <a:endParaRPr lang="tr-TR" dirty="0"/>
          </a:p>
        </p:txBody>
      </p:sp>
      <p:sp>
        <p:nvSpPr>
          <p:cNvPr id="3" name="2 İçerik Yer Tutucusu"/>
          <p:cNvSpPr>
            <a:spLocks noGrp="1"/>
          </p:cNvSpPr>
          <p:nvPr>
            <p:ph idx="1"/>
          </p:nvPr>
        </p:nvSpPr>
        <p:spPr>
          <a:xfrm>
            <a:off x="467544" y="1196752"/>
            <a:ext cx="8229600" cy="5102027"/>
          </a:xfrm>
        </p:spPr>
        <p:txBody>
          <a:bodyPr>
            <a:normAutofit fontScale="25000" lnSpcReduction="20000"/>
          </a:bodyPr>
          <a:lstStyle/>
          <a:p>
            <a:pPr algn="just">
              <a:buNone/>
            </a:pPr>
            <a:endParaRPr lang="tr-TR" sz="9600" dirty="0" smtClean="0"/>
          </a:p>
          <a:p>
            <a:pPr algn="just"/>
            <a:r>
              <a:rPr lang="tr-TR" sz="9600" dirty="0" smtClean="0"/>
              <a:t>Ticaret, uygulama alanlarına göre mal ve hizmet ticareti, bulunduğu konuma göre iç ve dış ticaret olarak ayrılabilmektedir. </a:t>
            </a:r>
          </a:p>
          <a:p>
            <a:pPr algn="just"/>
            <a:r>
              <a:rPr lang="tr-TR" sz="9600" dirty="0" smtClean="0"/>
              <a:t>Ticaretin hizmetlere göre ayrımında ise perakendecilik ve toptan ticaret şeklinde çeşitlere ayrılmaktadır.</a:t>
            </a:r>
          </a:p>
          <a:p>
            <a:pPr algn="just"/>
            <a:r>
              <a:rPr lang="tr-TR" sz="9600" dirty="0" smtClean="0"/>
              <a:t>Mal ticareti, alıcı ile satıcı arasındaki mal alışverişini ifade etmektedir.</a:t>
            </a:r>
          </a:p>
          <a:p>
            <a:pPr algn="just"/>
            <a:r>
              <a:rPr lang="tr-TR" sz="9600" dirty="0" smtClean="0"/>
              <a:t> Mal ticareti ile birlikte ülkeler arasındaki ekonomide daha da canlı bir şekilde ilerlemeye başlamıştır. </a:t>
            </a:r>
          </a:p>
          <a:p>
            <a:pPr algn="just"/>
            <a:r>
              <a:rPr lang="tr-TR" sz="9600" dirty="0" smtClean="0"/>
              <a:t>Mal ticareti, bir ülkedeki ürüne başka bir ülkede ihtiyaç bulunulması ve bu ülkelerin birbirlerinden istek ve ihtiyaçlarına yönelik olarak birbirlerine ürünlerini göndermeleridir.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Hizmet Ticareti</a:t>
            </a:r>
            <a:br>
              <a:rPr lang="tr-TR" dirty="0"/>
            </a:br>
            <a:endParaRPr lang="tr-TR" dirty="0"/>
          </a:p>
        </p:txBody>
      </p:sp>
      <p:sp>
        <p:nvSpPr>
          <p:cNvPr id="3" name="2 İçerik Yer Tutucusu"/>
          <p:cNvSpPr>
            <a:spLocks noGrp="1"/>
          </p:cNvSpPr>
          <p:nvPr>
            <p:ph idx="1"/>
          </p:nvPr>
        </p:nvSpPr>
        <p:spPr/>
        <p:txBody>
          <a:bodyPr>
            <a:normAutofit/>
          </a:bodyPr>
          <a:lstStyle/>
          <a:p>
            <a:pPr algn="just"/>
            <a:r>
              <a:rPr lang="tr-TR" sz="2400" dirty="0" smtClean="0"/>
              <a:t>Hizmet ticaretinde depolama ve stoklama gibi kavramlar yer almamaktadır.</a:t>
            </a:r>
          </a:p>
          <a:p>
            <a:pPr algn="just"/>
            <a:r>
              <a:rPr lang="tr-TR" sz="2400" dirty="0" smtClean="0"/>
              <a:t>Alıcı ile satıcı arasındaki iletişim hizmetin alınabilmesi için gerekli olmaktadır.</a:t>
            </a:r>
          </a:p>
          <a:p>
            <a:pPr algn="just"/>
            <a:r>
              <a:rPr lang="tr-TR" sz="2400" dirty="0" smtClean="0"/>
              <a:t>Hizmet ticareti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Dış Ticaret</a:t>
            </a:r>
            <a:endParaRPr lang="tr-TR" dirty="0"/>
          </a:p>
        </p:txBody>
      </p:sp>
      <p:sp>
        <p:nvSpPr>
          <p:cNvPr id="3" name="2 İçerik Yer Tutucusu"/>
          <p:cNvSpPr>
            <a:spLocks noGrp="1"/>
          </p:cNvSpPr>
          <p:nvPr>
            <p:ph idx="1"/>
          </p:nvPr>
        </p:nvSpPr>
        <p:spPr>
          <a:xfrm>
            <a:off x="683568" y="1628801"/>
            <a:ext cx="8229600" cy="3312368"/>
          </a:xfrm>
        </p:spPr>
        <p:txBody>
          <a:bodyPr>
            <a:normAutofit fontScale="25000" lnSpcReduction="20000"/>
          </a:bodyPr>
          <a:lstStyle/>
          <a:p>
            <a:pPr marL="0" indent="0">
              <a:buNone/>
            </a:pPr>
            <a:endParaRPr lang="tr-TR" sz="9600" dirty="0" smtClean="0"/>
          </a:p>
          <a:p>
            <a:pPr algn="just"/>
            <a:r>
              <a:rPr lang="tr-TR" sz="9600" dirty="0" smtClean="0"/>
              <a:t>Uluslararası platformda gerçekleştirilen her türlü ticari faaliyet dış ticaretin kapsamındadır. </a:t>
            </a:r>
          </a:p>
          <a:p>
            <a:pPr algn="just"/>
            <a:r>
              <a:rPr lang="tr-TR" sz="9600" dirty="0" smtClean="0"/>
              <a:t>Bu ticari faaliyetler karşımıza hizmet ve ürün alım satımı şeklinde çıkar. </a:t>
            </a:r>
          </a:p>
          <a:p>
            <a:pPr algn="just"/>
            <a:r>
              <a:rPr lang="tr-TR" sz="9600" dirty="0" smtClean="0"/>
              <a:t>Bu alım satım işlemleri ise ihracat, ithalat ve transit ticaret faaliyetleri ile gerçekleştirilir.</a:t>
            </a:r>
          </a:p>
          <a:p>
            <a:pPr algn="just"/>
            <a:r>
              <a:rPr lang="tr-TR" sz="9600" dirty="0" smtClean="0"/>
              <a:t>Dış ticaret ülkelerin birbirleriyle yaptıkları mal ve hizmet hareketlerini göstermektedir.</a:t>
            </a:r>
          </a:p>
          <a:p>
            <a:pPr algn="just"/>
            <a:r>
              <a:rPr lang="tr-TR" sz="9600" dirty="0" smtClean="0"/>
              <a:t>Mal ticaretleri en çok dış ticarette bulunmaktadır.</a:t>
            </a:r>
          </a:p>
          <a:p>
            <a:endParaRPr lang="tr-TR" sz="9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a:t>Ülkelerin uluslararası ticaret yöntemiyle birbirlerinin gelenek, örf, adet, kültür gibi özelliklerini birbirlerine transfer eder hale gelmişlerdir.</a:t>
            </a:r>
          </a:p>
          <a:p>
            <a:pPr algn="just"/>
            <a:r>
              <a:rPr lang="tr-TR" sz="2400" dirty="0"/>
              <a:t>Dış ticaret hacmindeki büyümelerde </a:t>
            </a:r>
            <a:r>
              <a:rPr lang="tr-TR" sz="2400" dirty="0" smtClean="0"/>
              <a:t>komşu ülkeler </a:t>
            </a:r>
            <a:r>
              <a:rPr lang="tr-TR" sz="2400" dirty="0"/>
              <a:t>ile yapılan ticari ilişkilerin yeri büyük olmaktadır.</a:t>
            </a:r>
          </a:p>
          <a:p>
            <a:pPr algn="just"/>
            <a:r>
              <a:rPr lang="tr-TR" sz="2400" dirty="0"/>
              <a:t>Dünya ekonomisinde önemli bir yeri olan gelişmiş ekonomilerin komşuları ile birlikte dış ticaret ilişkileri iyi  olmaktadır</a:t>
            </a:r>
          </a:p>
        </p:txBody>
      </p:sp>
    </p:spTree>
    <p:extLst>
      <p:ext uri="{BB962C8B-B14F-4D97-AF65-F5344CB8AC3E}">
        <p14:creationId xmlns:p14="http://schemas.microsoft.com/office/powerpoint/2010/main" val="2626366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İç </a:t>
            </a:r>
            <a:r>
              <a:rPr lang="tr-TR" dirty="0"/>
              <a:t>Ticaret</a:t>
            </a:r>
          </a:p>
        </p:txBody>
      </p:sp>
      <p:sp>
        <p:nvSpPr>
          <p:cNvPr id="3" name="2 İçerik Yer Tutucusu"/>
          <p:cNvSpPr>
            <a:spLocks noGrp="1"/>
          </p:cNvSpPr>
          <p:nvPr>
            <p:ph idx="1"/>
          </p:nvPr>
        </p:nvSpPr>
        <p:spPr>
          <a:xfrm>
            <a:off x="467544" y="1340769"/>
            <a:ext cx="8229600" cy="5517231"/>
          </a:xfrm>
        </p:spPr>
        <p:txBody>
          <a:bodyPr>
            <a:normAutofit fontScale="25000" lnSpcReduction="20000"/>
          </a:bodyPr>
          <a:lstStyle/>
          <a:p>
            <a:pPr algn="just"/>
            <a:r>
              <a:rPr lang="tr-TR" sz="9600" dirty="0" smtClean="0"/>
              <a:t>İç ticaret ülke içerisinde yapılan ticareti göstermektedir.</a:t>
            </a:r>
          </a:p>
          <a:p>
            <a:pPr algn="just"/>
            <a:r>
              <a:rPr lang="tr-TR" sz="9600" dirty="0" smtClean="0"/>
              <a:t>Ülke içerisindeki bölgelerin birbirleriyle yaptığı ticarettir.</a:t>
            </a:r>
          </a:p>
          <a:p>
            <a:pPr algn="just"/>
            <a:r>
              <a:rPr lang="tr-TR" sz="9600" dirty="0" smtClean="0"/>
              <a:t>İç ticaret sayesinde bölgelerin birbirlerine mal ve hizmet alışverişleri sağlanmaktadır.</a:t>
            </a:r>
          </a:p>
          <a:p>
            <a:pPr algn="just"/>
            <a:r>
              <a:rPr lang="tr-TR" sz="9600" dirty="0" smtClean="0"/>
              <a:t>Ticaretin bir ülkenin iç pazarları yönelik olarak yapılmasına denilmektedir.</a:t>
            </a:r>
          </a:p>
          <a:p>
            <a:pPr algn="just"/>
            <a:r>
              <a:rPr lang="tr-TR" sz="9600" dirty="0" smtClean="0"/>
              <a:t> Aynı ülke içerisindeki mal ve hizmetlerin ücret karşılığında yer değiştirilmesi anlamına gelmektedir</a:t>
            </a:r>
          </a:p>
          <a:p>
            <a:pPr algn="just"/>
            <a:r>
              <a:rPr lang="tr-TR" sz="9600" dirty="0" smtClean="0"/>
              <a:t>İç ticaret sayesinde sektör anlamında da gelişimler meydana gelebilmektedir.</a:t>
            </a:r>
          </a:p>
          <a:p>
            <a:pPr algn="just"/>
            <a:r>
              <a:rPr lang="tr-TR" sz="9600" dirty="0" smtClean="0"/>
              <a:t>İç ticaret ülkelerin elde ettikleri ürünleri ülke içindeki diğer bölümlere de aktarmalarıdır.</a:t>
            </a:r>
            <a:r>
              <a:rPr lang="tr-TR" sz="2800" dirty="0"/>
              <a:t> </a:t>
            </a:r>
            <a:endParaRPr lang="tr-TR" sz="2800" dirty="0" smtClean="0"/>
          </a:p>
          <a:p>
            <a:pPr algn="just"/>
            <a:r>
              <a:rPr lang="tr-TR" sz="9600" dirty="0" smtClean="0"/>
              <a:t>Böylece </a:t>
            </a:r>
            <a:r>
              <a:rPr lang="tr-TR" sz="9600" dirty="0"/>
              <a:t>ülkedeki kalkınmada sağlanmış olmaktadır.</a:t>
            </a:r>
          </a:p>
          <a:p>
            <a:pPr algn="just"/>
            <a:endParaRPr lang="tr-TR" sz="9600" dirty="0" smtClean="0"/>
          </a:p>
          <a:p>
            <a:endParaRPr lang="tr-TR" dirty="0"/>
          </a:p>
        </p:txBody>
      </p:sp>
      <p:sp>
        <p:nvSpPr>
          <p:cNvPr id="4" name="2 İçerik Yer Tutucusu"/>
          <p:cNvSpPr txBox="1">
            <a:spLocks/>
          </p:cNvSpPr>
          <p:nvPr/>
        </p:nvSpPr>
        <p:spPr>
          <a:xfrm>
            <a:off x="467544" y="1340769"/>
            <a:ext cx="8229600" cy="4608512"/>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tr-TR" sz="9600" dirty="0" smtClean="0"/>
              <a:t>İç ticaret ülke içerisinde yapılan ticareti göstermektedir.</a:t>
            </a:r>
          </a:p>
          <a:p>
            <a:pPr algn="just"/>
            <a:r>
              <a:rPr lang="tr-TR" sz="9600" dirty="0" smtClean="0"/>
              <a:t>Ülke içerisindeki bölgelerin birbirleriyle yaptığı ticarettir.</a:t>
            </a:r>
          </a:p>
          <a:p>
            <a:pPr algn="just"/>
            <a:r>
              <a:rPr lang="tr-TR" sz="9600" dirty="0" smtClean="0"/>
              <a:t>İç ticaret sayesinde bölgelerin birbirlerine mal ve hizmet alışverişleri sağlanmaktadır.</a:t>
            </a:r>
          </a:p>
          <a:p>
            <a:pPr algn="just"/>
            <a:r>
              <a:rPr lang="tr-TR" sz="9600" dirty="0" smtClean="0"/>
              <a:t>Ticaretin bir ülkenin iç pazarları yönelik olarak yapılmasına denilmektedir.</a:t>
            </a:r>
          </a:p>
          <a:p>
            <a:pPr algn="just"/>
            <a:r>
              <a:rPr lang="tr-TR" sz="9600" dirty="0" smtClean="0"/>
              <a:t> Aynı ülke içerisindeki mal ve hizmetlerin ücret karşılığında yer değiştirilmesi anlamına gelmektedir.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Ticaretin Önemi</a:t>
            </a:r>
          </a:p>
        </p:txBody>
      </p:sp>
      <p:sp>
        <p:nvSpPr>
          <p:cNvPr id="3" name="2 İçerik Yer Tutucusu"/>
          <p:cNvSpPr>
            <a:spLocks noGrp="1"/>
          </p:cNvSpPr>
          <p:nvPr>
            <p:ph idx="1"/>
          </p:nvPr>
        </p:nvSpPr>
        <p:spPr/>
        <p:txBody>
          <a:bodyPr>
            <a:normAutofit fontScale="25000" lnSpcReduction="20000"/>
          </a:bodyPr>
          <a:lstStyle/>
          <a:p>
            <a:pPr algn="just"/>
            <a:r>
              <a:rPr lang="tr-TR" sz="9600" dirty="0" smtClean="0"/>
              <a:t>Ticaretin önemi bilindiği gibi ülkeye para ve ülkedeki çalışanlara para kazandırması açısından önem ifade etmektedir.</a:t>
            </a:r>
          </a:p>
          <a:p>
            <a:pPr algn="just"/>
            <a:r>
              <a:rPr lang="tr-TR" sz="9600" dirty="0" smtClean="0"/>
              <a:t>Ticaretin doğuşu ve günümüze gelişi ticaretin birçok konudaki etkisi tüm dünyayı etkilemektedir. </a:t>
            </a:r>
          </a:p>
          <a:p>
            <a:pPr algn="just"/>
            <a:r>
              <a:rPr lang="tr-TR" sz="9600" dirty="0" smtClean="0"/>
              <a:t>Ticaret, geçmişten günümüze sürekli olarak insanların geçimleri sağlamak için dolaylı ya da doğrudan kullandıkları sistemdir.</a:t>
            </a:r>
          </a:p>
          <a:p>
            <a:pPr algn="just"/>
            <a:r>
              <a:rPr lang="tr-TR" sz="9600" dirty="0" smtClean="0"/>
              <a:t> Ticaret gelişen teknolojiyle birlikte kendini her alanda göstermeyi başarır hale gelmiştir.</a:t>
            </a:r>
          </a:p>
          <a:p>
            <a:pPr algn="just"/>
            <a:r>
              <a:rPr lang="tr-TR" sz="9600" dirty="0" smtClean="0"/>
              <a:t>Ticaretin önemi, hem üretici hem tüketiciyi yakından etkiler hale gelmiştir. </a:t>
            </a:r>
          </a:p>
          <a:p>
            <a:pPr algn="just"/>
            <a:endParaRPr lang="tr-TR" sz="9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dirty="0"/>
              <a:t> </a:t>
            </a:r>
            <a:r>
              <a:rPr lang="tr-TR" sz="2800" dirty="0"/>
              <a:t>Ticaret sayesinde ülke kalkınması ve gelişimi hızlanmıştır.</a:t>
            </a:r>
          </a:p>
          <a:p>
            <a:pPr algn="just"/>
            <a:r>
              <a:rPr lang="tr-TR" sz="2800" dirty="0"/>
              <a:t>Ticaret bir ülkedeki ithalat ve ihracatı gösteren en önemli unsurlardan biri olarak ta kendini göstermektedir.</a:t>
            </a:r>
          </a:p>
          <a:p>
            <a:pPr algn="just"/>
            <a:r>
              <a:rPr lang="tr-TR" sz="2800" dirty="0"/>
              <a:t>Ticaretin önemi bugün görüldüğü gibi pek çok alanda olmaktadır.</a:t>
            </a:r>
          </a:p>
          <a:p>
            <a:pPr algn="just"/>
            <a:r>
              <a:rPr lang="tr-TR" sz="2800" dirty="0"/>
              <a:t>Ticaret hayatımıza </a:t>
            </a:r>
            <a:r>
              <a:rPr lang="tr-TR" sz="2800" dirty="0" smtClean="0"/>
              <a:t>birçok </a:t>
            </a:r>
            <a:r>
              <a:rPr lang="tr-TR" sz="2800" dirty="0"/>
              <a:t>anlamda fayda sağlamaktadır.</a:t>
            </a:r>
          </a:p>
          <a:p>
            <a:pPr algn="just"/>
            <a:r>
              <a:rPr lang="tr-TR" sz="2800" dirty="0"/>
              <a:t>Özellikle de ticaretle birlikte </a:t>
            </a:r>
            <a:r>
              <a:rPr lang="tr-TR" sz="2800" dirty="0" smtClean="0"/>
              <a:t>ülkelerde </a:t>
            </a:r>
            <a:r>
              <a:rPr lang="tr-TR" sz="2800" dirty="0"/>
              <a:t>var olan </a:t>
            </a:r>
            <a:r>
              <a:rPr lang="tr-TR" sz="2800" dirty="0" smtClean="0"/>
              <a:t>imkanlardan yararlanma </a:t>
            </a:r>
            <a:r>
              <a:rPr lang="tr-TR" sz="2800" dirty="0"/>
              <a:t>avantajı sağlamış olunmaktadır</a:t>
            </a:r>
          </a:p>
        </p:txBody>
      </p:sp>
    </p:spTree>
    <p:extLst>
      <p:ext uri="{BB962C8B-B14F-4D97-AF65-F5344CB8AC3E}">
        <p14:creationId xmlns:p14="http://schemas.microsoft.com/office/powerpoint/2010/main" val="379487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tr-TR" smtClean="0"/>
              <a:t>Küresel ticareti etkileyen olaylar</a:t>
            </a:r>
            <a:endParaRPr lang="en-US" smtClean="0"/>
          </a:p>
        </p:txBody>
      </p:sp>
      <p:sp>
        <p:nvSpPr>
          <p:cNvPr id="4099" name="Rectangle 3"/>
          <p:cNvSpPr>
            <a:spLocks noGrp="1" noChangeArrowheads="1"/>
          </p:cNvSpPr>
          <p:nvPr>
            <p:ph idx="1"/>
          </p:nvPr>
        </p:nvSpPr>
        <p:spPr/>
        <p:txBody>
          <a:bodyPr/>
          <a:lstStyle/>
          <a:p>
            <a:pPr eaLnBrk="1" hangingPunct="1"/>
            <a:r>
              <a:rPr lang="tr-TR" sz="2200" smtClean="0"/>
              <a:t>Dünya ticaret örgütlerinin ve bölgesel serbest ticaret alanlarının hızlı gelişmesi</a:t>
            </a:r>
            <a:endParaRPr lang="en-US" sz="2200" smtClean="0"/>
          </a:p>
          <a:p>
            <a:pPr eaLnBrk="1" hangingPunct="1"/>
            <a:r>
              <a:rPr lang="tr-TR" sz="2200" smtClean="0"/>
              <a:t>Latin Amerika, Asya Ve Avrupadaki gelişmekte olan ülkelerde serbest Pazar siteminin kabulüne yönelik trend</a:t>
            </a:r>
          </a:p>
          <a:p>
            <a:pPr eaLnBrk="1" hangingPunct="1"/>
            <a:r>
              <a:rPr lang="tr-TR" sz="2200" smtClean="0"/>
              <a:t>Ullusal sınırların ortadan kalkmasında internet, cep telefonu ve diğer küresel medyanın etkisi</a:t>
            </a:r>
          </a:p>
          <a:p>
            <a:pPr eaLnBrk="1" hangingPunct="1"/>
            <a:r>
              <a:rPr lang="tr-TR" sz="2200" smtClean="0"/>
              <a:t>Kaynakların ve küresel çevrenin gelecek nesiller için yönetilme zorunluluğu</a:t>
            </a:r>
            <a:endParaRPr lang="en-US"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a:xfrm>
            <a:off x="0" y="0"/>
            <a:ext cx="9144000" cy="6858000"/>
          </a:xfrm>
        </p:spPr>
        <p:txBody>
          <a:bodyPr/>
          <a:lstStyle/>
          <a:p>
            <a:pPr eaLnBrk="1" hangingPunct="1">
              <a:buFontTx/>
              <a:buNone/>
            </a:pPr>
            <a:endParaRPr lang="tr-TR" smtClean="0"/>
          </a:p>
        </p:txBody>
      </p:sp>
      <p:grpSp>
        <p:nvGrpSpPr>
          <p:cNvPr id="2" name="Group 4"/>
          <p:cNvGrpSpPr>
            <a:grpSpLocks noChangeAspect="1"/>
          </p:cNvGrpSpPr>
          <p:nvPr/>
        </p:nvGrpSpPr>
        <p:grpSpPr bwMode="auto">
          <a:xfrm>
            <a:off x="1066800" y="304800"/>
            <a:ext cx="5715000" cy="6553200"/>
            <a:chOff x="2198" y="6158"/>
            <a:chExt cx="7200" cy="3840"/>
          </a:xfrm>
        </p:grpSpPr>
        <p:sp>
          <p:nvSpPr>
            <p:cNvPr id="5124" name="AutoShape 5"/>
            <p:cNvSpPr>
              <a:spLocks noChangeAspect="1" noChangeArrowheads="1"/>
            </p:cNvSpPr>
            <p:nvPr/>
          </p:nvSpPr>
          <p:spPr bwMode="auto">
            <a:xfrm>
              <a:off x="2198" y="6158"/>
              <a:ext cx="7200" cy="3840"/>
            </a:xfrm>
            <a:prstGeom prst="rect">
              <a:avLst/>
            </a:prstGeom>
            <a:noFill/>
            <a:ln w="9525">
              <a:noFill/>
              <a:miter lim="800000"/>
              <a:headEnd/>
              <a:tailEnd/>
            </a:ln>
          </p:spPr>
          <p:txBody>
            <a:bodyPr/>
            <a:lstStyle/>
            <a:p>
              <a:endParaRPr lang="tr-TR"/>
            </a:p>
          </p:txBody>
        </p:sp>
        <p:sp>
          <p:nvSpPr>
            <p:cNvPr id="5125" name="Rectangle 6"/>
            <p:cNvSpPr>
              <a:spLocks noChangeArrowheads="1"/>
            </p:cNvSpPr>
            <p:nvPr/>
          </p:nvSpPr>
          <p:spPr bwMode="auto">
            <a:xfrm>
              <a:off x="2198" y="7492"/>
              <a:ext cx="1296" cy="320"/>
            </a:xfrm>
            <a:prstGeom prst="rect">
              <a:avLst/>
            </a:prstGeom>
            <a:solidFill>
              <a:srgbClr val="FFFFFF"/>
            </a:solidFill>
            <a:ln w="9525">
              <a:solidFill>
                <a:srgbClr val="000000"/>
              </a:solidFill>
              <a:miter lim="800000"/>
              <a:headEnd/>
              <a:tailEnd/>
            </a:ln>
          </p:spPr>
          <p:txBody>
            <a:bodyPr/>
            <a:lstStyle/>
            <a:p>
              <a:endParaRPr lang="tr-TR"/>
            </a:p>
          </p:txBody>
        </p:sp>
        <p:sp>
          <p:nvSpPr>
            <p:cNvPr id="5126" name="Rectangle 7"/>
            <p:cNvSpPr>
              <a:spLocks noChangeArrowheads="1"/>
            </p:cNvSpPr>
            <p:nvPr/>
          </p:nvSpPr>
          <p:spPr bwMode="auto">
            <a:xfrm>
              <a:off x="4070" y="7172"/>
              <a:ext cx="1152" cy="213"/>
            </a:xfrm>
            <a:prstGeom prst="rect">
              <a:avLst/>
            </a:prstGeom>
            <a:solidFill>
              <a:srgbClr val="FFFFFF"/>
            </a:solidFill>
            <a:ln w="9525">
              <a:solidFill>
                <a:srgbClr val="000000"/>
              </a:solidFill>
              <a:miter lim="800000"/>
              <a:headEnd/>
              <a:tailEnd/>
            </a:ln>
          </p:spPr>
          <p:txBody>
            <a:bodyPr/>
            <a:lstStyle/>
            <a:p>
              <a:endParaRPr lang="tr-TR"/>
            </a:p>
          </p:txBody>
        </p:sp>
        <p:sp>
          <p:nvSpPr>
            <p:cNvPr id="5127" name="Rectangle 8"/>
            <p:cNvSpPr>
              <a:spLocks noChangeArrowheads="1"/>
            </p:cNvSpPr>
            <p:nvPr/>
          </p:nvSpPr>
          <p:spPr bwMode="auto">
            <a:xfrm>
              <a:off x="4070" y="6478"/>
              <a:ext cx="1152" cy="214"/>
            </a:xfrm>
            <a:prstGeom prst="rect">
              <a:avLst/>
            </a:prstGeom>
            <a:solidFill>
              <a:srgbClr val="FFFFFF"/>
            </a:solidFill>
            <a:ln w="9525">
              <a:solidFill>
                <a:srgbClr val="000000"/>
              </a:solidFill>
              <a:miter lim="800000"/>
              <a:headEnd/>
              <a:tailEnd/>
            </a:ln>
          </p:spPr>
          <p:txBody>
            <a:bodyPr/>
            <a:lstStyle/>
            <a:p>
              <a:endParaRPr lang="tr-TR"/>
            </a:p>
          </p:txBody>
        </p:sp>
        <p:sp>
          <p:nvSpPr>
            <p:cNvPr id="5128" name="Rectangle 9"/>
            <p:cNvSpPr>
              <a:spLocks noChangeArrowheads="1"/>
            </p:cNvSpPr>
            <p:nvPr/>
          </p:nvSpPr>
          <p:spPr bwMode="auto">
            <a:xfrm>
              <a:off x="4070" y="8132"/>
              <a:ext cx="1152" cy="213"/>
            </a:xfrm>
            <a:prstGeom prst="rect">
              <a:avLst/>
            </a:prstGeom>
            <a:solidFill>
              <a:srgbClr val="FFFFFF"/>
            </a:solidFill>
            <a:ln w="9525">
              <a:solidFill>
                <a:srgbClr val="000000"/>
              </a:solidFill>
              <a:miter lim="800000"/>
              <a:headEnd/>
              <a:tailEnd/>
            </a:ln>
          </p:spPr>
          <p:txBody>
            <a:bodyPr/>
            <a:lstStyle/>
            <a:p>
              <a:endParaRPr lang="tr-TR"/>
            </a:p>
          </p:txBody>
        </p:sp>
        <p:sp>
          <p:nvSpPr>
            <p:cNvPr id="5129" name="Rectangle 10"/>
            <p:cNvSpPr>
              <a:spLocks noChangeArrowheads="1"/>
            </p:cNvSpPr>
            <p:nvPr/>
          </p:nvSpPr>
          <p:spPr bwMode="auto">
            <a:xfrm>
              <a:off x="4070" y="9198"/>
              <a:ext cx="1152" cy="267"/>
            </a:xfrm>
            <a:prstGeom prst="rect">
              <a:avLst/>
            </a:prstGeom>
            <a:solidFill>
              <a:srgbClr val="FFFFFF"/>
            </a:solidFill>
            <a:ln w="9525">
              <a:solidFill>
                <a:srgbClr val="000000"/>
              </a:solidFill>
              <a:miter lim="800000"/>
              <a:headEnd/>
              <a:tailEnd/>
            </a:ln>
          </p:spPr>
          <p:txBody>
            <a:bodyPr/>
            <a:lstStyle/>
            <a:p>
              <a:endParaRPr lang="tr-TR"/>
            </a:p>
          </p:txBody>
        </p:sp>
        <p:sp>
          <p:nvSpPr>
            <p:cNvPr id="5130" name="Rectangle 11"/>
            <p:cNvSpPr>
              <a:spLocks noChangeArrowheads="1"/>
            </p:cNvSpPr>
            <p:nvPr/>
          </p:nvSpPr>
          <p:spPr bwMode="auto">
            <a:xfrm>
              <a:off x="5942" y="6425"/>
              <a:ext cx="1296" cy="320"/>
            </a:xfrm>
            <a:prstGeom prst="rect">
              <a:avLst/>
            </a:prstGeom>
            <a:solidFill>
              <a:srgbClr val="FFFFFF"/>
            </a:solidFill>
            <a:ln w="9525">
              <a:solidFill>
                <a:srgbClr val="000000"/>
              </a:solidFill>
              <a:miter lim="800000"/>
              <a:headEnd/>
              <a:tailEnd/>
            </a:ln>
          </p:spPr>
          <p:txBody>
            <a:bodyPr/>
            <a:lstStyle/>
            <a:p>
              <a:endParaRPr lang="tr-TR"/>
            </a:p>
          </p:txBody>
        </p:sp>
        <p:sp>
          <p:nvSpPr>
            <p:cNvPr id="5131" name="Rectangle 12"/>
            <p:cNvSpPr>
              <a:spLocks noChangeArrowheads="1"/>
            </p:cNvSpPr>
            <p:nvPr/>
          </p:nvSpPr>
          <p:spPr bwMode="auto">
            <a:xfrm>
              <a:off x="7958" y="6318"/>
              <a:ext cx="1296" cy="214"/>
            </a:xfrm>
            <a:prstGeom prst="rect">
              <a:avLst/>
            </a:prstGeom>
            <a:solidFill>
              <a:srgbClr val="FFFFFF"/>
            </a:solidFill>
            <a:ln w="9525">
              <a:solidFill>
                <a:srgbClr val="000000"/>
              </a:solidFill>
              <a:miter lim="800000"/>
              <a:headEnd/>
              <a:tailEnd/>
            </a:ln>
          </p:spPr>
          <p:txBody>
            <a:bodyPr/>
            <a:lstStyle/>
            <a:p>
              <a:endParaRPr lang="tr-TR"/>
            </a:p>
          </p:txBody>
        </p:sp>
        <p:sp>
          <p:nvSpPr>
            <p:cNvPr id="5132" name="Rectangle 13"/>
            <p:cNvSpPr>
              <a:spLocks noChangeArrowheads="1"/>
            </p:cNvSpPr>
            <p:nvPr/>
          </p:nvSpPr>
          <p:spPr bwMode="auto">
            <a:xfrm>
              <a:off x="7958" y="6638"/>
              <a:ext cx="1296" cy="214"/>
            </a:xfrm>
            <a:prstGeom prst="rect">
              <a:avLst/>
            </a:prstGeom>
            <a:solidFill>
              <a:srgbClr val="FFFFFF"/>
            </a:solidFill>
            <a:ln w="9525">
              <a:solidFill>
                <a:srgbClr val="000000"/>
              </a:solidFill>
              <a:miter lim="800000"/>
              <a:headEnd/>
              <a:tailEnd/>
            </a:ln>
          </p:spPr>
          <p:txBody>
            <a:bodyPr/>
            <a:lstStyle/>
            <a:p>
              <a:endParaRPr lang="tr-TR"/>
            </a:p>
          </p:txBody>
        </p:sp>
        <p:sp>
          <p:nvSpPr>
            <p:cNvPr id="5133" name="Rectangle 14"/>
            <p:cNvSpPr>
              <a:spLocks noChangeArrowheads="1"/>
            </p:cNvSpPr>
            <p:nvPr/>
          </p:nvSpPr>
          <p:spPr bwMode="auto">
            <a:xfrm>
              <a:off x="5942" y="7118"/>
              <a:ext cx="1296" cy="320"/>
            </a:xfrm>
            <a:prstGeom prst="rect">
              <a:avLst/>
            </a:prstGeom>
            <a:solidFill>
              <a:srgbClr val="FFFFFF"/>
            </a:solidFill>
            <a:ln w="9525">
              <a:solidFill>
                <a:srgbClr val="000000"/>
              </a:solidFill>
              <a:miter lim="800000"/>
              <a:headEnd/>
              <a:tailEnd/>
            </a:ln>
          </p:spPr>
          <p:txBody>
            <a:bodyPr/>
            <a:lstStyle/>
            <a:p>
              <a:endParaRPr lang="tr-TR"/>
            </a:p>
          </p:txBody>
        </p:sp>
        <p:sp>
          <p:nvSpPr>
            <p:cNvPr id="5134" name="Rectangle 15"/>
            <p:cNvSpPr>
              <a:spLocks noChangeArrowheads="1"/>
            </p:cNvSpPr>
            <p:nvPr/>
          </p:nvSpPr>
          <p:spPr bwMode="auto">
            <a:xfrm>
              <a:off x="7958" y="7012"/>
              <a:ext cx="1296" cy="213"/>
            </a:xfrm>
            <a:prstGeom prst="rect">
              <a:avLst/>
            </a:prstGeom>
            <a:solidFill>
              <a:srgbClr val="FFFFFF"/>
            </a:solidFill>
            <a:ln w="9525">
              <a:solidFill>
                <a:srgbClr val="000000"/>
              </a:solidFill>
              <a:miter lim="800000"/>
              <a:headEnd/>
              <a:tailEnd/>
            </a:ln>
          </p:spPr>
          <p:txBody>
            <a:bodyPr/>
            <a:lstStyle/>
            <a:p>
              <a:endParaRPr lang="tr-TR"/>
            </a:p>
          </p:txBody>
        </p:sp>
        <p:sp>
          <p:nvSpPr>
            <p:cNvPr id="5135" name="Rectangle 16"/>
            <p:cNvSpPr>
              <a:spLocks noChangeArrowheads="1"/>
            </p:cNvSpPr>
            <p:nvPr/>
          </p:nvSpPr>
          <p:spPr bwMode="auto">
            <a:xfrm>
              <a:off x="7958" y="7332"/>
              <a:ext cx="1296" cy="213"/>
            </a:xfrm>
            <a:prstGeom prst="rect">
              <a:avLst/>
            </a:prstGeom>
            <a:solidFill>
              <a:srgbClr val="FFFFFF"/>
            </a:solidFill>
            <a:ln w="9525">
              <a:solidFill>
                <a:srgbClr val="000000"/>
              </a:solidFill>
              <a:miter lim="800000"/>
              <a:headEnd/>
              <a:tailEnd/>
            </a:ln>
          </p:spPr>
          <p:txBody>
            <a:bodyPr/>
            <a:lstStyle/>
            <a:p>
              <a:endParaRPr lang="tr-TR"/>
            </a:p>
          </p:txBody>
        </p:sp>
        <p:sp>
          <p:nvSpPr>
            <p:cNvPr id="5136" name="Rectangle 17"/>
            <p:cNvSpPr>
              <a:spLocks noChangeArrowheads="1"/>
            </p:cNvSpPr>
            <p:nvPr/>
          </p:nvSpPr>
          <p:spPr bwMode="auto">
            <a:xfrm>
              <a:off x="5942" y="8078"/>
              <a:ext cx="1296" cy="320"/>
            </a:xfrm>
            <a:prstGeom prst="rect">
              <a:avLst/>
            </a:prstGeom>
            <a:solidFill>
              <a:srgbClr val="FFFFFF"/>
            </a:solidFill>
            <a:ln w="9525">
              <a:solidFill>
                <a:srgbClr val="000000"/>
              </a:solidFill>
              <a:miter lim="800000"/>
              <a:headEnd/>
              <a:tailEnd/>
            </a:ln>
          </p:spPr>
          <p:txBody>
            <a:bodyPr/>
            <a:lstStyle/>
            <a:p>
              <a:endParaRPr lang="tr-TR"/>
            </a:p>
          </p:txBody>
        </p:sp>
        <p:sp>
          <p:nvSpPr>
            <p:cNvPr id="5137" name="Rectangle 18"/>
            <p:cNvSpPr>
              <a:spLocks noChangeArrowheads="1"/>
            </p:cNvSpPr>
            <p:nvPr/>
          </p:nvSpPr>
          <p:spPr bwMode="auto">
            <a:xfrm>
              <a:off x="7958" y="7652"/>
              <a:ext cx="1296" cy="213"/>
            </a:xfrm>
            <a:prstGeom prst="rect">
              <a:avLst/>
            </a:prstGeom>
            <a:solidFill>
              <a:srgbClr val="FFFFFF"/>
            </a:solidFill>
            <a:ln w="9525">
              <a:solidFill>
                <a:srgbClr val="000000"/>
              </a:solidFill>
              <a:miter lim="800000"/>
              <a:headEnd/>
              <a:tailEnd/>
            </a:ln>
          </p:spPr>
          <p:txBody>
            <a:bodyPr/>
            <a:lstStyle/>
            <a:p>
              <a:endParaRPr lang="tr-TR"/>
            </a:p>
          </p:txBody>
        </p:sp>
        <p:sp>
          <p:nvSpPr>
            <p:cNvPr id="5138" name="Rectangle 19"/>
            <p:cNvSpPr>
              <a:spLocks noChangeArrowheads="1"/>
            </p:cNvSpPr>
            <p:nvPr/>
          </p:nvSpPr>
          <p:spPr bwMode="auto">
            <a:xfrm>
              <a:off x="7958" y="7972"/>
              <a:ext cx="1296" cy="213"/>
            </a:xfrm>
            <a:prstGeom prst="rect">
              <a:avLst/>
            </a:prstGeom>
            <a:solidFill>
              <a:srgbClr val="FFFFFF"/>
            </a:solidFill>
            <a:ln w="9525">
              <a:solidFill>
                <a:srgbClr val="000000"/>
              </a:solidFill>
              <a:miter lim="800000"/>
              <a:headEnd/>
              <a:tailEnd/>
            </a:ln>
          </p:spPr>
          <p:txBody>
            <a:bodyPr/>
            <a:lstStyle/>
            <a:p>
              <a:endParaRPr lang="tr-TR"/>
            </a:p>
          </p:txBody>
        </p:sp>
        <p:sp>
          <p:nvSpPr>
            <p:cNvPr id="5139" name="Rectangle 20"/>
            <p:cNvSpPr>
              <a:spLocks noChangeArrowheads="1"/>
            </p:cNvSpPr>
            <p:nvPr/>
          </p:nvSpPr>
          <p:spPr bwMode="auto">
            <a:xfrm>
              <a:off x="7958" y="8292"/>
              <a:ext cx="1296" cy="213"/>
            </a:xfrm>
            <a:prstGeom prst="rect">
              <a:avLst/>
            </a:prstGeom>
            <a:solidFill>
              <a:srgbClr val="FFFFFF"/>
            </a:solidFill>
            <a:ln w="9525">
              <a:solidFill>
                <a:srgbClr val="000000"/>
              </a:solidFill>
              <a:miter lim="800000"/>
              <a:headEnd/>
              <a:tailEnd/>
            </a:ln>
          </p:spPr>
          <p:txBody>
            <a:bodyPr/>
            <a:lstStyle/>
            <a:p>
              <a:endParaRPr lang="tr-TR"/>
            </a:p>
          </p:txBody>
        </p:sp>
        <p:sp>
          <p:nvSpPr>
            <p:cNvPr id="5140" name="Rectangle 21"/>
            <p:cNvSpPr>
              <a:spLocks noChangeArrowheads="1"/>
            </p:cNvSpPr>
            <p:nvPr/>
          </p:nvSpPr>
          <p:spPr bwMode="auto">
            <a:xfrm>
              <a:off x="7958" y="8612"/>
              <a:ext cx="1296" cy="213"/>
            </a:xfrm>
            <a:prstGeom prst="rect">
              <a:avLst/>
            </a:prstGeom>
            <a:solidFill>
              <a:srgbClr val="FFFFFF"/>
            </a:solidFill>
            <a:ln w="9525">
              <a:solidFill>
                <a:srgbClr val="000000"/>
              </a:solidFill>
              <a:miter lim="800000"/>
              <a:headEnd/>
              <a:tailEnd/>
            </a:ln>
          </p:spPr>
          <p:txBody>
            <a:bodyPr/>
            <a:lstStyle/>
            <a:p>
              <a:endParaRPr lang="tr-TR"/>
            </a:p>
          </p:txBody>
        </p:sp>
        <p:sp>
          <p:nvSpPr>
            <p:cNvPr id="5141" name="Rectangle 22"/>
            <p:cNvSpPr>
              <a:spLocks noChangeArrowheads="1"/>
            </p:cNvSpPr>
            <p:nvPr/>
          </p:nvSpPr>
          <p:spPr bwMode="auto">
            <a:xfrm>
              <a:off x="5942" y="9145"/>
              <a:ext cx="1296" cy="320"/>
            </a:xfrm>
            <a:prstGeom prst="rect">
              <a:avLst/>
            </a:prstGeom>
            <a:solidFill>
              <a:srgbClr val="FFFFFF"/>
            </a:solidFill>
            <a:ln w="9525">
              <a:solidFill>
                <a:srgbClr val="000000"/>
              </a:solidFill>
              <a:miter lim="800000"/>
              <a:headEnd/>
              <a:tailEnd/>
            </a:ln>
          </p:spPr>
          <p:txBody>
            <a:bodyPr/>
            <a:lstStyle/>
            <a:p>
              <a:endParaRPr lang="tr-TR"/>
            </a:p>
          </p:txBody>
        </p:sp>
        <p:sp>
          <p:nvSpPr>
            <p:cNvPr id="5142" name="Rectangle 23"/>
            <p:cNvSpPr>
              <a:spLocks noChangeArrowheads="1"/>
            </p:cNvSpPr>
            <p:nvPr/>
          </p:nvSpPr>
          <p:spPr bwMode="auto">
            <a:xfrm>
              <a:off x="7958" y="8985"/>
              <a:ext cx="1296" cy="213"/>
            </a:xfrm>
            <a:prstGeom prst="rect">
              <a:avLst/>
            </a:prstGeom>
            <a:solidFill>
              <a:srgbClr val="FFFFFF"/>
            </a:solidFill>
            <a:ln w="9525">
              <a:solidFill>
                <a:srgbClr val="000000"/>
              </a:solidFill>
              <a:miter lim="800000"/>
              <a:headEnd/>
              <a:tailEnd/>
            </a:ln>
          </p:spPr>
          <p:txBody>
            <a:bodyPr/>
            <a:lstStyle/>
            <a:p>
              <a:endParaRPr lang="tr-TR"/>
            </a:p>
          </p:txBody>
        </p:sp>
        <p:sp>
          <p:nvSpPr>
            <p:cNvPr id="5143" name="Rectangle 24"/>
            <p:cNvSpPr>
              <a:spLocks noChangeArrowheads="1"/>
            </p:cNvSpPr>
            <p:nvPr/>
          </p:nvSpPr>
          <p:spPr bwMode="auto">
            <a:xfrm>
              <a:off x="7958" y="9252"/>
              <a:ext cx="1440" cy="213"/>
            </a:xfrm>
            <a:prstGeom prst="rect">
              <a:avLst/>
            </a:prstGeom>
            <a:solidFill>
              <a:srgbClr val="FFFFFF"/>
            </a:solidFill>
            <a:ln w="9525">
              <a:solidFill>
                <a:srgbClr val="000000"/>
              </a:solidFill>
              <a:miter lim="800000"/>
              <a:headEnd/>
              <a:tailEnd/>
            </a:ln>
          </p:spPr>
          <p:txBody>
            <a:bodyPr/>
            <a:lstStyle/>
            <a:p>
              <a:endParaRPr lang="tr-TR"/>
            </a:p>
          </p:txBody>
        </p:sp>
        <p:sp>
          <p:nvSpPr>
            <p:cNvPr id="5144" name="Rectangle 25"/>
            <p:cNvSpPr>
              <a:spLocks noChangeArrowheads="1"/>
            </p:cNvSpPr>
            <p:nvPr/>
          </p:nvSpPr>
          <p:spPr bwMode="auto">
            <a:xfrm>
              <a:off x="7958" y="9518"/>
              <a:ext cx="1440" cy="214"/>
            </a:xfrm>
            <a:prstGeom prst="rect">
              <a:avLst/>
            </a:prstGeom>
            <a:solidFill>
              <a:srgbClr val="FFFFFF"/>
            </a:solidFill>
            <a:ln w="9525">
              <a:solidFill>
                <a:srgbClr val="000000"/>
              </a:solidFill>
              <a:miter lim="800000"/>
              <a:headEnd/>
              <a:tailEnd/>
            </a:ln>
          </p:spPr>
          <p:txBody>
            <a:bodyPr/>
            <a:lstStyle/>
            <a:p>
              <a:endParaRPr lang="tr-TR"/>
            </a:p>
          </p:txBody>
        </p:sp>
        <p:sp>
          <p:nvSpPr>
            <p:cNvPr id="5145" name="Line 26"/>
            <p:cNvSpPr>
              <a:spLocks noChangeShapeType="1"/>
            </p:cNvSpPr>
            <p:nvPr/>
          </p:nvSpPr>
          <p:spPr bwMode="auto">
            <a:xfrm flipV="1">
              <a:off x="3494" y="6638"/>
              <a:ext cx="576" cy="1014"/>
            </a:xfrm>
            <a:prstGeom prst="line">
              <a:avLst/>
            </a:prstGeom>
            <a:noFill/>
            <a:ln w="28575">
              <a:solidFill>
                <a:srgbClr val="000000"/>
              </a:solidFill>
              <a:round/>
              <a:headEnd/>
              <a:tailEnd/>
            </a:ln>
          </p:spPr>
          <p:txBody>
            <a:bodyPr/>
            <a:lstStyle/>
            <a:p>
              <a:endParaRPr lang="tr-TR"/>
            </a:p>
          </p:txBody>
        </p:sp>
        <p:sp>
          <p:nvSpPr>
            <p:cNvPr id="5146" name="Line 27"/>
            <p:cNvSpPr>
              <a:spLocks noChangeShapeType="1"/>
            </p:cNvSpPr>
            <p:nvPr/>
          </p:nvSpPr>
          <p:spPr bwMode="auto">
            <a:xfrm flipV="1">
              <a:off x="3350" y="7332"/>
              <a:ext cx="720" cy="373"/>
            </a:xfrm>
            <a:prstGeom prst="line">
              <a:avLst/>
            </a:prstGeom>
            <a:noFill/>
            <a:ln w="28575">
              <a:solidFill>
                <a:srgbClr val="000000"/>
              </a:solidFill>
              <a:round/>
              <a:headEnd/>
              <a:tailEnd/>
            </a:ln>
          </p:spPr>
          <p:txBody>
            <a:bodyPr/>
            <a:lstStyle/>
            <a:p>
              <a:endParaRPr lang="tr-TR"/>
            </a:p>
          </p:txBody>
        </p:sp>
        <p:sp>
          <p:nvSpPr>
            <p:cNvPr id="5147" name="Line 28"/>
            <p:cNvSpPr>
              <a:spLocks noChangeShapeType="1"/>
            </p:cNvSpPr>
            <p:nvPr/>
          </p:nvSpPr>
          <p:spPr bwMode="auto">
            <a:xfrm>
              <a:off x="3494" y="7705"/>
              <a:ext cx="576" cy="480"/>
            </a:xfrm>
            <a:prstGeom prst="line">
              <a:avLst/>
            </a:prstGeom>
            <a:noFill/>
            <a:ln w="28575">
              <a:solidFill>
                <a:srgbClr val="000000"/>
              </a:solidFill>
              <a:round/>
              <a:headEnd/>
              <a:tailEnd/>
            </a:ln>
          </p:spPr>
          <p:txBody>
            <a:bodyPr/>
            <a:lstStyle/>
            <a:p>
              <a:endParaRPr lang="tr-TR"/>
            </a:p>
          </p:txBody>
        </p:sp>
        <p:sp>
          <p:nvSpPr>
            <p:cNvPr id="5148" name="Line 29"/>
            <p:cNvSpPr>
              <a:spLocks noChangeShapeType="1"/>
            </p:cNvSpPr>
            <p:nvPr/>
          </p:nvSpPr>
          <p:spPr bwMode="auto">
            <a:xfrm>
              <a:off x="3494" y="7705"/>
              <a:ext cx="576" cy="1547"/>
            </a:xfrm>
            <a:prstGeom prst="line">
              <a:avLst/>
            </a:prstGeom>
            <a:noFill/>
            <a:ln w="28575">
              <a:solidFill>
                <a:srgbClr val="000000"/>
              </a:solidFill>
              <a:round/>
              <a:headEnd/>
              <a:tailEnd/>
            </a:ln>
          </p:spPr>
          <p:txBody>
            <a:bodyPr/>
            <a:lstStyle/>
            <a:p>
              <a:endParaRPr lang="tr-TR"/>
            </a:p>
          </p:txBody>
        </p:sp>
        <p:sp>
          <p:nvSpPr>
            <p:cNvPr id="5149" name="Line 30"/>
            <p:cNvSpPr>
              <a:spLocks noChangeShapeType="1"/>
            </p:cNvSpPr>
            <p:nvPr/>
          </p:nvSpPr>
          <p:spPr bwMode="auto">
            <a:xfrm>
              <a:off x="5222" y="6585"/>
              <a:ext cx="576" cy="1"/>
            </a:xfrm>
            <a:prstGeom prst="line">
              <a:avLst/>
            </a:prstGeom>
            <a:noFill/>
            <a:ln w="19050">
              <a:solidFill>
                <a:srgbClr val="000000"/>
              </a:solidFill>
              <a:round/>
              <a:headEnd/>
              <a:tailEnd/>
            </a:ln>
          </p:spPr>
          <p:txBody>
            <a:bodyPr/>
            <a:lstStyle/>
            <a:p>
              <a:endParaRPr lang="tr-TR"/>
            </a:p>
          </p:txBody>
        </p:sp>
        <p:sp>
          <p:nvSpPr>
            <p:cNvPr id="5150" name="Line 31"/>
            <p:cNvSpPr>
              <a:spLocks noChangeShapeType="1"/>
            </p:cNvSpPr>
            <p:nvPr/>
          </p:nvSpPr>
          <p:spPr bwMode="auto">
            <a:xfrm flipV="1">
              <a:off x="7238" y="6425"/>
              <a:ext cx="720" cy="160"/>
            </a:xfrm>
            <a:prstGeom prst="line">
              <a:avLst/>
            </a:prstGeom>
            <a:noFill/>
            <a:ln w="19050">
              <a:solidFill>
                <a:srgbClr val="000000"/>
              </a:solidFill>
              <a:round/>
              <a:headEnd/>
              <a:tailEnd/>
            </a:ln>
          </p:spPr>
          <p:txBody>
            <a:bodyPr/>
            <a:lstStyle/>
            <a:p>
              <a:endParaRPr lang="tr-TR"/>
            </a:p>
          </p:txBody>
        </p:sp>
        <p:sp>
          <p:nvSpPr>
            <p:cNvPr id="5151" name="Line 32"/>
            <p:cNvSpPr>
              <a:spLocks noChangeShapeType="1"/>
            </p:cNvSpPr>
            <p:nvPr/>
          </p:nvSpPr>
          <p:spPr bwMode="auto">
            <a:xfrm>
              <a:off x="7238" y="6585"/>
              <a:ext cx="720" cy="160"/>
            </a:xfrm>
            <a:prstGeom prst="line">
              <a:avLst/>
            </a:prstGeom>
            <a:noFill/>
            <a:ln w="19050">
              <a:solidFill>
                <a:srgbClr val="000000"/>
              </a:solidFill>
              <a:round/>
              <a:headEnd/>
              <a:tailEnd/>
            </a:ln>
          </p:spPr>
          <p:txBody>
            <a:bodyPr/>
            <a:lstStyle/>
            <a:p>
              <a:endParaRPr lang="tr-TR"/>
            </a:p>
          </p:txBody>
        </p:sp>
        <p:sp>
          <p:nvSpPr>
            <p:cNvPr id="5152" name="Line 33"/>
            <p:cNvSpPr>
              <a:spLocks noChangeShapeType="1"/>
            </p:cNvSpPr>
            <p:nvPr/>
          </p:nvSpPr>
          <p:spPr bwMode="auto">
            <a:xfrm>
              <a:off x="5222" y="7278"/>
              <a:ext cx="720" cy="1"/>
            </a:xfrm>
            <a:prstGeom prst="line">
              <a:avLst/>
            </a:prstGeom>
            <a:noFill/>
            <a:ln w="19050">
              <a:solidFill>
                <a:srgbClr val="000000"/>
              </a:solidFill>
              <a:round/>
              <a:headEnd/>
              <a:tailEnd/>
            </a:ln>
          </p:spPr>
          <p:txBody>
            <a:bodyPr/>
            <a:lstStyle/>
            <a:p>
              <a:endParaRPr lang="tr-TR"/>
            </a:p>
          </p:txBody>
        </p:sp>
        <p:sp>
          <p:nvSpPr>
            <p:cNvPr id="5153" name="Line 34"/>
            <p:cNvSpPr>
              <a:spLocks noChangeShapeType="1"/>
            </p:cNvSpPr>
            <p:nvPr/>
          </p:nvSpPr>
          <p:spPr bwMode="auto">
            <a:xfrm flipV="1">
              <a:off x="7238" y="7118"/>
              <a:ext cx="720" cy="160"/>
            </a:xfrm>
            <a:prstGeom prst="line">
              <a:avLst/>
            </a:prstGeom>
            <a:noFill/>
            <a:ln w="19050">
              <a:solidFill>
                <a:srgbClr val="000000"/>
              </a:solidFill>
              <a:round/>
              <a:headEnd/>
              <a:tailEnd/>
            </a:ln>
          </p:spPr>
          <p:txBody>
            <a:bodyPr/>
            <a:lstStyle/>
            <a:p>
              <a:endParaRPr lang="tr-TR"/>
            </a:p>
          </p:txBody>
        </p:sp>
        <p:sp>
          <p:nvSpPr>
            <p:cNvPr id="5154" name="Line 35"/>
            <p:cNvSpPr>
              <a:spLocks noChangeShapeType="1"/>
            </p:cNvSpPr>
            <p:nvPr/>
          </p:nvSpPr>
          <p:spPr bwMode="auto">
            <a:xfrm>
              <a:off x="7238" y="7278"/>
              <a:ext cx="720" cy="160"/>
            </a:xfrm>
            <a:prstGeom prst="line">
              <a:avLst/>
            </a:prstGeom>
            <a:noFill/>
            <a:ln w="19050">
              <a:solidFill>
                <a:srgbClr val="000000"/>
              </a:solidFill>
              <a:round/>
              <a:headEnd/>
              <a:tailEnd/>
            </a:ln>
          </p:spPr>
          <p:txBody>
            <a:bodyPr/>
            <a:lstStyle/>
            <a:p>
              <a:endParaRPr lang="tr-TR"/>
            </a:p>
          </p:txBody>
        </p:sp>
        <p:sp>
          <p:nvSpPr>
            <p:cNvPr id="5155" name="Line 36"/>
            <p:cNvSpPr>
              <a:spLocks noChangeShapeType="1"/>
            </p:cNvSpPr>
            <p:nvPr/>
          </p:nvSpPr>
          <p:spPr bwMode="auto">
            <a:xfrm>
              <a:off x="5222" y="8238"/>
              <a:ext cx="720" cy="0"/>
            </a:xfrm>
            <a:prstGeom prst="line">
              <a:avLst/>
            </a:prstGeom>
            <a:noFill/>
            <a:ln w="19050">
              <a:solidFill>
                <a:srgbClr val="000000"/>
              </a:solidFill>
              <a:round/>
              <a:headEnd/>
              <a:tailEnd/>
            </a:ln>
          </p:spPr>
          <p:txBody>
            <a:bodyPr/>
            <a:lstStyle/>
            <a:p>
              <a:endParaRPr lang="tr-TR"/>
            </a:p>
          </p:txBody>
        </p:sp>
        <p:sp>
          <p:nvSpPr>
            <p:cNvPr id="5156" name="Line 37"/>
            <p:cNvSpPr>
              <a:spLocks noChangeShapeType="1"/>
            </p:cNvSpPr>
            <p:nvPr/>
          </p:nvSpPr>
          <p:spPr bwMode="auto">
            <a:xfrm flipV="1">
              <a:off x="7238" y="7758"/>
              <a:ext cx="720" cy="480"/>
            </a:xfrm>
            <a:prstGeom prst="line">
              <a:avLst/>
            </a:prstGeom>
            <a:noFill/>
            <a:ln w="19050">
              <a:solidFill>
                <a:srgbClr val="000000"/>
              </a:solidFill>
              <a:round/>
              <a:headEnd/>
              <a:tailEnd/>
            </a:ln>
          </p:spPr>
          <p:txBody>
            <a:bodyPr/>
            <a:lstStyle/>
            <a:p>
              <a:endParaRPr lang="tr-TR"/>
            </a:p>
          </p:txBody>
        </p:sp>
        <p:sp>
          <p:nvSpPr>
            <p:cNvPr id="5157" name="Line 38"/>
            <p:cNvSpPr>
              <a:spLocks noChangeShapeType="1"/>
            </p:cNvSpPr>
            <p:nvPr/>
          </p:nvSpPr>
          <p:spPr bwMode="auto">
            <a:xfrm flipV="1">
              <a:off x="7238" y="8078"/>
              <a:ext cx="720" cy="160"/>
            </a:xfrm>
            <a:prstGeom prst="line">
              <a:avLst/>
            </a:prstGeom>
            <a:noFill/>
            <a:ln w="19050">
              <a:solidFill>
                <a:srgbClr val="000000"/>
              </a:solidFill>
              <a:round/>
              <a:headEnd/>
              <a:tailEnd/>
            </a:ln>
          </p:spPr>
          <p:txBody>
            <a:bodyPr/>
            <a:lstStyle/>
            <a:p>
              <a:endParaRPr lang="tr-TR"/>
            </a:p>
          </p:txBody>
        </p:sp>
        <p:sp>
          <p:nvSpPr>
            <p:cNvPr id="5158" name="Line 39"/>
            <p:cNvSpPr>
              <a:spLocks noChangeShapeType="1"/>
            </p:cNvSpPr>
            <p:nvPr/>
          </p:nvSpPr>
          <p:spPr bwMode="auto">
            <a:xfrm>
              <a:off x="7238" y="8238"/>
              <a:ext cx="720" cy="160"/>
            </a:xfrm>
            <a:prstGeom prst="line">
              <a:avLst/>
            </a:prstGeom>
            <a:noFill/>
            <a:ln w="19050">
              <a:solidFill>
                <a:srgbClr val="000000"/>
              </a:solidFill>
              <a:round/>
              <a:headEnd/>
              <a:tailEnd/>
            </a:ln>
          </p:spPr>
          <p:txBody>
            <a:bodyPr/>
            <a:lstStyle/>
            <a:p>
              <a:endParaRPr lang="tr-TR"/>
            </a:p>
          </p:txBody>
        </p:sp>
        <p:sp>
          <p:nvSpPr>
            <p:cNvPr id="5159" name="Line 40"/>
            <p:cNvSpPr>
              <a:spLocks noChangeShapeType="1"/>
            </p:cNvSpPr>
            <p:nvPr/>
          </p:nvSpPr>
          <p:spPr bwMode="auto">
            <a:xfrm>
              <a:off x="7238" y="8238"/>
              <a:ext cx="720" cy="480"/>
            </a:xfrm>
            <a:prstGeom prst="line">
              <a:avLst/>
            </a:prstGeom>
            <a:noFill/>
            <a:ln w="19050">
              <a:solidFill>
                <a:srgbClr val="000000"/>
              </a:solidFill>
              <a:round/>
              <a:headEnd/>
              <a:tailEnd/>
            </a:ln>
          </p:spPr>
          <p:txBody>
            <a:bodyPr/>
            <a:lstStyle/>
            <a:p>
              <a:endParaRPr lang="tr-TR"/>
            </a:p>
          </p:txBody>
        </p:sp>
        <p:sp>
          <p:nvSpPr>
            <p:cNvPr id="5160" name="Line 41"/>
            <p:cNvSpPr>
              <a:spLocks noChangeShapeType="1"/>
            </p:cNvSpPr>
            <p:nvPr/>
          </p:nvSpPr>
          <p:spPr bwMode="auto">
            <a:xfrm>
              <a:off x="5222" y="9305"/>
              <a:ext cx="720" cy="0"/>
            </a:xfrm>
            <a:prstGeom prst="line">
              <a:avLst/>
            </a:prstGeom>
            <a:noFill/>
            <a:ln w="19050">
              <a:solidFill>
                <a:srgbClr val="000000"/>
              </a:solidFill>
              <a:round/>
              <a:headEnd/>
              <a:tailEnd/>
            </a:ln>
          </p:spPr>
          <p:txBody>
            <a:bodyPr/>
            <a:lstStyle/>
            <a:p>
              <a:endParaRPr lang="tr-TR"/>
            </a:p>
          </p:txBody>
        </p:sp>
        <p:sp>
          <p:nvSpPr>
            <p:cNvPr id="5161" name="Line 42"/>
            <p:cNvSpPr>
              <a:spLocks noChangeShapeType="1"/>
            </p:cNvSpPr>
            <p:nvPr/>
          </p:nvSpPr>
          <p:spPr bwMode="auto">
            <a:xfrm flipV="1">
              <a:off x="7238" y="9092"/>
              <a:ext cx="720" cy="213"/>
            </a:xfrm>
            <a:prstGeom prst="line">
              <a:avLst/>
            </a:prstGeom>
            <a:noFill/>
            <a:ln w="19050">
              <a:solidFill>
                <a:srgbClr val="000000"/>
              </a:solidFill>
              <a:round/>
              <a:headEnd/>
              <a:tailEnd/>
            </a:ln>
          </p:spPr>
          <p:txBody>
            <a:bodyPr/>
            <a:lstStyle/>
            <a:p>
              <a:endParaRPr lang="tr-TR"/>
            </a:p>
          </p:txBody>
        </p:sp>
        <p:sp>
          <p:nvSpPr>
            <p:cNvPr id="5162" name="Line 43"/>
            <p:cNvSpPr>
              <a:spLocks noChangeShapeType="1"/>
            </p:cNvSpPr>
            <p:nvPr/>
          </p:nvSpPr>
          <p:spPr bwMode="auto">
            <a:xfrm>
              <a:off x="7238" y="9305"/>
              <a:ext cx="720" cy="53"/>
            </a:xfrm>
            <a:prstGeom prst="line">
              <a:avLst/>
            </a:prstGeom>
            <a:noFill/>
            <a:ln w="19050">
              <a:solidFill>
                <a:srgbClr val="000000"/>
              </a:solidFill>
              <a:round/>
              <a:headEnd/>
              <a:tailEnd/>
            </a:ln>
          </p:spPr>
          <p:txBody>
            <a:bodyPr/>
            <a:lstStyle/>
            <a:p>
              <a:endParaRPr lang="tr-TR"/>
            </a:p>
          </p:txBody>
        </p:sp>
        <p:sp>
          <p:nvSpPr>
            <p:cNvPr id="5163" name="Line 44"/>
            <p:cNvSpPr>
              <a:spLocks noChangeShapeType="1"/>
            </p:cNvSpPr>
            <p:nvPr/>
          </p:nvSpPr>
          <p:spPr bwMode="auto">
            <a:xfrm>
              <a:off x="7238" y="9305"/>
              <a:ext cx="720" cy="320"/>
            </a:xfrm>
            <a:prstGeom prst="line">
              <a:avLst/>
            </a:prstGeom>
            <a:noFill/>
            <a:ln w="19050">
              <a:solidFill>
                <a:srgbClr val="000000"/>
              </a:solidFill>
              <a:round/>
              <a:headEnd/>
              <a:tailEnd/>
            </a:ln>
          </p:spPr>
          <p:txBody>
            <a:bodyPr/>
            <a:lstStyle/>
            <a:p>
              <a:endParaRPr lang="tr-TR"/>
            </a:p>
          </p:txBody>
        </p:sp>
        <p:sp>
          <p:nvSpPr>
            <p:cNvPr id="5164" name="Text Box 45"/>
            <p:cNvSpPr txBox="1">
              <a:spLocks noChangeArrowheads="1"/>
            </p:cNvSpPr>
            <p:nvPr/>
          </p:nvSpPr>
          <p:spPr bwMode="auto">
            <a:xfrm>
              <a:off x="2198" y="7492"/>
              <a:ext cx="1296" cy="320"/>
            </a:xfrm>
            <a:prstGeom prst="rect">
              <a:avLst/>
            </a:prstGeom>
            <a:solidFill>
              <a:srgbClr val="FFFFFF"/>
            </a:solidFill>
            <a:ln w="9525">
              <a:solidFill>
                <a:srgbClr val="000000"/>
              </a:solidFill>
              <a:miter lim="800000"/>
              <a:headEnd/>
              <a:tailEnd/>
            </a:ln>
          </p:spPr>
          <p:txBody>
            <a:bodyPr/>
            <a:lstStyle/>
            <a:p>
              <a:r>
                <a:rPr lang="tr-TR" sz="900"/>
                <a:t>KÜRESEL</a:t>
              </a:r>
            </a:p>
            <a:p>
              <a:r>
                <a:rPr lang="tr-TR" sz="900"/>
                <a:t>PAZARLAMA</a:t>
              </a:r>
            </a:p>
            <a:p>
              <a:r>
                <a:rPr lang="tr-TR" sz="900"/>
                <a:t>STRATEJİSİ</a:t>
              </a:r>
              <a:endParaRPr lang="tr-TR"/>
            </a:p>
          </p:txBody>
        </p:sp>
        <p:sp>
          <p:nvSpPr>
            <p:cNvPr id="5165" name="Text Box 46"/>
            <p:cNvSpPr txBox="1">
              <a:spLocks noChangeArrowheads="1"/>
            </p:cNvSpPr>
            <p:nvPr/>
          </p:nvSpPr>
          <p:spPr bwMode="auto">
            <a:xfrm>
              <a:off x="4070" y="6478"/>
              <a:ext cx="1152" cy="214"/>
            </a:xfrm>
            <a:prstGeom prst="rect">
              <a:avLst/>
            </a:prstGeom>
            <a:solidFill>
              <a:srgbClr val="FFFFFF"/>
            </a:solidFill>
            <a:ln w="9525">
              <a:solidFill>
                <a:srgbClr val="000000"/>
              </a:solidFill>
              <a:miter lim="800000"/>
              <a:headEnd/>
              <a:tailEnd/>
            </a:ln>
          </p:spPr>
          <p:txBody>
            <a:bodyPr/>
            <a:lstStyle/>
            <a:p>
              <a:r>
                <a:rPr lang="tr-TR" sz="1000"/>
                <a:t>Pazar var mı?</a:t>
              </a:r>
              <a:endParaRPr lang="tr-TR"/>
            </a:p>
          </p:txBody>
        </p:sp>
        <p:sp>
          <p:nvSpPr>
            <p:cNvPr id="5166" name="Text Box 47"/>
            <p:cNvSpPr txBox="1">
              <a:spLocks noChangeArrowheads="1"/>
            </p:cNvSpPr>
            <p:nvPr/>
          </p:nvSpPr>
          <p:spPr bwMode="auto">
            <a:xfrm>
              <a:off x="4070" y="7172"/>
              <a:ext cx="1152" cy="213"/>
            </a:xfrm>
            <a:prstGeom prst="rect">
              <a:avLst/>
            </a:prstGeom>
            <a:solidFill>
              <a:srgbClr val="FFFFFF"/>
            </a:solidFill>
            <a:ln w="9525">
              <a:solidFill>
                <a:srgbClr val="000000"/>
              </a:solidFill>
              <a:miter lim="800000"/>
              <a:headEnd/>
              <a:tailEnd/>
            </a:ln>
          </p:spPr>
          <p:txBody>
            <a:bodyPr/>
            <a:lstStyle/>
            <a:p>
              <a:r>
                <a:rPr lang="tr-TR" sz="1000"/>
                <a:t>Talep var mı?</a:t>
              </a:r>
              <a:endParaRPr lang="tr-TR"/>
            </a:p>
          </p:txBody>
        </p:sp>
        <p:sp>
          <p:nvSpPr>
            <p:cNvPr id="5167" name="Text Box 48"/>
            <p:cNvSpPr txBox="1">
              <a:spLocks noChangeArrowheads="1"/>
            </p:cNvSpPr>
            <p:nvPr/>
          </p:nvSpPr>
          <p:spPr bwMode="auto">
            <a:xfrm>
              <a:off x="4070" y="8132"/>
              <a:ext cx="1152" cy="266"/>
            </a:xfrm>
            <a:prstGeom prst="rect">
              <a:avLst/>
            </a:prstGeom>
            <a:solidFill>
              <a:srgbClr val="FFFFFF"/>
            </a:solidFill>
            <a:ln w="9525">
              <a:solidFill>
                <a:srgbClr val="000000"/>
              </a:solidFill>
              <a:miter lim="800000"/>
              <a:headEnd/>
              <a:tailEnd/>
            </a:ln>
          </p:spPr>
          <p:txBody>
            <a:bodyPr/>
            <a:lstStyle/>
            <a:p>
              <a:r>
                <a:rPr lang="tr-TR" sz="1000"/>
                <a:t>Pazar Ulaşılabilir mi ?</a:t>
              </a:r>
              <a:endParaRPr lang="tr-TR"/>
            </a:p>
          </p:txBody>
        </p:sp>
        <p:sp>
          <p:nvSpPr>
            <p:cNvPr id="5168" name="Text Box 49"/>
            <p:cNvSpPr txBox="1">
              <a:spLocks noChangeArrowheads="1"/>
            </p:cNvSpPr>
            <p:nvPr/>
          </p:nvSpPr>
          <p:spPr bwMode="auto">
            <a:xfrm>
              <a:off x="4070" y="9198"/>
              <a:ext cx="1152" cy="267"/>
            </a:xfrm>
            <a:prstGeom prst="rect">
              <a:avLst/>
            </a:prstGeom>
            <a:solidFill>
              <a:srgbClr val="FFFFFF"/>
            </a:solidFill>
            <a:ln w="9525">
              <a:solidFill>
                <a:srgbClr val="000000"/>
              </a:solidFill>
              <a:miter lim="800000"/>
              <a:headEnd/>
              <a:tailEnd/>
            </a:ln>
          </p:spPr>
          <p:txBody>
            <a:bodyPr/>
            <a:lstStyle/>
            <a:p>
              <a:r>
                <a:rPr lang="tr-TR" sz="1000"/>
                <a:t>Pazarın Sürekliliği</a:t>
              </a:r>
            </a:p>
            <a:p>
              <a:r>
                <a:rPr lang="tr-TR" sz="1000"/>
                <a:t>Var mı?</a:t>
              </a:r>
              <a:endParaRPr lang="tr-TR"/>
            </a:p>
          </p:txBody>
        </p:sp>
        <p:sp>
          <p:nvSpPr>
            <p:cNvPr id="5169" name="Text Box 50"/>
            <p:cNvSpPr txBox="1">
              <a:spLocks noChangeArrowheads="1"/>
            </p:cNvSpPr>
            <p:nvPr/>
          </p:nvSpPr>
          <p:spPr bwMode="auto">
            <a:xfrm>
              <a:off x="5798" y="6425"/>
              <a:ext cx="1440" cy="320"/>
            </a:xfrm>
            <a:prstGeom prst="rect">
              <a:avLst/>
            </a:prstGeom>
            <a:solidFill>
              <a:srgbClr val="FFFFFF"/>
            </a:solidFill>
            <a:ln w="9525">
              <a:solidFill>
                <a:srgbClr val="000000"/>
              </a:solidFill>
              <a:miter lim="800000"/>
              <a:headEnd/>
              <a:tailEnd/>
            </a:ln>
          </p:spPr>
          <p:txBody>
            <a:bodyPr/>
            <a:lstStyle/>
            <a:p>
              <a:r>
                <a:rPr lang="tr-TR" sz="1000"/>
                <a:t>A.Pazarların/Ülke</a:t>
              </a:r>
            </a:p>
            <a:p>
              <a:r>
                <a:rPr lang="tr-TR" sz="1000"/>
                <a:t>lerin Belirlenmesi</a:t>
              </a:r>
              <a:endParaRPr lang="tr-TR"/>
            </a:p>
          </p:txBody>
        </p:sp>
        <p:sp>
          <p:nvSpPr>
            <p:cNvPr id="5170" name="Text Box 51"/>
            <p:cNvSpPr txBox="1">
              <a:spLocks noChangeArrowheads="1"/>
            </p:cNvSpPr>
            <p:nvPr/>
          </p:nvSpPr>
          <p:spPr bwMode="auto">
            <a:xfrm>
              <a:off x="5942" y="7118"/>
              <a:ext cx="1296" cy="320"/>
            </a:xfrm>
            <a:prstGeom prst="rect">
              <a:avLst/>
            </a:prstGeom>
            <a:solidFill>
              <a:srgbClr val="FFFFFF"/>
            </a:solidFill>
            <a:ln w="9525">
              <a:solidFill>
                <a:srgbClr val="000000"/>
              </a:solidFill>
              <a:miter lim="800000"/>
              <a:headEnd/>
              <a:tailEnd/>
            </a:ln>
          </p:spPr>
          <p:txBody>
            <a:bodyPr/>
            <a:lstStyle/>
            <a:p>
              <a:r>
                <a:rPr lang="tr-TR" sz="1000"/>
                <a:t>B. Pazarlama</a:t>
              </a:r>
            </a:p>
            <a:p>
              <a:r>
                <a:rPr lang="tr-TR" sz="1000"/>
                <a:t>Araştırması</a:t>
              </a:r>
              <a:endParaRPr lang="tr-TR"/>
            </a:p>
          </p:txBody>
        </p:sp>
        <p:sp>
          <p:nvSpPr>
            <p:cNvPr id="5171" name="Text Box 52"/>
            <p:cNvSpPr txBox="1">
              <a:spLocks noChangeArrowheads="1"/>
            </p:cNvSpPr>
            <p:nvPr/>
          </p:nvSpPr>
          <p:spPr bwMode="auto">
            <a:xfrm>
              <a:off x="5942" y="8078"/>
              <a:ext cx="1296" cy="320"/>
            </a:xfrm>
            <a:prstGeom prst="rect">
              <a:avLst/>
            </a:prstGeom>
            <a:solidFill>
              <a:srgbClr val="FFFFFF"/>
            </a:solidFill>
            <a:ln w="9525">
              <a:solidFill>
                <a:srgbClr val="000000"/>
              </a:solidFill>
              <a:miter lim="800000"/>
              <a:headEnd/>
              <a:tailEnd/>
            </a:ln>
          </p:spPr>
          <p:txBody>
            <a:bodyPr/>
            <a:lstStyle/>
            <a:p>
              <a:r>
                <a:rPr lang="tr-TR" sz="1000" b="1"/>
                <a:t>C. Pazarlama Karmasının Tasarımı ve Yönetimi</a:t>
              </a:r>
              <a:endParaRPr lang="tr-TR"/>
            </a:p>
          </p:txBody>
        </p:sp>
        <p:sp>
          <p:nvSpPr>
            <p:cNvPr id="5172" name="Text Box 53"/>
            <p:cNvSpPr txBox="1">
              <a:spLocks noChangeArrowheads="1"/>
            </p:cNvSpPr>
            <p:nvPr/>
          </p:nvSpPr>
          <p:spPr bwMode="auto">
            <a:xfrm>
              <a:off x="5942" y="9145"/>
              <a:ext cx="1296" cy="320"/>
            </a:xfrm>
            <a:prstGeom prst="rect">
              <a:avLst/>
            </a:prstGeom>
            <a:solidFill>
              <a:srgbClr val="FFFFFF"/>
            </a:solidFill>
            <a:ln w="9525">
              <a:solidFill>
                <a:srgbClr val="000000"/>
              </a:solidFill>
              <a:miter lim="800000"/>
              <a:headEnd/>
              <a:tailEnd/>
            </a:ln>
          </p:spPr>
          <p:txBody>
            <a:bodyPr/>
            <a:lstStyle/>
            <a:p>
              <a:r>
                <a:rPr lang="tr-TR" sz="1000"/>
                <a:t>D. Pazar Sürekliliği ve Kontrol</a:t>
              </a:r>
              <a:endParaRPr lang="tr-TR"/>
            </a:p>
          </p:txBody>
        </p:sp>
        <p:sp>
          <p:nvSpPr>
            <p:cNvPr id="5173" name="Text Box 54"/>
            <p:cNvSpPr txBox="1">
              <a:spLocks noChangeArrowheads="1"/>
            </p:cNvSpPr>
            <p:nvPr/>
          </p:nvSpPr>
          <p:spPr bwMode="auto">
            <a:xfrm>
              <a:off x="7958" y="6318"/>
              <a:ext cx="1440" cy="214"/>
            </a:xfrm>
            <a:prstGeom prst="rect">
              <a:avLst/>
            </a:prstGeom>
            <a:solidFill>
              <a:srgbClr val="FFFFFF"/>
            </a:solidFill>
            <a:ln w="9525">
              <a:solidFill>
                <a:srgbClr val="000000"/>
              </a:solidFill>
              <a:miter lim="800000"/>
              <a:headEnd/>
              <a:tailEnd/>
            </a:ln>
          </p:spPr>
          <p:txBody>
            <a:bodyPr/>
            <a:lstStyle/>
            <a:p>
              <a:r>
                <a:rPr lang="tr-TR" sz="900"/>
                <a:t>1.Küresel Pazarların Değerlendirilmesi</a:t>
              </a:r>
              <a:endParaRPr lang="tr-TR"/>
            </a:p>
          </p:txBody>
        </p:sp>
        <p:sp>
          <p:nvSpPr>
            <p:cNvPr id="5174" name="Text Box 55"/>
            <p:cNvSpPr txBox="1">
              <a:spLocks noChangeArrowheads="1"/>
            </p:cNvSpPr>
            <p:nvPr/>
          </p:nvSpPr>
          <p:spPr bwMode="auto">
            <a:xfrm>
              <a:off x="7958" y="6638"/>
              <a:ext cx="1440" cy="267"/>
            </a:xfrm>
            <a:prstGeom prst="rect">
              <a:avLst/>
            </a:prstGeom>
            <a:solidFill>
              <a:srgbClr val="FFFFFF"/>
            </a:solidFill>
            <a:ln w="9525">
              <a:solidFill>
                <a:srgbClr val="000000"/>
              </a:solidFill>
              <a:miter lim="800000"/>
              <a:headEnd/>
              <a:tailEnd/>
            </a:ln>
          </p:spPr>
          <p:txBody>
            <a:bodyPr/>
            <a:lstStyle/>
            <a:p>
              <a:r>
                <a:rPr lang="tr-TR" sz="900"/>
                <a:t>2.Pazar Uygunluğunun Değerlendirilmesi</a:t>
              </a:r>
              <a:endParaRPr lang="tr-TR"/>
            </a:p>
          </p:txBody>
        </p:sp>
        <p:sp>
          <p:nvSpPr>
            <p:cNvPr id="5175" name="Text Box 56"/>
            <p:cNvSpPr txBox="1">
              <a:spLocks noChangeArrowheads="1"/>
            </p:cNvSpPr>
            <p:nvPr/>
          </p:nvSpPr>
          <p:spPr bwMode="auto">
            <a:xfrm>
              <a:off x="7958" y="7012"/>
              <a:ext cx="1440" cy="213"/>
            </a:xfrm>
            <a:prstGeom prst="rect">
              <a:avLst/>
            </a:prstGeom>
            <a:solidFill>
              <a:srgbClr val="FFFFFF"/>
            </a:solidFill>
            <a:ln w="9525">
              <a:solidFill>
                <a:srgbClr val="000000"/>
              </a:solidFill>
              <a:miter lim="800000"/>
              <a:headEnd/>
              <a:tailEnd/>
            </a:ln>
          </p:spPr>
          <p:txBody>
            <a:bodyPr/>
            <a:lstStyle/>
            <a:p>
              <a:r>
                <a:rPr lang="tr-TR" sz="900"/>
                <a:t>1.Genel Talebin Değerlendirilmesi</a:t>
              </a:r>
              <a:endParaRPr lang="tr-TR"/>
            </a:p>
          </p:txBody>
        </p:sp>
        <p:sp>
          <p:nvSpPr>
            <p:cNvPr id="5176" name="Text Box 57"/>
            <p:cNvSpPr txBox="1">
              <a:spLocks noChangeArrowheads="1"/>
            </p:cNvSpPr>
            <p:nvPr/>
          </p:nvSpPr>
          <p:spPr bwMode="auto">
            <a:xfrm>
              <a:off x="7958" y="7332"/>
              <a:ext cx="1440" cy="213"/>
            </a:xfrm>
            <a:prstGeom prst="rect">
              <a:avLst/>
            </a:prstGeom>
            <a:solidFill>
              <a:srgbClr val="FFFFFF"/>
            </a:solidFill>
            <a:ln w="9525">
              <a:solidFill>
                <a:srgbClr val="000000"/>
              </a:solidFill>
              <a:miter lim="800000"/>
              <a:headEnd/>
              <a:tailEnd/>
            </a:ln>
          </p:spPr>
          <p:txBody>
            <a:bodyPr/>
            <a:lstStyle/>
            <a:p>
              <a:r>
                <a:rPr lang="tr-TR" sz="900"/>
                <a:t>2.Pazar Talebinin Değerlendirilmesi</a:t>
              </a:r>
              <a:endParaRPr lang="tr-TR"/>
            </a:p>
          </p:txBody>
        </p:sp>
        <p:sp>
          <p:nvSpPr>
            <p:cNvPr id="5177" name="Text Box 58"/>
            <p:cNvSpPr txBox="1">
              <a:spLocks noChangeArrowheads="1"/>
            </p:cNvSpPr>
            <p:nvPr/>
          </p:nvSpPr>
          <p:spPr bwMode="auto">
            <a:xfrm>
              <a:off x="7958" y="7652"/>
              <a:ext cx="1440" cy="213"/>
            </a:xfrm>
            <a:prstGeom prst="rect">
              <a:avLst/>
            </a:prstGeom>
            <a:solidFill>
              <a:srgbClr val="FFFFFF"/>
            </a:solidFill>
            <a:ln w="9525">
              <a:solidFill>
                <a:srgbClr val="000000"/>
              </a:solidFill>
              <a:miter lim="800000"/>
              <a:headEnd/>
              <a:tailEnd/>
            </a:ln>
          </p:spPr>
          <p:txBody>
            <a:bodyPr/>
            <a:lstStyle/>
            <a:p>
              <a:r>
                <a:rPr lang="tr-TR" sz="900" b="1"/>
                <a:t>1.Ürün Kararları</a:t>
              </a:r>
              <a:endParaRPr lang="tr-TR"/>
            </a:p>
          </p:txBody>
        </p:sp>
        <p:sp>
          <p:nvSpPr>
            <p:cNvPr id="5178" name="Text Box 59"/>
            <p:cNvSpPr txBox="1">
              <a:spLocks noChangeArrowheads="1"/>
            </p:cNvSpPr>
            <p:nvPr/>
          </p:nvSpPr>
          <p:spPr bwMode="auto">
            <a:xfrm>
              <a:off x="7958" y="7972"/>
              <a:ext cx="1440" cy="213"/>
            </a:xfrm>
            <a:prstGeom prst="rect">
              <a:avLst/>
            </a:prstGeom>
            <a:solidFill>
              <a:srgbClr val="FFFFFF"/>
            </a:solidFill>
            <a:ln w="9525">
              <a:solidFill>
                <a:srgbClr val="000000"/>
              </a:solidFill>
              <a:miter lim="800000"/>
              <a:headEnd/>
              <a:tailEnd/>
            </a:ln>
          </p:spPr>
          <p:txBody>
            <a:bodyPr/>
            <a:lstStyle/>
            <a:p>
              <a:r>
                <a:rPr lang="tr-TR" sz="900" b="1"/>
                <a:t>2.Fiyat Kararları</a:t>
              </a:r>
              <a:endParaRPr lang="tr-TR"/>
            </a:p>
          </p:txBody>
        </p:sp>
        <p:sp>
          <p:nvSpPr>
            <p:cNvPr id="5179" name="Text Box 60"/>
            <p:cNvSpPr txBox="1">
              <a:spLocks noChangeArrowheads="1"/>
            </p:cNvSpPr>
            <p:nvPr/>
          </p:nvSpPr>
          <p:spPr bwMode="auto">
            <a:xfrm>
              <a:off x="7958" y="8292"/>
              <a:ext cx="1440" cy="213"/>
            </a:xfrm>
            <a:prstGeom prst="rect">
              <a:avLst/>
            </a:prstGeom>
            <a:solidFill>
              <a:srgbClr val="FFFFFF"/>
            </a:solidFill>
            <a:ln w="9525">
              <a:solidFill>
                <a:srgbClr val="000000"/>
              </a:solidFill>
              <a:miter lim="800000"/>
              <a:headEnd/>
              <a:tailEnd/>
            </a:ln>
          </p:spPr>
          <p:txBody>
            <a:bodyPr/>
            <a:lstStyle/>
            <a:p>
              <a:r>
                <a:rPr lang="tr-TR" sz="900" b="1"/>
                <a:t>3.Tutundurma Kararları</a:t>
              </a:r>
              <a:endParaRPr lang="tr-TR"/>
            </a:p>
          </p:txBody>
        </p:sp>
        <p:sp>
          <p:nvSpPr>
            <p:cNvPr id="5180" name="Text Box 61"/>
            <p:cNvSpPr txBox="1">
              <a:spLocks noChangeArrowheads="1"/>
            </p:cNvSpPr>
            <p:nvPr/>
          </p:nvSpPr>
          <p:spPr bwMode="auto">
            <a:xfrm>
              <a:off x="7958" y="8612"/>
              <a:ext cx="1440" cy="213"/>
            </a:xfrm>
            <a:prstGeom prst="rect">
              <a:avLst/>
            </a:prstGeom>
            <a:solidFill>
              <a:srgbClr val="FFFFFF"/>
            </a:solidFill>
            <a:ln w="9525">
              <a:solidFill>
                <a:srgbClr val="000000"/>
              </a:solidFill>
              <a:miter lim="800000"/>
              <a:headEnd/>
              <a:tailEnd/>
            </a:ln>
          </p:spPr>
          <p:txBody>
            <a:bodyPr/>
            <a:lstStyle/>
            <a:p>
              <a:r>
                <a:rPr lang="tr-TR" sz="900" b="1"/>
                <a:t>4.Yer/Dağıtım Kararları</a:t>
              </a:r>
              <a:endParaRPr lang="tr-TR"/>
            </a:p>
          </p:txBody>
        </p:sp>
        <p:sp>
          <p:nvSpPr>
            <p:cNvPr id="5181" name="Text Box 62"/>
            <p:cNvSpPr txBox="1">
              <a:spLocks noChangeArrowheads="1"/>
            </p:cNvSpPr>
            <p:nvPr/>
          </p:nvSpPr>
          <p:spPr bwMode="auto">
            <a:xfrm>
              <a:off x="7958" y="8932"/>
              <a:ext cx="1440" cy="266"/>
            </a:xfrm>
            <a:prstGeom prst="rect">
              <a:avLst/>
            </a:prstGeom>
            <a:solidFill>
              <a:srgbClr val="FFFFFF"/>
            </a:solidFill>
            <a:ln w="9525">
              <a:solidFill>
                <a:srgbClr val="000000"/>
              </a:solidFill>
              <a:miter lim="800000"/>
              <a:headEnd/>
              <a:tailEnd/>
            </a:ln>
          </p:spPr>
          <p:txBody>
            <a:bodyPr/>
            <a:lstStyle/>
            <a:p>
              <a:r>
                <a:rPr lang="tr-TR" sz="900"/>
                <a:t>1.Başlıca Performans Kriterlerini  Belirleme</a:t>
              </a:r>
              <a:endParaRPr lang="tr-TR"/>
            </a:p>
          </p:txBody>
        </p:sp>
        <p:sp>
          <p:nvSpPr>
            <p:cNvPr id="5182" name="Text Box 63"/>
            <p:cNvSpPr txBox="1">
              <a:spLocks noChangeArrowheads="1"/>
            </p:cNvSpPr>
            <p:nvPr/>
          </p:nvSpPr>
          <p:spPr bwMode="auto">
            <a:xfrm>
              <a:off x="7958" y="9252"/>
              <a:ext cx="1440" cy="213"/>
            </a:xfrm>
            <a:prstGeom prst="rect">
              <a:avLst/>
            </a:prstGeom>
            <a:solidFill>
              <a:srgbClr val="FFFFFF"/>
            </a:solidFill>
            <a:ln w="9525">
              <a:solidFill>
                <a:srgbClr val="000000"/>
              </a:solidFill>
              <a:miter lim="800000"/>
              <a:headEnd/>
              <a:tailEnd/>
            </a:ln>
          </p:spPr>
          <p:txBody>
            <a:bodyPr/>
            <a:lstStyle/>
            <a:p>
              <a:r>
                <a:rPr lang="tr-TR" sz="900"/>
                <a:t>2. Performansın İzlenmesi</a:t>
              </a:r>
              <a:endParaRPr lang="tr-TR"/>
            </a:p>
          </p:txBody>
        </p:sp>
        <p:sp>
          <p:nvSpPr>
            <p:cNvPr id="5183" name="Text Box 64"/>
            <p:cNvSpPr txBox="1">
              <a:spLocks noChangeArrowheads="1"/>
            </p:cNvSpPr>
            <p:nvPr/>
          </p:nvSpPr>
          <p:spPr bwMode="auto">
            <a:xfrm>
              <a:off x="7958" y="9518"/>
              <a:ext cx="1440" cy="214"/>
            </a:xfrm>
            <a:prstGeom prst="rect">
              <a:avLst/>
            </a:prstGeom>
            <a:solidFill>
              <a:srgbClr val="FFFFFF"/>
            </a:solidFill>
            <a:ln w="9525">
              <a:solidFill>
                <a:srgbClr val="000000"/>
              </a:solidFill>
              <a:miter lim="800000"/>
              <a:headEnd/>
              <a:tailEnd/>
            </a:ln>
          </p:spPr>
          <p:txBody>
            <a:bodyPr/>
            <a:lstStyle/>
            <a:p>
              <a:r>
                <a:rPr lang="tr-TR" sz="900"/>
                <a:t>3. Sapmaların Düzeltilmesi</a:t>
              </a:r>
              <a:endParaRPr lang="tr-TR"/>
            </a:p>
          </p:txBody>
        </p:sp>
        <p:sp>
          <p:nvSpPr>
            <p:cNvPr id="5184" name="Text Box 65"/>
            <p:cNvSpPr txBox="1">
              <a:spLocks noChangeArrowheads="1"/>
            </p:cNvSpPr>
            <p:nvPr/>
          </p:nvSpPr>
          <p:spPr bwMode="auto">
            <a:xfrm>
              <a:off x="2486" y="6158"/>
              <a:ext cx="1008" cy="107"/>
            </a:xfrm>
            <a:prstGeom prst="rect">
              <a:avLst/>
            </a:prstGeom>
            <a:solidFill>
              <a:srgbClr val="FFFFFF"/>
            </a:solidFill>
            <a:ln w="9525">
              <a:solidFill>
                <a:srgbClr val="000000"/>
              </a:solidFill>
              <a:miter lim="800000"/>
              <a:headEnd/>
              <a:tailEnd/>
            </a:ln>
          </p:spPr>
          <p:txBody>
            <a:bodyPr/>
            <a:lstStyle/>
            <a:p>
              <a:r>
                <a:rPr lang="tr-TR" sz="1000"/>
                <a:t>SÜREÇ</a:t>
              </a:r>
              <a:endParaRPr lang="tr-TR"/>
            </a:p>
          </p:txBody>
        </p:sp>
        <p:sp>
          <p:nvSpPr>
            <p:cNvPr id="5185" name="Text Box 66"/>
            <p:cNvSpPr txBox="1">
              <a:spLocks noChangeArrowheads="1"/>
            </p:cNvSpPr>
            <p:nvPr/>
          </p:nvSpPr>
          <p:spPr bwMode="auto">
            <a:xfrm>
              <a:off x="3926" y="6158"/>
              <a:ext cx="1296" cy="107"/>
            </a:xfrm>
            <a:prstGeom prst="rect">
              <a:avLst/>
            </a:prstGeom>
            <a:solidFill>
              <a:srgbClr val="FFFFFF"/>
            </a:solidFill>
            <a:ln w="9525">
              <a:solidFill>
                <a:srgbClr val="000000"/>
              </a:solidFill>
              <a:miter lim="800000"/>
              <a:headEnd/>
              <a:tailEnd/>
            </a:ln>
          </p:spPr>
          <p:txBody>
            <a:bodyPr/>
            <a:lstStyle/>
            <a:p>
              <a:r>
                <a:rPr lang="tr-TR" sz="1000"/>
                <a:t>KARARLAR</a:t>
              </a:r>
              <a:endParaRPr lang="tr-TR"/>
            </a:p>
          </p:txBody>
        </p:sp>
        <p:sp>
          <p:nvSpPr>
            <p:cNvPr id="5186" name="Text Box 67"/>
            <p:cNvSpPr txBox="1">
              <a:spLocks noChangeArrowheads="1"/>
            </p:cNvSpPr>
            <p:nvPr/>
          </p:nvSpPr>
          <p:spPr bwMode="auto">
            <a:xfrm>
              <a:off x="5942" y="6158"/>
              <a:ext cx="1296" cy="107"/>
            </a:xfrm>
            <a:prstGeom prst="rect">
              <a:avLst/>
            </a:prstGeom>
            <a:solidFill>
              <a:srgbClr val="FFFFFF"/>
            </a:solidFill>
            <a:ln w="9525">
              <a:solidFill>
                <a:srgbClr val="000000"/>
              </a:solidFill>
              <a:miter lim="800000"/>
              <a:headEnd/>
              <a:tailEnd/>
            </a:ln>
          </p:spPr>
          <p:txBody>
            <a:bodyPr/>
            <a:lstStyle/>
            <a:p>
              <a:r>
                <a:rPr lang="tr-TR" sz="1000"/>
                <a:t>AŞAMALAR</a:t>
              </a:r>
              <a:endParaRPr lang="tr-TR"/>
            </a:p>
          </p:txBody>
        </p:sp>
        <p:sp>
          <p:nvSpPr>
            <p:cNvPr id="5187" name="Text Box 68"/>
            <p:cNvSpPr txBox="1">
              <a:spLocks noChangeArrowheads="1"/>
            </p:cNvSpPr>
            <p:nvPr/>
          </p:nvSpPr>
          <p:spPr bwMode="auto">
            <a:xfrm>
              <a:off x="7958" y="6158"/>
              <a:ext cx="1296" cy="107"/>
            </a:xfrm>
            <a:prstGeom prst="rect">
              <a:avLst/>
            </a:prstGeom>
            <a:solidFill>
              <a:srgbClr val="FFFFFF"/>
            </a:solidFill>
            <a:ln w="9525">
              <a:solidFill>
                <a:srgbClr val="000000"/>
              </a:solidFill>
              <a:miter lim="800000"/>
              <a:headEnd/>
              <a:tailEnd/>
            </a:ln>
          </p:spPr>
          <p:txBody>
            <a:bodyPr/>
            <a:lstStyle/>
            <a:p>
              <a:r>
                <a:rPr lang="tr-TR" sz="1000"/>
                <a:t>ADIMLAR</a:t>
              </a:r>
              <a:endParaRPr lang="tr-TR"/>
            </a:p>
          </p:txBody>
        </p:sp>
        <p:sp>
          <p:nvSpPr>
            <p:cNvPr id="5188" name="Text Box 69"/>
            <p:cNvSpPr txBox="1">
              <a:spLocks noChangeArrowheads="1"/>
            </p:cNvSpPr>
            <p:nvPr/>
          </p:nvSpPr>
          <p:spPr bwMode="auto">
            <a:xfrm>
              <a:off x="2630" y="9838"/>
              <a:ext cx="4464" cy="107"/>
            </a:xfrm>
            <a:prstGeom prst="rect">
              <a:avLst/>
            </a:prstGeom>
            <a:solidFill>
              <a:srgbClr val="FFFFFF"/>
            </a:solidFill>
            <a:ln w="9525">
              <a:solidFill>
                <a:srgbClr val="000000"/>
              </a:solidFill>
              <a:miter lim="800000"/>
              <a:headEnd/>
              <a:tailEnd/>
            </a:ln>
          </p:spPr>
          <p:txBody>
            <a:bodyPr/>
            <a:lstStyle/>
            <a:p>
              <a:r>
                <a:rPr lang="tr-TR" sz="1000"/>
                <a:t>.</a:t>
              </a:r>
              <a:endParaRPr lang="tr-T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Küreselleşmenin Ticarete Etkileri</a:t>
            </a:r>
            <a:endParaRPr lang="tr-TR" dirty="0"/>
          </a:p>
        </p:txBody>
      </p:sp>
      <p:sp>
        <p:nvSpPr>
          <p:cNvPr id="3" name="İçerik Yer Tutucusu 2"/>
          <p:cNvSpPr>
            <a:spLocks noGrp="1"/>
          </p:cNvSpPr>
          <p:nvPr>
            <p:ph idx="1"/>
          </p:nvPr>
        </p:nvSpPr>
        <p:spPr/>
        <p:txBody>
          <a:bodyPr>
            <a:normAutofit fontScale="85000" lnSpcReduction="10000"/>
          </a:bodyPr>
          <a:lstStyle/>
          <a:p>
            <a:pPr algn="just"/>
            <a:r>
              <a:rPr lang="tr-TR" sz="2400" dirty="0" smtClean="0"/>
              <a:t>Küreselleşme süreci </a:t>
            </a:r>
            <a:r>
              <a:rPr lang="tr-TR" sz="2400" dirty="0"/>
              <a:t>ile birlikte ticaretin gelişmeye başladığını görmekteyiz</a:t>
            </a:r>
            <a:r>
              <a:rPr lang="tr-TR" sz="2400" dirty="0" smtClean="0"/>
              <a:t>.</a:t>
            </a:r>
          </a:p>
          <a:p>
            <a:pPr algn="just"/>
            <a:r>
              <a:rPr lang="tr-TR" sz="2400" dirty="0" smtClean="0"/>
              <a:t> </a:t>
            </a:r>
            <a:r>
              <a:rPr lang="tr-TR" sz="2400" dirty="0"/>
              <a:t>Ticaretin </a:t>
            </a:r>
            <a:r>
              <a:rPr lang="tr-TR" sz="2400" dirty="0" smtClean="0"/>
              <a:t>gelişimi </a:t>
            </a:r>
            <a:r>
              <a:rPr lang="tr-TR" sz="2400" dirty="0"/>
              <a:t>ile birlikte ülkeler arasındaki ilişkilerde gelişmeye başlamıştır. </a:t>
            </a:r>
            <a:endParaRPr lang="tr-TR" sz="2400" dirty="0" smtClean="0"/>
          </a:p>
          <a:p>
            <a:pPr algn="just"/>
            <a:r>
              <a:rPr lang="tr-TR" sz="2400" dirty="0" smtClean="0"/>
              <a:t>Ticaret</a:t>
            </a:r>
            <a:r>
              <a:rPr lang="tr-TR" sz="2400" dirty="0"/>
              <a:t>, </a:t>
            </a:r>
            <a:r>
              <a:rPr lang="tr-TR" sz="2400" dirty="0" smtClean="0"/>
              <a:t>küreselleşen </a:t>
            </a:r>
            <a:r>
              <a:rPr lang="tr-TR" sz="2400" dirty="0"/>
              <a:t>dünyada ülkeler arsındaki ticari faktörleri, finansal faktörleri, mali </a:t>
            </a:r>
            <a:r>
              <a:rPr lang="tr-TR" sz="2400" dirty="0" smtClean="0"/>
              <a:t>faktörleri </a:t>
            </a:r>
            <a:r>
              <a:rPr lang="tr-TR" sz="2400" dirty="0"/>
              <a:t>de etkiler hale gelmiştir</a:t>
            </a:r>
            <a:r>
              <a:rPr lang="tr-TR" sz="2400" dirty="0" smtClean="0"/>
              <a:t>.</a:t>
            </a:r>
          </a:p>
          <a:p>
            <a:pPr algn="just"/>
            <a:r>
              <a:rPr lang="tr-TR" sz="2400" dirty="0" smtClean="0"/>
              <a:t> </a:t>
            </a:r>
            <a:r>
              <a:rPr lang="tr-TR" sz="2400" dirty="0"/>
              <a:t>Ticaretin yaygınlaşması ile birlikte ülke ekonomilerinde de büyük gelişimler meydana gelmiştir.</a:t>
            </a:r>
          </a:p>
          <a:p>
            <a:pPr algn="just"/>
            <a:r>
              <a:rPr lang="tr-TR" sz="2400" dirty="0"/>
              <a:t>Ticaret, ulusal ve uluslararası anlamda küreselleşen dünyada etkilerini göstermeye başlamıştır</a:t>
            </a:r>
            <a:r>
              <a:rPr lang="tr-TR" sz="2400" dirty="0" smtClean="0"/>
              <a:t>.</a:t>
            </a:r>
          </a:p>
          <a:p>
            <a:pPr algn="just"/>
            <a:r>
              <a:rPr lang="tr-TR" sz="2400" dirty="0" smtClean="0"/>
              <a:t>Birinci </a:t>
            </a:r>
            <a:r>
              <a:rPr lang="tr-TR" sz="2400" dirty="0"/>
              <a:t>Dünya Savaşı ile birlikte; ticarete karşı ilgi, coşku ve ticaretin serbestleştirilmesi ile birlikte ticaret küresel anlamda bir yükselişe geçmiştir.</a:t>
            </a:r>
          </a:p>
          <a:p>
            <a:pPr algn="just"/>
            <a:r>
              <a:rPr lang="tr-TR" sz="2400" dirty="0"/>
              <a:t>1930lardan beri ticaretin serbestleştirilmesi düşüncesi </a:t>
            </a:r>
            <a:r>
              <a:rPr lang="tr-TR" sz="2400" dirty="0" smtClean="0"/>
              <a:t>vardır</a:t>
            </a:r>
            <a:endParaRPr lang="tr-TR" sz="2400" dirty="0"/>
          </a:p>
          <a:p>
            <a:pPr algn="just"/>
            <a:r>
              <a:rPr lang="tr-TR" sz="2400" dirty="0"/>
              <a:t>.</a:t>
            </a:r>
          </a:p>
        </p:txBody>
      </p:sp>
    </p:spTree>
    <p:extLst>
      <p:ext uri="{BB962C8B-B14F-4D97-AF65-F5344CB8AC3E}">
        <p14:creationId xmlns:p14="http://schemas.microsoft.com/office/powerpoint/2010/main" val="2633899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tr-TR" smtClean="0"/>
              <a:t>Uluslar arası pazarlama</a:t>
            </a:r>
            <a:endParaRPr lang="en-US" smtClean="0"/>
          </a:p>
        </p:txBody>
      </p:sp>
      <p:sp>
        <p:nvSpPr>
          <p:cNvPr id="6147" name="Rectangle 3"/>
          <p:cNvSpPr>
            <a:spLocks noGrp="1" noChangeArrowheads="1"/>
          </p:cNvSpPr>
          <p:nvPr>
            <p:ph idx="1"/>
          </p:nvPr>
        </p:nvSpPr>
        <p:spPr/>
        <p:txBody>
          <a:bodyPr/>
          <a:lstStyle/>
          <a:p>
            <a:pPr eaLnBrk="1" hangingPunct="1">
              <a:buFontTx/>
              <a:buNone/>
            </a:pPr>
            <a:r>
              <a:rPr lang="en-US" smtClean="0">
                <a:solidFill>
                  <a:schemeClr val="bg1"/>
                </a:solidFill>
              </a:rPr>
              <a:t>d</a:t>
            </a:r>
          </a:p>
        </p:txBody>
      </p:sp>
      <p:sp>
        <p:nvSpPr>
          <p:cNvPr id="6148" name="Text Box 6"/>
          <p:cNvSpPr txBox="1">
            <a:spLocks noChangeArrowheads="1"/>
          </p:cNvSpPr>
          <p:nvPr/>
        </p:nvSpPr>
        <p:spPr bwMode="auto">
          <a:xfrm>
            <a:off x="914400" y="2362200"/>
            <a:ext cx="7543800" cy="2705100"/>
          </a:xfrm>
          <a:prstGeom prst="rect">
            <a:avLst/>
          </a:prstGeom>
          <a:noFill/>
          <a:ln w="50800">
            <a:solidFill>
              <a:srgbClr val="A7C28C"/>
            </a:solidFill>
            <a:miter lim="800000"/>
            <a:headEnd/>
            <a:tailEnd/>
          </a:ln>
        </p:spPr>
        <p:txBody>
          <a:bodyPr>
            <a:spAutoFit/>
          </a:bodyPr>
          <a:lstStyle/>
          <a:p>
            <a:pPr>
              <a:spcBef>
                <a:spcPct val="50000"/>
              </a:spcBef>
            </a:pPr>
            <a:r>
              <a:rPr lang="tr-TR" sz="2800" b="1"/>
              <a:t>Uluslar arası pazarlama tüketicilere ya da kullanıcılara, kar amacıyla birden fazla ülkede işletmenin mal ve hizmetlerinin akışını planlamak, fiyatlamak, tutundurmak ve yönlendirmek için işletme faaliyetlerinin dizayn edilme çabasıdır.   </a:t>
            </a:r>
            <a:endParaRPr lang="en-US" sz="280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tr-TR" smtClean="0"/>
              <a:t>Çevresel uyum ihtiyacı</a:t>
            </a:r>
            <a:endParaRPr lang="en-US" smtClean="0"/>
          </a:p>
        </p:txBody>
      </p:sp>
      <p:sp>
        <p:nvSpPr>
          <p:cNvPr id="7171" name="Rectangle 3"/>
          <p:cNvSpPr>
            <a:spLocks noGrp="1" noChangeArrowheads="1"/>
          </p:cNvSpPr>
          <p:nvPr>
            <p:ph idx="1"/>
          </p:nvPr>
        </p:nvSpPr>
        <p:spPr/>
        <p:txBody>
          <a:bodyPr/>
          <a:lstStyle/>
          <a:p>
            <a:pPr eaLnBrk="1" hangingPunct="1"/>
            <a:r>
              <a:rPr lang="tr-TR" smtClean="0"/>
              <a:t>İş yapmayı düşündüğünüz kültürün etkisini etkin bir şekilde yorumlama</a:t>
            </a:r>
          </a:p>
          <a:p>
            <a:pPr lvl="1" eaLnBrk="1" hangingPunct="1"/>
            <a:r>
              <a:rPr lang="tr-TR" smtClean="0"/>
              <a:t>Kültürel ayarlamalar</a:t>
            </a:r>
            <a:endParaRPr lang="en-US" smtClean="0"/>
          </a:p>
          <a:p>
            <a:pPr eaLnBrk="1" hangingPunct="1"/>
            <a:r>
              <a:rPr lang="tr-TR" smtClean="0"/>
              <a:t>Referans yapısı oluşturma</a:t>
            </a:r>
            <a:endParaRPr lang="en-US" smtClean="0"/>
          </a:p>
          <a:p>
            <a:pPr eaLnBrk="1" hangingPunct="1"/>
            <a:r>
              <a:rPr lang="tr-TR" smtClean="0"/>
              <a:t>Pazarı kendi kültürünüzün varsayımlarına ve sabit değerlerine göre değerlendirmekten ve ölçmekten kaçınma</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Etno</a:t>
            </a:r>
            <a:r>
              <a:rPr lang="tr-TR" smtClean="0"/>
              <a:t>s</a:t>
            </a:r>
            <a:r>
              <a:rPr lang="en-US" smtClean="0"/>
              <a:t>entri</a:t>
            </a:r>
            <a:r>
              <a:rPr lang="tr-TR" smtClean="0"/>
              <a:t>z</a:t>
            </a:r>
            <a:r>
              <a:rPr lang="en-US" smtClean="0"/>
              <a:t>m</a:t>
            </a:r>
          </a:p>
        </p:txBody>
      </p:sp>
      <p:sp>
        <p:nvSpPr>
          <p:cNvPr id="9219" name="Rectangle 3"/>
          <p:cNvSpPr>
            <a:spLocks noGrp="1" noChangeArrowheads="1"/>
          </p:cNvSpPr>
          <p:nvPr>
            <p:ph idx="1"/>
          </p:nvPr>
        </p:nvSpPr>
        <p:spPr/>
        <p:txBody>
          <a:bodyPr rtlCol="0">
            <a:normAutofit fontScale="92500" lnSpcReduction="10000"/>
          </a:bodyPr>
          <a:lstStyle/>
          <a:p>
            <a:pPr eaLnBrk="1" fontAlgn="auto" hangingPunct="1">
              <a:spcAft>
                <a:spcPts val="0"/>
              </a:spcAft>
              <a:buFontTx/>
              <a:buNone/>
              <a:defRPr/>
            </a:pPr>
            <a:r>
              <a:rPr lang="tr-TR" smtClean="0"/>
              <a:t>Uluslar arası pazarlara başarı anahtarı  bir pazardan diğerine çevresel farklılıklara adapte olmadır.</a:t>
            </a:r>
            <a:r>
              <a:rPr lang="en-US" smtClean="0"/>
              <a:t> </a:t>
            </a:r>
            <a:endParaRPr lang="tr-TR" smtClean="0"/>
          </a:p>
          <a:p>
            <a:pPr eaLnBrk="1" fontAlgn="auto" hangingPunct="1">
              <a:spcAft>
                <a:spcPts val="0"/>
              </a:spcAft>
              <a:buFontTx/>
              <a:buNone/>
              <a:defRPr/>
            </a:pPr>
            <a:r>
              <a:rPr lang="tr-TR" smtClean="0"/>
              <a:t>Uluslararası pazarlamada başarıya temel engeller:</a:t>
            </a:r>
          </a:p>
          <a:p>
            <a:pPr eaLnBrk="1" fontAlgn="auto" hangingPunct="1">
              <a:spcAft>
                <a:spcPts val="0"/>
              </a:spcAft>
              <a:buFontTx/>
              <a:buNone/>
              <a:defRPr/>
            </a:pPr>
            <a:endParaRPr lang="tr-TR" smtClean="0"/>
          </a:p>
          <a:p>
            <a:pPr eaLnBrk="1" fontAlgn="auto" hangingPunct="1">
              <a:spcAft>
                <a:spcPts val="0"/>
              </a:spcAft>
              <a:buFont typeface="Arial" pitchFamily="34" charset="0"/>
              <a:buChar char="•"/>
              <a:defRPr/>
            </a:pPr>
            <a:r>
              <a:rPr lang="tr-TR" smtClean="0"/>
              <a:t>SrC (Kendine referans kriteri): kendi kültür değerlerine, deneyimlerine ve bilgisine temel karar kriteri olarak bilinçsizce referans</a:t>
            </a:r>
          </a:p>
          <a:p>
            <a:pPr eaLnBrk="1" fontAlgn="auto" hangingPunct="1">
              <a:spcAft>
                <a:spcPts val="0"/>
              </a:spcAft>
              <a:buFont typeface="Arial" pitchFamily="34" charset="0"/>
              <a:buChar char="•"/>
              <a:defRPr/>
            </a:pPr>
            <a:r>
              <a:rPr lang="tr-TR" smtClean="0"/>
              <a:t>Etnosentrizm: işlerin nasıl yapılacağının en iyisini kendi kültürü veya şirketi bilir nosyonu</a:t>
            </a:r>
            <a:endParaRPr lang="en-US"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tr-TR" sz="3200" smtClean="0"/>
              <a:t>Kendine referans kriterinin tehlikeleri:</a:t>
            </a:r>
            <a:r>
              <a:rPr lang="en-US" sz="3200" smtClean="0"/>
              <a:t/>
            </a:r>
            <a:br>
              <a:rPr lang="en-US" sz="3200" smtClean="0"/>
            </a:br>
            <a:endParaRPr lang="en-US" sz="3200" smtClean="0"/>
          </a:p>
        </p:txBody>
      </p:sp>
      <p:sp>
        <p:nvSpPr>
          <p:cNvPr id="10243" name="Rectangle 3"/>
          <p:cNvSpPr>
            <a:spLocks noGrp="1" noChangeArrowheads="1"/>
          </p:cNvSpPr>
          <p:nvPr>
            <p:ph idx="1"/>
          </p:nvPr>
        </p:nvSpPr>
        <p:spPr/>
        <p:txBody>
          <a:bodyPr rtlCol="0">
            <a:normAutofit fontScale="92500" lnSpcReduction="20000"/>
          </a:bodyPr>
          <a:lstStyle/>
          <a:p>
            <a:pPr lvl="1" eaLnBrk="1" fontAlgn="auto" hangingPunct="1">
              <a:spcAft>
                <a:spcPts val="0"/>
              </a:spcAft>
              <a:buFont typeface="Arial" pitchFamily="34" charset="0"/>
              <a:buChar char="–"/>
              <a:defRPr/>
            </a:pPr>
            <a:r>
              <a:rPr lang="tr-TR" smtClean="0"/>
              <a:t>Eyleme geçme ihtiyacını fark etmeme</a:t>
            </a:r>
            <a:endParaRPr lang="en-US" smtClean="0"/>
          </a:p>
          <a:p>
            <a:pPr lvl="1" eaLnBrk="1" fontAlgn="auto" hangingPunct="1">
              <a:spcAft>
                <a:spcPts val="0"/>
              </a:spcAft>
              <a:buFont typeface="Arial" pitchFamily="34" charset="0"/>
              <a:buChar char="–"/>
              <a:defRPr/>
            </a:pPr>
            <a:r>
              <a:rPr lang="tr-TR" smtClean="0"/>
              <a:t>Ülkeler arasında söz konusu olan kültürel farklılıkları gözönüne almama</a:t>
            </a:r>
          </a:p>
          <a:p>
            <a:pPr lvl="1" eaLnBrk="1" fontAlgn="auto" hangingPunct="1">
              <a:spcAft>
                <a:spcPts val="0"/>
              </a:spcAft>
              <a:buFont typeface="Arial" pitchFamily="34" charset="0"/>
              <a:buChar char="–"/>
              <a:defRPr/>
            </a:pPr>
            <a:r>
              <a:rPr lang="tr-TR" smtClean="0"/>
              <a:t>Duruma offensive biçimde tepki verme </a:t>
            </a:r>
          </a:p>
          <a:p>
            <a:pPr lvl="1" eaLnBrk="1" fontAlgn="auto" hangingPunct="1">
              <a:spcAft>
                <a:spcPts val="0"/>
              </a:spcAft>
              <a:buFontTx/>
              <a:buNone/>
              <a:defRPr/>
            </a:pPr>
            <a:endParaRPr lang="tr-TR" smtClean="0"/>
          </a:p>
          <a:p>
            <a:pPr lvl="1" eaLnBrk="1" fontAlgn="auto" hangingPunct="1">
              <a:spcAft>
                <a:spcPts val="0"/>
              </a:spcAft>
              <a:buFontTx/>
              <a:buNone/>
              <a:defRPr/>
            </a:pPr>
            <a:r>
              <a:rPr lang="tr-TR" smtClean="0"/>
              <a:t>Etnosentrizm ve kendine referans kriteri, yerel olarak dizayn edilmiş pazarlama karmasının yabancı pazara uygunluğunun değerlendirilmesini etkiler.</a:t>
            </a:r>
            <a:endParaRPr lang="en-US" smtClean="0"/>
          </a:p>
          <a:p>
            <a:pPr eaLnBrk="1" fontAlgn="auto" hangingPunct="1">
              <a:spcAft>
                <a:spcPts val="0"/>
              </a:spcAft>
              <a:buFont typeface="Arial" pitchFamily="34" charset="0"/>
              <a:buChar char="•"/>
              <a:defRPr/>
            </a:pPr>
            <a:r>
              <a:rPr lang="tr-TR" smtClean="0"/>
              <a:t>Etnosentrizmin ve kendine referans kriterinin etkisini kontrol etmenin en etkili yolu davranışlarımız üzerinde de etkisini ortaya koymaktır. </a:t>
            </a:r>
            <a:endParaRPr lang="en-US"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tr-TR" smtClean="0"/>
              <a:t>Kültürler arası analiz için adımlar</a:t>
            </a:r>
            <a:endParaRPr lang="en-US" smtClean="0"/>
          </a:p>
        </p:txBody>
      </p:sp>
      <p:sp>
        <p:nvSpPr>
          <p:cNvPr id="11267" name="Rectangle 3"/>
          <p:cNvSpPr>
            <a:spLocks noGrp="1" noChangeArrowheads="1"/>
          </p:cNvSpPr>
          <p:nvPr>
            <p:ph idx="1"/>
          </p:nvPr>
        </p:nvSpPr>
        <p:spPr/>
        <p:txBody>
          <a:bodyPr rtlCol="0">
            <a:normAutofit fontScale="85000" lnSpcReduction="20000"/>
          </a:bodyPr>
          <a:lstStyle/>
          <a:p>
            <a:pPr marL="457200" indent="-457200" eaLnBrk="1" fontAlgn="auto" hangingPunct="1">
              <a:spcAft>
                <a:spcPts val="0"/>
              </a:spcAft>
              <a:buFontTx/>
              <a:buAutoNum type="arabicPeriod"/>
              <a:defRPr/>
            </a:pPr>
            <a:r>
              <a:rPr lang="tr-TR" smtClean="0"/>
              <a:t>Ana ülkedeki kültürel özellikler, normlar ya da alışkanlıklar işletme problemini ya da amacı tanımla</a:t>
            </a:r>
            <a:endParaRPr lang="en-US" smtClean="0"/>
          </a:p>
          <a:p>
            <a:pPr marL="457200" indent="-457200" eaLnBrk="1" fontAlgn="auto" hangingPunct="1">
              <a:spcAft>
                <a:spcPts val="0"/>
              </a:spcAft>
              <a:buFontTx/>
              <a:buAutoNum type="arabicPeriod"/>
              <a:defRPr/>
            </a:pPr>
            <a:r>
              <a:rPr lang="tr-TR" smtClean="0"/>
              <a:t>Yabancı ülkedeki kültürel özellikler, normlar ya da alışkanlıklar işletme problemini ya da amacı hedef pazarda yaşayanların önerileri yardımıyla tanımla. Değer yargılaması yapma</a:t>
            </a:r>
          </a:p>
          <a:p>
            <a:pPr marL="457200" indent="-457200" eaLnBrk="1" fontAlgn="auto" hangingPunct="1">
              <a:spcAft>
                <a:spcPts val="0"/>
              </a:spcAft>
              <a:buFontTx/>
              <a:buAutoNum type="arabicPeriod"/>
              <a:defRPr/>
            </a:pPr>
            <a:r>
              <a:rPr lang="tr-TR" smtClean="0"/>
              <a:t>Problemdeki Kendine referans kriterinin etkisini izole et ve problemi nasıl karmaşık hale getirdiğini dikkatle incele</a:t>
            </a:r>
          </a:p>
          <a:p>
            <a:pPr marL="457200" indent="-457200" eaLnBrk="1" fontAlgn="auto" hangingPunct="1">
              <a:spcAft>
                <a:spcPts val="0"/>
              </a:spcAft>
              <a:buFontTx/>
              <a:buAutoNum type="arabicPeriod"/>
              <a:defRPr/>
            </a:pPr>
            <a:r>
              <a:rPr lang="tr-TR" smtClean="0"/>
              <a:t>Kendine referans kriterinin etkisi olmadan problemi yeniden tanımla ve optimum amaç durumu için çözümle</a:t>
            </a:r>
            <a:endParaRPr lang="en-US"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tr-TR" smtClean="0"/>
              <a:t>Küresel farkındalık yaratma</a:t>
            </a:r>
            <a:endParaRPr lang="en-US" smtClean="0"/>
          </a:p>
        </p:txBody>
      </p:sp>
      <p:sp>
        <p:nvSpPr>
          <p:cNvPr id="12291"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tr-TR" smtClean="0"/>
              <a:t>Kültürel farklılıklara tolerans</a:t>
            </a:r>
            <a:endParaRPr lang="en-US" smtClean="0"/>
          </a:p>
          <a:p>
            <a:pPr lvl="1" eaLnBrk="1" fontAlgn="auto" hangingPunct="1">
              <a:spcAft>
                <a:spcPts val="0"/>
              </a:spcAft>
              <a:buFont typeface="Arial" pitchFamily="34" charset="0"/>
              <a:buChar char="–"/>
              <a:defRPr/>
            </a:pPr>
            <a:r>
              <a:rPr lang="tr-TR" smtClean="0"/>
              <a:t>Kültürel farklılıkları anlamak kabul etmek ve davranışları sizden farklı olanlarla çalışmak </a:t>
            </a:r>
          </a:p>
          <a:p>
            <a:pPr lvl="1" eaLnBrk="1" fontAlgn="auto" hangingPunct="1">
              <a:spcAft>
                <a:spcPts val="0"/>
              </a:spcAft>
              <a:buFont typeface="Arial" pitchFamily="34" charset="0"/>
              <a:buChar char="–"/>
              <a:defRPr/>
            </a:pPr>
            <a:r>
              <a:rPr lang="tr-TR" smtClean="0"/>
              <a:t>Kültürleri, tarihleri, dünya Pazar potansiyelini, küresel ekonomik, sosyal politik trendleri bilme</a:t>
            </a:r>
            <a:endParaRPr lang="en-US" smtClean="0"/>
          </a:p>
          <a:p>
            <a:pPr eaLnBrk="1" fontAlgn="auto" hangingPunct="1">
              <a:spcAft>
                <a:spcPts val="0"/>
              </a:spcAft>
              <a:buFont typeface="Arial" pitchFamily="34" charset="0"/>
              <a:buChar char="•"/>
              <a:defRPr/>
            </a:pPr>
            <a:r>
              <a:rPr lang="tr-TR" smtClean="0"/>
              <a:t>Küresel farkındalık yaklaşımları</a:t>
            </a:r>
            <a:endParaRPr lang="en-US" smtClean="0"/>
          </a:p>
          <a:p>
            <a:pPr lvl="1" eaLnBrk="1" fontAlgn="auto" hangingPunct="1">
              <a:spcAft>
                <a:spcPts val="0"/>
              </a:spcAft>
              <a:buFont typeface="Arial" pitchFamily="34" charset="0"/>
              <a:buChar char="–"/>
              <a:defRPr/>
            </a:pPr>
            <a:r>
              <a:rPr lang="tr-TR" smtClean="0"/>
              <a:t>Yöneticileri küresel farkındalıklarına göre seçme</a:t>
            </a:r>
            <a:endParaRPr lang="en-US" smtClean="0"/>
          </a:p>
          <a:p>
            <a:pPr lvl="1" eaLnBrk="1" fontAlgn="auto" hangingPunct="1">
              <a:spcAft>
                <a:spcPts val="0"/>
              </a:spcAft>
              <a:buFont typeface="Arial" pitchFamily="34" charset="0"/>
              <a:buChar char="–"/>
              <a:defRPr/>
            </a:pPr>
            <a:r>
              <a:rPr lang="en-US" smtClean="0"/>
              <a:t>D</a:t>
            </a:r>
            <a:r>
              <a:rPr lang="tr-TR" smtClean="0"/>
              <a:t>iğer ülkelerle kişisel ilişkiler geliştirme </a:t>
            </a:r>
          </a:p>
          <a:p>
            <a:pPr lvl="1" eaLnBrk="1" fontAlgn="auto" hangingPunct="1">
              <a:spcAft>
                <a:spcPts val="0"/>
              </a:spcAft>
              <a:buFont typeface="Arial" pitchFamily="34" charset="0"/>
              <a:buChar char="–"/>
              <a:defRPr/>
            </a:pPr>
            <a:r>
              <a:rPr lang="tr-TR" smtClean="0"/>
              <a:t>Kültürel olarak çeşitli yönetim kuruluna ve yönetici grubuna sahip olmak</a:t>
            </a:r>
            <a:endParaRPr lang="en-US"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tr-TR" smtClean="0"/>
              <a:t>Uluslararası pazarlamanın aşamaları</a:t>
            </a:r>
            <a:endParaRPr lang="en-US" smtClean="0"/>
          </a:p>
        </p:txBody>
      </p:sp>
      <p:sp>
        <p:nvSpPr>
          <p:cNvPr id="12291" name="Rectangle 3"/>
          <p:cNvSpPr>
            <a:spLocks noGrp="1" noChangeArrowheads="1"/>
          </p:cNvSpPr>
          <p:nvPr>
            <p:ph idx="1"/>
          </p:nvPr>
        </p:nvSpPr>
        <p:spPr/>
        <p:txBody>
          <a:bodyPr/>
          <a:lstStyle/>
          <a:p>
            <a:pPr eaLnBrk="1" hangingPunct="1"/>
            <a:r>
              <a:rPr lang="tr-TR" smtClean="0"/>
              <a:t>Doğrudan yabancı pazarlamanın olmaması</a:t>
            </a:r>
            <a:endParaRPr lang="en-US" smtClean="0"/>
          </a:p>
          <a:p>
            <a:pPr eaLnBrk="1" hangingPunct="1"/>
            <a:r>
              <a:rPr lang="tr-TR" smtClean="0"/>
              <a:t>Düzenli olamayan yabancı pazarlama</a:t>
            </a:r>
            <a:endParaRPr lang="en-US" smtClean="0"/>
          </a:p>
          <a:p>
            <a:pPr eaLnBrk="1" hangingPunct="1"/>
            <a:r>
              <a:rPr lang="tr-TR" smtClean="0"/>
              <a:t>Düzenli yabancı pazarlama</a:t>
            </a:r>
            <a:endParaRPr lang="en-US" smtClean="0"/>
          </a:p>
          <a:p>
            <a:pPr eaLnBrk="1" hangingPunct="1"/>
            <a:r>
              <a:rPr lang="tr-TR" smtClean="0"/>
              <a:t>Uluslararası pazarlama</a:t>
            </a:r>
            <a:endParaRPr lang="en-US" smtClean="0"/>
          </a:p>
          <a:p>
            <a:pPr eaLnBrk="1" hangingPunct="1"/>
            <a:r>
              <a:rPr lang="tr-TR" smtClean="0"/>
              <a:t>Küresel pazarlama</a:t>
            </a:r>
            <a:endParaRPr lang="en-US"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tr-TR" smtClean="0"/>
          </a:p>
        </p:txBody>
      </p:sp>
      <p:sp>
        <p:nvSpPr>
          <p:cNvPr id="14339" name="Rectangle 3"/>
          <p:cNvSpPr>
            <a:spLocks noGrp="1" noChangeArrowheads="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tr-TR" smtClean="0"/>
              <a:t>Uluslararası pazarlama sürecinin en basit şeklinde işletmelerin doğrudan bir yurt dışı pazarlama çabası yoktur. İşletmenin ürünleri farklı yollardan yurt dışı pazarlara ulaşmaktadırlar. </a:t>
            </a:r>
          </a:p>
          <a:p>
            <a:pPr eaLnBrk="1" fontAlgn="auto" hangingPunct="1">
              <a:spcAft>
                <a:spcPts val="0"/>
              </a:spcAft>
              <a:buFont typeface="Arial" pitchFamily="34" charset="0"/>
              <a:buChar char="•"/>
              <a:defRPr/>
            </a:pPr>
            <a:r>
              <a:rPr lang="tr-TR" smtClean="0"/>
              <a:t>Bir adım ilerisinde işletmenin üretim seviyesinde ya da talepteki değişimler sebebiyle arzda yaşadığı geçici fazlalıkları eritmek amacıyla geçici biçimde yabancı pazarlarda çaba göstermesi söz konusudur. </a:t>
            </a:r>
          </a:p>
          <a:p>
            <a:pPr eaLnBrk="1" fontAlgn="auto" hangingPunct="1">
              <a:spcAft>
                <a:spcPts val="0"/>
              </a:spcAft>
              <a:buFont typeface="Arial" pitchFamily="34" charset="0"/>
              <a:buChar char="•"/>
              <a:defRPr/>
            </a:pPr>
            <a:r>
              <a:rPr lang="tr-TR" smtClean="0"/>
              <a:t>Sürekli yurt dışı pazarlamada ise işletmenin sürekli olarak üretim kapasitesinin bir kısmını yurt dışı pazarlara ayırması söz konusudur. Ancak temel odak noktası yerel pazarlar ve yerel pazarların ihtiyaçlarıdır.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tr-TR" smtClean="0"/>
          </a:p>
        </p:txBody>
      </p:sp>
      <p:sp>
        <p:nvSpPr>
          <p:cNvPr id="15363"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tr-TR" smtClean="0"/>
              <a:t>Uluslararası pazarlama aşamasına ulaşan işletmeler farklı ülkelerdeki pazarlar için planlanmış üretim sonucunda ürünlerini satmak için tüm dünyada yeni pazarlar ararlar. </a:t>
            </a:r>
          </a:p>
          <a:p>
            <a:pPr eaLnBrk="1" fontAlgn="auto" hangingPunct="1">
              <a:spcAft>
                <a:spcPts val="0"/>
              </a:spcAft>
              <a:buFont typeface="Arial" pitchFamily="34" charset="0"/>
              <a:buChar char="•"/>
              <a:defRPr/>
            </a:pPr>
            <a:r>
              <a:rPr lang="tr-TR" smtClean="0"/>
              <a:t>Küresel pazarlama seviyesine gelmiş bir işletme için ise dünya tek bir pazardır. Artık pazar bölümlendirme kararları yalnızca yerel pazarlara odaklanmaz ve tüm dünyayı göz önüne alır</a:t>
            </a:r>
          </a:p>
          <a:p>
            <a:pPr eaLnBrk="1" fontAlgn="auto" hangingPunct="1">
              <a:spcAft>
                <a:spcPts val="0"/>
              </a:spcAft>
              <a:buFont typeface="Arial" pitchFamily="34" charset="0"/>
              <a:buChar char="•"/>
              <a:defRPr/>
            </a:pPr>
            <a:endParaRPr lang="tr-TR" smtClean="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tr-TR" smtClean="0"/>
              <a:t>Stratejik oryantasyon</a:t>
            </a:r>
            <a:endParaRPr lang="en-US" smtClean="0"/>
          </a:p>
        </p:txBody>
      </p:sp>
      <p:sp>
        <p:nvSpPr>
          <p:cNvPr id="15363" name="Rectangle 3"/>
          <p:cNvSpPr>
            <a:spLocks noGrp="1" noChangeArrowheads="1"/>
          </p:cNvSpPr>
          <p:nvPr>
            <p:ph idx="1"/>
          </p:nvPr>
        </p:nvSpPr>
        <p:spPr/>
        <p:txBody>
          <a:bodyPr/>
          <a:lstStyle/>
          <a:p>
            <a:pPr eaLnBrk="1" hangingPunct="1"/>
            <a:r>
              <a:rPr lang="tr-TR" smtClean="0"/>
              <a:t>Yerel Pazar uzantılı oryantasyon </a:t>
            </a:r>
          </a:p>
          <a:p>
            <a:pPr eaLnBrk="1" hangingPunct="1"/>
            <a:r>
              <a:rPr lang="tr-TR" smtClean="0"/>
              <a:t>Çoklu yerel Pazar oryantasyonu </a:t>
            </a:r>
            <a:r>
              <a:rPr lang="en-US" smtClean="0"/>
              <a:t> </a:t>
            </a:r>
            <a:endParaRPr lang="tr-TR" smtClean="0"/>
          </a:p>
          <a:p>
            <a:pPr eaLnBrk="1" hangingPunct="1"/>
            <a:r>
              <a:rPr lang="tr-TR" smtClean="0"/>
              <a:t>Küresel Pazar oryantasyonu</a:t>
            </a:r>
            <a:endParaRPr lang="en-US"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Ticarete </a:t>
            </a:r>
            <a:r>
              <a:rPr lang="tr-TR" dirty="0"/>
              <a:t>Etkileri</a:t>
            </a:r>
          </a:p>
        </p:txBody>
      </p:sp>
      <p:sp>
        <p:nvSpPr>
          <p:cNvPr id="3" name="2 İçerik Yer Tutucusu"/>
          <p:cNvSpPr>
            <a:spLocks noGrp="1"/>
          </p:cNvSpPr>
          <p:nvPr>
            <p:ph idx="1"/>
          </p:nvPr>
        </p:nvSpPr>
        <p:spPr/>
        <p:txBody>
          <a:bodyPr>
            <a:normAutofit fontScale="25000" lnSpcReduction="20000"/>
          </a:bodyPr>
          <a:lstStyle/>
          <a:p>
            <a:pPr marL="0" indent="0">
              <a:buNone/>
            </a:pPr>
            <a:endParaRPr lang="tr-TR" sz="6400" dirty="0" smtClean="0"/>
          </a:p>
          <a:p>
            <a:endParaRPr lang="tr-TR" dirty="0" smtClean="0"/>
          </a:p>
          <a:p>
            <a:pPr algn="just"/>
            <a:r>
              <a:rPr lang="tr-TR" sz="9600" dirty="0" smtClean="0"/>
              <a:t>Uluslararası ticaretin artık dünyanın hemen her yerinde dünya ticaretinin gelişmesinde önemli bir yer tuttuğunu görmekteyiz.</a:t>
            </a:r>
          </a:p>
          <a:p>
            <a:pPr algn="just"/>
            <a:r>
              <a:rPr lang="tr-TR" sz="9600" dirty="0" smtClean="0"/>
              <a:t> Göç, seyahat, sermaye akımlarının olması ticaretin küresel anlamda ilerlemesine neden olmuştur. </a:t>
            </a:r>
          </a:p>
          <a:p>
            <a:pPr algn="just"/>
            <a:r>
              <a:rPr lang="tr-TR" sz="9600" dirty="0" smtClean="0"/>
              <a:t>Ticaretin büyümesi ile birlikte ABD ekonomisindeki büyümede tartışma konusu haline gelmiştir</a:t>
            </a:r>
          </a:p>
          <a:p>
            <a:pPr algn="just"/>
            <a:r>
              <a:rPr lang="tr-TR" sz="9600" dirty="0" smtClean="0"/>
              <a:t>On dördüncü yüzyılda ticaretin küresel etkisi küreselleşmenin ekonomik etkilerinde oluşan ve uluslararası ticaret ve Antikçağ ve Ortaçağ ile birlikte göz ardı edilmiş tamamen ulaşım ve iletişim teknikleri ile birlikte yardımcı olunmaktadır. </a:t>
            </a:r>
          </a:p>
          <a:p>
            <a:pPr algn="just"/>
            <a:r>
              <a:rPr lang="tr-TR" sz="9600" dirty="0" smtClean="0"/>
              <a:t>Ticaret ve nakliye önemli buluşlar olarak görülmektedir. </a:t>
            </a:r>
          </a:p>
          <a:p>
            <a:pPr algn="just"/>
            <a:r>
              <a:rPr lang="tr-TR" sz="9600" dirty="0" smtClean="0"/>
              <a:t>O yıllarda ticaret yaparken at ve develer üzerinde mal taşınabiliyor ve ticaret bu şekilde yapılmaya çalışıyordu..</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tr-TR" smtClean="0"/>
              <a:t>Uluslar arası pazarlama oryantasyonu</a:t>
            </a:r>
            <a:endParaRPr lang="en-US" i="1" smtClean="0"/>
          </a:p>
        </p:txBody>
      </p:sp>
      <p:sp>
        <p:nvSpPr>
          <p:cNvPr id="16387" name="Rectangle 3"/>
          <p:cNvSpPr>
            <a:spLocks noGrp="1" noChangeArrowheads="1"/>
          </p:cNvSpPr>
          <p:nvPr>
            <p:ph idx="1"/>
          </p:nvPr>
        </p:nvSpPr>
        <p:spPr/>
        <p:txBody>
          <a:bodyPr/>
          <a:lstStyle/>
          <a:p>
            <a:pPr eaLnBrk="1" hangingPunct="1"/>
            <a:r>
              <a:rPr lang="tr-TR" smtClean="0"/>
              <a:t>Uluslar arası stratejik pazarlamaya çevresel /kültürel yaklaşım </a:t>
            </a:r>
          </a:p>
          <a:p>
            <a:pPr eaLnBrk="1" hangingPunct="1"/>
            <a:r>
              <a:rPr lang="tr-TR" smtClean="0"/>
              <a:t>Uluslar arası pazarlamanın duruma özel problemlerini göstermeye yönlenmiş</a:t>
            </a:r>
            <a:endParaRPr lang="en-US" smtClean="0"/>
          </a:p>
          <a:p>
            <a:pPr eaLnBrk="1" hangingPunct="1"/>
            <a:r>
              <a:rPr lang="tr-TR" smtClean="0"/>
              <a:t>Küresel işletmelerin faaliyetleri ile küçük ihracatçıların pazarlama ve iş uygulamalarının uluslar arası pazarlama boyutunda tartışılması</a:t>
            </a:r>
            <a:endParaRPr lang="en-US"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tr-TR" smtClean="0"/>
              <a:t>Ödemeler dengesi</a:t>
            </a:r>
            <a:endParaRPr lang="en-US" smtClean="0"/>
          </a:p>
        </p:txBody>
      </p:sp>
      <p:sp>
        <p:nvSpPr>
          <p:cNvPr id="19459"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tr-TR" sz="2000" smtClean="0"/>
              <a:t>Yıllık kayıt edilen işlemler</a:t>
            </a:r>
            <a:endParaRPr lang="en-US" sz="2000" smtClean="0"/>
          </a:p>
          <a:p>
            <a:pPr eaLnBrk="1" fontAlgn="auto" hangingPunct="1">
              <a:spcAft>
                <a:spcPts val="0"/>
              </a:spcAft>
              <a:buFont typeface="Arial" pitchFamily="34" charset="0"/>
              <a:buChar char="•"/>
              <a:defRPr/>
            </a:pPr>
            <a:r>
              <a:rPr lang="tr-TR" sz="2000" smtClean="0"/>
              <a:t>Dengede olması gerekir.</a:t>
            </a:r>
          </a:p>
          <a:p>
            <a:pPr eaLnBrk="1" fontAlgn="auto" hangingPunct="1">
              <a:spcAft>
                <a:spcPts val="0"/>
              </a:spcAft>
              <a:buFont typeface="Arial" pitchFamily="34" charset="0"/>
              <a:buChar char="•"/>
              <a:defRPr/>
            </a:pPr>
            <a:r>
              <a:rPr lang="tr-TR" sz="2000" smtClean="0"/>
              <a:t>Devletler dış ticaret uygulamalarına işsizliği önlemek, ödemeler bilançosunu iyileştirmek, ticaret hadlerini iyileştirmek, ulusal pazarlık gücünü arttırmak için başvururlar</a:t>
            </a:r>
          </a:p>
          <a:p>
            <a:pPr eaLnBrk="1" fontAlgn="auto" hangingPunct="1">
              <a:spcAft>
                <a:spcPts val="0"/>
              </a:spcAft>
              <a:buFont typeface="Arial" pitchFamily="34" charset="0"/>
              <a:buChar char="•"/>
              <a:defRPr/>
            </a:pPr>
            <a:r>
              <a:rPr lang="tr-TR" sz="2000" smtClean="0"/>
              <a:t>Dünya ülkeleri endüstriyel yapı, perakendece ticaret, yabancı sermaye, pazar yapısı, rekabet, dağıtım, talep düzeyleri, ülke içindeki farklı gelir ve pazar dilimleri, üretim ve mal çeşitleri, ulusal gelir ve gelir dağılımı gibi ekonomik koşullar bakımından büyük farklılıklar gösterirler. </a:t>
            </a:r>
          </a:p>
          <a:p>
            <a:pPr eaLnBrk="1" fontAlgn="auto" hangingPunct="1">
              <a:spcAft>
                <a:spcPts val="0"/>
              </a:spcAft>
              <a:buFont typeface="Arial" pitchFamily="34" charset="0"/>
              <a:buChar char="•"/>
              <a:defRPr/>
            </a:pPr>
            <a:r>
              <a:rPr lang="tr-TR" sz="2000" smtClean="0"/>
              <a:t>Ülkelerin dış ödemeler bilançosu denkliği bu anlamda büyük önem taşımaktadır. Dış ödeme bilançosundaki denge ya da dengesizlik ülkenin uluslar arası ödeme gücündeki iyileşme ya da bozulmaları ortaya çıkarır. </a:t>
            </a:r>
          </a:p>
          <a:p>
            <a:pPr eaLnBrk="1" fontAlgn="auto" hangingPunct="1">
              <a:spcAft>
                <a:spcPts val="0"/>
              </a:spcAft>
              <a:buFont typeface="Arial" pitchFamily="34" charset="0"/>
              <a:buChar char="•"/>
              <a:defRPr/>
            </a:pPr>
            <a:r>
              <a:rPr lang="tr-TR" sz="2000" smtClean="0"/>
              <a:t>Dış ödemeler dengesi ülkelerin belli bir dönem içerisinde dış ekonomik ve mali ilişkilerinin durumunu gözler önüne serer</a:t>
            </a:r>
            <a:endParaRPr lang="en-US" sz="200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tr-TR" smtClean="0"/>
          </a:p>
        </p:txBody>
      </p:sp>
      <p:sp>
        <p:nvSpPr>
          <p:cNvPr id="20483" name="Rectangle 3"/>
          <p:cNvSpPr>
            <a:spLocks noGrp="1" noChangeArrowheads="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tr-TR" smtClean="0"/>
              <a:t>Türkiye"nin uluslararası ticaret ve ekonomi politikalarındaki belirleyici unsurların başında Dünya Ticaret Örgütü (DTÖ) üyeliği gelmektedir. </a:t>
            </a:r>
          </a:p>
          <a:p>
            <a:pPr eaLnBrk="1" fontAlgn="auto" hangingPunct="1">
              <a:spcAft>
                <a:spcPts val="0"/>
              </a:spcAft>
              <a:buFont typeface="Arial" pitchFamily="34" charset="0"/>
              <a:buChar char="•"/>
              <a:defRPr/>
            </a:pPr>
            <a:r>
              <a:rPr lang="tr-TR" smtClean="0"/>
              <a:t>80'li yıllardan bu yana dışa açık ve ihracata dayalı büyüme politikaları izleyen Türkiye, ilerleyen yıllarda gerek GATT/DTÖ gerek Gümrük Birliği kapsamında üstlendiği taahhütler sonucunda çok taraflı ticaret sistemi ile giderek daha fazla bütünleşmiş; ekonomisini tedrici olarak dışa açmak ve piyasa ekonomisi koşullarını benimsemek suretiyle uluslararası alanda rekabet gücünü artırmıştır.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tr-TR" smtClean="0"/>
          </a:p>
        </p:txBody>
      </p:sp>
      <p:sp>
        <p:nvSpPr>
          <p:cNvPr id="21507" name="Rectangle 3"/>
          <p:cNvSpPr>
            <a:spLocks noGrp="1" noChangeArrowheads="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tr-TR" smtClean="0"/>
              <a:t>Diğer taraftan, bölgesel ve ikili düzeydeki çabaların da ticarette serbestleşmenin sağlanması ve küresel ticaret hacminin geliştirilmesine önemli katkıları olmaktadır. </a:t>
            </a:r>
          </a:p>
          <a:p>
            <a:pPr eaLnBrk="1" fontAlgn="auto" hangingPunct="1">
              <a:spcAft>
                <a:spcPts val="0"/>
              </a:spcAft>
              <a:buFont typeface="Arial" pitchFamily="34" charset="0"/>
              <a:buChar char="•"/>
              <a:defRPr/>
            </a:pPr>
            <a:r>
              <a:rPr lang="tr-TR" smtClean="0"/>
              <a:t>Bu çerçevede Türkiye, dünyanın farklı sosyo-ekonomik koşullara sahip bölgeleri arasında bir köprü işlevi görmesi nedeniyle, ikili ve bölgesel düzeyde ticari ilişkilerin güçlendirilmesine yönelik girişimleri ticarette serbestleşmenin sağlanması açısından önemli fırsatlar olarak değerlendirmektedir. </a:t>
            </a:r>
          </a:p>
          <a:p>
            <a:pPr eaLnBrk="1" fontAlgn="auto" hangingPunct="1">
              <a:spcAft>
                <a:spcPts val="0"/>
              </a:spcAft>
              <a:buFontTx/>
              <a:buNone/>
              <a:defRPr/>
            </a:pPr>
            <a:endParaRPr lang="tr-TR" smtClean="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tr-TR" smtClean="0"/>
          </a:p>
        </p:txBody>
      </p:sp>
      <p:sp>
        <p:nvSpPr>
          <p:cNvPr id="22531" name="Rectangle 3"/>
          <p:cNvSpPr>
            <a:spLocks noGrp="1" noChangeArrowheads="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tr-TR" smtClean="0"/>
              <a:t>Bölgesel düzeyde, Türkiye'nin attığı en önemli adım Avrupa Birliği ile tam entegrasyon hedefiyle oluşturulan Gümrük Birliği ve sonrasında 3 Ekim 2005 tarihli çerçeve metnin kabulüyle başlayan üyelik müzakereleri sürecidir. </a:t>
            </a:r>
          </a:p>
          <a:p>
            <a:pPr eaLnBrk="1" fontAlgn="auto" hangingPunct="1">
              <a:spcAft>
                <a:spcPts val="0"/>
              </a:spcAft>
              <a:buFont typeface="Arial" pitchFamily="34" charset="0"/>
              <a:buChar char="•"/>
              <a:defRPr/>
            </a:pPr>
            <a:r>
              <a:rPr lang="tr-TR" smtClean="0"/>
              <a:t>1980'lerden bugüne ihracata dayalı büyüme stratejisi çerçevesinde dış ticarette liberal politikalar benimseyen Türkiye ekonomisi, Gümrük Birliği ile birlikte bugün 450 milyonluk bir Pazar haline gelmiş olan AB ile ticari entegrasyonunu gerçekleştirmiştir. </a:t>
            </a:r>
          </a:p>
          <a:p>
            <a:pPr eaLnBrk="1" fontAlgn="auto" hangingPunct="1">
              <a:spcAft>
                <a:spcPts val="0"/>
              </a:spcAft>
              <a:buFont typeface="Arial" pitchFamily="34" charset="0"/>
              <a:buChar char="•"/>
              <a:defRPr/>
            </a:pPr>
            <a:r>
              <a:rPr lang="tr-TR" smtClean="0"/>
              <a:t>Gümrük Birliği"ni tesis eden 1/95 sayılı Ortaklık Konseyi Kararı gereğince dış ticaret rejimimiz büyük ölçüde AB ile uyumlu hale getirilmiştir</a:t>
            </a:r>
          </a:p>
          <a:p>
            <a:pPr eaLnBrk="1" fontAlgn="auto" hangingPunct="1">
              <a:spcAft>
                <a:spcPts val="0"/>
              </a:spcAft>
              <a:buFont typeface="Arial" pitchFamily="34" charset="0"/>
              <a:buChar char="•"/>
              <a:defRPr/>
            </a:pPr>
            <a:endParaRPr lang="tr-TR" smtClean="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tr-TR" smtClean="0"/>
          </a:p>
        </p:txBody>
      </p:sp>
      <p:sp>
        <p:nvSpPr>
          <p:cNvPr id="23555" name="Rectangle 3"/>
          <p:cNvSpPr>
            <a:spLocks noGrp="1" noChangeArrowheads="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tr-TR" dirty="0" smtClean="0"/>
              <a:t>İktisadi birleşme hareketleri iki yönlü sınıflandırılabilir. Bunlar, coğrafi bölge temeline dayanan birleşmeler ve belirli bir coğrafi bölge ile sınırlı olmayan ortak din, siyasal, ekonomik rejim gibi faktörlere dayanan birleşmelerdir. </a:t>
            </a:r>
          </a:p>
          <a:p>
            <a:pPr eaLnBrk="1" fontAlgn="auto" hangingPunct="1">
              <a:spcAft>
                <a:spcPts val="0"/>
              </a:spcAft>
              <a:buFont typeface="Arial" pitchFamily="34" charset="0"/>
              <a:buChar char="•"/>
              <a:defRPr/>
            </a:pPr>
            <a:r>
              <a:rPr lang="tr-TR" dirty="0" smtClean="0"/>
              <a:t>Coğrafi bölge temeline dayalı olan iktisadi birleşmelere örnek olarak Avrupa Birliği (EU), Asya ve Pasifik Ekonomik İşbirliği (APEC), Güney Doğu Asya Ulusları Birliği (ASEAN) ve Kuzey Amerika Serbest Ticaret Bölgesi (NAFTA) örnek verilebilir.  </a:t>
            </a:r>
          </a:p>
          <a:p>
            <a:pPr eaLnBrk="1" fontAlgn="auto" hangingPunct="1">
              <a:spcAft>
                <a:spcPts val="0"/>
              </a:spcAft>
              <a:buFont typeface="Arial" pitchFamily="34" charset="0"/>
              <a:buChar char="•"/>
              <a:defRPr/>
            </a:pPr>
            <a:r>
              <a:rPr lang="tr-TR" dirty="0" smtClean="0"/>
              <a:t>Coğrafi temele dayalı olmayan birleşmelere ise İslam Konferansı Teşkilatı (OIC), Petrol İhraç Eden Ülkeler Teşkilatı (OPEC) ve İktisadi İşbirliği ve Kalkınma Örgütü (OECD) örnek teşkil edebilir (</a:t>
            </a:r>
            <a:r>
              <a:rPr lang="tr-TR" dirty="0" err="1" smtClean="0"/>
              <a:t>Williamson</a:t>
            </a:r>
            <a:r>
              <a:rPr lang="tr-TR" dirty="0" smtClean="0"/>
              <a:t>, 1991). </a:t>
            </a:r>
          </a:p>
          <a:p>
            <a:pPr eaLnBrk="1" fontAlgn="auto" hangingPunct="1">
              <a:spcAft>
                <a:spcPts val="0"/>
              </a:spcAft>
              <a:buFontTx/>
              <a:buNone/>
              <a:defRPr/>
            </a:pPr>
            <a:endParaRPr lang="tr-TR" dirty="0" smtClean="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tr-TR" smtClean="0"/>
          </a:p>
        </p:txBody>
      </p:sp>
      <p:sp>
        <p:nvSpPr>
          <p:cNvPr id="24579" name="Rectangle 3"/>
          <p:cNvSpPr>
            <a:spLocks noGrp="1" noChangeArrowheads="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tr-TR" smtClean="0"/>
              <a:t>Bir tarife sözleşmesi olan Gümrük Tarifeleri ve Ticaret Genel Anlaşması (GATT) dünya ticaretini serbestleşme çabalarını üye ülkeler arasında belirli aralıklarla yapılan çok yanlı tarife görüşmeleri yoluyla yürütmektedir. </a:t>
            </a:r>
          </a:p>
          <a:p>
            <a:pPr eaLnBrk="1" fontAlgn="auto" hangingPunct="1">
              <a:spcAft>
                <a:spcPts val="0"/>
              </a:spcAft>
              <a:buFont typeface="Arial" pitchFamily="34" charset="0"/>
              <a:buChar char="•"/>
              <a:defRPr/>
            </a:pPr>
            <a:r>
              <a:rPr lang="tr-TR" smtClean="0"/>
              <a:t>GATT’ın çeşitli ekonomik konulara benimsediği tutum, politika ve uygulamaların belli başlıları aşağıdaki gibidir:</a:t>
            </a:r>
          </a:p>
          <a:p>
            <a:pPr eaLnBrk="1" fontAlgn="auto" hangingPunct="1">
              <a:spcAft>
                <a:spcPts val="0"/>
              </a:spcAft>
              <a:buFont typeface="Arial" pitchFamily="34" charset="0"/>
              <a:buChar char="•"/>
              <a:defRPr/>
            </a:pPr>
            <a:r>
              <a:rPr lang="tr-TR" smtClean="0"/>
              <a:t>Koruma aracı olarak gümrük tarifelerinin tercih edilmesi</a:t>
            </a:r>
          </a:p>
          <a:p>
            <a:pPr eaLnBrk="1" fontAlgn="auto" hangingPunct="1">
              <a:spcAft>
                <a:spcPts val="0"/>
              </a:spcAft>
              <a:buFont typeface="Arial" pitchFamily="34" charset="0"/>
              <a:buChar char="•"/>
              <a:defRPr/>
            </a:pPr>
            <a:r>
              <a:rPr lang="tr-TR" smtClean="0"/>
              <a:t>Haksız rekabet uygulamalar</a:t>
            </a:r>
          </a:p>
          <a:p>
            <a:pPr eaLnBrk="1" fontAlgn="auto" hangingPunct="1">
              <a:spcAft>
                <a:spcPts val="0"/>
              </a:spcAft>
              <a:buFont typeface="Arial" pitchFamily="34" charset="0"/>
              <a:buChar char="•"/>
              <a:defRPr/>
            </a:pPr>
            <a:r>
              <a:rPr lang="tr-TR" smtClean="0"/>
              <a:t>Çevre korunması uygulamaları</a:t>
            </a:r>
          </a:p>
          <a:p>
            <a:pPr eaLnBrk="1" fontAlgn="auto" hangingPunct="1">
              <a:spcAft>
                <a:spcPts val="0"/>
              </a:spcAft>
              <a:buFont typeface="Arial" pitchFamily="34" charset="0"/>
              <a:buChar char="•"/>
              <a:defRPr/>
            </a:pPr>
            <a:r>
              <a:rPr lang="tr-TR" smtClean="0"/>
              <a:t>Yeni korumacılık akımı uygulamaları</a:t>
            </a:r>
          </a:p>
          <a:p>
            <a:pPr eaLnBrk="1" fontAlgn="auto" hangingPunct="1">
              <a:spcAft>
                <a:spcPts val="0"/>
              </a:spcAft>
              <a:buFont typeface="Arial" pitchFamily="34" charset="0"/>
              <a:buChar char="•"/>
              <a:defRPr/>
            </a:pPr>
            <a:endParaRPr lang="tr-TR" smtClean="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tr-TR" smtClean="0"/>
          </a:p>
        </p:txBody>
      </p:sp>
      <p:sp>
        <p:nvSpPr>
          <p:cNvPr id="25603" name="Rectangle 3"/>
          <p:cNvSpPr>
            <a:spLocks noGrp="1" noChangeArrowheads="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tr-TR" smtClean="0"/>
              <a:t>Ülkeler arasındaki iktisadi birleşme türleri de uluslar arası pazarlamayı önemli ölçüde etkilemektedir. </a:t>
            </a:r>
          </a:p>
          <a:p>
            <a:pPr eaLnBrk="1" fontAlgn="auto" hangingPunct="1">
              <a:spcAft>
                <a:spcPts val="0"/>
              </a:spcAft>
              <a:buFont typeface="Arial" pitchFamily="34" charset="0"/>
              <a:buChar char="•"/>
              <a:defRPr/>
            </a:pPr>
            <a:r>
              <a:rPr lang="tr-TR" smtClean="0"/>
              <a:t>Ülkeler arasındaki iktisadi birleşme türleri derecelerine göre aşağıdaki biçimde ifade edilebilir:</a:t>
            </a:r>
          </a:p>
          <a:p>
            <a:pPr eaLnBrk="1" fontAlgn="auto" hangingPunct="1">
              <a:spcAft>
                <a:spcPts val="0"/>
              </a:spcAft>
              <a:buFont typeface="Arial" pitchFamily="34" charset="0"/>
              <a:buChar char="•"/>
              <a:defRPr/>
            </a:pPr>
            <a:r>
              <a:rPr lang="tr-TR" smtClean="0"/>
              <a:t>tercihli ticaret anlaşmaları (belirli mallar üzerindeki gümrük tarifelerinde indirimler)</a:t>
            </a:r>
          </a:p>
          <a:p>
            <a:pPr eaLnBrk="1" fontAlgn="auto" hangingPunct="1">
              <a:spcAft>
                <a:spcPts val="0"/>
              </a:spcAft>
              <a:buFont typeface="Arial" pitchFamily="34" charset="0"/>
              <a:buChar char="•"/>
              <a:defRPr/>
            </a:pPr>
            <a:r>
              <a:rPr lang="tr-TR" smtClean="0"/>
              <a:t>serbest ticaret bölgesi </a:t>
            </a:r>
          </a:p>
          <a:p>
            <a:pPr eaLnBrk="1" fontAlgn="auto" hangingPunct="1">
              <a:spcAft>
                <a:spcPts val="0"/>
              </a:spcAft>
              <a:buFont typeface="Arial" pitchFamily="34" charset="0"/>
              <a:buChar char="•"/>
              <a:defRPr/>
            </a:pPr>
            <a:r>
              <a:rPr lang="tr-TR" smtClean="0"/>
              <a:t>gümrük birliği</a:t>
            </a:r>
          </a:p>
          <a:p>
            <a:pPr eaLnBrk="1" fontAlgn="auto" hangingPunct="1">
              <a:spcAft>
                <a:spcPts val="0"/>
              </a:spcAft>
              <a:buFont typeface="Arial" pitchFamily="34" charset="0"/>
              <a:buChar char="•"/>
              <a:defRPr/>
            </a:pPr>
            <a:r>
              <a:rPr lang="tr-TR" smtClean="0"/>
              <a:t>ortak pazar</a:t>
            </a:r>
          </a:p>
          <a:p>
            <a:pPr eaLnBrk="1" fontAlgn="auto" hangingPunct="1">
              <a:spcAft>
                <a:spcPts val="0"/>
              </a:spcAft>
              <a:buFont typeface="Arial" pitchFamily="34" charset="0"/>
              <a:buChar char="•"/>
              <a:defRPr/>
            </a:pPr>
            <a:r>
              <a:rPr lang="tr-TR" smtClean="0"/>
              <a:t>iktisadi birlik</a:t>
            </a:r>
          </a:p>
          <a:p>
            <a:pPr eaLnBrk="1" fontAlgn="auto" hangingPunct="1">
              <a:spcAft>
                <a:spcPts val="0"/>
              </a:spcAft>
              <a:buFont typeface="Arial" pitchFamily="34" charset="0"/>
              <a:buChar char="•"/>
              <a:defRPr/>
            </a:pPr>
            <a:endParaRPr lang="tr-TR" smtClean="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smtClean="0"/>
              <a:t>Koruma</a:t>
            </a:r>
            <a:endParaRPr lang="en-US" smtClean="0"/>
          </a:p>
        </p:txBody>
      </p:sp>
      <p:sp>
        <p:nvSpPr>
          <p:cNvPr id="26627" name="Rectangle 3"/>
          <p:cNvSpPr>
            <a:spLocks noGrp="1" noChangeArrowheads="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tr-TR" smtClean="0"/>
              <a:t>Ticarette koruma:</a:t>
            </a:r>
            <a:endParaRPr lang="en-US" smtClean="0"/>
          </a:p>
          <a:p>
            <a:pPr lvl="1" eaLnBrk="1" fontAlgn="auto" hangingPunct="1">
              <a:spcAft>
                <a:spcPts val="0"/>
              </a:spcAft>
              <a:buFont typeface="Arial" pitchFamily="34" charset="0"/>
              <a:buChar char="–"/>
              <a:defRPr/>
            </a:pPr>
            <a:r>
              <a:rPr lang="tr-TR" smtClean="0"/>
              <a:t>Gelişmekte olan endüstrileri koruma</a:t>
            </a:r>
            <a:endParaRPr lang="en-US" smtClean="0"/>
          </a:p>
          <a:p>
            <a:pPr lvl="1" eaLnBrk="1" fontAlgn="auto" hangingPunct="1">
              <a:spcAft>
                <a:spcPts val="0"/>
              </a:spcAft>
              <a:buFont typeface="Arial" pitchFamily="34" charset="0"/>
              <a:buChar char="–"/>
              <a:defRPr/>
            </a:pPr>
            <a:r>
              <a:rPr lang="tr-TR" smtClean="0"/>
              <a:t>Yerel pazarı koruma</a:t>
            </a:r>
            <a:endParaRPr lang="en-US" smtClean="0"/>
          </a:p>
          <a:p>
            <a:pPr lvl="1" eaLnBrk="1" fontAlgn="auto" hangingPunct="1">
              <a:spcAft>
                <a:spcPts val="0"/>
              </a:spcAft>
              <a:buFont typeface="Arial" pitchFamily="34" charset="0"/>
              <a:buChar char="–"/>
              <a:defRPr/>
            </a:pPr>
            <a:r>
              <a:rPr lang="tr-TR" smtClean="0"/>
              <a:t>Parayı ülkede tutma</a:t>
            </a:r>
            <a:endParaRPr lang="en-US" smtClean="0"/>
          </a:p>
          <a:p>
            <a:pPr lvl="1" eaLnBrk="1" fontAlgn="auto" hangingPunct="1">
              <a:spcAft>
                <a:spcPts val="0"/>
              </a:spcAft>
              <a:buFont typeface="Arial" pitchFamily="34" charset="0"/>
              <a:buChar char="–"/>
              <a:defRPr/>
            </a:pPr>
            <a:r>
              <a:rPr lang="tr-TR" smtClean="0"/>
              <a:t>Yatırım birikimi cesaretlendirme</a:t>
            </a:r>
            <a:endParaRPr lang="en-US" smtClean="0"/>
          </a:p>
          <a:p>
            <a:pPr lvl="1" eaLnBrk="1" fontAlgn="auto" hangingPunct="1">
              <a:spcAft>
                <a:spcPts val="0"/>
              </a:spcAft>
              <a:buFont typeface="Arial" pitchFamily="34" charset="0"/>
              <a:buChar char="–"/>
              <a:defRPr/>
            </a:pPr>
            <a:r>
              <a:rPr lang="tr-TR" smtClean="0"/>
              <a:t>Yaşam standardını sağlama ve koruma</a:t>
            </a:r>
            <a:endParaRPr lang="en-US" smtClean="0"/>
          </a:p>
          <a:p>
            <a:pPr lvl="1" eaLnBrk="1" fontAlgn="auto" hangingPunct="1">
              <a:spcAft>
                <a:spcPts val="0"/>
              </a:spcAft>
              <a:buFont typeface="Arial" pitchFamily="34" charset="0"/>
              <a:buChar char="–"/>
              <a:defRPr/>
            </a:pPr>
            <a:r>
              <a:rPr lang="tr-TR" smtClean="0"/>
              <a:t>İşsizliğe engel olma</a:t>
            </a:r>
          </a:p>
          <a:p>
            <a:pPr lvl="1" eaLnBrk="1" fontAlgn="auto" hangingPunct="1">
              <a:spcAft>
                <a:spcPts val="0"/>
              </a:spcAft>
              <a:buFont typeface="Arial" pitchFamily="34" charset="0"/>
              <a:buChar char="–"/>
              <a:defRPr/>
            </a:pPr>
            <a:r>
              <a:rPr lang="tr-TR" smtClean="0"/>
              <a:t>Ulusal savunma</a:t>
            </a:r>
            <a:endParaRPr lang="en-US" smtClean="0"/>
          </a:p>
          <a:p>
            <a:pPr lvl="1" eaLnBrk="1" fontAlgn="auto" hangingPunct="1">
              <a:spcAft>
                <a:spcPts val="0"/>
              </a:spcAft>
              <a:buFont typeface="Arial" pitchFamily="34" charset="0"/>
              <a:buChar char="–"/>
              <a:defRPr/>
            </a:pPr>
            <a:r>
              <a:rPr lang="tr-TR" smtClean="0"/>
              <a:t>İş sahası büyüklüklerinin artışı</a:t>
            </a:r>
            <a:endParaRPr lang="en-US" smtClean="0"/>
          </a:p>
          <a:p>
            <a:pPr lvl="1" eaLnBrk="1" fontAlgn="auto" hangingPunct="1">
              <a:spcAft>
                <a:spcPts val="0"/>
              </a:spcAft>
              <a:buFont typeface="Arial" pitchFamily="34" charset="0"/>
              <a:buChar char="–"/>
              <a:defRPr/>
            </a:pPr>
            <a:r>
              <a:rPr lang="tr-TR" smtClean="0"/>
              <a:t>Pazarlık ve misilleme</a:t>
            </a:r>
            <a:endParaRPr lang="en-US"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tr-TR" smtClean="0"/>
              <a:t>Ticaret engelleri</a:t>
            </a:r>
            <a:endParaRPr lang="en-US" smtClean="0"/>
          </a:p>
        </p:txBody>
      </p:sp>
      <p:sp>
        <p:nvSpPr>
          <p:cNvPr id="27651" name="Rectangle 3"/>
          <p:cNvSpPr>
            <a:spLocks noGrp="1" noChangeArrowheads="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tr-TR" smtClean="0"/>
              <a:t>Gümrük tarifeleri</a:t>
            </a:r>
            <a:endParaRPr lang="en-US" smtClean="0"/>
          </a:p>
          <a:p>
            <a:pPr eaLnBrk="1" fontAlgn="auto" hangingPunct="1">
              <a:spcAft>
                <a:spcPts val="0"/>
              </a:spcAft>
              <a:buFont typeface="Arial" pitchFamily="34" charset="0"/>
              <a:buChar char="•"/>
              <a:defRPr/>
            </a:pPr>
            <a:r>
              <a:rPr lang="tr-TR" smtClean="0"/>
              <a:t>kota</a:t>
            </a:r>
            <a:endParaRPr lang="en-US" smtClean="0"/>
          </a:p>
          <a:p>
            <a:pPr eaLnBrk="1" fontAlgn="auto" hangingPunct="1">
              <a:spcAft>
                <a:spcPts val="0"/>
              </a:spcAft>
              <a:buFont typeface="Arial" pitchFamily="34" charset="0"/>
              <a:buChar char="•"/>
              <a:defRPr/>
            </a:pPr>
            <a:r>
              <a:rPr lang="tr-TR" smtClean="0"/>
              <a:t>İstekli ihraç sınırlamaları</a:t>
            </a:r>
            <a:endParaRPr lang="en-US" smtClean="0"/>
          </a:p>
          <a:p>
            <a:pPr eaLnBrk="1" fontAlgn="auto" hangingPunct="1">
              <a:spcAft>
                <a:spcPts val="0"/>
              </a:spcAft>
              <a:buFont typeface="Arial" pitchFamily="34" charset="0"/>
              <a:buChar char="•"/>
              <a:defRPr/>
            </a:pPr>
            <a:r>
              <a:rPr lang="tr-TR" smtClean="0"/>
              <a:t>Boykot ve ambargo</a:t>
            </a:r>
            <a:endParaRPr lang="en-US" smtClean="0"/>
          </a:p>
          <a:p>
            <a:pPr eaLnBrk="1" fontAlgn="auto" hangingPunct="1">
              <a:spcAft>
                <a:spcPts val="0"/>
              </a:spcAft>
              <a:buFont typeface="Arial" pitchFamily="34" charset="0"/>
              <a:buChar char="•"/>
              <a:defRPr/>
            </a:pPr>
            <a:r>
              <a:rPr lang="tr-TR" smtClean="0"/>
              <a:t>Parasal engeller</a:t>
            </a:r>
            <a:endParaRPr lang="en-US" smtClean="0"/>
          </a:p>
          <a:p>
            <a:pPr lvl="1" eaLnBrk="1" fontAlgn="auto" hangingPunct="1">
              <a:spcAft>
                <a:spcPts val="0"/>
              </a:spcAft>
              <a:buFont typeface="Arial" pitchFamily="34" charset="0"/>
              <a:buChar char="–"/>
              <a:defRPr/>
            </a:pPr>
            <a:r>
              <a:rPr lang="tr-TR" sz="2400" smtClean="0"/>
              <a:t>Para biriminin bloklanması</a:t>
            </a:r>
            <a:endParaRPr lang="en-US" sz="2400" smtClean="0"/>
          </a:p>
          <a:p>
            <a:pPr lvl="1" eaLnBrk="1" fontAlgn="auto" hangingPunct="1">
              <a:spcAft>
                <a:spcPts val="0"/>
              </a:spcAft>
              <a:buFont typeface="Arial" pitchFamily="34" charset="0"/>
              <a:buChar char="–"/>
              <a:defRPr/>
            </a:pPr>
            <a:r>
              <a:rPr lang="en-US" sz="2400" smtClean="0"/>
              <a:t>Differential exchange</a:t>
            </a:r>
          </a:p>
          <a:p>
            <a:pPr lvl="1" eaLnBrk="1" fontAlgn="auto" hangingPunct="1">
              <a:spcAft>
                <a:spcPts val="0"/>
              </a:spcAft>
              <a:buFont typeface="Arial" pitchFamily="34" charset="0"/>
              <a:buChar char="–"/>
              <a:defRPr/>
            </a:pPr>
            <a:r>
              <a:rPr lang="tr-TR" sz="2400" smtClean="0"/>
              <a:t>Hükümet onayı</a:t>
            </a:r>
            <a:endParaRPr lang="en-US" sz="2400" smtClean="0"/>
          </a:p>
          <a:p>
            <a:pPr eaLnBrk="1" fontAlgn="auto" hangingPunct="1">
              <a:spcAft>
                <a:spcPts val="0"/>
              </a:spcAft>
              <a:buFont typeface="Arial" pitchFamily="34" charset="0"/>
              <a:buChar char="•"/>
              <a:defRPr/>
            </a:pPr>
            <a:r>
              <a:rPr lang="en-US" smtClean="0"/>
              <a:t>Standar</a:t>
            </a:r>
            <a:r>
              <a:rPr lang="tr-TR" smtClean="0"/>
              <a:t>tlar</a:t>
            </a:r>
            <a:endParaRPr lang="en-US" smtClean="0"/>
          </a:p>
          <a:p>
            <a:pPr eaLnBrk="1" fontAlgn="auto" hangingPunct="1">
              <a:spcAft>
                <a:spcPts val="0"/>
              </a:spcAft>
              <a:buFont typeface="Arial" pitchFamily="34" charset="0"/>
              <a:buChar char="•"/>
              <a:defRPr/>
            </a:pPr>
            <a:r>
              <a:rPr lang="tr-TR" smtClean="0"/>
              <a:t>Dampinge karşı cezalar</a:t>
            </a:r>
            <a:endParaRPr lang="en-US"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25000" lnSpcReduction="20000"/>
          </a:bodyPr>
          <a:lstStyle/>
          <a:p>
            <a:pPr algn="just"/>
            <a:r>
              <a:rPr lang="tr-TR" sz="9600" dirty="0" smtClean="0"/>
              <a:t>Küreselleşme sürecinin artması ile birlikte küresel ticaret yayılmaya başlamıştır. </a:t>
            </a:r>
          </a:p>
          <a:p>
            <a:pPr algn="just"/>
            <a:r>
              <a:rPr lang="tr-TR" sz="9600" dirty="0" smtClean="0"/>
              <a:t>Küreselleşmedeki artışın ve ticaretinde bu durumdan etkilenmesi teknolojik gelişmelerinde artış göstermesi ile ortaya çıkmıştır.</a:t>
            </a:r>
          </a:p>
          <a:p>
            <a:pPr algn="just"/>
            <a:r>
              <a:rPr lang="tr-TR" sz="9600" dirty="0" smtClean="0"/>
              <a:t> Göçmen hareketlerindeki artışların olmasıyla birlikte de küresel ticaretin gelişmesi ve bu durumdan etkilenmesi beklenebilmektedir.</a:t>
            </a:r>
          </a:p>
          <a:p>
            <a:pPr algn="just"/>
            <a:r>
              <a:rPr lang="tr-TR" sz="9600" dirty="0" smtClean="0"/>
              <a:t> İş göçleri ile farklı ülkelere giden kişilerin oradaki ticareti küresel anlamda etkilediği düşünülmektedir</a:t>
            </a:r>
          </a:p>
          <a:p>
            <a:pPr algn="just"/>
            <a:r>
              <a:rPr lang="tr-TR" sz="9600" dirty="0" smtClean="0"/>
              <a:t>Türkiye ve dünya ticaretinde 21.yüzyılın sonlarında dünya ticaretinin dünya ekonomisindeki payında artış meydana gelmiştir.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tr-TR" smtClean="0"/>
          </a:p>
        </p:txBody>
      </p:sp>
      <p:sp>
        <p:nvSpPr>
          <p:cNvPr id="28675" name="Rectangle 3"/>
          <p:cNvSpPr>
            <a:spLocks noGrp="1" noChangeArrowheads="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tr-TR" smtClean="0"/>
              <a:t>Gümrük tarifeleri</a:t>
            </a:r>
          </a:p>
          <a:p>
            <a:pPr eaLnBrk="1" fontAlgn="auto" hangingPunct="1">
              <a:spcAft>
                <a:spcPts val="0"/>
              </a:spcAft>
              <a:buFont typeface="Arial" pitchFamily="34" charset="0"/>
              <a:buChar char="•"/>
              <a:defRPr/>
            </a:pPr>
            <a:r>
              <a:rPr lang="tr-TR" smtClean="0"/>
              <a:t>Malların ülke sınırlarından geçişi sırasında alınan vergilerdir.</a:t>
            </a:r>
          </a:p>
          <a:p>
            <a:pPr eaLnBrk="1" fontAlgn="auto" hangingPunct="1">
              <a:spcAft>
                <a:spcPts val="0"/>
              </a:spcAft>
              <a:buFont typeface="Arial" pitchFamily="34" charset="0"/>
              <a:buChar char="•"/>
              <a:defRPr/>
            </a:pPr>
            <a:r>
              <a:rPr lang="tr-TR" smtClean="0"/>
              <a:t>Tarife dışı araçlar</a:t>
            </a:r>
          </a:p>
          <a:p>
            <a:pPr eaLnBrk="1" fontAlgn="auto" hangingPunct="1">
              <a:spcAft>
                <a:spcPts val="0"/>
              </a:spcAft>
              <a:buFont typeface="Arial" pitchFamily="34" charset="0"/>
              <a:buChar char="•"/>
              <a:defRPr/>
            </a:pPr>
            <a:r>
              <a:rPr lang="tr-TR" smtClean="0"/>
              <a:t>Gümrük tarifeleri dışında döviz çıkışına yol açan işlemleri kısıtlamak için hükümetin tek taraflı kararı ile konulan müdahele önlemleridir. </a:t>
            </a:r>
          </a:p>
          <a:p>
            <a:pPr eaLnBrk="1" fontAlgn="auto" hangingPunct="1">
              <a:spcAft>
                <a:spcPts val="0"/>
              </a:spcAft>
              <a:buFont typeface="Arial" pitchFamily="34" charset="0"/>
              <a:buChar char="•"/>
              <a:defRPr/>
            </a:pPr>
            <a:r>
              <a:rPr lang="tr-TR" smtClean="0"/>
              <a:t>İhracatın özendirilmesi</a:t>
            </a:r>
          </a:p>
          <a:p>
            <a:pPr eaLnBrk="1" fontAlgn="auto" hangingPunct="1">
              <a:spcAft>
                <a:spcPts val="0"/>
              </a:spcAft>
              <a:buFont typeface="Arial" pitchFamily="34" charset="0"/>
              <a:buChar char="•"/>
              <a:defRPr/>
            </a:pPr>
            <a:r>
              <a:rPr lang="tr-TR" smtClean="0"/>
              <a:t>İhracatın özendirilmesine ilişkin uygulamalar; bürokrasinin azaltılması, ihraç mallarının üretilmesinde maliyetleri düşürülmesine yönelik uygulamalar ve döviz karşılığı daha çok ulusal para verilmesidir.</a:t>
            </a:r>
          </a:p>
          <a:p>
            <a:pPr eaLnBrk="1" fontAlgn="auto" hangingPunct="1">
              <a:spcAft>
                <a:spcPts val="0"/>
              </a:spcAft>
              <a:buFont typeface="Arial" pitchFamily="34" charset="0"/>
              <a:buChar char="•"/>
              <a:defRPr/>
            </a:pPr>
            <a:r>
              <a:rPr lang="tr-TR" smtClean="0"/>
              <a:t>Bağlı ticaret</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tr-TR" smtClean="0"/>
          </a:p>
        </p:txBody>
      </p:sp>
      <p:sp>
        <p:nvSpPr>
          <p:cNvPr id="29699" name="Rectangle 3"/>
          <p:cNvSpPr>
            <a:spLocks noGrp="1" noChangeArrowheads="1"/>
          </p:cNvSpPr>
          <p:nvPr>
            <p:ph idx="1"/>
          </p:nvPr>
        </p:nvSpPr>
        <p:spPr/>
        <p:txBody>
          <a:bodyPr rtlCol="0">
            <a:normAutofit fontScale="85000" lnSpcReduction="20000"/>
          </a:bodyPr>
          <a:lstStyle/>
          <a:p>
            <a:pPr eaLnBrk="1" fontAlgn="auto" hangingPunct="1">
              <a:spcAft>
                <a:spcPts val="0"/>
              </a:spcAft>
              <a:buFont typeface="Arial" pitchFamily="34" charset="0"/>
              <a:buChar char="•"/>
              <a:defRPr/>
            </a:pPr>
            <a:r>
              <a:rPr lang="tr-TR" smtClean="0"/>
              <a:t>Döviz tasarrufu sağlamak, serbest dövizle satılmayan düşük kalitedeki yerli üretim ihracını gerçekleştirmek, yabancı sermaye yoluyla büyük sanayi tesisleri kurmak gibi nedenlerle bağlı ticaret yapılır. </a:t>
            </a:r>
          </a:p>
          <a:p>
            <a:pPr eaLnBrk="1" fontAlgn="auto" hangingPunct="1">
              <a:spcAft>
                <a:spcPts val="0"/>
              </a:spcAft>
              <a:buFont typeface="Arial" pitchFamily="34" charset="0"/>
              <a:buChar char="•"/>
              <a:defRPr/>
            </a:pPr>
            <a:r>
              <a:rPr lang="tr-TR" smtClean="0"/>
              <a:t>	Tarife dışı araçlar; miktar kısıtlaması, tarife benzeri faktörler, görünmez engeller, gönüllü ihracat kısıtlamaları olmak üzere dörtlü biçimde sınıflandırılabilir. </a:t>
            </a:r>
          </a:p>
          <a:p>
            <a:pPr eaLnBrk="1" fontAlgn="auto" hangingPunct="1">
              <a:spcAft>
                <a:spcPts val="0"/>
              </a:spcAft>
              <a:buFont typeface="Arial" pitchFamily="34" charset="0"/>
              <a:buChar char="•"/>
              <a:defRPr/>
            </a:pPr>
            <a:r>
              <a:rPr lang="tr-TR" smtClean="0"/>
              <a:t>Miktar kısıtlaması, devletin ithalatı doğrudan doğruya belirli miktarla sınırlandırmasına dayanan uygulamalardır. Bunlar, ithalat kotaları, ithalat yasaklamaları, döviz kontrolü gibi önlemlerdir. </a:t>
            </a:r>
          </a:p>
          <a:p>
            <a:pPr eaLnBrk="1" fontAlgn="auto" hangingPunct="1">
              <a:spcAft>
                <a:spcPts val="0"/>
              </a:spcAft>
              <a:buFont typeface="Arial" pitchFamily="34" charset="0"/>
              <a:buChar char="•"/>
              <a:defRPr/>
            </a:pPr>
            <a:endParaRPr lang="tr-TR" smtClean="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tr-TR" smtClean="0"/>
          </a:p>
        </p:txBody>
      </p:sp>
      <p:sp>
        <p:nvSpPr>
          <p:cNvPr id="30723" name="Rectangle 3"/>
          <p:cNvSpPr>
            <a:spLocks noGrp="1" noChangeArrowheads="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tr-TR" smtClean="0"/>
              <a:t>Tarife benzeri faktörler, gümrük tarifeleri gibi ithalatı pahalılaştırıp yerli üretimin karlılığını arttıran, yani fiyat mekanizması yoluyla serbest ticarette müdahele niteliğinde olan önlemlerdir. Bunlara örnek olarak, çoklu kur uygulamaları, yerli katkı oranları, ithal ikamesi endüstrilerine olan sübvansiyonlar gösterilebilir. </a:t>
            </a:r>
          </a:p>
          <a:p>
            <a:pPr eaLnBrk="1" fontAlgn="auto" hangingPunct="1">
              <a:spcAft>
                <a:spcPts val="0"/>
              </a:spcAft>
              <a:buFont typeface="Arial" pitchFamily="34" charset="0"/>
              <a:buChar char="•"/>
              <a:defRPr/>
            </a:pPr>
            <a:r>
              <a:rPr lang="tr-TR" smtClean="0"/>
              <a:t>Görünmez engeller; devletin, halk sağlığı, çevre korunması veya kamu güvenliği gibi nedenlerle çıkarmış olduğu idari, teknik düzenleme veya standartları içerir. </a:t>
            </a:r>
          </a:p>
          <a:p>
            <a:pPr eaLnBrk="1" fontAlgn="auto" hangingPunct="1">
              <a:spcAft>
                <a:spcPts val="0"/>
              </a:spcAft>
              <a:buFont typeface="Arial" pitchFamily="34" charset="0"/>
              <a:buChar char="•"/>
              <a:defRPr/>
            </a:pPr>
            <a:r>
              <a:rPr lang="tr-TR" smtClean="0"/>
              <a:t>Gönüllü ihracat kısıtlamaları, ithalatçı ülkenin piyasasını bozduğu gerekçesiyle üretici ülkelerin mal ihracını sınırlamaya yönelik kota uygulamasıdır.</a:t>
            </a:r>
          </a:p>
          <a:p>
            <a:pPr eaLnBrk="1" fontAlgn="auto" hangingPunct="1">
              <a:spcAft>
                <a:spcPts val="0"/>
              </a:spcAft>
              <a:buFont typeface="Arial" pitchFamily="34" charset="0"/>
              <a:buChar char="•"/>
              <a:defRPr/>
            </a:pPr>
            <a:endParaRPr lang="tr-TR" smtClean="0"/>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The International Monetary Fund</a:t>
            </a:r>
          </a:p>
        </p:txBody>
      </p:sp>
      <p:sp>
        <p:nvSpPr>
          <p:cNvPr id="30723" name="Rectangle 3"/>
          <p:cNvSpPr>
            <a:spLocks noGrp="1" noChangeArrowheads="1"/>
          </p:cNvSpPr>
          <p:nvPr>
            <p:ph idx="1"/>
          </p:nvPr>
        </p:nvSpPr>
        <p:spPr/>
        <p:txBody>
          <a:bodyPr/>
          <a:lstStyle/>
          <a:p>
            <a:pPr eaLnBrk="1" hangingPunct="1"/>
            <a:r>
              <a:rPr lang="tr-TR" smtClean="0"/>
              <a:t>ülkelerin ekonomik olarak canlı olmalarına ve kalmalarına yardımcı olmak için yaratılmıştır. </a:t>
            </a:r>
          </a:p>
          <a:p>
            <a:pPr eaLnBrk="1" hangingPunct="1"/>
            <a:r>
              <a:rPr lang="tr-TR" smtClean="0"/>
              <a:t>Yabancı döviz kuru oranlarını sabitlemek</a:t>
            </a:r>
          </a:p>
          <a:p>
            <a:pPr eaLnBrk="1" hangingPunct="1"/>
            <a:r>
              <a:rPr lang="tr-TR" smtClean="0"/>
              <a:t>Dengeli uluslar arası ticaret büyümesini kolaylaştırmak için kolaylıkla çevrilebilir para birimleri oluşturmak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tr-TR" smtClean="0"/>
              <a:t>Dünya bankası</a:t>
            </a:r>
            <a:endParaRPr lang="en-US" smtClean="0"/>
          </a:p>
        </p:txBody>
      </p:sp>
      <p:sp>
        <p:nvSpPr>
          <p:cNvPr id="32771"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tr-TR" sz="2600" smtClean="0"/>
              <a:t>Sürdürülebilir büyüme ve insanlara yatırım ile Yaşam standartlarının yükseltilmesi ve fakirliğin azaltılması amacına sahip kuruluş </a:t>
            </a:r>
            <a:endParaRPr lang="en-US" sz="2600" smtClean="0"/>
          </a:p>
          <a:p>
            <a:pPr eaLnBrk="1" fontAlgn="auto" hangingPunct="1">
              <a:spcAft>
                <a:spcPts val="0"/>
              </a:spcAft>
              <a:buFontTx/>
              <a:buNone/>
              <a:defRPr/>
            </a:pPr>
            <a:r>
              <a:rPr lang="tr-TR" sz="2600" smtClean="0"/>
              <a:t>Gelişmekte olan hükümetlere para ödünç vermek</a:t>
            </a:r>
          </a:p>
          <a:p>
            <a:pPr eaLnBrk="1" fontAlgn="auto" hangingPunct="1">
              <a:spcAft>
                <a:spcPts val="0"/>
              </a:spcAft>
              <a:buFontTx/>
              <a:buNone/>
              <a:defRPr/>
            </a:pPr>
            <a:r>
              <a:rPr lang="tr-TR" sz="2600" smtClean="0"/>
              <a:t>Fakir gelişmekte olan ülkelerin projeleri için hükümetlere destek vermek</a:t>
            </a:r>
          </a:p>
          <a:p>
            <a:pPr eaLnBrk="1" fontAlgn="auto" hangingPunct="1">
              <a:spcAft>
                <a:spcPts val="0"/>
              </a:spcAft>
              <a:buFontTx/>
              <a:buNone/>
              <a:defRPr/>
            </a:pPr>
            <a:r>
              <a:rPr lang="tr-TR" sz="2600" smtClean="0"/>
              <a:t>Özel sektörü desteklemek</a:t>
            </a:r>
          </a:p>
          <a:p>
            <a:pPr lvl="1" eaLnBrk="1" fontAlgn="auto" hangingPunct="1">
              <a:spcAft>
                <a:spcPts val="0"/>
              </a:spcAft>
              <a:buFont typeface="Arial" pitchFamily="34" charset="0"/>
              <a:buChar char="–"/>
              <a:defRPr/>
            </a:pPr>
            <a:r>
              <a:rPr lang="tr-TR" smtClean="0"/>
              <a:t>Artan uluslar arası yatırım akışını desteklemek </a:t>
            </a:r>
          </a:p>
          <a:p>
            <a:pPr lvl="1" eaLnBrk="1" fontAlgn="auto" hangingPunct="1">
              <a:spcAft>
                <a:spcPts val="0"/>
              </a:spcAft>
              <a:buFont typeface="Arial" pitchFamily="34" charset="0"/>
              <a:buChar char="–"/>
              <a:defRPr/>
            </a:pPr>
            <a:r>
              <a:rPr lang="tr-TR" smtClean="0"/>
              <a:t>Ticaret dışı riskler için yatırımcılara yatırım garantileri sağlamak</a:t>
            </a:r>
            <a:endParaRPr lang="en-US"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228600" y="381000"/>
            <a:ext cx="8610600" cy="6477000"/>
          </a:xfrm>
        </p:spPr>
        <p:txBody>
          <a:bodyPr/>
          <a:lstStyle/>
          <a:p>
            <a:pPr eaLnBrk="1" hangingPunct="1"/>
            <a:r>
              <a:rPr lang="tr-TR" sz="2000" smtClean="0"/>
              <a:t>Yurt içi pazarlama ile uluslar arası pazarlama arasındaki fark kullanılan pazarlama araçlarından değil, içinde faaliyet gösterilen ortamdan kaynaklanmaktadır </a:t>
            </a:r>
          </a:p>
          <a:p>
            <a:pPr eaLnBrk="1" hangingPunct="1"/>
            <a:r>
              <a:rPr lang="tr-TR" sz="2000" smtClean="0"/>
              <a:t>Bir işletmenin uluslar arası pazarlama faaliyetlerine girme sebepleri:</a:t>
            </a:r>
          </a:p>
          <a:p>
            <a:pPr eaLnBrk="1" hangingPunct="1"/>
            <a:r>
              <a:rPr lang="tr-TR" sz="2000" smtClean="0"/>
              <a:t>Dünya pazarlarındaki potansiyel </a:t>
            </a:r>
          </a:p>
          <a:p>
            <a:pPr eaLnBrk="1" hangingPunct="1"/>
            <a:r>
              <a:rPr lang="tr-TR" sz="2000" smtClean="0"/>
              <a:t>Pazarı geliştirme</a:t>
            </a:r>
          </a:p>
          <a:p>
            <a:pPr eaLnBrk="1" hangingPunct="1"/>
            <a:r>
              <a:rPr lang="tr-TR" sz="2000" smtClean="0"/>
              <a:t>Üretim kapasitesini değerlendirme</a:t>
            </a:r>
          </a:p>
          <a:p>
            <a:pPr eaLnBrk="1" hangingPunct="1"/>
            <a:r>
              <a:rPr lang="tr-TR" sz="2000" smtClean="0"/>
              <a:t>Atıl ölçek ekonomilerinden yararlanma</a:t>
            </a:r>
          </a:p>
          <a:p>
            <a:pPr eaLnBrk="1" hangingPunct="1"/>
            <a:r>
              <a:rPr lang="tr-TR" sz="2000" smtClean="0"/>
              <a:t>Ulusal pazarda ürün yaşam eğrisinin sonunda olan bir ürünün uluslar arası pazarda gelişimi</a:t>
            </a:r>
          </a:p>
          <a:p>
            <a:pPr eaLnBrk="1" hangingPunct="1"/>
            <a:r>
              <a:rPr lang="tr-TR" sz="2000" smtClean="0"/>
              <a:t>Uluslar arası pazarların kendilerinin yeni ürün ve fikirlerin kaynağı olması</a:t>
            </a:r>
          </a:p>
          <a:p>
            <a:pPr eaLnBrk="1" hangingPunct="1"/>
            <a:r>
              <a:rPr lang="tr-TR" sz="2000" smtClean="0"/>
              <a:t>Belirli ülkelerdeki kaynaklardan yararlanma</a:t>
            </a:r>
          </a:p>
          <a:p>
            <a:pPr eaLnBrk="1" hangingPunct="1"/>
            <a:r>
              <a:rPr lang="tr-TR" sz="2000" smtClean="0"/>
              <a:t>Çokuluslu faaliyetlerin avantajını kullanıp etkinliği arttırma</a:t>
            </a:r>
          </a:p>
          <a:p>
            <a:pPr eaLnBrk="1" hangingPunct="1"/>
            <a:r>
              <a:rPr lang="tr-TR" sz="2000" smtClean="0"/>
              <a:t>Büyüyen pazarlara ulaşarak büyüme amaçlarını karşılama</a:t>
            </a:r>
          </a:p>
          <a:p>
            <a:pPr eaLnBrk="1" hangingPunct="1"/>
            <a:r>
              <a:rPr lang="tr-TR" sz="2000" smtClean="0"/>
              <a:t>Pazarlara potansiyel rakiplerden önce ulaşma</a:t>
            </a:r>
          </a:p>
          <a:p>
            <a:pPr eaLnBrk="1" hangingPunct="1"/>
            <a:r>
              <a:rPr lang="tr-TR" sz="2000" smtClean="0"/>
              <a:t>Rakiplere karşı güç kazanma     </a:t>
            </a:r>
          </a:p>
          <a:p>
            <a:pPr eaLnBrk="1" hangingPunct="1"/>
            <a:endParaRPr lang="tr-TR" sz="2000" smtClean="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2400" dirty="0"/>
              <a:t>Dünya ticaretindeki bu gelişmenin en </a:t>
            </a:r>
            <a:r>
              <a:rPr lang="tr-TR" sz="2400" dirty="0" smtClean="0"/>
              <a:t>büyük nedeni, </a:t>
            </a:r>
            <a:r>
              <a:rPr lang="tr-TR" sz="2400" dirty="0"/>
              <a:t>tartışılmaksızın küreselleşme olgusundan </a:t>
            </a:r>
            <a:r>
              <a:rPr lang="tr-TR" sz="2400" dirty="0" smtClean="0"/>
              <a:t>meydana gelmektedir</a:t>
            </a:r>
            <a:r>
              <a:rPr lang="tr-TR" sz="2400" dirty="0"/>
              <a:t>.</a:t>
            </a:r>
          </a:p>
          <a:p>
            <a:pPr algn="just"/>
            <a:r>
              <a:rPr lang="tr-TR" sz="2400" dirty="0" smtClean="0"/>
              <a:t>1970 </a:t>
            </a:r>
            <a:r>
              <a:rPr lang="tr-TR" sz="2400" dirty="0" err="1" smtClean="0"/>
              <a:t>li</a:t>
            </a:r>
            <a:r>
              <a:rPr lang="tr-TR" sz="2400" dirty="0" smtClean="0"/>
              <a:t>  </a:t>
            </a:r>
            <a:r>
              <a:rPr lang="tr-TR" sz="2400" dirty="0"/>
              <a:t>yılların </a:t>
            </a:r>
            <a:r>
              <a:rPr lang="tr-TR" sz="2400" dirty="0" smtClean="0"/>
              <a:t>sonunda </a:t>
            </a:r>
            <a:r>
              <a:rPr lang="tr-TR" sz="2400" dirty="0"/>
              <a:t>başlayan mal, hizmet ve sermayedeki etkilerin küreselleşme ile dünya </a:t>
            </a:r>
            <a:r>
              <a:rPr lang="tr-TR" sz="2400" dirty="0" smtClean="0"/>
              <a:t>ekonomilerinde </a:t>
            </a:r>
            <a:r>
              <a:rPr lang="tr-TR" sz="2400" dirty="0"/>
              <a:t>yaygınlaşmasıyla birlikte serbest hale gelmesi ve dünya ekonomilerinin </a:t>
            </a:r>
            <a:r>
              <a:rPr lang="tr-TR" sz="2400" dirty="0" smtClean="0"/>
              <a:t>bütünleşmesini </a:t>
            </a:r>
            <a:r>
              <a:rPr lang="tr-TR" sz="2400" dirty="0"/>
              <a:t>ve yakınlaşmasını da </a:t>
            </a:r>
            <a:r>
              <a:rPr lang="tr-TR" sz="2400" dirty="0" smtClean="0"/>
              <a:t>sağlamıştır.</a:t>
            </a:r>
          </a:p>
          <a:p>
            <a:pPr algn="just"/>
            <a:r>
              <a:rPr lang="tr-TR" sz="2400" dirty="0" smtClean="0"/>
              <a:t>Dünya ticaretinde </a:t>
            </a:r>
            <a:r>
              <a:rPr lang="tr-TR" sz="2400" dirty="0"/>
              <a:t>bunların </a:t>
            </a:r>
            <a:r>
              <a:rPr lang="tr-TR" sz="2400" dirty="0" smtClean="0"/>
              <a:t>olmasıyla birlikte </a:t>
            </a:r>
            <a:r>
              <a:rPr lang="tr-TR" sz="2400" dirty="0"/>
              <a:t>Türkiye’de </a:t>
            </a:r>
            <a:r>
              <a:rPr lang="tr-TR" sz="2400" dirty="0" smtClean="0"/>
              <a:t>rekabet </a:t>
            </a:r>
            <a:r>
              <a:rPr lang="tr-TR" sz="2400" dirty="0"/>
              <a:t>gücünde sağlanan artışla birlikte dünya </a:t>
            </a:r>
            <a:r>
              <a:rPr lang="tr-TR" sz="2400" dirty="0" smtClean="0"/>
              <a:t>ticaretindeki </a:t>
            </a:r>
            <a:r>
              <a:rPr lang="tr-TR" sz="2400" dirty="0"/>
              <a:t>canlılığı artmaya devam etmiştir</a:t>
            </a:r>
          </a:p>
          <a:p>
            <a:pPr marL="0" indent="0">
              <a:buNone/>
            </a:pPr>
            <a:endParaRPr lang="tr-TR" sz="2800" dirty="0"/>
          </a:p>
          <a:p>
            <a:pPr algn="just"/>
            <a:endParaRPr lang="tr-TR" sz="2600" dirty="0"/>
          </a:p>
          <a:p>
            <a:endParaRPr lang="tr-TR" dirty="0"/>
          </a:p>
          <a:p>
            <a:endParaRPr lang="tr-TR" dirty="0"/>
          </a:p>
        </p:txBody>
      </p:sp>
    </p:spTree>
    <p:extLst>
      <p:ext uri="{BB962C8B-B14F-4D97-AF65-F5344CB8AC3E}">
        <p14:creationId xmlns:p14="http://schemas.microsoft.com/office/powerpoint/2010/main" val="2296002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600" dirty="0" smtClean="0"/>
              <a:t>Küreselleşme </a:t>
            </a:r>
            <a:r>
              <a:rPr lang="tr-TR" sz="2600" dirty="0"/>
              <a:t>ile birlikte </a:t>
            </a:r>
            <a:r>
              <a:rPr lang="tr-TR" sz="2600" dirty="0" smtClean="0"/>
              <a:t>gelen </a:t>
            </a:r>
            <a:r>
              <a:rPr lang="tr-TR" sz="2600" dirty="0"/>
              <a:t>yenilikler ülkelere </a:t>
            </a:r>
            <a:r>
              <a:rPr lang="tr-TR" sz="2600" dirty="0" smtClean="0"/>
              <a:t>katkıda </a:t>
            </a:r>
            <a:r>
              <a:rPr lang="tr-TR" sz="2600" dirty="0"/>
              <a:t>bulunduğundan dolayı küreselleşmenin önemi her </a:t>
            </a:r>
            <a:r>
              <a:rPr lang="tr-TR" sz="2600" dirty="0" smtClean="0"/>
              <a:t>geçen </a:t>
            </a:r>
            <a:r>
              <a:rPr lang="tr-TR" sz="2600" dirty="0"/>
              <a:t>gün artmaktadır. </a:t>
            </a:r>
          </a:p>
          <a:p>
            <a:pPr algn="just"/>
            <a:r>
              <a:rPr lang="tr-TR" sz="2600" dirty="0"/>
              <a:t>Küreselleşme devletlerle birlikte bireyleri de şekillendirmeye </a:t>
            </a:r>
            <a:r>
              <a:rPr lang="tr-TR" sz="2600" dirty="0" smtClean="0"/>
              <a:t>başlamıştır</a:t>
            </a:r>
            <a:r>
              <a:rPr lang="tr-TR" sz="2600" dirty="0"/>
              <a:t>. </a:t>
            </a:r>
            <a:endParaRPr lang="tr-TR" sz="2600" dirty="0" smtClean="0"/>
          </a:p>
          <a:p>
            <a:pPr algn="just"/>
            <a:r>
              <a:rPr lang="tr-TR" sz="2600" dirty="0" smtClean="0"/>
              <a:t>Yaşam </a:t>
            </a:r>
            <a:r>
              <a:rPr lang="tr-TR" sz="2600" dirty="0"/>
              <a:t>biçimlerini tüketim alışkanlıklarını etkiler hale gelmiştir.</a:t>
            </a:r>
          </a:p>
          <a:p>
            <a:pPr algn="just"/>
            <a:r>
              <a:rPr lang="tr-TR" sz="2600" dirty="0"/>
              <a:t>Ülkeleri ve </a:t>
            </a:r>
            <a:r>
              <a:rPr lang="tr-TR" sz="2600" dirty="0" smtClean="0"/>
              <a:t>toplumları </a:t>
            </a:r>
            <a:r>
              <a:rPr lang="tr-TR" sz="2600" dirty="0"/>
              <a:t>derinden </a:t>
            </a:r>
            <a:r>
              <a:rPr lang="tr-TR" sz="2600" dirty="0" smtClean="0"/>
              <a:t>etkileyen </a:t>
            </a:r>
            <a:r>
              <a:rPr lang="tr-TR" sz="2600" dirty="0"/>
              <a:t>bir olay olarak ortaya </a:t>
            </a:r>
            <a:r>
              <a:rPr lang="tr-TR" sz="2600" dirty="0" smtClean="0"/>
              <a:t>çıkmıştır.</a:t>
            </a:r>
          </a:p>
          <a:p>
            <a:pPr algn="just"/>
            <a:r>
              <a:rPr lang="tr-TR" sz="2600" dirty="0" smtClean="0"/>
              <a:t>Teknoloji </a:t>
            </a:r>
            <a:r>
              <a:rPr lang="tr-TR" sz="2600" dirty="0"/>
              <a:t>hareketliliği ile </a:t>
            </a:r>
            <a:r>
              <a:rPr lang="tr-TR" sz="2600" dirty="0" smtClean="0"/>
              <a:t>de </a:t>
            </a:r>
            <a:r>
              <a:rPr lang="tr-TR" sz="2600" dirty="0"/>
              <a:t>birbirlerine bağımlı hale </a:t>
            </a:r>
            <a:r>
              <a:rPr lang="tr-TR" sz="2600" dirty="0" smtClean="0"/>
              <a:t>getirmiştir</a:t>
            </a:r>
            <a:endParaRPr lang="tr-TR" sz="2600" dirty="0"/>
          </a:p>
          <a:p>
            <a:endParaRPr lang="tr-TR" dirty="0"/>
          </a:p>
          <a:p>
            <a:endParaRPr lang="tr-TR" dirty="0"/>
          </a:p>
        </p:txBody>
      </p:sp>
    </p:spTree>
    <p:extLst>
      <p:ext uri="{BB962C8B-B14F-4D97-AF65-F5344CB8AC3E}">
        <p14:creationId xmlns:p14="http://schemas.microsoft.com/office/powerpoint/2010/main" val="1463544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a:t>TicaretinTanımı</a:t>
            </a:r>
            <a:r>
              <a:rPr lang="tr-TR" dirty="0"/>
              <a:t/>
            </a:r>
            <a:br>
              <a:rPr lang="tr-TR" dirty="0"/>
            </a:br>
            <a:endParaRPr lang="tr-TR" dirty="0"/>
          </a:p>
        </p:txBody>
      </p:sp>
      <p:sp>
        <p:nvSpPr>
          <p:cNvPr id="3" name="2 İçerik Yer Tutucusu"/>
          <p:cNvSpPr>
            <a:spLocks noGrp="1"/>
          </p:cNvSpPr>
          <p:nvPr>
            <p:ph idx="1"/>
          </p:nvPr>
        </p:nvSpPr>
        <p:spPr>
          <a:xfrm>
            <a:off x="251520" y="1052736"/>
            <a:ext cx="8229600" cy="5040561"/>
          </a:xfrm>
        </p:spPr>
        <p:txBody>
          <a:bodyPr>
            <a:noAutofit/>
          </a:bodyPr>
          <a:lstStyle/>
          <a:p>
            <a:pPr algn="just"/>
            <a:r>
              <a:rPr lang="tr-TR" sz="2400" dirty="0" smtClean="0"/>
              <a:t>Ticaret kavramı çok eski yıllardan günümüze kadar gelmiştir.</a:t>
            </a:r>
          </a:p>
          <a:p>
            <a:pPr algn="just"/>
            <a:r>
              <a:rPr lang="tr-TR" sz="2400" dirty="0" smtClean="0"/>
              <a:t>Ticaret ile birlikte ulusal ve uluslararası alanlarda gelişmelerde ilerlemeler olmuştur. </a:t>
            </a:r>
          </a:p>
          <a:p>
            <a:pPr algn="just"/>
            <a:r>
              <a:rPr lang="tr-TR" sz="2400" dirty="0" smtClean="0"/>
              <a:t>Eskiden insanlar mallarını evcil hayvanlar üzerinde taşıyarak pazarlarda ürünlerin satışlarını yapmaya başlayarak ticaret anlamında da gelişmeler meydana getirmişlerdir. </a:t>
            </a:r>
          </a:p>
          <a:p>
            <a:pPr algn="just"/>
            <a:r>
              <a:rPr lang="tr-TR" sz="2400" dirty="0" smtClean="0"/>
              <a:t>Ticaret kavramına baktığımızda alıcı ile satıcı arasındaki alışverişi kapsamaktadır.</a:t>
            </a:r>
          </a:p>
          <a:p>
            <a:pPr algn="just"/>
            <a:r>
              <a:rPr lang="tr-TR" sz="2400" dirty="0" smtClean="0"/>
              <a:t>Ticaret kavramı, biz de olmayan ve ihtiyaç duyduğumuz ürünleri başkasından temin etme alma ihtiyacı ile de gündeme gelmiştir.</a:t>
            </a:r>
          </a:p>
          <a:p>
            <a:pPr algn="just"/>
            <a:r>
              <a:rPr lang="tr-TR" sz="2400" dirty="0" smtClean="0"/>
              <a:t> Ticaret ile birlikte mal ve hizmet durumu ortaya çıkmıştır.</a:t>
            </a:r>
          </a:p>
          <a:p>
            <a:pPr algn="just"/>
            <a:r>
              <a:rPr lang="tr-TR" sz="2400" dirty="0" smtClean="0"/>
              <a:t> </a:t>
            </a:r>
          </a:p>
          <a:p>
            <a:pPr algn="just"/>
            <a:endParaRPr lang="tr-T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600200"/>
            <a:ext cx="8229600" cy="4277071"/>
          </a:xfrm>
        </p:spPr>
        <p:txBody>
          <a:bodyPr>
            <a:normAutofit fontScale="25000" lnSpcReduction="20000"/>
          </a:bodyPr>
          <a:lstStyle/>
          <a:p>
            <a:pPr algn="just"/>
            <a:r>
              <a:rPr lang="tr-TR" sz="9600" dirty="0" smtClean="0"/>
              <a:t>Uluslararası ticaret yaygın bir alanı kaplamaktadır.</a:t>
            </a:r>
          </a:p>
          <a:p>
            <a:pPr algn="just"/>
            <a:r>
              <a:rPr lang="tr-TR" sz="9600" dirty="0" smtClean="0"/>
              <a:t> Uluslararası ticaret sayesinde ithalat ve ihracat işlemleri de hız kazanmaktadır.</a:t>
            </a:r>
          </a:p>
          <a:p>
            <a:pPr algn="just"/>
            <a:r>
              <a:rPr lang="tr-TR" sz="9600" dirty="0" smtClean="0"/>
              <a:t>Uluslararası ticaret ticaretin yurtdışında da etkin bir şekilde yapılmasını sağlamaktadır.</a:t>
            </a:r>
          </a:p>
          <a:p>
            <a:pPr algn="just"/>
            <a:r>
              <a:rPr lang="tr-TR" sz="9600" dirty="0" smtClean="0"/>
              <a:t>Uluslararası ticaret kavramı Adam Smith’in 1776 yılında yayınlanan ünlü eseri olan Ulusların Zenginliği ile başlamıştır.</a:t>
            </a:r>
          </a:p>
          <a:p>
            <a:pPr algn="just"/>
            <a:r>
              <a:rPr lang="tr-TR" sz="9600" dirty="0" smtClean="0"/>
              <a:t>Ülkeler arasında mal ve hizmet akımlarının nedenlerini göstermektedir.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Ticaretin amacı</a:t>
            </a:r>
            <a:br>
              <a:rPr lang="tr-TR" dirty="0"/>
            </a:br>
            <a:r>
              <a:rPr lang="tr-TR" dirty="0"/>
              <a:t>,</a:t>
            </a:r>
          </a:p>
        </p:txBody>
      </p:sp>
      <p:sp>
        <p:nvSpPr>
          <p:cNvPr id="3" name="2 İçerik Yer Tutucusu"/>
          <p:cNvSpPr>
            <a:spLocks noGrp="1"/>
          </p:cNvSpPr>
          <p:nvPr>
            <p:ph idx="1"/>
          </p:nvPr>
        </p:nvSpPr>
        <p:spPr>
          <a:xfrm>
            <a:off x="467544" y="1052736"/>
            <a:ext cx="8229600" cy="4958011"/>
          </a:xfrm>
        </p:spPr>
        <p:txBody>
          <a:bodyPr>
            <a:noAutofit/>
          </a:bodyPr>
          <a:lstStyle/>
          <a:p>
            <a:pPr algn="just"/>
            <a:r>
              <a:rPr lang="tr-TR" sz="2400" dirty="0" smtClean="0"/>
              <a:t>Ticaretin amacı alıcı ile satıcı arasındaki bağın gelişerek ülkelerin birbirleri arasındaki ticaretin gelişmesidir.  </a:t>
            </a:r>
          </a:p>
          <a:p>
            <a:pPr algn="just"/>
            <a:r>
              <a:rPr lang="tr-TR" sz="2400" dirty="0" smtClean="0"/>
              <a:t>Ticaret sayesinde ülkelere gelir anlamında önemli bir katkı sağlanmaktadır. </a:t>
            </a:r>
          </a:p>
          <a:p>
            <a:pPr algn="just"/>
            <a:r>
              <a:rPr lang="tr-TR" sz="2400" dirty="0" smtClean="0"/>
              <a:t>Ticaretin amacı, hem üreticilere hem de tüketicilere yarar sağlamaktır. </a:t>
            </a:r>
          </a:p>
          <a:p>
            <a:pPr algn="just"/>
            <a:r>
              <a:rPr lang="tr-TR" sz="2400" dirty="0" smtClean="0"/>
              <a:t>Ticaret sayesinde ülkelerin kalkınması sağlandığından ticaret alanındaki gelişmeleri ve yenilikleri takip etmek gerekmektedir. </a:t>
            </a:r>
          </a:p>
          <a:p>
            <a:pPr algn="just"/>
            <a:r>
              <a:rPr lang="tr-TR" sz="2400" dirty="0" smtClean="0"/>
              <a:t>Ticaret geçmişten günümüze sürekli hayatımızda olan bir kavramdır.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2693</Words>
  <Application>Microsoft Office PowerPoint</Application>
  <PresentationFormat>Ekran Gösterisi (4:3)</PresentationFormat>
  <Paragraphs>280</Paragraphs>
  <Slides>45</Slides>
  <Notes>0</Notes>
  <HiddenSlides>0</HiddenSlides>
  <MMClips>0</MMClips>
  <ScaleCrop>false</ScaleCrop>
  <HeadingPairs>
    <vt:vector size="4" baseType="variant">
      <vt:variant>
        <vt:lpstr>Tema</vt:lpstr>
      </vt:variant>
      <vt:variant>
        <vt:i4>1</vt:i4>
      </vt:variant>
      <vt:variant>
        <vt:lpstr>Slayt Başlıkları</vt:lpstr>
      </vt:variant>
      <vt:variant>
        <vt:i4>45</vt:i4>
      </vt:variant>
    </vt:vector>
  </HeadingPairs>
  <TitlesOfParts>
    <vt:vector size="46" baseType="lpstr">
      <vt:lpstr>Ofis Teması</vt:lpstr>
      <vt:lpstr>PowerPoint Sunusu</vt:lpstr>
      <vt:lpstr>Küreselleşmenin Ticarete Etkileri</vt:lpstr>
      <vt:lpstr>Ticarete Etkileri</vt:lpstr>
      <vt:lpstr>PowerPoint Sunusu</vt:lpstr>
      <vt:lpstr>PowerPoint Sunusu</vt:lpstr>
      <vt:lpstr>PowerPoint Sunusu</vt:lpstr>
      <vt:lpstr>TicaretinTanımı </vt:lpstr>
      <vt:lpstr>PowerPoint Sunusu</vt:lpstr>
      <vt:lpstr>Ticaretin amacı ,</vt:lpstr>
      <vt:lpstr>PowerPoint Sunusu</vt:lpstr>
      <vt:lpstr>Ticaretin Türleri </vt:lpstr>
      <vt:lpstr>Hizmet Ticareti </vt:lpstr>
      <vt:lpstr>Dış Ticaret</vt:lpstr>
      <vt:lpstr>PowerPoint Sunusu</vt:lpstr>
      <vt:lpstr>İç Ticaret</vt:lpstr>
      <vt:lpstr>Ticaretin Önemi</vt:lpstr>
      <vt:lpstr>PowerPoint Sunusu</vt:lpstr>
      <vt:lpstr>Küresel ticareti etkileyen olaylar</vt:lpstr>
      <vt:lpstr>PowerPoint Sunusu</vt:lpstr>
      <vt:lpstr>Uluslar arası pazarlama</vt:lpstr>
      <vt:lpstr>Çevresel uyum ihtiyacı</vt:lpstr>
      <vt:lpstr>Etnosentrizm</vt:lpstr>
      <vt:lpstr>Kendine referans kriterinin tehlikeleri: </vt:lpstr>
      <vt:lpstr>Kültürler arası analiz için adımlar</vt:lpstr>
      <vt:lpstr>Küresel farkındalık yaratma</vt:lpstr>
      <vt:lpstr>Uluslararası pazarlamanın aşamaları</vt:lpstr>
      <vt:lpstr>PowerPoint Sunusu</vt:lpstr>
      <vt:lpstr>PowerPoint Sunusu</vt:lpstr>
      <vt:lpstr>Stratejik oryantasyon</vt:lpstr>
      <vt:lpstr>Uluslar arası pazarlama oryantasyonu</vt:lpstr>
      <vt:lpstr>Ödemeler dengesi</vt:lpstr>
      <vt:lpstr>PowerPoint Sunusu</vt:lpstr>
      <vt:lpstr>PowerPoint Sunusu</vt:lpstr>
      <vt:lpstr>PowerPoint Sunusu</vt:lpstr>
      <vt:lpstr>PowerPoint Sunusu</vt:lpstr>
      <vt:lpstr>PowerPoint Sunusu</vt:lpstr>
      <vt:lpstr>PowerPoint Sunusu</vt:lpstr>
      <vt:lpstr>Koruma</vt:lpstr>
      <vt:lpstr>Ticaret engelleri</vt:lpstr>
      <vt:lpstr>PowerPoint Sunusu</vt:lpstr>
      <vt:lpstr>PowerPoint Sunusu</vt:lpstr>
      <vt:lpstr>PowerPoint Sunusu</vt:lpstr>
      <vt:lpstr>The International Monetary Fund</vt:lpstr>
      <vt:lpstr>Dünya bankası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İsmet Kahraman</dc:creator>
  <cp:lastModifiedBy>Kahraman Arslan</cp:lastModifiedBy>
  <cp:revision>6</cp:revision>
  <dcterms:created xsi:type="dcterms:W3CDTF">2018-02-11T10:22:54Z</dcterms:created>
  <dcterms:modified xsi:type="dcterms:W3CDTF">2019-02-17T10:31:56Z</dcterms:modified>
</cp:coreProperties>
</file>