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295" r:id="rId5"/>
    <p:sldId id="29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7" r:id="rId43"/>
    <p:sldId id="298" r:id="rId44"/>
    <p:sldId id="300" r:id="rId45"/>
    <p:sldId id="299" r:id="rId4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785E4FD-F3CD-4EAB-BF85-8F023A1A58CE}" type="datetimeFigureOut">
              <a:rPr lang="tr-TR" smtClean="0"/>
              <a:t>26.03.2020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229557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5E4FD-F3CD-4EAB-BF85-8F023A1A58CE}" type="datetimeFigureOut">
              <a:rPr lang="tr-TR" smtClean="0"/>
              <a:t>26.03.2020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428781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5E4FD-F3CD-4EAB-BF85-8F023A1A58CE}" type="datetimeFigureOut">
              <a:rPr lang="tr-TR" smtClean="0"/>
              <a:t>26.03.2020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135836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5E4FD-F3CD-4EAB-BF85-8F023A1A58CE}" type="datetimeFigureOut">
              <a:rPr lang="tr-TR" smtClean="0"/>
              <a:t>26.03.2020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319976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785E4FD-F3CD-4EAB-BF85-8F023A1A58CE}" type="datetimeFigureOut">
              <a:rPr lang="tr-TR" smtClean="0"/>
              <a:t>26.03.2020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264269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85E4FD-F3CD-4EAB-BF85-8F023A1A58CE}" type="datetimeFigureOut">
              <a:rPr lang="tr-TR" smtClean="0"/>
              <a:t>26.03.2020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74061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85E4FD-F3CD-4EAB-BF85-8F023A1A58CE}" type="datetimeFigureOut">
              <a:rPr lang="tr-TR" smtClean="0"/>
              <a:t>26.03.2020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281235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85E4FD-F3CD-4EAB-BF85-8F023A1A58CE}" type="datetimeFigureOut">
              <a:rPr lang="tr-TR" smtClean="0"/>
              <a:t>26.03.2020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264256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85E4FD-F3CD-4EAB-BF85-8F023A1A58CE}" type="datetimeFigureOut">
              <a:rPr lang="tr-TR" smtClean="0"/>
              <a:t>26.03.2020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386002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85E4FD-F3CD-4EAB-BF85-8F023A1A58CE}" type="datetimeFigureOut">
              <a:rPr lang="tr-TR" smtClean="0"/>
              <a:t>26.03.2020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316262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85E4FD-F3CD-4EAB-BF85-8F023A1A58CE}" type="datetimeFigureOut">
              <a:rPr lang="tr-TR" smtClean="0"/>
              <a:t>26.03.2020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32075E-51E8-4B84-AEF6-8574DBA97300}" type="slidenum">
              <a:rPr lang="tr-TR" smtClean="0"/>
              <a:t>‹#›</a:t>
            </a:fld>
            <a:endParaRPr lang="tr-TR"/>
          </a:p>
        </p:txBody>
      </p:sp>
    </p:spTree>
    <p:extLst>
      <p:ext uri="{BB962C8B-B14F-4D97-AF65-F5344CB8AC3E}">
        <p14:creationId xmlns:p14="http://schemas.microsoft.com/office/powerpoint/2010/main" val="345113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5E4FD-F3CD-4EAB-BF85-8F023A1A58CE}" type="datetimeFigureOut">
              <a:rPr lang="tr-TR" smtClean="0"/>
              <a:t>26.03.2020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2075E-51E8-4B84-AEF6-8574DBA97300}" type="slidenum">
              <a:rPr lang="tr-TR" smtClean="0"/>
              <a:t>‹#›</a:t>
            </a:fld>
            <a:endParaRPr lang="tr-TR"/>
          </a:p>
        </p:txBody>
      </p:sp>
    </p:spTree>
    <p:extLst>
      <p:ext uri="{BB962C8B-B14F-4D97-AF65-F5344CB8AC3E}">
        <p14:creationId xmlns:p14="http://schemas.microsoft.com/office/powerpoint/2010/main" val="20930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ris.utwente.nl/ws/portalfiles/portal/6496532/marketing_mix.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MARKETING MANAGEMENT</a:t>
            </a:r>
            <a:endParaRPr lang="tr-TR" dirty="0"/>
          </a:p>
        </p:txBody>
      </p:sp>
      <p:sp>
        <p:nvSpPr>
          <p:cNvPr id="3" name="Alt Başlık 2"/>
          <p:cNvSpPr>
            <a:spLocks noGrp="1"/>
          </p:cNvSpPr>
          <p:nvPr>
            <p:ph type="subTitle" idx="1"/>
          </p:nvPr>
        </p:nvSpPr>
        <p:spPr/>
        <p:txBody>
          <a:bodyPr/>
          <a:lstStyle/>
          <a:p>
            <a:r>
              <a:rPr lang="tr-TR" dirty="0" smtClean="0"/>
              <a:t>ISL 201-DR.NURDAN TÜMBEK TEKEOĞLU</a:t>
            </a:r>
            <a:endParaRPr lang="tr-TR" dirty="0"/>
          </a:p>
        </p:txBody>
      </p:sp>
    </p:spTree>
    <p:extLst>
      <p:ext uri="{BB962C8B-B14F-4D97-AF65-F5344CB8AC3E}">
        <p14:creationId xmlns:p14="http://schemas.microsoft.com/office/powerpoint/2010/main" val="2246430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MARKETING ELEMENTS</a:t>
            </a:r>
            <a:endParaRPr lang="tr-TR" dirty="0"/>
          </a:p>
        </p:txBody>
      </p:sp>
      <p:sp>
        <p:nvSpPr>
          <p:cNvPr id="3" name="İçerik Yer Tutucusu 2"/>
          <p:cNvSpPr>
            <a:spLocks noGrp="1"/>
          </p:cNvSpPr>
          <p:nvPr>
            <p:ph idx="1"/>
          </p:nvPr>
        </p:nvSpPr>
        <p:spPr/>
        <p:txBody>
          <a:bodyPr>
            <a:normAutofit/>
          </a:bodyPr>
          <a:lstStyle/>
          <a:p>
            <a:r>
              <a:rPr lang="en-US" dirty="0" smtClean="0"/>
              <a:t>The marketing thinking starts with customer’s needs. Today the customer is on the driver’s seat. Each marketer wants to retain and satisfy each and every customer because of intense competition. Following are the marketing elements:</a:t>
            </a:r>
          </a:p>
          <a:p>
            <a:r>
              <a:rPr lang="en-US" dirty="0" smtClean="0"/>
              <a:t>Needs, wants and demands </a:t>
            </a:r>
            <a:endParaRPr lang="tr-TR" dirty="0" smtClean="0"/>
          </a:p>
          <a:p>
            <a:r>
              <a:rPr lang="en-US" dirty="0" smtClean="0"/>
              <a:t>Products </a:t>
            </a:r>
            <a:endParaRPr lang="tr-TR" dirty="0" smtClean="0"/>
          </a:p>
          <a:p>
            <a:r>
              <a:rPr lang="en-US" dirty="0" smtClean="0"/>
              <a:t>Value, cost and satisfaction </a:t>
            </a:r>
            <a:endParaRPr lang="tr-TR" dirty="0" smtClean="0"/>
          </a:p>
          <a:p>
            <a:r>
              <a:rPr lang="en-US" dirty="0" smtClean="0"/>
              <a:t>Exchange, transactions and relationship </a:t>
            </a:r>
            <a:endParaRPr lang="tr-TR" dirty="0" smtClean="0"/>
          </a:p>
          <a:p>
            <a:r>
              <a:rPr lang="en-US" dirty="0" smtClean="0"/>
              <a:t>Market Marketers</a:t>
            </a:r>
            <a:endParaRPr lang="tr-TR" dirty="0"/>
          </a:p>
        </p:txBody>
      </p:sp>
    </p:spTree>
    <p:extLst>
      <p:ext uri="{BB962C8B-B14F-4D97-AF65-F5344CB8AC3E}">
        <p14:creationId xmlns:p14="http://schemas.microsoft.com/office/powerpoint/2010/main" val="223102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smtClean="0"/>
              <a:t>A Need is something, which cannot be created by Marketer but unspeakable and known part of by Marketer but unspeakable and known part of human biology. It is a state of feeling of some basic satisfaction.  Need is a compulsory </a:t>
            </a:r>
            <a:r>
              <a:rPr lang="tr-TR" dirty="0" err="1" smtClean="0"/>
              <a:t>activity</a:t>
            </a:r>
            <a:r>
              <a:rPr lang="tr-TR" dirty="0" smtClean="0"/>
              <a:t> </a:t>
            </a:r>
            <a:r>
              <a:rPr lang="tr-TR" dirty="0" err="1" smtClean="0"/>
              <a:t>without</a:t>
            </a:r>
            <a:r>
              <a:rPr lang="tr-TR" dirty="0" smtClean="0"/>
              <a:t> </a:t>
            </a:r>
            <a:r>
              <a:rPr lang="tr-TR" dirty="0" err="1" smtClean="0"/>
              <a:t>which</a:t>
            </a:r>
            <a:r>
              <a:rPr lang="tr-TR" dirty="0" smtClean="0"/>
              <a:t>, </a:t>
            </a:r>
            <a:r>
              <a:rPr lang="tr-TR" dirty="0" err="1" smtClean="0"/>
              <a:t>human</a:t>
            </a:r>
            <a:r>
              <a:rPr lang="tr-TR" dirty="0" smtClean="0"/>
              <a:t> </a:t>
            </a:r>
            <a:r>
              <a:rPr lang="tr-TR" dirty="0" err="1" smtClean="0"/>
              <a:t>cannot</a:t>
            </a:r>
            <a:r>
              <a:rPr lang="tr-TR" dirty="0" smtClean="0"/>
              <a:t> </a:t>
            </a:r>
            <a:r>
              <a:rPr lang="tr-TR" dirty="0" err="1" smtClean="0"/>
              <a:t>live</a:t>
            </a:r>
            <a:r>
              <a:rPr lang="tr-TR" dirty="0" smtClean="0"/>
              <a:t> </a:t>
            </a:r>
            <a:r>
              <a:rPr lang="tr-TR" dirty="0" err="1" smtClean="0"/>
              <a:t>or</a:t>
            </a:r>
            <a:r>
              <a:rPr lang="tr-TR" dirty="0" smtClean="0"/>
              <a:t> </a:t>
            </a:r>
            <a:r>
              <a:rPr lang="tr-TR" dirty="0" err="1" smtClean="0"/>
              <a:t>sustain</a:t>
            </a:r>
            <a:r>
              <a:rPr lang="tr-TR" dirty="0" smtClean="0"/>
              <a:t>.</a:t>
            </a:r>
            <a:r>
              <a:rPr lang="en-US" dirty="0" smtClean="0"/>
              <a:t>Generally a person will be in a need of Food, Water, Shelter and clothes. These are basic needs.  In marketing a Need can be in different needs.  In marketing a Need can be in different nature.  For a particular product, there can so many needs and those are mentioned below</a:t>
            </a:r>
            <a:r>
              <a:rPr lang="tr-TR" dirty="0" smtClean="0"/>
              <a:t>.</a:t>
            </a:r>
            <a:endParaRPr lang="tr-TR" dirty="0"/>
          </a:p>
        </p:txBody>
      </p:sp>
    </p:spTree>
    <p:extLst>
      <p:ext uri="{BB962C8B-B14F-4D97-AF65-F5344CB8AC3E}">
        <p14:creationId xmlns:p14="http://schemas.microsoft.com/office/powerpoint/2010/main" val="94582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TYPES OF NEEDS</a:t>
            </a:r>
            <a:endParaRPr lang="tr-TR" dirty="0"/>
          </a:p>
        </p:txBody>
      </p:sp>
      <p:sp>
        <p:nvSpPr>
          <p:cNvPr id="3" name="İçerik Yer Tutucusu 2"/>
          <p:cNvSpPr>
            <a:spLocks noGrp="1"/>
          </p:cNvSpPr>
          <p:nvPr>
            <p:ph idx="1"/>
          </p:nvPr>
        </p:nvSpPr>
        <p:spPr/>
        <p:txBody>
          <a:bodyPr/>
          <a:lstStyle/>
          <a:p>
            <a:endParaRPr lang="tr-TR" dirty="0" smtClean="0"/>
          </a:p>
          <a:p>
            <a:r>
              <a:rPr lang="tr-TR" dirty="0" smtClean="0"/>
              <a:t>STATED NEEDS</a:t>
            </a:r>
            <a:endParaRPr lang="tr-TR" dirty="0"/>
          </a:p>
          <a:p>
            <a:r>
              <a:rPr lang="en-US" dirty="0" smtClean="0"/>
              <a:t>These needs are something can be stated i.e., expressive in nature. </a:t>
            </a:r>
            <a:endParaRPr lang="tr-TR" dirty="0" smtClean="0"/>
          </a:p>
          <a:p>
            <a:r>
              <a:rPr lang="en-US" dirty="0" smtClean="0"/>
              <a:t>A Customer can be in a position o express his needs.  He can express </a:t>
            </a:r>
            <a:r>
              <a:rPr lang="en-US" dirty="0" err="1" smtClean="0"/>
              <a:t>express</a:t>
            </a:r>
            <a:r>
              <a:rPr lang="en-US" dirty="0" smtClean="0"/>
              <a:t> his needs.  He can express his need of extra fittings in the car. I.e. A/c, Music System, paintings on I.e. A/c, Music System, paintings on his car etc., </a:t>
            </a:r>
            <a:endParaRPr lang="tr-TR" dirty="0"/>
          </a:p>
        </p:txBody>
      </p:sp>
    </p:spTree>
    <p:extLst>
      <p:ext uri="{BB962C8B-B14F-4D97-AF65-F5344CB8AC3E}">
        <p14:creationId xmlns:p14="http://schemas.microsoft.com/office/powerpoint/2010/main" val="330841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REAL NEEDS</a:t>
            </a:r>
            <a:endParaRPr lang="tr-TR" dirty="0"/>
          </a:p>
          <a:p>
            <a:r>
              <a:rPr lang="en-US" dirty="0" smtClean="0"/>
              <a:t>These needs are real needs, which are compulsory. </a:t>
            </a:r>
            <a:endParaRPr lang="tr-TR" dirty="0" smtClean="0"/>
          </a:p>
          <a:p>
            <a:r>
              <a:rPr lang="en-US" dirty="0" smtClean="0"/>
              <a:t>A customer needs low maintenance of car.  i.e., maintenance of car.  i.e., without repairs frequently and low petrol consumption.</a:t>
            </a:r>
            <a:endParaRPr lang="tr-TR" dirty="0"/>
          </a:p>
        </p:txBody>
      </p:sp>
    </p:spTree>
    <p:extLst>
      <p:ext uri="{BB962C8B-B14F-4D97-AF65-F5344CB8AC3E}">
        <p14:creationId xmlns:p14="http://schemas.microsoft.com/office/powerpoint/2010/main" val="2669464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UNSTATED NEEDS</a:t>
            </a:r>
          </a:p>
          <a:p>
            <a:r>
              <a:rPr lang="en-US" dirty="0" smtClean="0"/>
              <a:t>These needs are not expressive as  </a:t>
            </a:r>
            <a:r>
              <a:rPr lang="en-US" dirty="0" err="1" smtClean="0"/>
              <a:t>as</a:t>
            </a:r>
            <a:r>
              <a:rPr lang="en-US" dirty="0" smtClean="0"/>
              <a:t> these are some extra feelings of customer which makes him happy and satisfied apart from the benefits of car. </a:t>
            </a:r>
            <a:endParaRPr lang="tr-TR" dirty="0" smtClean="0"/>
          </a:p>
          <a:p>
            <a:r>
              <a:rPr lang="en-US" dirty="0" smtClean="0"/>
              <a:t>A customer may require better &amp; good service from the company or showroom.  service from the company or showroom.  Such as he may feel happy, if company </a:t>
            </a:r>
            <a:r>
              <a:rPr lang="tr-TR" dirty="0" err="1" smtClean="0"/>
              <a:t>or</a:t>
            </a:r>
            <a:r>
              <a:rPr lang="tr-TR" dirty="0" smtClean="0"/>
              <a:t> </a:t>
            </a:r>
            <a:r>
              <a:rPr lang="en-US" dirty="0" smtClean="0"/>
              <a:t> showroom management sends him festival greetings or birthday greetings and when ever customer goes to them, and he may be honored and well received by them with welcome drinks etc., </a:t>
            </a:r>
            <a:endParaRPr lang="tr-TR" dirty="0"/>
          </a:p>
        </p:txBody>
      </p:sp>
    </p:spTree>
    <p:extLst>
      <p:ext uri="{BB962C8B-B14F-4D97-AF65-F5344CB8AC3E}">
        <p14:creationId xmlns:p14="http://schemas.microsoft.com/office/powerpoint/2010/main" val="2042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DELIGHT NEEDS</a:t>
            </a:r>
          </a:p>
          <a:p>
            <a:endParaRPr lang="tr-TR" dirty="0"/>
          </a:p>
          <a:p>
            <a:r>
              <a:rPr lang="en-US" dirty="0" smtClean="0"/>
              <a:t>These needs are like fringe benefits or windfall benefits to the customer. surprise gifts, discounts, lucky draws or schemes given to customer as offers that makes him delight. </a:t>
            </a:r>
            <a:endParaRPr lang="tr-TR" dirty="0"/>
          </a:p>
        </p:txBody>
      </p:sp>
    </p:spTree>
    <p:extLst>
      <p:ext uri="{BB962C8B-B14F-4D97-AF65-F5344CB8AC3E}">
        <p14:creationId xmlns:p14="http://schemas.microsoft.com/office/powerpoint/2010/main" val="323506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SECRET NEEDS</a:t>
            </a:r>
            <a:endParaRPr lang="tr-TR" dirty="0"/>
          </a:p>
        </p:txBody>
      </p:sp>
      <p:sp>
        <p:nvSpPr>
          <p:cNvPr id="3" name="İçerik Yer Tutucusu 2"/>
          <p:cNvSpPr>
            <a:spLocks noGrp="1"/>
          </p:cNvSpPr>
          <p:nvPr>
            <p:ph idx="1"/>
          </p:nvPr>
        </p:nvSpPr>
        <p:spPr/>
        <p:txBody>
          <a:bodyPr/>
          <a:lstStyle/>
          <a:p>
            <a:r>
              <a:rPr lang="en-US" dirty="0" smtClean="0"/>
              <a:t>These needs are which above the unstated needs and very secret in unstated needs and very secret in nature. A customer can expect same honor &amp; respect from the company or showroom management to his friend or relative who is introduced by him</a:t>
            </a:r>
            <a:endParaRPr lang="tr-TR" dirty="0"/>
          </a:p>
        </p:txBody>
      </p:sp>
    </p:spTree>
    <p:extLst>
      <p:ext uri="{BB962C8B-B14F-4D97-AF65-F5344CB8AC3E}">
        <p14:creationId xmlns:p14="http://schemas.microsoft.com/office/powerpoint/2010/main" val="3310651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NEEDS, WANTS AND DEMANDS</a:t>
            </a:r>
            <a:br>
              <a:rPr lang="en-US" dirty="0" smtClean="0"/>
            </a:b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en-US" b="1" dirty="0" smtClean="0"/>
              <a:t>Needs</a:t>
            </a:r>
            <a:r>
              <a:rPr lang="en-US" dirty="0" smtClean="0"/>
              <a:t> are basically like food, water, cloth and shelter, without which a human cannot live and which a human cannot live and survive. </a:t>
            </a:r>
            <a:endParaRPr lang="tr-TR" dirty="0"/>
          </a:p>
        </p:txBody>
      </p:sp>
    </p:spTree>
    <p:extLst>
      <p:ext uri="{BB962C8B-B14F-4D97-AF65-F5344CB8AC3E}">
        <p14:creationId xmlns:p14="http://schemas.microsoft.com/office/powerpoint/2010/main" val="2082920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b="1" dirty="0" smtClean="0"/>
              <a:t>Wants</a:t>
            </a:r>
            <a:r>
              <a:rPr lang="en-US" dirty="0" smtClean="0"/>
              <a:t> are desires, to have more  satisfaction and comfort than the basic needs. </a:t>
            </a:r>
            <a:endParaRPr lang="tr-TR" dirty="0" smtClean="0"/>
          </a:p>
          <a:p>
            <a:r>
              <a:rPr lang="en-US" dirty="0" smtClean="0"/>
              <a:t> Instead of taking rice or chapatti to satisfy hunger, a person will go for Chinese or hunger, a person will go for Chinese or Italian food.  Needs are few but Wants are many.  These wants are shaped and reshaped continuously by the social forces, institutions and marketers. </a:t>
            </a:r>
            <a:endParaRPr lang="tr-TR" dirty="0"/>
          </a:p>
        </p:txBody>
      </p:sp>
    </p:spTree>
    <p:extLst>
      <p:ext uri="{BB962C8B-B14F-4D97-AF65-F5344CB8AC3E}">
        <p14:creationId xmlns:p14="http://schemas.microsoft.com/office/powerpoint/2010/main" val="2048944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b="1" dirty="0" smtClean="0"/>
              <a:t>Demands</a:t>
            </a:r>
            <a:r>
              <a:rPr lang="en-US" dirty="0" smtClean="0"/>
              <a:t> </a:t>
            </a:r>
            <a:r>
              <a:rPr lang="tr-TR" dirty="0" err="1" smtClean="0"/>
              <a:t>are</a:t>
            </a:r>
            <a:r>
              <a:rPr lang="en-US" dirty="0" smtClean="0"/>
              <a:t> for specific products that are backed by the that are backed by the</a:t>
            </a:r>
            <a:endParaRPr lang="tr-TR" dirty="0" smtClean="0"/>
          </a:p>
          <a:p>
            <a:r>
              <a:rPr lang="en-US" dirty="0" smtClean="0"/>
              <a:t> a) ability to buy and </a:t>
            </a:r>
            <a:endParaRPr lang="tr-TR" dirty="0" smtClean="0"/>
          </a:p>
          <a:p>
            <a:r>
              <a:rPr lang="en-US" dirty="0" smtClean="0"/>
              <a:t>b) willingness to pay </a:t>
            </a:r>
            <a:endParaRPr lang="tr-TR" dirty="0" smtClean="0"/>
          </a:p>
          <a:p>
            <a:r>
              <a:rPr lang="en-US" dirty="0" smtClean="0"/>
              <a:t>Wants becomes demands when supported by the purchasing power of the customers.                                                                                                                                                                           The marketers must not only know the consumer’s taste and preference but also the purchasing power of the consumer and the purchasing power of the consumer and how many are willing to buy. </a:t>
            </a:r>
            <a:endParaRPr lang="tr-TR" dirty="0"/>
          </a:p>
        </p:txBody>
      </p:sp>
    </p:spTree>
    <p:extLst>
      <p:ext uri="{BB962C8B-B14F-4D97-AF65-F5344CB8AC3E}">
        <p14:creationId xmlns:p14="http://schemas.microsoft.com/office/powerpoint/2010/main" val="377986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FAITH POPCORN TRENDS </a:t>
            </a:r>
            <a:endParaRPr lang="tr-TR" dirty="0"/>
          </a:p>
        </p:txBody>
      </p:sp>
      <p:sp>
        <p:nvSpPr>
          <p:cNvPr id="3" name="İçerik Yer Tutucusu 2"/>
          <p:cNvSpPr>
            <a:spLocks noGrp="1"/>
          </p:cNvSpPr>
          <p:nvPr>
            <p:ph idx="1"/>
          </p:nvPr>
        </p:nvSpPr>
        <p:spPr/>
        <p:txBody>
          <a:bodyPr>
            <a:normAutofit fontScale="70000" lnSpcReduction="20000"/>
          </a:bodyPr>
          <a:lstStyle/>
          <a:p>
            <a:r>
              <a:rPr lang="en-US" b="1" dirty="0"/>
              <a:t>FAITH POPCORN’S BRAINRESERVE TRENDBANK</a:t>
            </a:r>
            <a:endParaRPr lang="en-US" dirty="0"/>
          </a:p>
          <a:p>
            <a:r>
              <a:rPr lang="en-US" b="1" dirty="0"/>
              <a:t>99 LIVES</a:t>
            </a:r>
            <a:br>
              <a:rPr lang="en-US" b="1" dirty="0"/>
            </a:br>
            <a:r>
              <a:rPr lang="en-US" dirty="0"/>
              <a:t>Too fast a pace, too little time, causes societal schizophrenia and forces us to assume multiple roles.</a:t>
            </a:r>
          </a:p>
          <a:p>
            <a:r>
              <a:rPr lang="en-US" b="1" dirty="0"/>
              <a:t>ANCHORING</a:t>
            </a:r>
            <a:br>
              <a:rPr lang="en-US" b="1" dirty="0"/>
            </a:br>
            <a:r>
              <a:rPr lang="en-US" dirty="0"/>
              <a:t>A reaching back to our spiritual roots, taking what was secure from the past in order to be ready for the future.</a:t>
            </a:r>
          </a:p>
          <a:p>
            <a:r>
              <a:rPr lang="en-US" b="1" dirty="0"/>
              <a:t>ATMOSFEAR</a:t>
            </a:r>
            <a:br>
              <a:rPr lang="en-US" b="1" dirty="0"/>
            </a:br>
            <a:r>
              <a:rPr lang="en-US" dirty="0"/>
              <a:t>Polluted air, contaminated water and tainted food stir up a storm of consumer doubt and uncertainty.</a:t>
            </a:r>
            <a:br>
              <a:rPr lang="en-US" dirty="0"/>
            </a:br>
            <a:endParaRPr lang="en-US" dirty="0"/>
          </a:p>
          <a:p>
            <a:r>
              <a:rPr lang="en-US" b="1" dirty="0"/>
              <a:t>BEING ALIVE</a:t>
            </a:r>
            <a:r>
              <a:rPr lang="en-US" dirty="0"/>
              <a:t/>
            </a:r>
            <a:br>
              <a:rPr lang="en-US" dirty="0"/>
            </a:br>
            <a:r>
              <a:rPr lang="en-US" dirty="0"/>
              <a:t>Awareness that good health extends longevity and leads to a new way of life.</a:t>
            </a:r>
          </a:p>
          <a:p>
            <a:r>
              <a:rPr lang="en-US" b="1" dirty="0"/>
              <a:t>CASHING OUT</a:t>
            </a:r>
            <a:r>
              <a:rPr lang="en-US" dirty="0"/>
              <a:t/>
            </a:r>
            <a:br>
              <a:rPr lang="en-US" dirty="0"/>
            </a:br>
            <a:r>
              <a:rPr lang="en-US" dirty="0"/>
              <a:t>Working women and men, questioning personal/career satisfaction and goals, opt for simpler living.</a:t>
            </a:r>
          </a:p>
          <a:p>
            <a:endParaRPr lang="tr-TR" dirty="0"/>
          </a:p>
        </p:txBody>
      </p:sp>
    </p:spTree>
    <p:extLst>
      <p:ext uri="{BB962C8B-B14F-4D97-AF65-F5344CB8AC3E}">
        <p14:creationId xmlns:p14="http://schemas.microsoft.com/office/powerpoint/2010/main" val="3433329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en-US" dirty="0" smtClean="0"/>
              <a:t> </a:t>
            </a:r>
            <a:r>
              <a:rPr lang="tr-TR" dirty="0" smtClean="0"/>
              <a:t>1.</a:t>
            </a:r>
            <a:r>
              <a:rPr lang="en-US" dirty="0" smtClean="0"/>
              <a:t>Negative Demand : </a:t>
            </a:r>
            <a:r>
              <a:rPr lang="en-US" dirty="0" err="1" smtClean="0"/>
              <a:t>Eg</a:t>
            </a:r>
            <a:r>
              <a:rPr lang="en-US" dirty="0" smtClean="0"/>
              <a:t>., vaccinations, aids treatment, dental work, vasectomies and employees such as alcoholics, ex-convicts has negative demand</a:t>
            </a:r>
          </a:p>
          <a:p>
            <a:pPr marL="0" indent="0">
              <a:buNone/>
            </a:pPr>
            <a:r>
              <a:rPr lang="tr-TR" dirty="0" smtClean="0"/>
              <a:t>2.</a:t>
            </a:r>
            <a:r>
              <a:rPr lang="en-US" dirty="0" smtClean="0"/>
              <a:t>No Demand : </a:t>
            </a:r>
            <a:r>
              <a:rPr lang="en-US" dirty="0" err="1" smtClean="0"/>
              <a:t>Eg</a:t>
            </a:r>
            <a:r>
              <a:rPr lang="en-US" dirty="0" smtClean="0"/>
              <a:t>., farmers not interesting  in new cultivating methods, students not interested in new foreign courses because of unaware or courses because of unaware or ignorance.</a:t>
            </a:r>
            <a:endParaRPr lang="tr-TR" dirty="0"/>
          </a:p>
        </p:txBody>
      </p:sp>
    </p:spTree>
    <p:extLst>
      <p:ext uri="{BB962C8B-B14F-4D97-AF65-F5344CB8AC3E}">
        <p14:creationId xmlns:p14="http://schemas.microsoft.com/office/powerpoint/2010/main" val="2726274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3.Latent </a:t>
            </a:r>
            <a:r>
              <a:rPr lang="tr-TR" dirty="0" err="1" smtClean="0"/>
              <a:t>Demand</a:t>
            </a:r>
            <a:r>
              <a:rPr lang="tr-TR" dirty="0" smtClean="0"/>
              <a:t> : </a:t>
            </a:r>
            <a:r>
              <a:rPr lang="tr-TR" dirty="0" err="1" smtClean="0"/>
              <a:t>Eg</a:t>
            </a:r>
            <a:r>
              <a:rPr lang="tr-TR" dirty="0" smtClean="0"/>
              <a:t>., </a:t>
            </a:r>
            <a:r>
              <a:rPr lang="tr-TR" dirty="0" err="1" smtClean="0"/>
              <a:t>harmless</a:t>
            </a:r>
            <a:r>
              <a:rPr lang="tr-TR" dirty="0" smtClean="0"/>
              <a:t> </a:t>
            </a:r>
            <a:r>
              <a:rPr lang="tr-TR" dirty="0" err="1" smtClean="0"/>
              <a:t>cigarettes</a:t>
            </a:r>
            <a:r>
              <a:rPr lang="tr-TR" dirty="0" smtClean="0"/>
              <a:t>, </a:t>
            </a:r>
            <a:r>
              <a:rPr lang="tr-TR" dirty="0" err="1" smtClean="0"/>
              <a:t>fuel</a:t>
            </a:r>
            <a:r>
              <a:rPr lang="tr-TR" dirty="0" smtClean="0"/>
              <a:t> </a:t>
            </a:r>
            <a:r>
              <a:rPr lang="tr-TR" dirty="0" err="1" smtClean="0"/>
              <a:t>efficient</a:t>
            </a:r>
            <a:r>
              <a:rPr lang="tr-TR" dirty="0" smtClean="0"/>
              <a:t> </a:t>
            </a:r>
            <a:r>
              <a:rPr lang="tr-TR" dirty="0" err="1" smtClean="0"/>
              <a:t>cars</a:t>
            </a:r>
            <a:r>
              <a:rPr lang="tr-TR" dirty="0" smtClean="0"/>
              <a:t>, </a:t>
            </a:r>
            <a:r>
              <a:rPr lang="tr-TR" dirty="0" err="1" smtClean="0"/>
              <a:t>fatfree</a:t>
            </a:r>
            <a:r>
              <a:rPr lang="tr-TR" dirty="0" smtClean="0"/>
              <a:t> </a:t>
            </a:r>
            <a:r>
              <a:rPr lang="tr-TR" dirty="0" err="1" smtClean="0"/>
              <a:t>pizzas</a:t>
            </a:r>
            <a:r>
              <a:rPr lang="tr-TR" dirty="0" smtClean="0"/>
              <a:t> </a:t>
            </a:r>
            <a:r>
              <a:rPr lang="tr-TR" dirty="0" err="1" smtClean="0"/>
              <a:t>and</a:t>
            </a:r>
            <a:r>
              <a:rPr lang="tr-TR" dirty="0" smtClean="0"/>
              <a:t> </a:t>
            </a:r>
            <a:r>
              <a:rPr lang="tr-TR" dirty="0" err="1" smtClean="0"/>
              <a:t>burgers</a:t>
            </a:r>
            <a:r>
              <a:rPr lang="tr-TR" dirty="0" smtClean="0"/>
              <a:t>, </a:t>
            </a:r>
            <a:r>
              <a:rPr lang="tr-TR" dirty="0" err="1" smtClean="0"/>
              <a:t>excess</a:t>
            </a:r>
            <a:r>
              <a:rPr lang="tr-TR" dirty="0" smtClean="0"/>
              <a:t> </a:t>
            </a:r>
            <a:r>
              <a:rPr lang="tr-TR" dirty="0" err="1" smtClean="0"/>
              <a:t>usage</a:t>
            </a:r>
            <a:r>
              <a:rPr lang="tr-TR" dirty="0" smtClean="0"/>
              <a:t> of </a:t>
            </a:r>
            <a:r>
              <a:rPr lang="tr-TR" dirty="0" err="1" smtClean="0"/>
              <a:t>cell</a:t>
            </a:r>
            <a:r>
              <a:rPr lang="tr-TR" dirty="0" smtClean="0"/>
              <a:t> </a:t>
            </a:r>
            <a:r>
              <a:rPr lang="tr-TR" dirty="0" err="1" smtClean="0"/>
              <a:t>phones</a:t>
            </a:r>
            <a:r>
              <a:rPr lang="tr-TR" dirty="0" smtClean="0"/>
              <a:t> </a:t>
            </a:r>
            <a:r>
              <a:rPr lang="tr-TR" dirty="0" err="1" smtClean="0"/>
              <a:t>etc</a:t>
            </a:r>
            <a:r>
              <a:rPr lang="tr-TR" dirty="0" smtClean="0"/>
              <a:t>.,</a:t>
            </a:r>
          </a:p>
          <a:p>
            <a:r>
              <a:rPr lang="tr-TR" dirty="0" smtClean="0"/>
              <a:t>4.Declining </a:t>
            </a:r>
            <a:r>
              <a:rPr lang="tr-TR" dirty="0" err="1" smtClean="0"/>
              <a:t>Demand</a:t>
            </a:r>
            <a:r>
              <a:rPr lang="tr-TR" dirty="0" smtClean="0"/>
              <a:t> :at </a:t>
            </a:r>
            <a:r>
              <a:rPr lang="tr-TR" dirty="0" err="1" smtClean="0"/>
              <a:t>present</a:t>
            </a:r>
            <a:r>
              <a:rPr lang="tr-TR" dirty="0" smtClean="0"/>
              <a:t> software </a:t>
            </a:r>
            <a:r>
              <a:rPr lang="tr-TR" dirty="0" err="1" smtClean="0"/>
              <a:t>jobs</a:t>
            </a:r>
            <a:r>
              <a:rPr lang="tr-TR" dirty="0" smtClean="0"/>
              <a:t> </a:t>
            </a:r>
            <a:r>
              <a:rPr lang="tr-TR" dirty="0" err="1" smtClean="0"/>
              <a:t>are</a:t>
            </a:r>
            <a:r>
              <a:rPr lang="tr-TR" dirty="0" smtClean="0"/>
              <a:t> </a:t>
            </a:r>
            <a:r>
              <a:rPr lang="tr-TR" dirty="0" err="1" smtClean="0"/>
              <a:t>facing</a:t>
            </a:r>
            <a:r>
              <a:rPr lang="tr-TR" dirty="0" smtClean="0"/>
              <a:t> </a:t>
            </a:r>
            <a:r>
              <a:rPr lang="tr-TR" dirty="0" err="1" smtClean="0"/>
              <a:t>declining</a:t>
            </a:r>
            <a:r>
              <a:rPr lang="tr-TR" dirty="0" smtClean="0"/>
              <a:t> </a:t>
            </a:r>
            <a:r>
              <a:rPr lang="tr-TR" dirty="0" err="1" smtClean="0"/>
              <a:t>demand</a:t>
            </a:r>
            <a:r>
              <a:rPr lang="tr-TR" dirty="0" smtClean="0"/>
              <a:t> . </a:t>
            </a:r>
            <a:endParaRPr lang="tr-TR" dirty="0"/>
          </a:p>
        </p:txBody>
      </p:sp>
    </p:spTree>
    <p:extLst>
      <p:ext uri="{BB962C8B-B14F-4D97-AF65-F5344CB8AC3E}">
        <p14:creationId xmlns:p14="http://schemas.microsoft.com/office/powerpoint/2010/main" val="2218063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DEMAND STATES AND MARKETING TASKS </a:t>
            </a:r>
            <a:r>
              <a:rPr lang="en-US" dirty="0" err="1" smtClean="0"/>
              <a:t>TASKS</a:t>
            </a:r>
            <a:endParaRPr lang="en-US" dirty="0" smtClean="0"/>
          </a:p>
          <a:p>
            <a:r>
              <a:rPr lang="en-US" dirty="0" smtClean="0"/>
              <a:t>5 Irregular Demand : </a:t>
            </a:r>
            <a:r>
              <a:rPr lang="en-US" dirty="0" err="1" smtClean="0"/>
              <a:t>Eg</a:t>
            </a:r>
            <a:r>
              <a:rPr lang="en-US" dirty="0" smtClean="0"/>
              <a:t>., seasonal demand like raincoats, umbrellas, a/c’s, theaters face demand only at </a:t>
            </a:r>
            <a:r>
              <a:rPr lang="tr-TR" dirty="0" err="1" smtClean="0"/>
              <a:t>week</a:t>
            </a:r>
            <a:r>
              <a:rPr lang="tr-TR" dirty="0" smtClean="0"/>
              <a:t> </a:t>
            </a:r>
            <a:r>
              <a:rPr lang="tr-TR" dirty="0" err="1" smtClean="0"/>
              <a:t>ends</a:t>
            </a:r>
            <a:r>
              <a:rPr lang="tr-TR" dirty="0" smtClean="0"/>
              <a:t>.</a:t>
            </a:r>
            <a:endParaRPr lang="en-US" dirty="0" smtClean="0"/>
          </a:p>
          <a:p>
            <a:r>
              <a:rPr lang="en-US" dirty="0" smtClean="0"/>
              <a:t>6 Full Demand </a:t>
            </a:r>
            <a:r>
              <a:rPr lang="tr-TR" dirty="0" smtClean="0"/>
              <a:t>:</a:t>
            </a:r>
            <a:r>
              <a:rPr lang="en-US" dirty="0" smtClean="0"/>
              <a:t>any new product reasonable price and good quality</a:t>
            </a:r>
            <a:endParaRPr lang="tr-TR" dirty="0"/>
          </a:p>
        </p:txBody>
      </p:sp>
    </p:spTree>
    <p:extLst>
      <p:ext uri="{BB962C8B-B14F-4D97-AF65-F5344CB8AC3E}">
        <p14:creationId xmlns:p14="http://schemas.microsoft.com/office/powerpoint/2010/main" val="3276142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smtClean="0"/>
              <a:t>DEMAND STATES AND MARKETING TASKS </a:t>
            </a:r>
            <a:r>
              <a:rPr lang="en-US" dirty="0" err="1" smtClean="0"/>
              <a:t>TASKS</a:t>
            </a:r>
            <a:endParaRPr lang="en-US" dirty="0" smtClean="0"/>
          </a:p>
          <a:p>
            <a:r>
              <a:rPr lang="en-US" dirty="0" smtClean="0"/>
              <a:t>7 Overfull Demand : </a:t>
            </a:r>
            <a:r>
              <a:rPr lang="en-US" dirty="0" err="1" smtClean="0"/>
              <a:t>Eg</a:t>
            </a:r>
            <a:r>
              <a:rPr lang="en-US" dirty="0" smtClean="0"/>
              <a:t>., Because of : </a:t>
            </a:r>
            <a:r>
              <a:rPr lang="en-US" dirty="0" err="1" smtClean="0"/>
              <a:t>Eg</a:t>
            </a:r>
            <a:r>
              <a:rPr lang="en-US" dirty="0" smtClean="0"/>
              <a:t>., Because of good advertising and promotion, a product can  have overfull demand which is very difficult to handle. </a:t>
            </a:r>
            <a:endParaRPr lang="tr-TR" dirty="0" smtClean="0"/>
          </a:p>
          <a:p>
            <a:r>
              <a:rPr lang="en-US" dirty="0" smtClean="0"/>
              <a:t>8 Unwholesome Demand : </a:t>
            </a:r>
            <a:r>
              <a:rPr lang="en-US" dirty="0" err="1" smtClean="0"/>
              <a:t>Eg</a:t>
            </a:r>
            <a:r>
              <a:rPr lang="en-US" dirty="0" smtClean="0"/>
              <a:t>., Without proper advertisements, marketing products, attract consumers such as cigarettes, alcohol, drugs, </a:t>
            </a:r>
            <a:r>
              <a:rPr lang="en-US" dirty="0" err="1" smtClean="0"/>
              <a:t>x-rated</a:t>
            </a:r>
            <a:r>
              <a:rPr lang="en-US" dirty="0" smtClean="0"/>
              <a:t> movies, pirated cd’s etc., </a:t>
            </a:r>
            <a:endParaRPr lang="tr-TR" dirty="0"/>
          </a:p>
        </p:txBody>
      </p:sp>
    </p:spTree>
    <p:extLst>
      <p:ext uri="{BB962C8B-B14F-4D97-AF65-F5344CB8AC3E}">
        <p14:creationId xmlns:p14="http://schemas.microsoft.com/office/powerpoint/2010/main" val="1467581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WHAT IS A PRODUCT?</a:t>
            </a:r>
            <a:endParaRPr lang="tr-TR" dirty="0"/>
          </a:p>
        </p:txBody>
      </p:sp>
      <p:sp>
        <p:nvSpPr>
          <p:cNvPr id="3" name="İçerik Yer Tutucusu 2"/>
          <p:cNvSpPr>
            <a:spLocks noGrp="1"/>
          </p:cNvSpPr>
          <p:nvPr>
            <p:ph idx="1"/>
          </p:nvPr>
        </p:nvSpPr>
        <p:spPr/>
        <p:txBody>
          <a:bodyPr/>
          <a:lstStyle/>
          <a:p>
            <a:r>
              <a:rPr lang="en-US" dirty="0" smtClean="0"/>
              <a:t>PRODUCTS According to Philip Kotler, that can be product is anything that can be offered to satisfy a need or want”. According to W.J. Stanton, a product is a set of tangible and intangible attributes, including packaging, color, price, manufacturer’s prestige, retailer’s prestige, and manufacturer’s and retailer’s services”. </a:t>
            </a:r>
            <a:endParaRPr lang="tr-TR" dirty="0"/>
          </a:p>
        </p:txBody>
      </p:sp>
    </p:spTree>
    <p:extLst>
      <p:ext uri="{BB962C8B-B14F-4D97-AF65-F5344CB8AC3E}">
        <p14:creationId xmlns:p14="http://schemas.microsoft.com/office/powerpoint/2010/main" val="382473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WHAT IS A EXCHANGE?</a:t>
            </a:r>
            <a:endParaRPr lang="tr-TR" dirty="0"/>
          </a:p>
        </p:txBody>
      </p:sp>
      <p:sp>
        <p:nvSpPr>
          <p:cNvPr id="3" name="İçerik Yer Tutucusu 2"/>
          <p:cNvSpPr>
            <a:spLocks noGrp="1"/>
          </p:cNvSpPr>
          <p:nvPr>
            <p:ph idx="1"/>
          </p:nvPr>
        </p:nvSpPr>
        <p:spPr/>
        <p:txBody>
          <a:bodyPr/>
          <a:lstStyle/>
          <a:p>
            <a:r>
              <a:rPr lang="en-US" dirty="0" smtClean="0"/>
              <a:t>Exchange is a process of, giving and taking the goods and services in taking the goods and services in return between two parties or persons who are agreed to act upon the certain terms and conditions for the benefit of the both. The ‘Exchange’ is further called “Transaction”. </a:t>
            </a:r>
            <a:endParaRPr lang="tr-TR" dirty="0"/>
          </a:p>
        </p:txBody>
      </p:sp>
    </p:spTree>
    <p:extLst>
      <p:ext uri="{BB962C8B-B14F-4D97-AF65-F5344CB8AC3E}">
        <p14:creationId xmlns:p14="http://schemas.microsoft.com/office/powerpoint/2010/main" val="3506447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TRANSACTION</a:t>
            </a:r>
            <a:endParaRPr lang="tr-TR" dirty="0"/>
          </a:p>
        </p:txBody>
      </p:sp>
      <p:sp>
        <p:nvSpPr>
          <p:cNvPr id="3" name="İçerik Yer Tutucusu 2"/>
          <p:cNvSpPr>
            <a:spLocks noGrp="1"/>
          </p:cNvSpPr>
          <p:nvPr>
            <p:ph idx="1"/>
          </p:nvPr>
        </p:nvSpPr>
        <p:spPr/>
        <p:txBody>
          <a:bodyPr/>
          <a:lstStyle/>
          <a:p>
            <a:r>
              <a:rPr lang="tr-TR" dirty="0" smtClean="0"/>
              <a:t>2 </a:t>
            </a:r>
            <a:r>
              <a:rPr lang="en-US" dirty="0" smtClean="0"/>
              <a:t>types</a:t>
            </a:r>
          </a:p>
          <a:p>
            <a:r>
              <a:rPr lang="en-US" dirty="0" smtClean="0"/>
              <a:t>1] Monetary transaction: In return of products and services the buyer offers cash to the seller. </a:t>
            </a:r>
            <a:endParaRPr lang="tr-TR" dirty="0" smtClean="0"/>
          </a:p>
          <a:p>
            <a:r>
              <a:rPr lang="en-US" dirty="0" smtClean="0"/>
              <a:t>2] Barter system</a:t>
            </a:r>
            <a:r>
              <a:rPr lang="tr-TR" dirty="0" smtClean="0"/>
              <a:t> :</a:t>
            </a:r>
            <a:r>
              <a:rPr lang="en-US" dirty="0" smtClean="0"/>
              <a:t>Instead of </a:t>
            </a:r>
            <a:r>
              <a:rPr lang="tr-TR" dirty="0" err="1" smtClean="0"/>
              <a:t>cash</a:t>
            </a:r>
            <a:r>
              <a:rPr lang="tr-TR" dirty="0" smtClean="0"/>
              <a:t> </a:t>
            </a:r>
            <a:r>
              <a:rPr lang="en-US" dirty="0" smtClean="0"/>
              <a:t>transaction, there will be products and services in between the two parties. </a:t>
            </a:r>
            <a:endParaRPr lang="tr-TR" dirty="0"/>
          </a:p>
        </p:txBody>
      </p:sp>
    </p:spTree>
    <p:extLst>
      <p:ext uri="{BB962C8B-B14F-4D97-AF65-F5344CB8AC3E}">
        <p14:creationId xmlns:p14="http://schemas.microsoft.com/office/powerpoint/2010/main" val="1859546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VALUE, COST &amp; SASTISFACTION </a:t>
            </a:r>
            <a:endParaRPr lang="tr-TR" dirty="0"/>
          </a:p>
        </p:txBody>
      </p:sp>
      <p:sp>
        <p:nvSpPr>
          <p:cNvPr id="3" name="İçerik Yer Tutucusu 2"/>
          <p:cNvSpPr>
            <a:spLocks noGrp="1"/>
          </p:cNvSpPr>
          <p:nvPr>
            <p:ph idx="1"/>
          </p:nvPr>
        </p:nvSpPr>
        <p:spPr/>
        <p:txBody>
          <a:bodyPr/>
          <a:lstStyle/>
          <a:p>
            <a:r>
              <a:rPr lang="tr-TR" dirty="0" smtClean="0"/>
              <a:t>T</a:t>
            </a:r>
            <a:r>
              <a:rPr lang="en-US" dirty="0" smtClean="0"/>
              <a:t>he product will be successful only if it delivers the satisfaction to the target buyers.  It is a ratio</a:t>
            </a:r>
            <a:r>
              <a:rPr lang="tr-TR" dirty="0" smtClean="0"/>
              <a:t> </a:t>
            </a:r>
            <a:r>
              <a:rPr lang="en-US" dirty="0" smtClean="0"/>
              <a:t>between the buyers.  It is a ratio between the customers</a:t>
            </a:r>
            <a:r>
              <a:rPr lang="tr-TR" dirty="0" smtClean="0"/>
              <a:t> </a:t>
            </a:r>
            <a:r>
              <a:rPr lang="en-US" dirty="0" smtClean="0"/>
              <a:t>’ gets’ and what he ‘gives’. </a:t>
            </a:r>
            <a:endParaRPr lang="tr-TR" dirty="0" smtClean="0"/>
          </a:p>
          <a:p>
            <a:r>
              <a:rPr lang="en-US" dirty="0" smtClean="0"/>
              <a:t>Value = Benefits / Costs</a:t>
            </a:r>
          </a:p>
          <a:p>
            <a:r>
              <a:rPr lang="en-US" dirty="0" smtClean="0"/>
              <a:t>Functional Benefits + Emotional Benefits </a:t>
            </a:r>
            <a:endParaRPr lang="tr-TR" dirty="0" smtClean="0"/>
          </a:p>
          <a:p>
            <a:r>
              <a:rPr lang="en-US" dirty="0" smtClean="0"/>
              <a:t>Monetary costs + Time costs + Energy costs + Psychic costs</a:t>
            </a:r>
            <a:endParaRPr lang="tr-TR" dirty="0"/>
          </a:p>
        </p:txBody>
      </p:sp>
    </p:spTree>
    <p:extLst>
      <p:ext uri="{BB962C8B-B14F-4D97-AF65-F5344CB8AC3E}">
        <p14:creationId xmlns:p14="http://schemas.microsoft.com/office/powerpoint/2010/main" val="2318343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MARKET &amp; MARKETERS</a:t>
            </a:r>
            <a:endParaRPr lang="tr-TR" dirty="0"/>
          </a:p>
        </p:txBody>
      </p:sp>
      <p:sp>
        <p:nvSpPr>
          <p:cNvPr id="3" name="İçerik Yer Tutucusu 2"/>
          <p:cNvSpPr>
            <a:spLocks noGrp="1"/>
          </p:cNvSpPr>
          <p:nvPr>
            <p:ph idx="1"/>
          </p:nvPr>
        </p:nvSpPr>
        <p:spPr/>
        <p:txBody>
          <a:bodyPr/>
          <a:lstStyle/>
          <a:p>
            <a:r>
              <a:rPr lang="en-US" dirty="0" smtClean="0"/>
              <a:t>Market is place where  buying and selling takes place and where buyers and sellers and where buyers and sellers exist to exchange the goods and services for a value</a:t>
            </a:r>
            <a:r>
              <a:rPr lang="tr-TR" dirty="0" smtClean="0"/>
              <a:t>.</a:t>
            </a:r>
          </a:p>
          <a:p>
            <a:r>
              <a:rPr lang="en-US" dirty="0" smtClean="0"/>
              <a:t>Marketers are those who  takes the products to the end users through promotional users through promotional activities. </a:t>
            </a:r>
            <a:endParaRPr lang="tr-TR" dirty="0"/>
          </a:p>
        </p:txBody>
      </p:sp>
    </p:spTree>
    <p:extLst>
      <p:ext uri="{BB962C8B-B14F-4D97-AF65-F5344CB8AC3E}">
        <p14:creationId xmlns:p14="http://schemas.microsoft.com/office/powerpoint/2010/main" val="798168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TYPES OF MARKETS</a:t>
            </a:r>
            <a:endParaRPr lang="tr-TR" dirty="0"/>
          </a:p>
        </p:txBody>
      </p:sp>
      <p:sp>
        <p:nvSpPr>
          <p:cNvPr id="3" name="İçerik Yer Tutucusu 2"/>
          <p:cNvSpPr>
            <a:spLocks noGrp="1"/>
          </p:cNvSpPr>
          <p:nvPr>
            <p:ph idx="1"/>
          </p:nvPr>
        </p:nvSpPr>
        <p:spPr/>
        <p:txBody>
          <a:bodyPr/>
          <a:lstStyle/>
          <a:p>
            <a:r>
              <a:rPr lang="en-US" dirty="0" smtClean="0"/>
              <a:t>CONSUMER MARKETS CONSUMER MARKETS BUSINESS MARKETS BUSINESS MARKETS GLOBAL MARKETS GLOBAL MARKETS NON-PROFIT AND GOVT., NON-PROFIT AND GOVT., MARKETS</a:t>
            </a:r>
            <a:endParaRPr lang="tr-TR" dirty="0"/>
          </a:p>
        </p:txBody>
      </p:sp>
    </p:spTree>
    <p:extLst>
      <p:ext uri="{BB962C8B-B14F-4D97-AF65-F5344CB8AC3E}">
        <p14:creationId xmlns:p14="http://schemas.microsoft.com/office/powerpoint/2010/main" val="146272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en-US" b="1" dirty="0"/>
              <a:t>CLANNING</a:t>
            </a:r>
            <a:br>
              <a:rPr lang="en-US" b="1" dirty="0"/>
            </a:br>
            <a:r>
              <a:rPr lang="en-US" dirty="0"/>
              <a:t>Belonging to a group that represents common feelings, causes or ideals; validating one’s own belief system.</a:t>
            </a:r>
          </a:p>
          <a:p>
            <a:r>
              <a:rPr lang="en-US" b="1" dirty="0"/>
              <a:t>COCOONING</a:t>
            </a:r>
            <a:r>
              <a:rPr lang="en-US" dirty="0"/>
              <a:t/>
            </a:r>
            <a:br>
              <a:rPr lang="en-US" dirty="0"/>
            </a:br>
            <a:r>
              <a:rPr lang="en-US" dirty="0"/>
              <a:t>The need to protect oneself from the harsh, unpredictable realities of the outside world.</a:t>
            </a:r>
          </a:p>
          <a:p>
            <a:r>
              <a:rPr lang="en-US" b="1" dirty="0"/>
              <a:t>DOWN-AGING</a:t>
            </a:r>
            <a:r>
              <a:rPr lang="en-US" dirty="0"/>
              <a:t/>
            </a:r>
            <a:br>
              <a:rPr lang="en-US" dirty="0"/>
            </a:br>
            <a:r>
              <a:rPr lang="en-US" dirty="0"/>
              <a:t>Nostalgic for their carefree childhood, baby boomers find comfort in familiar pursuits and products from their youth.</a:t>
            </a:r>
          </a:p>
          <a:p>
            <a:r>
              <a:rPr lang="en-US" b="1" dirty="0"/>
              <a:t>EGONOMICS</a:t>
            </a:r>
            <a:r>
              <a:rPr lang="en-US" dirty="0"/>
              <a:t/>
            </a:r>
            <a:br>
              <a:rPr lang="en-US" dirty="0"/>
            </a:br>
            <a:r>
              <a:rPr lang="en-US" dirty="0"/>
              <a:t>To offset a depersonalized society, consumers crave recognition of their individuality.</a:t>
            </a:r>
          </a:p>
          <a:p>
            <a:r>
              <a:rPr lang="en-US" b="1" dirty="0" err="1"/>
              <a:t>EVEolution</a:t>
            </a:r>
            <a:r>
              <a:rPr lang="en-US" dirty="0"/>
              <a:t/>
            </a:r>
            <a:br>
              <a:rPr lang="en-US" dirty="0"/>
            </a:br>
            <a:r>
              <a:rPr lang="en-US" dirty="0"/>
              <a:t>The way women think and behave is impacting business, causing a marketing shift away from a hierarchical model toward a relational one.</a:t>
            </a:r>
          </a:p>
          <a:p>
            <a:endParaRPr lang="tr-TR" dirty="0"/>
          </a:p>
        </p:txBody>
      </p:sp>
    </p:spTree>
    <p:extLst>
      <p:ext uri="{BB962C8B-B14F-4D97-AF65-F5344CB8AC3E}">
        <p14:creationId xmlns:p14="http://schemas.microsoft.com/office/powerpoint/2010/main" val="18261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CONSUMER MARKETS</a:t>
            </a:r>
            <a:endParaRPr lang="tr-TR" dirty="0"/>
          </a:p>
        </p:txBody>
      </p:sp>
      <p:sp>
        <p:nvSpPr>
          <p:cNvPr id="3" name="İçerik Yer Tutucusu 2"/>
          <p:cNvSpPr>
            <a:spLocks noGrp="1"/>
          </p:cNvSpPr>
          <p:nvPr>
            <p:ph idx="1"/>
          </p:nvPr>
        </p:nvSpPr>
        <p:spPr/>
        <p:txBody>
          <a:bodyPr/>
          <a:lstStyle/>
          <a:p>
            <a:r>
              <a:rPr lang="en-US" dirty="0" smtClean="0"/>
              <a:t>CONCENTRATES MORE ON </a:t>
            </a:r>
            <a:endParaRPr lang="tr-TR" dirty="0" smtClean="0"/>
          </a:p>
          <a:p>
            <a:r>
              <a:rPr lang="en-US" dirty="0" smtClean="0"/>
              <a:t>SELLING MASS CONSUMER GOODS AND SERVICES </a:t>
            </a:r>
            <a:endParaRPr lang="tr-TR" dirty="0" smtClean="0"/>
          </a:p>
          <a:p>
            <a:r>
              <a:rPr lang="en-US" dirty="0" smtClean="0"/>
              <a:t>FEATURES OF THE PRODUCT FEATURES </a:t>
            </a:r>
            <a:endParaRPr lang="tr-TR" dirty="0" smtClean="0"/>
          </a:p>
          <a:p>
            <a:r>
              <a:rPr lang="en-US" dirty="0" smtClean="0"/>
              <a:t>QUALITY OF THE PRODUCT </a:t>
            </a:r>
            <a:endParaRPr lang="tr-TR" dirty="0" smtClean="0"/>
          </a:p>
          <a:p>
            <a:r>
              <a:rPr lang="en-US" dirty="0" smtClean="0"/>
              <a:t>DISTRIBUTION COVERAGE </a:t>
            </a:r>
            <a:endParaRPr lang="tr-TR" dirty="0" smtClean="0"/>
          </a:p>
          <a:p>
            <a:r>
              <a:rPr lang="en-US" dirty="0" smtClean="0"/>
              <a:t>PROMOTION EXPENDITURES -                HELPS TO ACHIEVE BRAND IMAGE </a:t>
            </a:r>
            <a:endParaRPr lang="tr-TR" dirty="0"/>
          </a:p>
        </p:txBody>
      </p:sp>
    </p:spTree>
    <p:extLst>
      <p:ext uri="{BB962C8B-B14F-4D97-AF65-F5344CB8AC3E}">
        <p14:creationId xmlns:p14="http://schemas.microsoft.com/office/powerpoint/2010/main" val="2956376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BUSINESS MARKETS</a:t>
            </a:r>
            <a:endParaRPr lang="tr-TR" dirty="0"/>
          </a:p>
        </p:txBody>
      </p:sp>
      <p:sp>
        <p:nvSpPr>
          <p:cNvPr id="3" name="İçerik Yer Tutucusu 2"/>
          <p:cNvSpPr>
            <a:spLocks noGrp="1"/>
          </p:cNvSpPr>
          <p:nvPr>
            <p:ph idx="1"/>
          </p:nvPr>
        </p:nvSpPr>
        <p:spPr/>
        <p:txBody>
          <a:bodyPr>
            <a:normAutofit/>
          </a:bodyPr>
          <a:lstStyle/>
          <a:p>
            <a:r>
              <a:rPr lang="en-US" dirty="0" smtClean="0"/>
              <a:t>SELLING BUSINESS GOODS AND SERVICES</a:t>
            </a:r>
            <a:endParaRPr lang="tr-TR" dirty="0" smtClean="0"/>
          </a:p>
          <a:p>
            <a:r>
              <a:rPr lang="en-US" dirty="0" smtClean="0"/>
              <a:t>RE-SELL THE PRODUCTS TO OTHERS OR END USERS </a:t>
            </a:r>
            <a:endParaRPr lang="tr-TR" dirty="0" smtClean="0"/>
          </a:p>
          <a:p>
            <a:r>
              <a:rPr lang="en-US" dirty="0" smtClean="0"/>
              <a:t>FEATURES &amp; QUALITY OF </a:t>
            </a:r>
            <a:r>
              <a:rPr lang="tr-TR" dirty="0" smtClean="0"/>
              <a:t>THE </a:t>
            </a:r>
            <a:r>
              <a:rPr lang="en-US" dirty="0" smtClean="0"/>
              <a:t>PRODUCT </a:t>
            </a:r>
            <a:r>
              <a:rPr lang="en-US" dirty="0" err="1" smtClean="0"/>
              <a:t>PRODUCT</a:t>
            </a:r>
            <a:r>
              <a:rPr lang="en-US" dirty="0" smtClean="0"/>
              <a:t> </a:t>
            </a:r>
            <a:endParaRPr lang="tr-TR" dirty="0" smtClean="0"/>
          </a:p>
          <a:p>
            <a:r>
              <a:rPr lang="en-US" dirty="0" smtClean="0"/>
              <a:t>ADVT., PLAYS MAIN ROLE TO ACHIEVE BUSINESS CUSTOMERS </a:t>
            </a:r>
            <a:endParaRPr lang="tr-TR" dirty="0" smtClean="0"/>
          </a:p>
          <a:p>
            <a:r>
              <a:rPr lang="en-US" dirty="0" smtClean="0"/>
              <a:t>STRONG ROLE BY SALES FORCE, PRICE, COMPANY REPUTATION</a:t>
            </a:r>
          </a:p>
          <a:p>
            <a:pPr marL="0" indent="0">
              <a:buNone/>
            </a:pPr>
            <a:r>
              <a:rPr lang="en-US" dirty="0" smtClean="0"/>
              <a:t> </a:t>
            </a:r>
          </a:p>
        </p:txBody>
      </p:sp>
    </p:spTree>
    <p:extLst>
      <p:ext uri="{BB962C8B-B14F-4D97-AF65-F5344CB8AC3E}">
        <p14:creationId xmlns:p14="http://schemas.microsoft.com/office/powerpoint/2010/main" val="2350291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GLOBAL MARKETS</a:t>
            </a:r>
            <a:endParaRPr lang="tr-TR" dirty="0"/>
          </a:p>
        </p:txBody>
      </p:sp>
      <p:sp>
        <p:nvSpPr>
          <p:cNvPr id="3" name="İçerik Yer Tutucusu 2"/>
          <p:cNvSpPr>
            <a:spLocks noGrp="1"/>
          </p:cNvSpPr>
          <p:nvPr>
            <p:ph idx="1"/>
          </p:nvPr>
        </p:nvSpPr>
        <p:spPr/>
        <p:txBody>
          <a:bodyPr>
            <a:normAutofit fontScale="77500" lnSpcReduction="20000"/>
          </a:bodyPr>
          <a:lstStyle/>
          <a:p>
            <a:r>
              <a:rPr lang="en-US" dirty="0" smtClean="0"/>
              <a:t>CONCENTRATES MORE ON </a:t>
            </a:r>
            <a:endParaRPr lang="tr-TR" dirty="0" smtClean="0"/>
          </a:p>
          <a:p>
            <a:r>
              <a:rPr lang="en-US" dirty="0" smtClean="0"/>
              <a:t>HOW TO ENTER( AS AN EXPORTER, LICENSER, JOINT VENTURE PARTNER, CONTRACT JOINT VENTURE PARTNER, CONTRACT MANUFACTURER OR SOLO MANUFACTURER </a:t>
            </a:r>
            <a:endParaRPr lang="tr-TR" dirty="0" smtClean="0"/>
          </a:p>
          <a:p>
            <a:r>
              <a:rPr lang="en-US" dirty="0" smtClean="0"/>
              <a:t>HOW TO ADOPT PRODUCT OR SERVICE</a:t>
            </a:r>
            <a:endParaRPr lang="tr-TR" dirty="0" smtClean="0"/>
          </a:p>
          <a:p>
            <a:r>
              <a:rPr lang="en-US" dirty="0" smtClean="0"/>
              <a:t>PRICING THE PRODUCT IN DIFFTCOUNTRIES</a:t>
            </a:r>
            <a:endParaRPr lang="tr-TR" dirty="0" smtClean="0"/>
          </a:p>
          <a:p>
            <a:r>
              <a:rPr lang="en-US" dirty="0" smtClean="0"/>
              <a:t>TO ADOPT DIFFT., LEGAL SYSTEMS </a:t>
            </a:r>
            <a:endParaRPr lang="tr-TR" dirty="0" smtClean="0"/>
          </a:p>
          <a:p>
            <a:r>
              <a:rPr lang="en-US" dirty="0" smtClean="0"/>
              <a:t>TO FOLLOW DIFFT., STYLES OF NEGOTIATIONS </a:t>
            </a:r>
            <a:r>
              <a:rPr lang="en-US" dirty="0" err="1" smtClean="0"/>
              <a:t>NEGOTIATIONS</a:t>
            </a:r>
            <a:endParaRPr lang="tr-TR" dirty="0" smtClean="0"/>
          </a:p>
          <a:p>
            <a:r>
              <a:rPr lang="en-US" dirty="0" smtClean="0"/>
              <a:t>DIFFT., REQUIREMENTS FOR BUYING, OWNING AND DISPOSING THE PROPERTY OWNING AND DISPOSING THE PROPERTY </a:t>
            </a:r>
            <a:endParaRPr lang="tr-TR" dirty="0" smtClean="0"/>
          </a:p>
          <a:p>
            <a:r>
              <a:rPr lang="en-US" dirty="0" smtClean="0"/>
              <a:t>DIFFT., CURRENCY IN DIFFT., COUNTRIES WITH DIFFT., VALUES WITH DIFFT., VALUES </a:t>
            </a:r>
            <a:endParaRPr lang="tr-TR" dirty="0" smtClean="0"/>
          </a:p>
          <a:p>
            <a:r>
              <a:rPr lang="en-US" dirty="0" smtClean="0"/>
              <a:t>CONDITIONS OF CORRUPTION OR POLITICAL FAVORITISM AND ETC.,</a:t>
            </a:r>
            <a:endParaRPr lang="tr-TR" dirty="0"/>
          </a:p>
        </p:txBody>
      </p:sp>
    </p:spTree>
    <p:extLst>
      <p:ext uri="{BB962C8B-B14F-4D97-AF65-F5344CB8AC3E}">
        <p14:creationId xmlns:p14="http://schemas.microsoft.com/office/powerpoint/2010/main" val="755129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NON-PROFIT AND GOVT., MARKETS</a:t>
            </a:r>
            <a:endParaRPr lang="tr-TR" dirty="0"/>
          </a:p>
        </p:txBody>
      </p:sp>
      <p:sp>
        <p:nvSpPr>
          <p:cNvPr id="3" name="İçerik Yer Tutucusu 2"/>
          <p:cNvSpPr>
            <a:spLocks noGrp="1"/>
          </p:cNvSpPr>
          <p:nvPr>
            <p:ph idx="1"/>
          </p:nvPr>
        </p:nvSpPr>
        <p:spPr/>
        <p:txBody>
          <a:bodyPr/>
          <a:lstStyle/>
          <a:p>
            <a:r>
              <a:rPr lang="en-US" dirty="0" smtClean="0"/>
              <a:t> SELLING GOODS &amp; SER</a:t>
            </a:r>
            <a:r>
              <a:rPr lang="tr-TR" dirty="0" smtClean="0"/>
              <a:t>V</a:t>
            </a:r>
            <a:r>
              <a:rPr lang="en-US" dirty="0" smtClean="0"/>
              <a:t>ICES TO </a:t>
            </a:r>
            <a:r>
              <a:rPr lang="en-US" dirty="0" err="1" smtClean="0"/>
              <a:t>TO</a:t>
            </a:r>
            <a:r>
              <a:rPr lang="en-US" dirty="0" smtClean="0"/>
              <a:t> NON-PROFIT AND GOVT., ORG. </a:t>
            </a:r>
            <a:endParaRPr lang="tr-TR" dirty="0" smtClean="0"/>
          </a:p>
          <a:p>
            <a:r>
              <a:rPr lang="en-US" dirty="0" smtClean="0"/>
              <a:t>LIMITED PURCHASING POWER,</a:t>
            </a:r>
            <a:r>
              <a:rPr lang="tr-TR" dirty="0" smtClean="0"/>
              <a:t> </a:t>
            </a:r>
            <a:r>
              <a:rPr lang="en-US" dirty="0" smtClean="0"/>
              <a:t> PRICING IS MOST IMPORTANT </a:t>
            </a:r>
            <a:endParaRPr lang="tr-TR" dirty="0" smtClean="0"/>
          </a:p>
          <a:p>
            <a:endParaRPr lang="tr-TR" dirty="0"/>
          </a:p>
          <a:p>
            <a:endParaRPr lang="tr-TR" dirty="0" smtClean="0"/>
          </a:p>
          <a:p>
            <a:r>
              <a:rPr lang="en-US" dirty="0" smtClean="0"/>
              <a:t>LOWER PRICES EFFECT THE LOWER PRICES EFFECT THE QUALITY &amp; FEATURES OF THE PRODUCT </a:t>
            </a:r>
            <a:r>
              <a:rPr lang="en-US" dirty="0" err="1" smtClean="0"/>
              <a:t>PRODUCT</a:t>
            </a:r>
            <a:r>
              <a:rPr lang="en-US" dirty="0" smtClean="0"/>
              <a:t> </a:t>
            </a:r>
            <a:endParaRPr lang="tr-TR" dirty="0" smtClean="0"/>
          </a:p>
          <a:p>
            <a:r>
              <a:rPr lang="en-US" dirty="0" smtClean="0"/>
              <a:t>SELLING THROUGH BIDS, SELLING THROUGH BIDS, TENDERS, AUCTIONS, ETC., </a:t>
            </a:r>
            <a:endParaRPr lang="tr-TR" dirty="0"/>
          </a:p>
        </p:txBody>
      </p:sp>
    </p:spTree>
    <p:extLst>
      <p:ext uri="{BB962C8B-B14F-4D97-AF65-F5344CB8AC3E}">
        <p14:creationId xmlns:p14="http://schemas.microsoft.com/office/powerpoint/2010/main" val="2677371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CONCEPTS</a:t>
            </a:r>
            <a:endParaRPr lang="tr-TR" dirty="0"/>
          </a:p>
        </p:txBody>
      </p:sp>
      <p:sp>
        <p:nvSpPr>
          <p:cNvPr id="3" name="İçerik Yer Tutucusu 2"/>
          <p:cNvSpPr>
            <a:spLocks noGrp="1"/>
          </p:cNvSpPr>
          <p:nvPr>
            <p:ph idx="1"/>
          </p:nvPr>
        </p:nvSpPr>
        <p:spPr/>
        <p:txBody>
          <a:bodyPr/>
          <a:lstStyle/>
          <a:p>
            <a:r>
              <a:rPr lang="tr-TR" dirty="0" smtClean="0"/>
              <a:t>PRODUCTION CONCEPT</a:t>
            </a:r>
          </a:p>
          <a:p>
            <a:endParaRPr lang="tr-TR" dirty="0"/>
          </a:p>
          <a:p>
            <a:r>
              <a:rPr lang="tr-TR" dirty="0" smtClean="0"/>
              <a:t>SALES CONCEPT </a:t>
            </a:r>
          </a:p>
          <a:p>
            <a:endParaRPr lang="tr-TR" dirty="0" smtClean="0"/>
          </a:p>
          <a:p>
            <a:r>
              <a:rPr lang="tr-TR" dirty="0" smtClean="0"/>
              <a:t>MARKETING CONCEPT </a:t>
            </a:r>
          </a:p>
          <a:p>
            <a:endParaRPr lang="tr-TR" dirty="0"/>
          </a:p>
          <a:p>
            <a:r>
              <a:rPr lang="tr-TR" dirty="0" smtClean="0"/>
              <a:t>SOCIETAL MARKETING</a:t>
            </a:r>
            <a:endParaRPr lang="tr-TR" dirty="0"/>
          </a:p>
        </p:txBody>
      </p:sp>
    </p:spTree>
    <p:extLst>
      <p:ext uri="{BB962C8B-B14F-4D97-AF65-F5344CB8AC3E}">
        <p14:creationId xmlns:p14="http://schemas.microsoft.com/office/powerpoint/2010/main" val="1390137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THE PRODUCTION CONCEPT HOLDS THAT CONSUMERS WILL PREFER PRODUCTS THAT ARE WIDELY </a:t>
            </a:r>
            <a:r>
              <a:rPr lang="en-US" dirty="0" err="1" smtClean="0"/>
              <a:t>WIDELY</a:t>
            </a:r>
            <a:r>
              <a:rPr lang="en-US" dirty="0" smtClean="0"/>
              <a:t> </a:t>
            </a:r>
          </a:p>
          <a:p>
            <a:r>
              <a:rPr lang="en-US" dirty="0" smtClean="0"/>
              <a:t> AVAILABLE AND INEXPENSIVE . THE PRODUCTION ORIENTED BUSINESS CONCENTRATES </a:t>
            </a:r>
            <a:r>
              <a:rPr lang="en-US" dirty="0" err="1" smtClean="0"/>
              <a:t>CONCENTRATES</a:t>
            </a:r>
            <a:r>
              <a:rPr lang="en-US" dirty="0" smtClean="0"/>
              <a:t> ON ACHIEVING HIGH PRODUCTION EFFICIENCY AND LOW COSTS AND MASS DISTRIBUTION. I.E., LESS INPUTS AND MORE OUTPUTS. </a:t>
            </a:r>
            <a:endParaRPr lang="tr-TR" dirty="0"/>
          </a:p>
        </p:txBody>
      </p:sp>
    </p:spTree>
    <p:extLst>
      <p:ext uri="{BB962C8B-B14F-4D97-AF65-F5344CB8AC3E}">
        <p14:creationId xmlns:p14="http://schemas.microsoft.com/office/powerpoint/2010/main" val="1668400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THE PRODUCT CONCEPT HOLDS THAT CONSUMERS WILL FAVOUR THOSE PRODUCTS THAT OFFER MOST QUALITY, PERFORMANCE, OR INNOVATIVE FEATURES.</a:t>
            </a:r>
            <a:endParaRPr lang="tr-TR" dirty="0"/>
          </a:p>
        </p:txBody>
      </p:sp>
    </p:spTree>
    <p:extLst>
      <p:ext uri="{BB962C8B-B14F-4D97-AF65-F5344CB8AC3E}">
        <p14:creationId xmlns:p14="http://schemas.microsoft.com/office/powerpoint/2010/main" val="2779394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THE SELLING CONCEPT HOLDS THAT IF CONSUMERS AND BUSINESSES, IF LEFT ALONE, WILL ORDINARILY NOT BUY ENOUGH OF THE ORGANIZATION’S PRODUCTS. THE ORGANIZATION MUST, THEREFORE, UNDERTAKE AN AGGRESSIVE SELLING AND PROMOTION EFFORT.</a:t>
            </a:r>
            <a:endParaRPr lang="tr-TR" dirty="0"/>
          </a:p>
        </p:txBody>
      </p:sp>
    </p:spTree>
    <p:extLst>
      <p:ext uri="{BB962C8B-B14F-4D97-AF65-F5344CB8AC3E}">
        <p14:creationId xmlns:p14="http://schemas.microsoft.com/office/powerpoint/2010/main" val="6110122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smtClean="0"/>
              <a:t>The marketing concept has 4 main features </a:t>
            </a:r>
            <a:endParaRPr lang="tr-TR" dirty="0" smtClean="0"/>
          </a:p>
          <a:p>
            <a:r>
              <a:rPr lang="en-US" dirty="0" smtClean="0"/>
              <a:t> 1</a:t>
            </a:r>
            <a:r>
              <a:rPr lang="tr-TR" dirty="0" smtClean="0"/>
              <a:t>.</a:t>
            </a:r>
            <a:r>
              <a:rPr lang="en-US" dirty="0" smtClean="0"/>
              <a:t> A customer oriented</a:t>
            </a:r>
            <a:r>
              <a:rPr lang="tr-TR" dirty="0" smtClean="0"/>
              <a:t>:</a:t>
            </a:r>
            <a:r>
              <a:rPr lang="en-US" dirty="0" smtClean="0"/>
              <a:t> Management totally focuses on customers needs, wants, tastes and preferences and the product is made and preferences and the product is made based on customer’s choice. </a:t>
            </a:r>
            <a:endParaRPr lang="tr-TR" dirty="0" smtClean="0"/>
          </a:p>
          <a:p>
            <a:r>
              <a:rPr lang="en-US" dirty="0" smtClean="0"/>
              <a:t>2 A market oriented : Here the focus is on market, that is low level markets ~ middle level markets ~ high level markets, the product is made according to the market requirements and price, quality also depends to satisfy that market customer. </a:t>
            </a:r>
            <a:endParaRPr lang="tr-TR" dirty="0"/>
          </a:p>
        </p:txBody>
      </p:sp>
    </p:spTree>
    <p:extLst>
      <p:ext uri="{BB962C8B-B14F-4D97-AF65-F5344CB8AC3E}">
        <p14:creationId xmlns:p14="http://schemas.microsoft.com/office/powerpoint/2010/main" val="2702236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3.</a:t>
            </a:r>
            <a:r>
              <a:rPr lang="en-US" dirty="0" smtClean="0"/>
              <a:t>A support of</a:t>
            </a:r>
            <a:r>
              <a:rPr lang="tr-TR" dirty="0"/>
              <a:t> </a:t>
            </a:r>
            <a:r>
              <a:rPr lang="en-US" dirty="0" smtClean="0"/>
              <a:t>various departments aimed to company’s goals: Top management </a:t>
            </a:r>
            <a:r>
              <a:rPr lang="tr-TR" dirty="0"/>
              <a:t>f</a:t>
            </a:r>
            <a:r>
              <a:rPr lang="en-US" dirty="0" err="1" smtClean="0"/>
              <a:t>ormulates</a:t>
            </a:r>
            <a:r>
              <a:rPr lang="en-US" dirty="0" smtClean="0"/>
              <a:t> different objectives to different departments to achieve company’s  main goals i.e.,, firm’s image, market share, brand image or profit firm’s image, market share, brand image or profit oriented. </a:t>
            </a:r>
            <a:endParaRPr lang="tr-TR" dirty="0" smtClean="0"/>
          </a:p>
          <a:p>
            <a:r>
              <a:rPr lang="en-US" dirty="0" smtClean="0"/>
              <a:t>4</a:t>
            </a:r>
            <a:r>
              <a:rPr lang="tr-TR" dirty="0" smtClean="0"/>
              <a:t>.</a:t>
            </a:r>
            <a:r>
              <a:rPr lang="en-US" dirty="0" smtClean="0"/>
              <a:t> An overall performance and operations of the </a:t>
            </a:r>
            <a:r>
              <a:rPr lang="tr-TR" dirty="0" err="1" smtClean="0"/>
              <a:t>company</a:t>
            </a:r>
            <a:r>
              <a:rPr lang="tr-TR" dirty="0" smtClean="0"/>
              <a:t> :</a:t>
            </a:r>
            <a:r>
              <a:rPr lang="en-US" dirty="0" smtClean="0"/>
              <a:t>Management sets ~ Policies ~ Procedures ~ Organizational Structures ~ Programs to achieve greater total results and applies all functions of management i.e., planning, organizing, staffing, directing, </a:t>
            </a:r>
            <a:r>
              <a:rPr lang="tr-TR" dirty="0" err="1" smtClean="0"/>
              <a:t>coordinating</a:t>
            </a:r>
            <a:r>
              <a:rPr lang="tr-TR" dirty="0" smtClean="0"/>
              <a:t> </a:t>
            </a:r>
            <a:r>
              <a:rPr lang="en-US" dirty="0" smtClean="0"/>
              <a:t>and controlling   to entire operations to achieve single set of objective applicable to total organization. </a:t>
            </a:r>
            <a:endParaRPr lang="tr-TR" dirty="0"/>
          </a:p>
        </p:txBody>
      </p:sp>
    </p:spTree>
    <p:extLst>
      <p:ext uri="{BB962C8B-B14F-4D97-AF65-F5344CB8AC3E}">
        <p14:creationId xmlns:p14="http://schemas.microsoft.com/office/powerpoint/2010/main" val="367128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en-US" b="1" dirty="0"/>
              <a:t>FANTASY ADVENTURE</a:t>
            </a:r>
            <a:br>
              <a:rPr lang="en-US" b="1" dirty="0"/>
            </a:br>
            <a:r>
              <a:rPr lang="en-US" dirty="0"/>
              <a:t>Modern age whets our desire for roads untaken.</a:t>
            </a:r>
          </a:p>
          <a:p>
            <a:r>
              <a:rPr lang="en-US" b="1" dirty="0"/>
              <a:t>FUTURE</a:t>
            </a:r>
            <a:r>
              <a:rPr lang="en-US" b="1" i="1" dirty="0"/>
              <a:t>TENSE</a:t>
            </a:r>
            <a:r>
              <a:rPr lang="en-US" b="1" dirty="0"/>
              <a:t/>
            </a:r>
            <a:br>
              <a:rPr lang="en-US" b="1" dirty="0"/>
            </a:br>
            <a:r>
              <a:rPr lang="en-US" dirty="0"/>
              <a:t>Consumers, anxiety-ridden by simultaneous social, economic, political and ethical chaos, find themselves beyond their ability to cope today or imagine tomorrow.</a:t>
            </a:r>
          </a:p>
          <a:p>
            <a:r>
              <a:rPr lang="en-US" b="1" dirty="0"/>
              <a:t>ICON TOPPLING</a:t>
            </a:r>
            <a:r>
              <a:rPr lang="en-US" dirty="0"/>
              <a:t/>
            </a:r>
            <a:br>
              <a:rPr lang="en-US" dirty="0"/>
            </a:br>
            <a:r>
              <a:rPr lang="en-US" dirty="0"/>
              <a:t>A new </a:t>
            </a:r>
            <a:r>
              <a:rPr lang="en-US" dirty="0" err="1"/>
              <a:t>socioquake</a:t>
            </a:r>
            <a:r>
              <a:rPr lang="en-US" dirty="0"/>
              <a:t> transforms mainstream America and the world as the pillars of society are questioned and rejected.</a:t>
            </a:r>
          </a:p>
          <a:p>
            <a:r>
              <a:rPr lang="en-US" b="1" dirty="0"/>
              <a:t>PLEASURE REVENGE</a:t>
            </a:r>
            <a:br>
              <a:rPr lang="en-US" b="1" dirty="0"/>
            </a:br>
            <a:r>
              <a:rPr lang="en-US" dirty="0"/>
              <a:t>Consumers are having a secret bacchanal. They’re mad as hell and want to cut loose again.</a:t>
            </a:r>
            <a:br>
              <a:rPr lang="en-US" dirty="0"/>
            </a:br>
            <a:r>
              <a:rPr lang="en-US" b="1" dirty="0"/>
              <a:t>S.O.S. (SAVE OUR SOCIETY)</a:t>
            </a:r>
            <a:r>
              <a:rPr lang="en-US" dirty="0"/>
              <a:t/>
            </a:r>
            <a:br>
              <a:rPr lang="en-US" dirty="0"/>
            </a:br>
            <a:r>
              <a:rPr lang="en-US" dirty="0"/>
              <a:t>The country rediscovers a social conscience of ethics, passion and compassion.</a:t>
            </a:r>
          </a:p>
          <a:p>
            <a:endParaRPr lang="tr-TR" dirty="0"/>
          </a:p>
        </p:txBody>
      </p:sp>
    </p:spTree>
    <p:extLst>
      <p:ext uri="{BB962C8B-B14F-4D97-AF65-F5344CB8AC3E}">
        <p14:creationId xmlns:p14="http://schemas.microsoft.com/office/powerpoint/2010/main" val="222159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 THE SOCIETAL MARKETING CONCEPT HOLDS THAT THE ORG., TASK IS TO DETERMINE THE NEEDS, WANTS AND INTERESTS OF TARGET MARKETS AND TO DELIVER THE DESIRED SATISFACTIONS MORE EFFECTIVELY AND EFFICIENTLY THAN COMPETITIORS IN A WAY THAT PRESERVES OR ENHANCES THE CONSUMER’S AND THE SOCIETY’S CONSUMER’S AND THE SOCIETY’S WELL-BEING. </a:t>
            </a:r>
            <a:endParaRPr lang="tr-TR" dirty="0"/>
          </a:p>
        </p:txBody>
      </p:sp>
    </p:spTree>
    <p:extLst>
      <p:ext uri="{BB962C8B-B14F-4D97-AF65-F5344CB8AC3E}">
        <p14:creationId xmlns:p14="http://schemas.microsoft.com/office/powerpoint/2010/main" val="40114634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ADVANTAGES OF MARKETING </a:t>
            </a:r>
            <a:r>
              <a:rPr lang="tr-TR" dirty="0" smtClean="0"/>
              <a:t>CONCEPT</a:t>
            </a:r>
            <a:endParaRPr lang="tr-TR" dirty="0"/>
          </a:p>
        </p:txBody>
      </p:sp>
      <p:sp>
        <p:nvSpPr>
          <p:cNvPr id="3" name="İçerik Yer Tutucusu 2"/>
          <p:cNvSpPr>
            <a:spLocks noGrp="1"/>
          </p:cNvSpPr>
          <p:nvPr>
            <p:ph idx="1"/>
          </p:nvPr>
        </p:nvSpPr>
        <p:spPr/>
        <p:txBody>
          <a:bodyPr/>
          <a:lstStyle/>
          <a:p>
            <a:r>
              <a:rPr lang="en-US" dirty="0" smtClean="0"/>
              <a:t>It satisfies the customer needs, </a:t>
            </a:r>
            <a:r>
              <a:rPr lang="en-US" dirty="0" smtClean="0"/>
              <a:t>wants </a:t>
            </a:r>
            <a:r>
              <a:rPr lang="en-US" dirty="0" smtClean="0"/>
              <a:t>and desires </a:t>
            </a:r>
            <a:endParaRPr lang="tr-TR" dirty="0" smtClean="0"/>
          </a:p>
          <a:p>
            <a:r>
              <a:rPr lang="en-US" dirty="0" smtClean="0"/>
              <a:t>It </a:t>
            </a:r>
            <a:r>
              <a:rPr lang="en-US" dirty="0" smtClean="0"/>
              <a:t>makes possible improvements in the </a:t>
            </a:r>
            <a:r>
              <a:rPr lang="en-US" dirty="0" smtClean="0"/>
              <a:t>existing </a:t>
            </a:r>
            <a:r>
              <a:rPr lang="en-US" dirty="0" smtClean="0"/>
              <a:t>products </a:t>
            </a:r>
            <a:endParaRPr lang="tr-TR" dirty="0" smtClean="0"/>
          </a:p>
          <a:p>
            <a:r>
              <a:rPr lang="en-US" dirty="0" smtClean="0"/>
              <a:t>It </a:t>
            </a:r>
            <a:r>
              <a:rPr lang="en-US" dirty="0" smtClean="0"/>
              <a:t>creates and innovates new products </a:t>
            </a:r>
            <a:r>
              <a:rPr lang="en-US" dirty="0" smtClean="0"/>
              <a:t>and </a:t>
            </a:r>
            <a:r>
              <a:rPr lang="en-US" dirty="0" smtClean="0"/>
              <a:t>services </a:t>
            </a:r>
            <a:endParaRPr lang="tr-TR" dirty="0" smtClean="0"/>
          </a:p>
          <a:p>
            <a:r>
              <a:rPr lang="en-US" dirty="0" smtClean="0"/>
              <a:t>It </a:t>
            </a:r>
            <a:r>
              <a:rPr lang="en-US" dirty="0" smtClean="0"/>
              <a:t>increases the comfort level </a:t>
            </a:r>
            <a:r>
              <a:rPr lang="en-US" dirty="0" smtClean="0"/>
              <a:t>of</a:t>
            </a:r>
            <a:r>
              <a:rPr lang="tr-TR" dirty="0" smtClean="0"/>
              <a:t> </a:t>
            </a:r>
            <a:r>
              <a:rPr lang="en-US" dirty="0" smtClean="0"/>
              <a:t>the </a:t>
            </a:r>
            <a:r>
              <a:rPr lang="en-US" dirty="0" smtClean="0"/>
              <a:t>customers </a:t>
            </a:r>
            <a:endParaRPr lang="tr-TR" dirty="0" smtClean="0"/>
          </a:p>
          <a:p>
            <a:r>
              <a:rPr lang="en-US" dirty="0" smtClean="0"/>
              <a:t>It </a:t>
            </a:r>
            <a:r>
              <a:rPr lang="en-US" dirty="0" smtClean="0"/>
              <a:t>makes optimum utilization of all </a:t>
            </a:r>
            <a:r>
              <a:rPr lang="en-US" dirty="0" smtClean="0"/>
              <a:t>resources </a:t>
            </a:r>
            <a:r>
              <a:rPr lang="en-US" dirty="0" err="1" smtClean="0"/>
              <a:t>resources</a:t>
            </a:r>
            <a:r>
              <a:rPr lang="en-US" dirty="0" smtClean="0"/>
              <a:t> </a:t>
            </a:r>
            <a:endParaRPr lang="tr-TR" dirty="0" smtClean="0"/>
          </a:p>
          <a:p>
            <a:r>
              <a:rPr lang="en-US" dirty="0" smtClean="0"/>
              <a:t> </a:t>
            </a:r>
            <a:r>
              <a:rPr lang="en-US" dirty="0" smtClean="0"/>
              <a:t>It creates more mediators and </a:t>
            </a:r>
            <a:r>
              <a:rPr lang="en-US" dirty="0" smtClean="0"/>
              <a:t>intermediaries </a:t>
            </a:r>
            <a:r>
              <a:rPr lang="en-US" dirty="0" smtClean="0"/>
              <a:t>for effective marketing</a:t>
            </a:r>
            <a:endParaRPr lang="tr-TR" dirty="0"/>
          </a:p>
        </p:txBody>
      </p:sp>
    </p:spTree>
    <p:extLst>
      <p:ext uri="{BB962C8B-B14F-4D97-AF65-F5344CB8AC3E}">
        <p14:creationId xmlns:p14="http://schemas.microsoft.com/office/powerpoint/2010/main" val="1589050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LIMITATIONS OF MARKETING LIMITATIONS</a:t>
            </a:r>
            <a:endParaRPr lang="tr-TR" dirty="0"/>
          </a:p>
        </p:txBody>
      </p:sp>
      <p:sp>
        <p:nvSpPr>
          <p:cNvPr id="3" name="İçerik Yer Tutucusu 2"/>
          <p:cNvSpPr>
            <a:spLocks noGrp="1"/>
          </p:cNvSpPr>
          <p:nvPr>
            <p:ph idx="1"/>
          </p:nvPr>
        </p:nvSpPr>
        <p:spPr/>
        <p:txBody>
          <a:bodyPr>
            <a:normAutofit/>
          </a:bodyPr>
          <a:lstStyle/>
          <a:p>
            <a:r>
              <a:rPr lang="en-US" dirty="0" smtClean="0"/>
              <a:t>By </a:t>
            </a:r>
            <a:r>
              <a:rPr lang="en-US" dirty="0" smtClean="0"/>
              <a:t>too much concentration on the one sector </a:t>
            </a:r>
            <a:r>
              <a:rPr lang="en-US" dirty="0" smtClean="0"/>
              <a:t>of </a:t>
            </a:r>
            <a:r>
              <a:rPr lang="en-US" dirty="0" smtClean="0"/>
              <a:t>consumers satisfaction , firms may loose the other sector </a:t>
            </a:r>
            <a:r>
              <a:rPr lang="en-US" dirty="0" smtClean="0"/>
              <a:t>consumers</a:t>
            </a:r>
            <a:endParaRPr lang="tr-TR" dirty="0" smtClean="0"/>
          </a:p>
          <a:p>
            <a:r>
              <a:rPr lang="en-US" dirty="0" smtClean="0"/>
              <a:t>By </a:t>
            </a:r>
            <a:r>
              <a:rPr lang="en-US" dirty="0" smtClean="0"/>
              <a:t>too much concentration on the one </a:t>
            </a:r>
            <a:r>
              <a:rPr lang="en-US" dirty="0" smtClean="0"/>
              <a:t>segment </a:t>
            </a:r>
            <a:r>
              <a:rPr lang="en-US" dirty="0" smtClean="0"/>
              <a:t>market, the firm </a:t>
            </a:r>
            <a:r>
              <a:rPr lang="en-US" dirty="0" smtClean="0"/>
              <a:t>m</a:t>
            </a:r>
            <a:r>
              <a:rPr lang="tr-TR" dirty="0" smtClean="0"/>
              <a:t>a</a:t>
            </a:r>
            <a:r>
              <a:rPr lang="en-US" dirty="0" smtClean="0"/>
              <a:t>y </a:t>
            </a:r>
            <a:r>
              <a:rPr lang="en-US" dirty="0" smtClean="0"/>
              <a:t>cause harm to </a:t>
            </a:r>
            <a:r>
              <a:rPr lang="en-US" dirty="0" smtClean="0"/>
              <a:t>other </a:t>
            </a:r>
            <a:r>
              <a:rPr lang="en-US" dirty="0" smtClean="0"/>
              <a:t>segment  or to the society as a whole </a:t>
            </a:r>
            <a:endParaRPr lang="tr-TR" dirty="0" smtClean="0"/>
          </a:p>
          <a:p>
            <a:r>
              <a:rPr lang="en-US" dirty="0" smtClean="0"/>
              <a:t>The </a:t>
            </a:r>
            <a:r>
              <a:rPr lang="en-US" dirty="0" smtClean="0"/>
              <a:t>firm cannot change its products as fast as </a:t>
            </a:r>
            <a:r>
              <a:rPr lang="en-US" dirty="0" smtClean="0"/>
              <a:t>consumer’s </a:t>
            </a:r>
            <a:r>
              <a:rPr lang="en-US" dirty="0" smtClean="0"/>
              <a:t>taste and preferences change </a:t>
            </a:r>
            <a:endParaRPr lang="tr-TR" dirty="0" smtClean="0"/>
          </a:p>
          <a:p>
            <a:r>
              <a:rPr lang="en-US" dirty="0" smtClean="0"/>
              <a:t>The </a:t>
            </a:r>
            <a:r>
              <a:rPr lang="en-US" dirty="0" smtClean="0"/>
              <a:t>comforts and desires of consumers may </a:t>
            </a:r>
            <a:r>
              <a:rPr lang="en-US" dirty="0" smtClean="0"/>
              <a:t>not </a:t>
            </a:r>
            <a:r>
              <a:rPr lang="en-US" dirty="0" smtClean="0"/>
              <a:t>be good and healthy for the society and </a:t>
            </a:r>
            <a:r>
              <a:rPr lang="en-US" dirty="0" smtClean="0"/>
              <a:t>organizations</a:t>
            </a:r>
            <a:endParaRPr lang="tr-TR" dirty="0"/>
          </a:p>
        </p:txBody>
      </p:sp>
    </p:spTree>
    <p:extLst>
      <p:ext uri="{BB962C8B-B14F-4D97-AF65-F5344CB8AC3E}">
        <p14:creationId xmlns:p14="http://schemas.microsoft.com/office/powerpoint/2010/main" val="1112891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Objectives of Marketing</a:t>
            </a:r>
            <a:endParaRPr lang="tr-TR" dirty="0"/>
          </a:p>
        </p:txBody>
      </p:sp>
      <p:sp>
        <p:nvSpPr>
          <p:cNvPr id="3" name="İçerik Yer Tutucusu 2"/>
          <p:cNvSpPr>
            <a:spLocks noGrp="1"/>
          </p:cNvSpPr>
          <p:nvPr>
            <p:ph idx="1"/>
          </p:nvPr>
        </p:nvSpPr>
        <p:spPr/>
        <p:txBody>
          <a:bodyPr>
            <a:normAutofit fontScale="92500" lnSpcReduction="20000"/>
          </a:bodyPr>
          <a:lstStyle/>
          <a:p>
            <a:r>
              <a:rPr lang="en-US" dirty="0" smtClean="0"/>
              <a:t>The </a:t>
            </a:r>
            <a:r>
              <a:rPr lang="en-US" dirty="0" smtClean="0"/>
              <a:t>basic objective of marketing is to satisfy </a:t>
            </a:r>
            <a:r>
              <a:rPr lang="en-US" dirty="0" smtClean="0"/>
              <a:t>the </a:t>
            </a:r>
            <a:r>
              <a:rPr lang="en-US" dirty="0" smtClean="0"/>
              <a:t>needs and wants of the customers. </a:t>
            </a:r>
            <a:endParaRPr lang="tr-TR" dirty="0" smtClean="0"/>
          </a:p>
          <a:p>
            <a:r>
              <a:rPr lang="en-US" dirty="0" smtClean="0"/>
              <a:t>However</a:t>
            </a:r>
            <a:r>
              <a:rPr lang="en-US" dirty="0" smtClean="0"/>
              <a:t>, the overall objectives can </a:t>
            </a:r>
            <a:r>
              <a:rPr lang="en-US" dirty="0" smtClean="0"/>
              <a:t>be </a:t>
            </a:r>
            <a:r>
              <a:rPr lang="en-US" dirty="0" smtClean="0"/>
              <a:t>summarized as: </a:t>
            </a:r>
            <a:endParaRPr lang="tr-TR" dirty="0" smtClean="0"/>
          </a:p>
          <a:p>
            <a:r>
              <a:rPr lang="en-US" dirty="0" smtClean="0"/>
              <a:t> </a:t>
            </a:r>
            <a:r>
              <a:rPr lang="en-US" dirty="0" smtClean="0"/>
              <a:t>To plan and develop the product on the basis </a:t>
            </a:r>
            <a:r>
              <a:rPr lang="en-US" dirty="0" smtClean="0"/>
              <a:t>of </a:t>
            </a:r>
            <a:r>
              <a:rPr lang="en-US" dirty="0" smtClean="0"/>
              <a:t>known customer demand of known customer demand </a:t>
            </a:r>
            <a:endParaRPr lang="tr-TR" dirty="0" smtClean="0"/>
          </a:p>
          <a:p>
            <a:r>
              <a:rPr lang="en-US" smtClean="0"/>
              <a:t> </a:t>
            </a:r>
            <a:r>
              <a:rPr lang="en-US" dirty="0" smtClean="0"/>
              <a:t>To increase profits and goodwill of the </a:t>
            </a:r>
            <a:r>
              <a:rPr lang="en-US" dirty="0" err="1" smtClean="0"/>
              <a:t>the</a:t>
            </a:r>
            <a:r>
              <a:rPr lang="en-US" dirty="0" smtClean="0"/>
              <a:t> enterprise</a:t>
            </a:r>
            <a:endParaRPr lang="tr-TR" dirty="0" smtClean="0"/>
          </a:p>
          <a:p>
            <a:r>
              <a:rPr lang="en-US" dirty="0" smtClean="0"/>
              <a:t> </a:t>
            </a:r>
            <a:r>
              <a:rPr lang="en-US" dirty="0" smtClean="0"/>
              <a:t>To organize, direct and control all marketing </a:t>
            </a:r>
            <a:r>
              <a:rPr lang="en-US" dirty="0" smtClean="0"/>
              <a:t>activities</a:t>
            </a:r>
            <a:r>
              <a:rPr lang="en-US" dirty="0" smtClean="0"/>
              <a:t>. </a:t>
            </a:r>
            <a:endParaRPr lang="tr-TR" dirty="0" smtClean="0"/>
          </a:p>
          <a:p>
            <a:r>
              <a:rPr lang="en-US" dirty="0" smtClean="0"/>
              <a:t>To </a:t>
            </a:r>
            <a:r>
              <a:rPr lang="en-US" dirty="0" smtClean="0"/>
              <a:t>inform the customers and society about the </a:t>
            </a:r>
            <a:r>
              <a:rPr lang="en-US" dirty="0" smtClean="0"/>
              <a:t>markets </a:t>
            </a:r>
            <a:endParaRPr lang="tr-TR" dirty="0" smtClean="0"/>
          </a:p>
          <a:p>
            <a:r>
              <a:rPr lang="en-US" dirty="0" smtClean="0"/>
              <a:t> </a:t>
            </a:r>
            <a:r>
              <a:rPr lang="en-US" dirty="0" smtClean="0"/>
              <a:t>To enable the successful distribution </a:t>
            </a:r>
            <a:endParaRPr lang="tr-TR" dirty="0" smtClean="0"/>
          </a:p>
          <a:p>
            <a:r>
              <a:rPr lang="en-US" dirty="0" smtClean="0"/>
              <a:t>To </a:t>
            </a:r>
            <a:r>
              <a:rPr lang="en-US" dirty="0" smtClean="0"/>
              <a:t>supply necessary information for marketing To supply necessary information for marketing decisions. </a:t>
            </a:r>
            <a:endParaRPr lang="tr-TR" dirty="0"/>
          </a:p>
        </p:txBody>
      </p:sp>
    </p:spTree>
    <p:extLst>
      <p:ext uri="{BB962C8B-B14F-4D97-AF65-F5344CB8AC3E}">
        <p14:creationId xmlns:p14="http://schemas.microsoft.com/office/powerpoint/2010/main" val="3586391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swot</a:t>
            </a:r>
            <a:endParaRPr lang="tr-TR" dirty="0"/>
          </a:p>
        </p:txBody>
      </p:sp>
      <p:sp>
        <p:nvSpPr>
          <p:cNvPr id="3" name="İçerik Yer Tutucusu 2"/>
          <p:cNvSpPr>
            <a:spLocks noGrp="1"/>
          </p:cNvSpPr>
          <p:nvPr>
            <p:ph idx="1"/>
          </p:nvPr>
        </p:nvSpPr>
        <p:spPr/>
        <p:txBody>
          <a:bodyPr>
            <a:normAutofit/>
          </a:bodyPr>
          <a:lstStyle/>
          <a:p>
            <a:r>
              <a:rPr lang="en-US" dirty="0" smtClean="0"/>
              <a:t>Stacey (1993) describes SWOT analysis as a list of an organization's strengths and weaknesses as indicated </a:t>
            </a:r>
            <a:endParaRPr lang="tr-TR" dirty="0" smtClean="0"/>
          </a:p>
          <a:p>
            <a:r>
              <a:rPr lang="en-US" dirty="0" smtClean="0"/>
              <a:t>by an analysis of its resources and capabilities, plus </a:t>
            </a:r>
            <a:endParaRPr lang="tr-TR" dirty="0" smtClean="0"/>
          </a:p>
          <a:p>
            <a:r>
              <a:rPr lang="en-US" dirty="0" smtClean="0"/>
              <a:t>a list of the threats and opportunities that an analysis of its environment </a:t>
            </a:r>
            <a:r>
              <a:rPr lang="en-US" dirty="0" err="1" smtClean="0"/>
              <a:t>identi®es</a:t>
            </a:r>
            <a:r>
              <a:rPr lang="en-US" dirty="0" smtClean="0"/>
              <a:t>. Strategic logic obviously requires that the future pattern of actions to be taken should match strengths with opportunities, ward off threats, and seek to overcome weaknesses. (p. 52)</a:t>
            </a:r>
            <a:endParaRPr lang="tr-TR" dirty="0" smtClean="0"/>
          </a:p>
        </p:txBody>
      </p:sp>
    </p:spTree>
    <p:extLst>
      <p:ext uri="{BB962C8B-B14F-4D97-AF65-F5344CB8AC3E}">
        <p14:creationId xmlns:p14="http://schemas.microsoft.com/office/powerpoint/2010/main" val="18280122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MARKETING MIX</a:t>
            </a:r>
            <a:endParaRPr lang="tr-TR" dirty="0"/>
          </a:p>
        </p:txBody>
      </p:sp>
      <p:sp>
        <p:nvSpPr>
          <p:cNvPr id="3" name="İçerik Yer Tutucusu 2"/>
          <p:cNvSpPr>
            <a:spLocks noGrp="1"/>
          </p:cNvSpPr>
          <p:nvPr>
            <p:ph idx="1"/>
          </p:nvPr>
        </p:nvSpPr>
        <p:spPr/>
        <p:txBody>
          <a:bodyPr/>
          <a:lstStyle/>
          <a:p>
            <a:r>
              <a:rPr lang="tr-TR" dirty="0" smtClean="0">
                <a:hlinkClick r:id="rId2"/>
              </a:rPr>
              <a:t>https://ris.utwente.nl/ws/portalfiles/portal/6496532/marketing_mix.pdf</a:t>
            </a:r>
            <a:endParaRPr lang="tr-TR" dirty="0" smtClean="0"/>
          </a:p>
          <a:p>
            <a:endParaRPr lang="tr-TR" dirty="0"/>
          </a:p>
          <a:p>
            <a:r>
              <a:rPr lang="en-US" dirty="0" smtClean="0"/>
              <a:t>Mix has its origins in the 60’s: Neil Borden (1964) identified twelve controllable marketing elements that, properly managed, would result to a “profitable business operation”. Jerome McCarthy (1964) reduced Borden’s factors to a simple four-element framework: Product, Price, Promotion and Place.</a:t>
            </a:r>
            <a:endParaRPr lang="tr-TR" dirty="0"/>
          </a:p>
        </p:txBody>
      </p:sp>
    </p:spTree>
    <p:extLst>
      <p:ext uri="{BB962C8B-B14F-4D97-AF65-F5344CB8AC3E}">
        <p14:creationId xmlns:p14="http://schemas.microsoft.com/office/powerpoint/2010/main" val="84470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b="1" dirty="0"/>
              <a:t>SMALL INDULGENCES</a:t>
            </a:r>
            <a:r>
              <a:rPr lang="en-US" dirty="0"/>
              <a:t/>
            </a:r>
            <a:br>
              <a:rPr lang="en-US" dirty="0"/>
            </a:br>
            <a:r>
              <a:rPr lang="en-US" dirty="0"/>
              <a:t>Stressed-out consumers want to indulge in affordable luxuries and seek ways to reward themselves.</a:t>
            </a:r>
          </a:p>
          <a:p>
            <a:r>
              <a:rPr lang="en-US" b="1" dirty="0"/>
              <a:t>THE VIGILANTE CONSUMER</a:t>
            </a:r>
            <a:br>
              <a:rPr lang="en-US" b="1" dirty="0"/>
            </a:br>
            <a:r>
              <a:rPr lang="en-US" dirty="0"/>
              <a:t>The consumer manipulates marketers and the marketplace through pressure, protest and politics.</a:t>
            </a:r>
          </a:p>
          <a:p>
            <a:r>
              <a:rPr lang="en-US" dirty="0"/>
              <a:t>Trends are only as useful as what you do with them</a:t>
            </a:r>
            <a:r>
              <a:rPr lang="en-US" dirty="0" smtClean="0"/>
              <a:t>.</a:t>
            </a:r>
            <a:endParaRPr lang="tr-TR" dirty="0" smtClean="0"/>
          </a:p>
          <a:p>
            <a:endParaRPr lang="en-US" dirty="0"/>
          </a:p>
          <a:p>
            <a:endParaRPr lang="tr-TR" dirty="0"/>
          </a:p>
        </p:txBody>
      </p:sp>
    </p:spTree>
    <p:extLst>
      <p:ext uri="{BB962C8B-B14F-4D97-AF65-F5344CB8AC3E}">
        <p14:creationId xmlns:p14="http://schemas.microsoft.com/office/powerpoint/2010/main" val="146022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MARKETING DEFINITIONS</a:t>
            </a:r>
            <a:endParaRPr lang="tr-TR" dirty="0"/>
          </a:p>
        </p:txBody>
      </p:sp>
      <p:sp>
        <p:nvSpPr>
          <p:cNvPr id="3" name="İçerik Yer Tutucusu 2"/>
          <p:cNvSpPr>
            <a:spLocks noGrp="1"/>
          </p:cNvSpPr>
          <p:nvPr>
            <p:ph idx="1"/>
          </p:nvPr>
        </p:nvSpPr>
        <p:spPr/>
        <p:txBody>
          <a:bodyPr/>
          <a:lstStyle/>
          <a:p>
            <a:r>
              <a:rPr lang="en-US" dirty="0" smtClean="0"/>
              <a:t>MARKETING DEFINITIONS MARKETING DEFINITIONS “ Marketing is a social and managerial process by which individuals and groups obtain what they need and want through creating, offering and exchanging creating, offering and exchanging products of value with others.” </a:t>
            </a:r>
            <a:endParaRPr lang="tr-TR" dirty="0" smtClean="0"/>
          </a:p>
          <a:p>
            <a:endParaRPr lang="tr-TR" dirty="0"/>
          </a:p>
          <a:p>
            <a:r>
              <a:rPr lang="en-US" dirty="0" smtClean="0"/>
              <a:t>By Philip Kotler</a:t>
            </a:r>
            <a:endParaRPr lang="tr-TR" dirty="0"/>
          </a:p>
        </p:txBody>
      </p:sp>
    </p:spTree>
    <p:extLst>
      <p:ext uri="{BB962C8B-B14F-4D97-AF65-F5344CB8AC3E}">
        <p14:creationId xmlns:p14="http://schemas.microsoft.com/office/powerpoint/2010/main" val="277060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 Marketing is the application, management and satisfaction of demand through the exchange process.” process.”       </a:t>
            </a:r>
          </a:p>
          <a:p>
            <a:r>
              <a:rPr lang="en-US" dirty="0" smtClean="0"/>
              <a:t>By Evans and </a:t>
            </a:r>
            <a:r>
              <a:rPr lang="en-US" dirty="0" err="1" smtClean="0"/>
              <a:t>Burman</a:t>
            </a:r>
            <a:r>
              <a:rPr lang="en-US" dirty="0" smtClean="0"/>
              <a:t> </a:t>
            </a:r>
            <a:endParaRPr lang="tr-TR" dirty="0"/>
          </a:p>
        </p:txBody>
      </p:sp>
    </p:spTree>
    <p:extLst>
      <p:ext uri="{BB962C8B-B14F-4D97-AF65-F5344CB8AC3E}">
        <p14:creationId xmlns:p14="http://schemas.microsoft.com/office/powerpoint/2010/main" val="98698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 “Marketing (management) is  the process of planning and executing the process of planning and </a:t>
            </a:r>
            <a:r>
              <a:rPr lang="tr-TR" dirty="0" err="1" smtClean="0"/>
              <a:t>executing</a:t>
            </a:r>
            <a:r>
              <a:rPr lang="tr-TR" dirty="0" smtClean="0"/>
              <a:t> </a:t>
            </a:r>
            <a:r>
              <a:rPr lang="tr-TR" dirty="0" err="1" smtClean="0"/>
              <a:t>the</a:t>
            </a:r>
            <a:r>
              <a:rPr lang="tr-TR" dirty="0" smtClean="0"/>
              <a:t> </a:t>
            </a:r>
            <a:r>
              <a:rPr lang="en-US" dirty="0" smtClean="0"/>
              <a:t>conception, pricing, promotion and distribution of ideas, goods and distribution of ideas, goods and services to create exchanges that services to create exchanges that satisfied individual and organizational objectives.” </a:t>
            </a:r>
            <a:endParaRPr lang="tr-TR" dirty="0" smtClean="0"/>
          </a:p>
          <a:p>
            <a:r>
              <a:rPr lang="en-US" dirty="0" smtClean="0"/>
              <a:t>By American Marketing By American Marketing Association </a:t>
            </a:r>
            <a:endParaRPr lang="tr-TR" dirty="0"/>
          </a:p>
        </p:txBody>
      </p:sp>
    </p:spTree>
    <p:extLst>
      <p:ext uri="{BB962C8B-B14F-4D97-AF65-F5344CB8AC3E}">
        <p14:creationId xmlns:p14="http://schemas.microsoft.com/office/powerpoint/2010/main" val="261902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PETER DRUCKER-A MANAGEMENT THEORIST</a:t>
            </a:r>
            <a:endParaRPr lang="tr-TR" dirty="0"/>
          </a:p>
        </p:txBody>
      </p:sp>
      <p:sp>
        <p:nvSpPr>
          <p:cNvPr id="3" name="İçerik Yer Tutucusu 2"/>
          <p:cNvSpPr>
            <a:spLocks noGrp="1"/>
          </p:cNvSpPr>
          <p:nvPr>
            <p:ph idx="1"/>
          </p:nvPr>
        </p:nvSpPr>
        <p:spPr/>
        <p:txBody>
          <a:bodyPr>
            <a:normAutofit/>
          </a:bodyPr>
          <a:lstStyle/>
          <a:p>
            <a:r>
              <a:rPr lang="en-US" dirty="0" smtClean="0"/>
              <a:t>‘ ‘There will always, one can assume, be need for some selling.  But the aim of need for some selling.  But the aim of marketing is to make selling superfluous. The aim of marketing is to know and understand the customer so well that the product or service fits him and sells itself. Ideally, the marketing should result in a customer who is ready to buy. All that should be needed then is to make the product or service available.’</a:t>
            </a:r>
            <a:endParaRPr lang="tr-TR" dirty="0"/>
          </a:p>
        </p:txBody>
      </p:sp>
    </p:spTree>
    <p:extLst>
      <p:ext uri="{BB962C8B-B14F-4D97-AF65-F5344CB8AC3E}">
        <p14:creationId xmlns:p14="http://schemas.microsoft.com/office/powerpoint/2010/main" val="27003685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2338</Words>
  <Application>Microsoft Office PowerPoint</Application>
  <PresentationFormat>Geniş ekran</PresentationFormat>
  <Paragraphs>172</Paragraphs>
  <Slides>45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45</vt:i4>
      </vt:variant>
    </vt:vector>
  </HeadingPairs>
  <TitlesOfParts>
    <vt:vector size="49" baseType="lpstr">
      <vt:lpstr>Arial</vt:lpstr>
      <vt:lpstr>Calibri</vt:lpstr>
      <vt:lpstr>Calibri Light</vt:lpstr>
      <vt:lpstr>Office Teması</vt:lpstr>
      <vt:lpstr>MARKETING MANAGEMENT</vt:lpstr>
      <vt:lpstr>FAITH POPCORN TRENDS </vt:lpstr>
      <vt:lpstr>PowerPoint Sunusu</vt:lpstr>
      <vt:lpstr>PowerPoint Sunusu</vt:lpstr>
      <vt:lpstr>PowerPoint Sunusu</vt:lpstr>
      <vt:lpstr>MARKETING DEFINITIONS</vt:lpstr>
      <vt:lpstr>PowerPoint Sunusu</vt:lpstr>
      <vt:lpstr>PowerPoint Sunusu</vt:lpstr>
      <vt:lpstr>PETER DRUCKER-A MANAGEMENT THEORIST</vt:lpstr>
      <vt:lpstr>MARKETING ELEMENTS</vt:lpstr>
      <vt:lpstr>PowerPoint Sunusu</vt:lpstr>
      <vt:lpstr>TYPES OF NEEDS</vt:lpstr>
      <vt:lpstr>PowerPoint Sunusu</vt:lpstr>
      <vt:lpstr>PowerPoint Sunusu</vt:lpstr>
      <vt:lpstr>PowerPoint Sunusu</vt:lpstr>
      <vt:lpstr>SECRET NEEDS</vt:lpstr>
      <vt:lpstr>NEEDS, WANTS AND DEMANDS </vt:lpstr>
      <vt:lpstr>PowerPoint Sunusu</vt:lpstr>
      <vt:lpstr>PowerPoint Sunusu</vt:lpstr>
      <vt:lpstr>PowerPoint Sunusu</vt:lpstr>
      <vt:lpstr>PowerPoint Sunusu</vt:lpstr>
      <vt:lpstr>PowerPoint Sunusu</vt:lpstr>
      <vt:lpstr>PowerPoint Sunusu</vt:lpstr>
      <vt:lpstr>WHAT IS A PRODUCT?</vt:lpstr>
      <vt:lpstr>WHAT IS A EXCHANGE?</vt:lpstr>
      <vt:lpstr>TRANSACTION</vt:lpstr>
      <vt:lpstr>VALUE, COST &amp; SASTISFACTION </vt:lpstr>
      <vt:lpstr>MARKET &amp; MARKETERS</vt:lpstr>
      <vt:lpstr>TYPES OF MARKETS</vt:lpstr>
      <vt:lpstr>CONSUMER MARKETS</vt:lpstr>
      <vt:lpstr>BUSINESS MARKETS</vt:lpstr>
      <vt:lpstr>GLOBAL MARKETS</vt:lpstr>
      <vt:lpstr>NON-PROFIT AND GOVT., MARKETS</vt:lpstr>
      <vt:lpstr>4 CONCEPTS</vt:lpstr>
      <vt:lpstr>PowerPoint Sunusu</vt:lpstr>
      <vt:lpstr>PowerPoint Sunusu</vt:lpstr>
      <vt:lpstr>PowerPoint Sunusu</vt:lpstr>
      <vt:lpstr>PowerPoint Sunusu</vt:lpstr>
      <vt:lpstr>PowerPoint Sunusu</vt:lpstr>
      <vt:lpstr>PowerPoint Sunusu</vt:lpstr>
      <vt:lpstr>ADVANTAGES OF MARKETING CONCEPT</vt:lpstr>
      <vt:lpstr>LIMITATIONS OF MARKETING LIMITATIONS</vt:lpstr>
      <vt:lpstr>Objectives of Marketing</vt:lpstr>
      <vt:lpstr>swot</vt:lpstr>
      <vt:lpstr>MARKETING MIX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dc:title>
  <dc:creator>VAIO</dc:creator>
  <cp:lastModifiedBy>VAIO</cp:lastModifiedBy>
  <cp:revision>62</cp:revision>
  <dcterms:created xsi:type="dcterms:W3CDTF">2020-03-25T13:22:11Z</dcterms:created>
  <dcterms:modified xsi:type="dcterms:W3CDTF">2020-03-25T22:44:47Z</dcterms:modified>
</cp:coreProperties>
</file>