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7" r:id="rId4"/>
    <p:sldId id="258" r:id="rId5"/>
    <p:sldId id="259" r:id="rId6"/>
    <p:sldId id="260" r:id="rId7"/>
    <p:sldId id="261"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200" b="1" dirty="0" smtClean="0">
                <a:solidFill>
                  <a:schemeClr val="tx1"/>
                </a:solidFill>
              </a:rPr>
              <a:t>Phrasel </a:t>
            </a:r>
            <a:r>
              <a:rPr lang="tr-TR" sz="3200" b="1" dirty="0" err="1" smtClean="0">
                <a:solidFill>
                  <a:schemeClr val="tx1"/>
                </a:solidFill>
              </a:rPr>
              <a:t>verbs</a:t>
            </a:r>
            <a:r>
              <a:rPr lang="tr-TR" sz="3200" b="1" dirty="0" smtClean="0">
                <a:solidFill>
                  <a:schemeClr val="tx1"/>
                </a:solidFill>
              </a:rPr>
              <a:t> </a:t>
            </a:r>
            <a:br>
              <a:rPr lang="tr-TR" sz="3200" b="1" dirty="0" smtClean="0">
                <a:solidFill>
                  <a:schemeClr val="tx1"/>
                </a:solidFill>
              </a:rPr>
            </a:br>
            <a:r>
              <a:rPr lang="tr-TR" sz="3200" b="1" dirty="0" smtClean="0">
                <a:solidFill>
                  <a:schemeClr val="tx1"/>
                </a:solidFill>
              </a:rPr>
              <a:t>Management </a:t>
            </a:r>
            <a:r>
              <a:rPr lang="tr-TR" sz="3200" b="1" dirty="0" err="1" smtClean="0">
                <a:solidFill>
                  <a:schemeClr val="tx1"/>
                </a:solidFill>
              </a:rPr>
              <a:t>and</a:t>
            </a:r>
            <a:r>
              <a:rPr lang="tr-TR" sz="3200" b="1" dirty="0" smtClean="0">
                <a:solidFill>
                  <a:schemeClr val="tx1"/>
                </a:solidFill>
              </a:rPr>
              <a:t> </a:t>
            </a:r>
            <a:r>
              <a:rPr lang="tr-TR" sz="3200" b="1" dirty="0" err="1" smtClean="0">
                <a:solidFill>
                  <a:schemeClr val="tx1"/>
                </a:solidFill>
              </a:rPr>
              <a:t>Leadership</a:t>
            </a:r>
            <a:r>
              <a:rPr lang="tr-TR" sz="3200" b="1" dirty="0" smtClean="0">
                <a:solidFill>
                  <a:schemeClr val="tx1"/>
                </a:solidFill>
              </a:rPr>
              <a:t> </a:t>
            </a:r>
            <a:endParaRPr lang="tr-TR" sz="3200" b="1" dirty="0">
              <a:solidFill>
                <a:schemeClr val="tx1"/>
              </a:solidFill>
            </a:endParaRPr>
          </a:p>
        </p:txBody>
      </p:sp>
      <p:sp>
        <p:nvSpPr>
          <p:cNvPr id="3" name="Alt Başlık 2"/>
          <p:cNvSpPr>
            <a:spLocks noGrp="1"/>
          </p:cNvSpPr>
          <p:nvPr>
            <p:ph type="subTitle" idx="1"/>
          </p:nvPr>
        </p:nvSpPr>
        <p:spPr/>
        <p:txBody>
          <a:bodyPr/>
          <a:lstStyle/>
          <a:p>
            <a:r>
              <a:rPr lang="tr-TR" sz="2400" dirty="0" smtClean="0">
                <a:solidFill>
                  <a:schemeClr val="tx1"/>
                </a:solidFill>
              </a:rPr>
              <a:t>%30 General English 2 </a:t>
            </a:r>
          </a:p>
          <a:p>
            <a:endParaRPr lang="tr-TR" dirty="0" smtClean="0"/>
          </a:p>
          <a:p>
            <a:endParaRPr lang="tr-TR" dirty="0"/>
          </a:p>
        </p:txBody>
      </p:sp>
      <p:pic>
        <p:nvPicPr>
          <p:cNvPr id="4" name="Picture 1" descr="http://tubis.ticaret.edu.tr/img/logo1.gif"/>
          <p:cNvPicPr/>
          <p:nvPr/>
        </p:nvPicPr>
        <p:blipFill>
          <a:blip r:embed="rId2">
            <a:extLst>
              <a:ext uri="{28A0092B-C50C-407E-A947-70E740481C1C}">
                <a14:useLocalDpi xmlns:a14="http://schemas.microsoft.com/office/drawing/2010/main" val="0"/>
              </a:ext>
            </a:extLst>
          </a:blip>
          <a:srcRect/>
          <a:stretch>
            <a:fillRect/>
          </a:stretch>
        </p:blipFill>
        <p:spPr bwMode="auto">
          <a:xfrm>
            <a:off x="8660402" y="2931615"/>
            <a:ext cx="1428750" cy="1428750"/>
          </a:xfrm>
          <a:prstGeom prst="rect">
            <a:avLst/>
          </a:prstGeom>
          <a:noFill/>
          <a:ln>
            <a:noFill/>
          </a:ln>
        </p:spPr>
      </p:pic>
    </p:spTree>
    <p:extLst>
      <p:ext uri="{BB962C8B-B14F-4D97-AF65-F5344CB8AC3E}">
        <p14:creationId xmlns:p14="http://schemas.microsoft.com/office/powerpoint/2010/main" val="2229465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82176"/>
          </a:xfrm>
        </p:spPr>
        <p:txBody>
          <a:bodyPr/>
          <a:lstStyle/>
          <a:p>
            <a:r>
              <a:rPr lang="en-GB" i="1" dirty="0"/>
              <a:t> </a:t>
            </a:r>
            <a:r>
              <a:rPr lang="en-GB" sz="1800" i="1" dirty="0"/>
              <a:t>Connect each of the phrasal verbs below with the correct definition.</a:t>
            </a:r>
            <a:endParaRPr lang="tr-TR" sz="1800" dirty="0"/>
          </a:p>
        </p:txBody>
      </p:sp>
      <p:pic>
        <p:nvPicPr>
          <p:cNvPr id="4" name="İçerik Yer Tutucusu 3"/>
          <p:cNvPicPr>
            <a:picLocks noGrp="1" noChangeAspect="1"/>
          </p:cNvPicPr>
          <p:nvPr>
            <p:ph idx="1"/>
          </p:nvPr>
        </p:nvPicPr>
        <p:blipFill>
          <a:blip r:embed="rId2"/>
          <a:stretch>
            <a:fillRect/>
          </a:stretch>
        </p:blipFill>
        <p:spPr>
          <a:xfrm>
            <a:off x="3161211" y="1306286"/>
            <a:ext cx="7485018" cy="4605564"/>
          </a:xfrm>
          <a:prstGeom prst="rect">
            <a:avLst/>
          </a:prstGeom>
        </p:spPr>
      </p:pic>
    </p:spTree>
    <p:extLst>
      <p:ext uri="{BB962C8B-B14F-4D97-AF65-F5344CB8AC3E}">
        <p14:creationId xmlns:p14="http://schemas.microsoft.com/office/powerpoint/2010/main" val="1027513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891181"/>
          </a:xfrm>
        </p:spPr>
        <p:txBody>
          <a:bodyPr>
            <a:normAutofit fontScale="90000"/>
          </a:bodyPr>
          <a:lstStyle/>
          <a:p>
            <a:r>
              <a:rPr lang="en-GB" sz="1800" dirty="0"/>
              <a:t>Insert the phrasal verbs that fit best into the gaps in the sentences below.</a:t>
            </a:r>
            <a:r>
              <a:rPr lang="tr-TR" sz="1800" dirty="0"/>
              <a:t/>
            </a:r>
            <a:br>
              <a:rPr lang="tr-TR" sz="1800" dirty="0"/>
            </a:br>
            <a:r>
              <a:rPr lang="en-GB" sz="1800" dirty="0"/>
              <a:t>You will need to conjugate them appropriately</a:t>
            </a:r>
            <a:r>
              <a:rPr lang="en-GB" dirty="0"/>
              <a:t>. </a:t>
            </a:r>
            <a:r>
              <a:rPr lang="tr-TR" dirty="0"/>
              <a:t/>
            </a:r>
            <a:br>
              <a:rPr lang="tr-TR" dirty="0"/>
            </a:br>
            <a:endParaRPr lang="tr-TR" dirty="0"/>
          </a:p>
        </p:txBody>
      </p:sp>
      <p:sp>
        <p:nvSpPr>
          <p:cNvPr id="3" name="İçerik Yer Tutucusu 2"/>
          <p:cNvSpPr>
            <a:spLocks noGrp="1"/>
          </p:cNvSpPr>
          <p:nvPr>
            <p:ph idx="1"/>
          </p:nvPr>
        </p:nvSpPr>
        <p:spPr>
          <a:xfrm>
            <a:off x="2589212" y="1672046"/>
            <a:ext cx="8915400" cy="4239176"/>
          </a:xfrm>
        </p:spPr>
        <p:txBody>
          <a:bodyPr>
            <a:normAutofit fontScale="92500" lnSpcReduction="20000"/>
          </a:bodyPr>
          <a:lstStyle/>
          <a:p>
            <a:pPr marL="0" indent="0">
              <a:buNone/>
            </a:pPr>
            <a:r>
              <a:rPr lang="en-GB" b="1" dirty="0"/>
              <a:t>1)</a:t>
            </a:r>
            <a:r>
              <a:rPr lang="en-GB" dirty="0"/>
              <a:t> He is always </a:t>
            </a:r>
            <a:r>
              <a:rPr lang="en-GB" b="1" dirty="0"/>
              <a:t>__________  _______</a:t>
            </a:r>
            <a:r>
              <a:rPr lang="en-GB" dirty="0"/>
              <a:t> his boss. He is hoping that he will get promoted by acting that way.     </a:t>
            </a:r>
            <a:endParaRPr lang="tr-TR" dirty="0"/>
          </a:p>
          <a:p>
            <a:pPr marL="0" indent="0">
              <a:buNone/>
            </a:pPr>
            <a:r>
              <a:rPr lang="en-GB" dirty="0"/>
              <a:t> </a:t>
            </a:r>
            <a:r>
              <a:rPr lang="en-GB" b="1" dirty="0" smtClean="0"/>
              <a:t>2</a:t>
            </a:r>
            <a:r>
              <a:rPr lang="en-GB" b="1" dirty="0"/>
              <a:t>)</a:t>
            </a:r>
            <a:r>
              <a:rPr lang="en-GB" dirty="0"/>
              <a:t> He told the team that the deadline was for next Friday and that we should not </a:t>
            </a:r>
            <a:r>
              <a:rPr lang="en-GB" b="1" dirty="0"/>
              <a:t>________</a:t>
            </a:r>
            <a:r>
              <a:rPr lang="en-GB" dirty="0"/>
              <a:t> the client </a:t>
            </a:r>
            <a:r>
              <a:rPr lang="en-GB" b="1" dirty="0"/>
              <a:t>___________</a:t>
            </a:r>
            <a:r>
              <a:rPr lang="en-GB" dirty="0"/>
              <a:t> and to get the project finished on time.</a:t>
            </a:r>
            <a:endParaRPr lang="tr-TR" dirty="0"/>
          </a:p>
          <a:p>
            <a:pPr marL="0" indent="0">
              <a:buNone/>
            </a:pPr>
            <a:r>
              <a:rPr lang="en-GB" dirty="0"/>
              <a:t> </a:t>
            </a:r>
            <a:r>
              <a:rPr lang="en-GB" b="1" dirty="0" smtClean="0"/>
              <a:t>3</a:t>
            </a:r>
            <a:r>
              <a:rPr lang="en-GB" b="1" dirty="0"/>
              <a:t>)</a:t>
            </a:r>
            <a:r>
              <a:rPr lang="en-GB" dirty="0"/>
              <a:t> Samuel Morse was an American inventor who </a:t>
            </a:r>
            <a:r>
              <a:rPr lang="en-GB" b="1" dirty="0"/>
              <a:t>__________  ______  _______</a:t>
            </a:r>
            <a:r>
              <a:rPr lang="en-GB" dirty="0"/>
              <a:t> a way of communicating via the telegraph system that became known as </a:t>
            </a:r>
            <a:r>
              <a:rPr lang="en-GB" i="1" dirty="0"/>
              <a:t>Morse code</a:t>
            </a:r>
            <a:r>
              <a:rPr lang="en-GB" dirty="0"/>
              <a:t>.  </a:t>
            </a:r>
            <a:endParaRPr lang="tr-TR" dirty="0"/>
          </a:p>
          <a:p>
            <a:pPr marL="0" indent="0">
              <a:buNone/>
            </a:pPr>
            <a:r>
              <a:rPr lang="en-GB" b="1" dirty="0" smtClean="0"/>
              <a:t>4</a:t>
            </a:r>
            <a:r>
              <a:rPr lang="en-GB" b="1" dirty="0"/>
              <a:t>)</a:t>
            </a:r>
            <a:r>
              <a:rPr lang="en-GB" dirty="0"/>
              <a:t> She is well respected by her team. They all </a:t>
            </a:r>
            <a:r>
              <a:rPr lang="en-GB" b="1" dirty="0"/>
              <a:t>_________  _______  ______</a:t>
            </a:r>
            <a:r>
              <a:rPr lang="en-GB" dirty="0"/>
              <a:t> her. </a:t>
            </a:r>
            <a:endParaRPr lang="tr-TR" dirty="0"/>
          </a:p>
          <a:p>
            <a:pPr marL="0" indent="0">
              <a:buNone/>
            </a:pPr>
            <a:r>
              <a:rPr lang="en-GB" b="1" dirty="0" smtClean="0"/>
              <a:t>5</a:t>
            </a:r>
            <a:r>
              <a:rPr lang="en-GB" b="1" dirty="0"/>
              <a:t>)</a:t>
            </a:r>
            <a:r>
              <a:rPr lang="en-GB" dirty="0"/>
              <a:t> His boss was very angry with him over the mistake. He </a:t>
            </a:r>
            <a:r>
              <a:rPr lang="en-GB" b="1" dirty="0"/>
              <a:t>_____________</a:t>
            </a:r>
            <a:r>
              <a:rPr lang="en-GB" dirty="0"/>
              <a:t> him </a:t>
            </a:r>
            <a:r>
              <a:rPr lang="en-GB" b="1" dirty="0"/>
              <a:t>__________</a:t>
            </a:r>
            <a:r>
              <a:rPr lang="en-GB" dirty="0"/>
              <a:t> in his office for nearly 20 minutes and told him never to let something like that happen again.</a:t>
            </a:r>
            <a:endParaRPr lang="tr-TR" dirty="0"/>
          </a:p>
          <a:p>
            <a:pPr marL="0" indent="0">
              <a:buNone/>
            </a:pPr>
            <a:r>
              <a:rPr lang="en-GB" b="1" dirty="0" smtClean="0"/>
              <a:t>6</a:t>
            </a:r>
            <a:r>
              <a:rPr lang="en-GB" b="1" dirty="0"/>
              <a:t>)</a:t>
            </a:r>
            <a:r>
              <a:rPr lang="en-GB" dirty="0"/>
              <a:t> Head office is looking for a new team leader to take over now that Brian has </a:t>
            </a:r>
            <a:r>
              <a:rPr lang="en-GB" b="1" dirty="0"/>
              <a:t>_________  _________</a:t>
            </a:r>
            <a:r>
              <a:rPr lang="en-GB" dirty="0"/>
              <a:t>. </a:t>
            </a:r>
            <a:endParaRPr lang="tr-TR" dirty="0"/>
          </a:p>
          <a:p>
            <a:pPr marL="0" indent="0">
              <a:buNone/>
            </a:pPr>
            <a:r>
              <a:rPr lang="en-GB" b="1" dirty="0" smtClean="0"/>
              <a:t>7</a:t>
            </a:r>
            <a:r>
              <a:rPr lang="en-GB" b="1" dirty="0"/>
              <a:t>)</a:t>
            </a:r>
            <a:r>
              <a:rPr lang="en-GB" dirty="0"/>
              <a:t> We are spending too much money on travel and we need to find a way to </a:t>
            </a:r>
            <a:r>
              <a:rPr lang="en-GB" b="1" dirty="0"/>
              <a:t>___________  __________</a:t>
            </a:r>
            <a:r>
              <a:rPr lang="en-GB" dirty="0"/>
              <a:t>. So, as from Monday, out-of-town meetings will happen via video conference unless they are very important.</a:t>
            </a:r>
            <a:endParaRPr lang="tr-TR" dirty="0"/>
          </a:p>
          <a:p>
            <a:endParaRPr lang="tr-TR" dirty="0"/>
          </a:p>
        </p:txBody>
      </p:sp>
    </p:spTree>
    <p:extLst>
      <p:ext uri="{BB962C8B-B14F-4D97-AF65-F5344CB8AC3E}">
        <p14:creationId xmlns:p14="http://schemas.microsoft.com/office/powerpoint/2010/main" val="3012488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69113"/>
          </a:xfrm>
        </p:spPr>
        <p:txBody>
          <a:bodyPr/>
          <a:lstStyle/>
          <a:p>
            <a:endParaRPr lang="tr-TR" dirty="0"/>
          </a:p>
        </p:txBody>
      </p:sp>
      <p:sp>
        <p:nvSpPr>
          <p:cNvPr id="3" name="İçerik Yer Tutucusu 2"/>
          <p:cNvSpPr>
            <a:spLocks noGrp="1"/>
          </p:cNvSpPr>
          <p:nvPr>
            <p:ph idx="1"/>
          </p:nvPr>
        </p:nvSpPr>
        <p:spPr/>
        <p:txBody>
          <a:bodyPr>
            <a:normAutofit/>
          </a:bodyPr>
          <a:lstStyle/>
          <a:p>
            <a:pPr marL="0" indent="0">
              <a:buNone/>
            </a:pPr>
            <a:r>
              <a:rPr lang="en-GB" b="1" dirty="0"/>
              <a:t>8)</a:t>
            </a:r>
            <a:r>
              <a:rPr lang="en-GB" dirty="0"/>
              <a:t> He started at the bottom in the company but soon </a:t>
            </a:r>
            <a:r>
              <a:rPr lang="en-GB" b="1" dirty="0"/>
              <a:t>_________  ________</a:t>
            </a:r>
            <a:r>
              <a:rPr lang="en-GB" dirty="0"/>
              <a:t> and in only 4 years has risen to become regional manager. </a:t>
            </a:r>
            <a:endParaRPr lang="tr-TR" dirty="0"/>
          </a:p>
          <a:p>
            <a:pPr marL="0" indent="0">
              <a:buNone/>
            </a:pPr>
            <a:r>
              <a:rPr lang="en-GB" b="1" dirty="0" smtClean="0"/>
              <a:t>9</a:t>
            </a:r>
            <a:r>
              <a:rPr lang="en-GB" b="1" dirty="0"/>
              <a:t>)</a:t>
            </a:r>
            <a:r>
              <a:rPr lang="en-GB" dirty="0"/>
              <a:t> They have </a:t>
            </a:r>
            <a:r>
              <a:rPr lang="en-GB" b="1" dirty="0"/>
              <a:t>_________  ________</a:t>
            </a:r>
            <a:r>
              <a:rPr lang="en-GB" dirty="0"/>
              <a:t> the meeting until next Thursday.</a:t>
            </a:r>
            <a:endParaRPr lang="tr-TR" dirty="0"/>
          </a:p>
          <a:p>
            <a:pPr marL="0" indent="0">
              <a:buNone/>
            </a:pPr>
            <a:r>
              <a:rPr lang="en-GB" b="1" dirty="0" smtClean="0"/>
              <a:t>10</a:t>
            </a:r>
            <a:r>
              <a:rPr lang="en-GB" b="1" dirty="0"/>
              <a:t>)</a:t>
            </a:r>
            <a:r>
              <a:rPr lang="en-GB" dirty="0"/>
              <a:t> It was an enormous undertaking and we weren’t sure that we could </a:t>
            </a:r>
            <a:r>
              <a:rPr lang="en-GB" b="1" dirty="0"/>
              <a:t>___________</a:t>
            </a:r>
            <a:r>
              <a:rPr lang="en-GB" dirty="0"/>
              <a:t> it _________ but he did it in the end.  </a:t>
            </a:r>
            <a:endParaRPr lang="tr-TR" dirty="0"/>
          </a:p>
          <a:p>
            <a:pPr marL="0" indent="0">
              <a:buNone/>
            </a:pPr>
            <a:r>
              <a:rPr lang="en-GB" b="1" dirty="0" smtClean="0"/>
              <a:t>11</a:t>
            </a:r>
            <a:r>
              <a:rPr lang="en-GB" b="1" dirty="0"/>
              <a:t>)</a:t>
            </a:r>
            <a:r>
              <a:rPr lang="en-GB" dirty="0"/>
              <a:t> The boss is </a:t>
            </a:r>
            <a:r>
              <a:rPr lang="en-GB" b="1" dirty="0"/>
              <a:t>_________  ________</a:t>
            </a:r>
            <a:r>
              <a:rPr lang="en-GB" dirty="0"/>
              <a:t> new ways that we can expand our services into that market. </a:t>
            </a:r>
            <a:endParaRPr lang="tr-TR" dirty="0"/>
          </a:p>
          <a:p>
            <a:pPr marL="0" indent="0">
              <a:buNone/>
            </a:pPr>
            <a:r>
              <a:rPr lang="en-GB" b="1" dirty="0" smtClean="0"/>
              <a:t>12</a:t>
            </a:r>
            <a:r>
              <a:rPr lang="en-GB" b="1" dirty="0"/>
              <a:t>)</a:t>
            </a:r>
            <a:r>
              <a:rPr lang="en-GB" dirty="0"/>
              <a:t> We </a:t>
            </a:r>
            <a:r>
              <a:rPr lang="en-GB" b="1" dirty="0"/>
              <a:t>_________  ________</a:t>
            </a:r>
            <a:r>
              <a:rPr lang="en-GB" dirty="0"/>
              <a:t> the meeting when we discovered that three of the attendees were working for the competition.</a:t>
            </a:r>
            <a:endParaRPr lang="tr-TR" dirty="0"/>
          </a:p>
          <a:p>
            <a:pPr marL="0" indent="0">
              <a:buNone/>
            </a:pPr>
            <a:r>
              <a:rPr lang="en-GB" dirty="0"/>
              <a:t> </a:t>
            </a:r>
            <a:r>
              <a:rPr lang="en-GB" b="1" dirty="0" smtClean="0"/>
              <a:t>13</a:t>
            </a:r>
            <a:r>
              <a:rPr lang="en-GB" b="1" dirty="0"/>
              <a:t>)</a:t>
            </a:r>
            <a:r>
              <a:rPr lang="en-GB" dirty="0"/>
              <a:t> The directors </a:t>
            </a:r>
            <a:r>
              <a:rPr lang="en-GB" b="1" dirty="0"/>
              <a:t>_________  ________</a:t>
            </a:r>
            <a:r>
              <a:rPr lang="en-GB" dirty="0"/>
              <a:t> our proposal to move the office to an industrial estate. They prefer the office to stay where it is for now.</a:t>
            </a:r>
            <a:endParaRPr lang="tr-TR" dirty="0"/>
          </a:p>
          <a:p>
            <a:endParaRPr lang="tr-TR" dirty="0"/>
          </a:p>
        </p:txBody>
      </p:sp>
    </p:spTree>
    <p:extLst>
      <p:ext uri="{BB962C8B-B14F-4D97-AF65-F5344CB8AC3E}">
        <p14:creationId xmlns:p14="http://schemas.microsoft.com/office/powerpoint/2010/main" val="1464693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29924"/>
          </a:xfrm>
        </p:spPr>
        <p:txBody>
          <a:bodyPr>
            <a:normAutofit fontScale="90000"/>
          </a:bodyPr>
          <a:lstStyle/>
          <a:p>
            <a:endParaRPr lang="tr-TR" dirty="0"/>
          </a:p>
        </p:txBody>
      </p:sp>
      <p:sp>
        <p:nvSpPr>
          <p:cNvPr id="3" name="İçerik Yer Tutucusu 2"/>
          <p:cNvSpPr>
            <a:spLocks noGrp="1"/>
          </p:cNvSpPr>
          <p:nvPr>
            <p:ph idx="1"/>
          </p:nvPr>
        </p:nvSpPr>
        <p:spPr>
          <a:xfrm>
            <a:off x="2589212" y="1632857"/>
            <a:ext cx="8915400" cy="4278365"/>
          </a:xfrm>
        </p:spPr>
        <p:txBody>
          <a:bodyPr>
            <a:normAutofit fontScale="92500" lnSpcReduction="10000"/>
          </a:bodyPr>
          <a:lstStyle/>
          <a:p>
            <a:pPr marL="0" indent="0">
              <a:buNone/>
            </a:pPr>
            <a:r>
              <a:rPr lang="en-GB" b="1" dirty="0"/>
              <a:t>14)</a:t>
            </a:r>
            <a:r>
              <a:rPr lang="en-GB" dirty="0"/>
              <a:t> She sat down with us and </a:t>
            </a:r>
            <a:r>
              <a:rPr lang="en-GB" b="1" dirty="0"/>
              <a:t>_________  ________</a:t>
            </a:r>
            <a:r>
              <a:rPr lang="en-GB" dirty="0"/>
              <a:t>  the plans with us until we knew exactly what to do. </a:t>
            </a:r>
            <a:endParaRPr lang="tr-TR" dirty="0"/>
          </a:p>
          <a:p>
            <a:pPr marL="0" indent="0">
              <a:buNone/>
            </a:pPr>
            <a:r>
              <a:rPr lang="en-GB" dirty="0"/>
              <a:t> </a:t>
            </a:r>
            <a:endParaRPr lang="tr-TR" dirty="0"/>
          </a:p>
          <a:p>
            <a:pPr marL="0" indent="0">
              <a:buNone/>
            </a:pPr>
            <a:r>
              <a:rPr lang="en-GB" b="1" dirty="0"/>
              <a:t>15)</a:t>
            </a:r>
            <a:r>
              <a:rPr lang="en-GB" dirty="0"/>
              <a:t> Although he was happy they gave the contract to his company but he had very little time to </a:t>
            </a:r>
            <a:r>
              <a:rPr lang="en-GB" b="1" dirty="0"/>
              <a:t>_______</a:t>
            </a:r>
            <a:r>
              <a:rPr lang="en-GB" dirty="0"/>
              <a:t> a team </a:t>
            </a:r>
            <a:r>
              <a:rPr lang="en-GB" b="1" dirty="0"/>
              <a:t>______________</a:t>
            </a:r>
            <a:r>
              <a:rPr lang="en-GB" dirty="0"/>
              <a:t> to begin the project. </a:t>
            </a:r>
            <a:endParaRPr lang="tr-TR" dirty="0"/>
          </a:p>
          <a:p>
            <a:pPr marL="0" indent="0">
              <a:buNone/>
            </a:pPr>
            <a:r>
              <a:rPr lang="en-GB" dirty="0"/>
              <a:t> </a:t>
            </a:r>
            <a:endParaRPr lang="tr-TR" dirty="0"/>
          </a:p>
          <a:p>
            <a:pPr marL="0" indent="0">
              <a:buNone/>
            </a:pPr>
            <a:r>
              <a:rPr lang="en-GB" b="1" dirty="0"/>
              <a:t>16)</a:t>
            </a:r>
            <a:r>
              <a:rPr lang="en-GB" dirty="0"/>
              <a:t> He is going to </a:t>
            </a:r>
            <a:r>
              <a:rPr lang="en-GB" b="1" dirty="0"/>
              <a:t>_________  ________</a:t>
            </a:r>
            <a:r>
              <a:rPr lang="en-GB" dirty="0"/>
              <a:t>  the new department we are currently setting up. He was the best person to put in charge, given his experience. </a:t>
            </a:r>
            <a:endParaRPr lang="tr-TR" dirty="0"/>
          </a:p>
          <a:p>
            <a:pPr marL="0" indent="0">
              <a:buNone/>
            </a:pPr>
            <a:r>
              <a:rPr lang="en-GB" dirty="0"/>
              <a:t> </a:t>
            </a:r>
            <a:endParaRPr lang="tr-TR" dirty="0"/>
          </a:p>
          <a:p>
            <a:pPr marL="0" indent="0">
              <a:buNone/>
            </a:pPr>
            <a:r>
              <a:rPr lang="en-GB" b="1" dirty="0"/>
              <a:t>17)</a:t>
            </a:r>
            <a:r>
              <a:rPr lang="en-GB" dirty="0"/>
              <a:t> It was hard work but she </a:t>
            </a:r>
            <a:r>
              <a:rPr lang="en-GB" b="1" dirty="0"/>
              <a:t>_________</a:t>
            </a:r>
            <a:r>
              <a:rPr lang="en-GB" dirty="0"/>
              <a:t> it </a:t>
            </a:r>
            <a:r>
              <a:rPr lang="en-GB" b="1" dirty="0"/>
              <a:t>_________</a:t>
            </a:r>
            <a:r>
              <a:rPr lang="en-GB" dirty="0"/>
              <a:t> with her team until the end. </a:t>
            </a:r>
            <a:endParaRPr lang="tr-TR" dirty="0"/>
          </a:p>
          <a:p>
            <a:pPr marL="0" indent="0">
              <a:buNone/>
            </a:pPr>
            <a:r>
              <a:rPr lang="en-GB" b="1" dirty="0" smtClean="0"/>
              <a:t>18</a:t>
            </a:r>
            <a:r>
              <a:rPr lang="en-GB" b="1" dirty="0"/>
              <a:t>)</a:t>
            </a:r>
            <a:r>
              <a:rPr lang="en-GB" dirty="0"/>
              <a:t> One of the heads of department will </a:t>
            </a:r>
            <a:r>
              <a:rPr lang="en-GB" b="1" dirty="0"/>
              <a:t>_________  ______ </a:t>
            </a:r>
            <a:r>
              <a:rPr lang="en-GB" dirty="0"/>
              <a:t> </a:t>
            </a:r>
            <a:r>
              <a:rPr lang="en-GB" b="1" dirty="0"/>
              <a:t>_______ </a:t>
            </a:r>
            <a:r>
              <a:rPr lang="en-GB" dirty="0"/>
              <a:t>the meeting to make sure that everybody has understood what needs doing.</a:t>
            </a:r>
            <a:endParaRPr lang="tr-TR" dirty="0"/>
          </a:p>
          <a:p>
            <a:pPr marL="0" indent="0">
              <a:buNone/>
            </a:pPr>
            <a:r>
              <a:rPr lang="en-GB" dirty="0"/>
              <a:t> </a:t>
            </a:r>
            <a:endParaRPr lang="tr-TR" dirty="0"/>
          </a:p>
          <a:p>
            <a:endParaRPr lang="tr-TR" dirty="0"/>
          </a:p>
        </p:txBody>
      </p:sp>
    </p:spTree>
    <p:extLst>
      <p:ext uri="{BB962C8B-B14F-4D97-AF65-F5344CB8AC3E}">
        <p14:creationId xmlns:p14="http://schemas.microsoft.com/office/powerpoint/2010/main" val="1694588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GB" sz="2000" dirty="0"/>
              <a:t>Insert the phrasal verbs that fit best into the gaps in the story below.</a:t>
            </a:r>
            <a:r>
              <a:rPr lang="tr-TR" sz="2000" dirty="0"/>
              <a:t/>
            </a:r>
            <a:br>
              <a:rPr lang="tr-TR" sz="2000" dirty="0"/>
            </a:br>
            <a:r>
              <a:rPr lang="en-GB" sz="2000" dirty="0"/>
              <a:t>   You will need to conjugate the verbs appropriately. </a:t>
            </a:r>
            <a:r>
              <a:rPr lang="tr-TR" sz="2000" dirty="0"/>
              <a:t/>
            </a:r>
            <a:br>
              <a:rPr lang="tr-TR" sz="2000" dirty="0"/>
            </a:br>
            <a:endParaRPr lang="tr-TR" sz="2000" dirty="0"/>
          </a:p>
        </p:txBody>
      </p:sp>
      <p:sp>
        <p:nvSpPr>
          <p:cNvPr id="3" name="İçerik Yer Tutucusu 2"/>
          <p:cNvSpPr>
            <a:spLocks noGrp="1"/>
          </p:cNvSpPr>
          <p:nvPr>
            <p:ph idx="1"/>
          </p:nvPr>
        </p:nvSpPr>
        <p:spPr/>
        <p:txBody>
          <a:bodyPr>
            <a:normAutofit lnSpcReduction="10000"/>
          </a:bodyPr>
          <a:lstStyle/>
          <a:p>
            <a:r>
              <a:rPr lang="en-GB" dirty="0"/>
              <a:t>Isambard Kingdom Brunel was born on 9 April 1806 in Portsmouth, England. His father Mark, who Isambard </a:t>
            </a:r>
            <a:r>
              <a:rPr lang="en-GB" b="1" dirty="0"/>
              <a:t>_________  ______  ______</a:t>
            </a:r>
            <a:r>
              <a:rPr lang="en-GB" dirty="0"/>
              <a:t> all his life, was a French engineer who had fled France during the revolution. Brunel went to school in England and in France but his application for entry into the famous </a:t>
            </a:r>
            <a:r>
              <a:rPr lang="en-GB" i="1" dirty="0" err="1"/>
              <a:t>École</a:t>
            </a:r>
            <a:r>
              <a:rPr lang="en-GB" i="1" dirty="0"/>
              <a:t> </a:t>
            </a:r>
            <a:r>
              <a:rPr lang="en-GB" i="1" dirty="0" err="1"/>
              <a:t>Polytechnique</a:t>
            </a:r>
            <a:r>
              <a:rPr lang="en-GB" dirty="0"/>
              <a:t> (French school of engineering) was </a:t>
            </a:r>
            <a:r>
              <a:rPr lang="en-GB" b="1" dirty="0"/>
              <a:t>_________ ______</a:t>
            </a:r>
            <a:r>
              <a:rPr lang="en-GB" dirty="0"/>
              <a:t> as he was considered to be a foreigner. </a:t>
            </a:r>
            <a:endParaRPr lang="tr-TR" dirty="0"/>
          </a:p>
          <a:p>
            <a:r>
              <a:rPr lang="en-GB" dirty="0"/>
              <a:t>His father was chief engineer on the </a:t>
            </a:r>
            <a:r>
              <a:rPr lang="en-GB" i="1" dirty="0"/>
              <a:t>Thames Tunnel project</a:t>
            </a:r>
            <a:r>
              <a:rPr lang="en-GB" dirty="0"/>
              <a:t> and hired Isambard to help out once he had returned to England. His father </a:t>
            </a:r>
            <a:r>
              <a:rPr lang="en-GB" b="1" dirty="0"/>
              <a:t>_________  ______  _____</a:t>
            </a:r>
            <a:r>
              <a:rPr lang="en-GB" dirty="0"/>
              <a:t> the “tunnelling shield” to help build the </a:t>
            </a:r>
            <a:r>
              <a:rPr lang="en-GB" i="1" dirty="0"/>
              <a:t>Tunnel under the Thames</a:t>
            </a:r>
            <a:r>
              <a:rPr lang="en-GB" dirty="0"/>
              <a:t> (now part of the </a:t>
            </a:r>
            <a:r>
              <a:rPr lang="en-GB" i="1" dirty="0"/>
              <a:t>East London Line</a:t>
            </a:r>
            <a:r>
              <a:rPr lang="en-GB" dirty="0"/>
              <a:t> </a:t>
            </a:r>
            <a:r>
              <a:rPr lang="en-GB" dirty="0" err="1"/>
              <a:t>overground</a:t>
            </a:r>
            <a:r>
              <a:rPr lang="en-GB" dirty="0"/>
              <a:t> network) a revolutionary machine which has remained as the basic design for all tunnelling machines ever since. However, opposition and constant pressure from the chairman of the project’s consortium forced Marc Brunel to </a:t>
            </a:r>
            <a:r>
              <a:rPr lang="en-GB" b="1" dirty="0"/>
              <a:t>________  ______ </a:t>
            </a:r>
            <a:r>
              <a:rPr lang="en-GB" dirty="0"/>
              <a:t>as chief engineer.</a:t>
            </a:r>
            <a:endParaRPr lang="tr-TR" dirty="0"/>
          </a:p>
          <a:p>
            <a:endParaRPr lang="tr-TR" dirty="0"/>
          </a:p>
        </p:txBody>
      </p:sp>
    </p:spTree>
    <p:extLst>
      <p:ext uri="{BB962C8B-B14F-4D97-AF65-F5344CB8AC3E}">
        <p14:creationId xmlns:p14="http://schemas.microsoft.com/office/powerpoint/2010/main" val="699959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499296"/>
          </a:xfrm>
        </p:spPr>
        <p:txBody>
          <a:bodyPr>
            <a:normAutofit fontScale="90000"/>
          </a:bodyPr>
          <a:lstStyle/>
          <a:p>
            <a:r>
              <a:rPr lang="tr-TR" dirty="0" err="1" smtClean="0"/>
              <a:t>Fill</a:t>
            </a:r>
            <a:r>
              <a:rPr lang="tr-TR" dirty="0" smtClean="0"/>
              <a:t> in </a:t>
            </a:r>
            <a:r>
              <a:rPr lang="tr-TR" dirty="0" err="1" smtClean="0"/>
              <a:t>the</a:t>
            </a:r>
            <a:r>
              <a:rPr lang="tr-TR" dirty="0" smtClean="0"/>
              <a:t> </a:t>
            </a:r>
            <a:r>
              <a:rPr lang="tr-TR" dirty="0" err="1" smtClean="0"/>
              <a:t>blanks</a:t>
            </a:r>
            <a:r>
              <a:rPr lang="tr-TR" dirty="0" smtClean="0"/>
              <a:t> </a:t>
            </a:r>
            <a:br>
              <a:rPr lang="tr-TR" dirty="0" smtClean="0"/>
            </a:br>
            <a:endParaRPr lang="tr-TR" dirty="0"/>
          </a:p>
        </p:txBody>
      </p:sp>
      <p:sp>
        <p:nvSpPr>
          <p:cNvPr id="3" name="İçerik Yer Tutucusu 2"/>
          <p:cNvSpPr>
            <a:spLocks noGrp="1"/>
          </p:cNvSpPr>
          <p:nvPr>
            <p:ph idx="1"/>
          </p:nvPr>
        </p:nvSpPr>
        <p:spPr>
          <a:xfrm>
            <a:off x="2589212" y="1397726"/>
            <a:ext cx="8915400" cy="4513496"/>
          </a:xfrm>
        </p:spPr>
        <p:txBody>
          <a:bodyPr>
            <a:normAutofit fontScale="85000" lnSpcReduction="10000"/>
          </a:bodyPr>
          <a:lstStyle/>
          <a:p>
            <a:r>
              <a:rPr lang="en-GB" dirty="0"/>
              <a:t>The Thames Tunnel project ran out of money due to the mismanagement of funds and was therefore </a:t>
            </a:r>
            <a:r>
              <a:rPr lang="en-GB" b="1" dirty="0"/>
              <a:t>_________  _______</a:t>
            </a:r>
            <a:r>
              <a:rPr lang="en-GB" dirty="0"/>
              <a:t> until more investment could be found for it. Eventually the money was found and Marc Brunel was instructed to </a:t>
            </a:r>
            <a:r>
              <a:rPr lang="en-GB" b="1" dirty="0"/>
              <a:t>___________  _______</a:t>
            </a:r>
            <a:r>
              <a:rPr lang="en-GB" dirty="0"/>
              <a:t> the project as chief engineer once more. This time he was able to </a:t>
            </a:r>
            <a:r>
              <a:rPr lang="en-GB" b="1" dirty="0"/>
              <a:t>____________</a:t>
            </a:r>
            <a:r>
              <a:rPr lang="en-GB" dirty="0"/>
              <a:t> the project </a:t>
            </a:r>
            <a:r>
              <a:rPr lang="en-GB" b="1" dirty="0"/>
              <a:t>____________</a:t>
            </a:r>
            <a:r>
              <a:rPr lang="en-GB" dirty="0"/>
              <a:t> to its completion. The project was fraught with problems though and, at one point, nearly cost his son his life when it flooded.</a:t>
            </a:r>
            <a:endParaRPr lang="tr-TR" dirty="0"/>
          </a:p>
          <a:p>
            <a:r>
              <a:rPr lang="en-GB" dirty="0"/>
              <a:t>In 1829, Isambard Brunel submitted plans to build a bridge over the River Avon in Bristol which were initially rejected, but once he was allowed to </a:t>
            </a:r>
            <a:r>
              <a:rPr lang="en-GB" b="1" dirty="0"/>
              <a:t>________  ______  ______</a:t>
            </a:r>
            <a:r>
              <a:rPr lang="en-GB" dirty="0"/>
              <a:t> the Clifton Bridge Committee’s meeting and </a:t>
            </a:r>
            <a:r>
              <a:rPr lang="en-GB" b="1" dirty="0"/>
              <a:t>_________  _________</a:t>
            </a:r>
            <a:r>
              <a:rPr lang="en-GB" dirty="0"/>
              <a:t> the plans in detail with all of the members, they finally accepted his work. Although he never saw the bridge finished in his lifetime, it has become symbolic of his work and was the longest bridge in the world at the time of its completion. </a:t>
            </a:r>
            <a:endParaRPr lang="tr-TR" dirty="0"/>
          </a:p>
          <a:p>
            <a:r>
              <a:rPr lang="en-GB" dirty="0"/>
              <a:t>The young Brunel turned his attention to the railways and won the contract to build a network of tunnels, bridges and viaducts for the Great Western Railway which at the time was the longest railway line in the world. He wanted the line as flat as possible and had to </a:t>
            </a:r>
            <a:r>
              <a:rPr lang="en-GB" b="1" dirty="0"/>
              <a:t>___________  ________</a:t>
            </a:r>
            <a:r>
              <a:rPr lang="en-GB" dirty="0"/>
              <a:t> different ways of building tunnels and bridges. His designs were truly innovative and led to him </a:t>
            </a:r>
            <a:r>
              <a:rPr lang="en-GB" b="1" dirty="0"/>
              <a:t>_____________  _____________</a:t>
            </a:r>
            <a:r>
              <a:rPr lang="en-GB" dirty="0"/>
              <a:t> the longest tunnel in the world at the time but also constructing the widest brick arch in the world, a record which remains unbeaten to this day.</a:t>
            </a:r>
            <a:endParaRPr lang="tr-TR" dirty="0"/>
          </a:p>
          <a:p>
            <a:endParaRPr lang="tr-TR" dirty="0"/>
          </a:p>
        </p:txBody>
      </p:sp>
    </p:spTree>
    <p:extLst>
      <p:ext uri="{BB962C8B-B14F-4D97-AF65-F5344CB8AC3E}">
        <p14:creationId xmlns:p14="http://schemas.microsoft.com/office/powerpoint/2010/main" val="4183171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81497" y="624110"/>
            <a:ext cx="9323115" cy="551547"/>
          </a:xfrm>
        </p:spPr>
        <p:txBody>
          <a:bodyPr>
            <a:normAutofit fontScale="90000"/>
          </a:bodyPr>
          <a:lstStyle/>
          <a:p>
            <a:r>
              <a:rPr lang="tr-TR" dirty="0" err="1" smtClean="0"/>
              <a:t>Fill</a:t>
            </a:r>
            <a:r>
              <a:rPr lang="tr-TR" dirty="0" smtClean="0"/>
              <a:t> in </a:t>
            </a:r>
            <a:r>
              <a:rPr lang="tr-TR" dirty="0" err="1" smtClean="0"/>
              <a:t>the</a:t>
            </a:r>
            <a:r>
              <a:rPr lang="tr-TR" dirty="0" smtClean="0"/>
              <a:t> </a:t>
            </a:r>
            <a:r>
              <a:rPr lang="tr-TR" dirty="0" err="1" smtClean="0"/>
              <a:t>blanks</a:t>
            </a:r>
            <a:r>
              <a:rPr lang="tr-TR" dirty="0" smtClean="0"/>
              <a:t/>
            </a:r>
            <a:br>
              <a:rPr lang="tr-TR" dirty="0" smtClean="0"/>
            </a:br>
            <a:endParaRPr lang="tr-TR" dirty="0"/>
          </a:p>
        </p:txBody>
      </p:sp>
      <p:sp>
        <p:nvSpPr>
          <p:cNvPr id="3" name="İçerik Yer Tutucusu 2"/>
          <p:cNvSpPr>
            <a:spLocks noGrp="1"/>
          </p:cNvSpPr>
          <p:nvPr>
            <p:ph idx="1"/>
          </p:nvPr>
        </p:nvSpPr>
        <p:spPr>
          <a:xfrm>
            <a:off x="2063931" y="1175657"/>
            <a:ext cx="9640389" cy="5172892"/>
          </a:xfrm>
        </p:spPr>
        <p:txBody>
          <a:bodyPr>
            <a:normAutofit fontScale="40000" lnSpcReduction="20000"/>
          </a:bodyPr>
          <a:lstStyle/>
          <a:p>
            <a:endParaRPr lang="tr-TR" sz="2600" dirty="0" smtClean="0"/>
          </a:p>
          <a:p>
            <a:pPr>
              <a:lnSpc>
                <a:spcPct val="170000"/>
              </a:lnSpc>
            </a:pPr>
            <a:r>
              <a:rPr lang="en-GB" sz="2800" dirty="0" smtClean="0"/>
              <a:t>However</a:t>
            </a:r>
            <a:r>
              <a:rPr lang="en-GB" sz="2800" dirty="0"/>
              <a:t>, Brunel was a difficult man to work with. Several times the board of directors for the Great Western Railway had to </a:t>
            </a:r>
            <a:r>
              <a:rPr lang="en-GB" sz="2800" b="1" dirty="0"/>
              <a:t>_____________</a:t>
            </a:r>
            <a:r>
              <a:rPr lang="en-GB" sz="2800" dirty="0"/>
              <a:t> Brunel </a:t>
            </a:r>
            <a:r>
              <a:rPr lang="en-GB" sz="2800" b="1" dirty="0"/>
              <a:t>____________</a:t>
            </a:r>
            <a:r>
              <a:rPr lang="en-GB" sz="2800" dirty="0"/>
              <a:t> for exceeding the budget limits. They told him repeatedly to </a:t>
            </a:r>
            <a:r>
              <a:rPr lang="en-GB" sz="2800" b="1" dirty="0"/>
              <a:t>__________  _________</a:t>
            </a:r>
            <a:r>
              <a:rPr lang="en-GB" sz="2800" dirty="0"/>
              <a:t> on expenses but their words seemed to fall on deaf ears. But despite the problems of employing a man like Brunel he continued to </a:t>
            </a:r>
            <a:r>
              <a:rPr lang="en-GB" sz="2800" b="1" dirty="0"/>
              <a:t>____________  __________</a:t>
            </a:r>
            <a:r>
              <a:rPr lang="en-GB" sz="2800" dirty="0"/>
              <a:t> in his profession and rose to become the country’s number one engineer. He was the first real celebrity engineer in the UK and many prominent Victorians would </a:t>
            </a:r>
            <a:r>
              <a:rPr lang="en-GB" sz="2800" b="1" dirty="0"/>
              <a:t>____________  _________</a:t>
            </a:r>
            <a:r>
              <a:rPr lang="en-GB" sz="2800" dirty="0"/>
              <a:t> him at social functions trying to become his friend as his company was always highly desirable for such occasions and events. </a:t>
            </a:r>
            <a:endParaRPr lang="tr-TR" sz="2800" dirty="0"/>
          </a:p>
          <a:p>
            <a:pPr>
              <a:lnSpc>
                <a:spcPct val="170000"/>
              </a:lnSpc>
            </a:pPr>
            <a:r>
              <a:rPr lang="en-GB" sz="2800" dirty="0"/>
              <a:t>It wasn’t all success for Brunel, though. He tried in vain to run a functional version of something known as the “</a:t>
            </a:r>
            <a:r>
              <a:rPr lang="en-GB" sz="2800" i="1" dirty="0"/>
              <a:t>atmospheric railway</a:t>
            </a:r>
            <a:r>
              <a:rPr lang="en-GB" sz="2800" dirty="0"/>
              <a:t>” along a stretch of the Devonshire coast. The project was a total failure and he felt that he had </a:t>
            </a:r>
            <a:r>
              <a:rPr lang="en-GB" sz="2800" b="1" dirty="0"/>
              <a:t>_____________</a:t>
            </a:r>
            <a:r>
              <a:rPr lang="en-GB" sz="2800" dirty="0"/>
              <a:t> himself </a:t>
            </a:r>
            <a:r>
              <a:rPr lang="en-GB" sz="2800" b="1" dirty="0"/>
              <a:t>____________</a:t>
            </a:r>
            <a:r>
              <a:rPr lang="en-GB" sz="2800" dirty="0"/>
              <a:t> by not researching the technology enough. As a result, he </a:t>
            </a:r>
            <a:r>
              <a:rPr lang="en-GB" sz="2800" b="1" dirty="0"/>
              <a:t>_____________  ________</a:t>
            </a:r>
            <a:r>
              <a:rPr lang="en-GB" sz="2800" dirty="0"/>
              <a:t> his plans to build a more extensive rail network and decided to move into marine engineering and ship-building. </a:t>
            </a:r>
            <a:endParaRPr lang="tr-TR" sz="2800" dirty="0"/>
          </a:p>
          <a:p>
            <a:pPr>
              <a:lnSpc>
                <a:spcPct val="170000"/>
              </a:lnSpc>
            </a:pPr>
            <a:r>
              <a:rPr lang="en-GB" sz="2800" dirty="0"/>
              <a:t>The </a:t>
            </a:r>
            <a:r>
              <a:rPr lang="en-GB" sz="2800" i="1" dirty="0"/>
              <a:t>'Great Western</a:t>
            </a:r>
            <a:r>
              <a:rPr lang="en-GB" sz="2800" dirty="0"/>
              <a:t>', launched in 1837, was the first steamship to provide a transatlantic service. The </a:t>
            </a:r>
            <a:r>
              <a:rPr lang="en-GB" sz="2800" i="1" dirty="0"/>
              <a:t>'Great Britain'</a:t>
            </a:r>
            <a:r>
              <a:rPr lang="en-GB" sz="2800" dirty="0"/>
              <a:t>, launched in 1843, was the world's first iron-hulled, screw propeller-driven, steam-powered passenger liner. The </a:t>
            </a:r>
            <a:r>
              <a:rPr lang="en-GB" sz="2800" i="1" dirty="0"/>
              <a:t>'Great Eastern'</a:t>
            </a:r>
            <a:r>
              <a:rPr lang="en-GB" sz="2800" dirty="0"/>
              <a:t> was by far the biggest ship ever built up to that time and few doubted that he would be able to </a:t>
            </a:r>
            <a:r>
              <a:rPr lang="en-GB" sz="2800" b="1" dirty="0"/>
              <a:t>__________</a:t>
            </a:r>
            <a:r>
              <a:rPr lang="en-GB" sz="2800" dirty="0"/>
              <a:t> this project </a:t>
            </a:r>
            <a:r>
              <a:rPr lang="en-GB" sz="2800" b="1" dirty="0"/>
              <a:t>______</a:t>
            </a:r>
            <a:r>
              <a:rPr lang="en-GB" sz="2800" dirty="0"/>
              <a:t>.  The first launch was </a:t>
            </a:r>
            <a:r>
              <a:rPr lang="en-GB" sz="2800" b="1" dirty="0"/>
              <a:t>__________  ______</a:t>
            </a:r>
            <a:r>
              <a:rPr lang="en-GB" sz="2800" dirty="0"/>
              <a:t> as the ship was just too big to slide into the river and a worker was killed during its preparation. Brunel literally worked himself to death trying to complete the project and he died of a stroke on 15 September 1859 just a few days after the Great Eastern was finally launched. The Clifton Bridge was finished 5 years after his death and remains a tribute to the UK’s greatest engineer. </a:t>
            </a:r>
            <a:endParaRPr lang="tr-TR" sz="2800" dirty="0"/>
          </a:p>
          <a:p>
            <a:pPr marL="0" indent="0">
              <a:lnSpc>
                <a:spcPct val="170000"/>
              </a:lnSpc>
              <a:buNone/>
            </a:pPr>
            <a:r>
              <a:rPr lang="en-GB" sz="2800" dirty="0"/>
              <a:t> </a:t>
            </a:r>
            <a:endParaRPr lang="tr-TR" sz="2800" dirty="0"/>
          </a:p>
          <a:p>
            <a:endParaRPr lang="tr-TR" dirty="0"/>
          </a:p>
        </p:txBody>
      </p:sp>
    </p:spTree>
    <p:extLst>
      <p:ext uri="{BB962C8B-B14F-4D97-AF65-F5344CB8AC3E}">
        <p14:creationId xmlns:p14="http://schemas.microsoft.com/office/powerpoint/2010/main" val="2808199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2933284806"/>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TotalTime>
  <Words>1000</Words>
  <Application>Microsoft Office PowerPoint</Application>
  <PresentationFormat>Geniş ekran</PresentationFormat>
  <Paragraphs>39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Phrasel verbs  Management and Leadership </vt:lpstr>
      <vt:lpstr> Connect each of the phrasal verbs below with the correct definition.</vt:lpstr>
      <vt:lpstr>Insert the phrasal verbs that fit best into the gaps in the sentences below. You will need to conjugate them appropriately.  </vt:lpstr>
      <vt:lpstr>PowerPoint Sunusu</vt:lpstr>
      <vt:lpstr>PowerPoint Sunusu</vt:lpstr>
      <vt:lpstr>Insert the phrasal verbs that fit best into the gaps in the story below.    You will need to conjugate the verbs appropriately.  </vt:lpstr>
      <vt:lpstr>Fill in the blanks  </vt:lpstr>
      <vt:lpstr>Fill in the blanks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Phrasel verbs  Leadership</dc:title>
  <dc:creator>Ilknur Arigtekin</dc:creator>
  <cp:lastModifiedBy>Ilknur Arigtekin</cp:lastModifiedBy>
  <cp:revision>16</cp:revision>
  <dcterms:created xsi:type="dcterms:W3CDTF">2020-04-08T10:32:05Z</dcterms:created>
  <dcterms:modified xsi:type="dcterms:W3CDTF">2020-04-19T13:19:06Z</dcterms:modified>
</cp:coreProperties>
</file>