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1" r:id="rId3"/>
    <p:sldId id="272" r:id="rId4"/>
    <p:sldId id="273" r:id="rId5"/>
    <p:sldId id="266" r:id="rId6"/>
    <p:sldId id="257" r:id="rId7"/>
    <p:sldId id="258" r:id="rId8"/>
    <p:sldId id="259" r:id="rId9"/>
    <p:sldId id="260" r:id="rId10"/>
    <p:sldId id="261" r:id="rId11"/>
    <p:sldId id="262" r:id="rId12"/>
    <p:sldId id="263" r:id="rId13"/>
    <p:sldId id="264" r:id="rId14"/>
    <p:sldId id="265" r:id="rId15"/>
    <p:sldId id="269" r:id="rId16"/>
    <p:sldId id="267" r:id="rId17"/>
    <p:sldId id="268" r:id="rId18"/>
    <p:sldId id="270"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4/15/2020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4/15/2020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B61BEF0D-F0BB-DE4B-95CE-6DB70DBA9567}" type="datetimeFigureOut">
              <a:rPr lang="en-US" dirty="0"/>
              <a:pPr/>
              <a:t>4/15/2020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B61BEF0D-F0BB-DE4B-95CE-6DB70DBA9567}" type="datetimeFigureOut">
              <a:rPr lang="en-US" dirty="0"/>
              <a:pPr/>
              <a:t>4/15/2020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B61BEF0D-F0BB-DE4B-95CE-6DB70DBA9567}" type="datetimeFigureOut">
              <a:rPr lang="en-US" dirty="0"/>
              <a:pPr/>
              <a:t>4/15/2020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4/15/2020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4/15/2020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4/15/2020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4/15/2020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B61BEF0D-F0BB-DE4B-95CE-6DB70DBA9567}" type="datetimeFigureOut">
              <a:rPr lang="en-US" dirty="0"/>
              <a:pPr/>
              <a:t>4/15/2020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B61BEF0D-F0BB-DE4B-95CE-6DB70DBA9567}" type="datetimeFigureOut">
              <a:rPr lang="en-US" dirty="0"/>
              <a:pPr/>
              <a:t>4/15/2020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4/15/2020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youtube.com/watch?v=9Hxy-TuX9fs"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a:stretch>
            <a:fillRect/>
          </a:stretch>
        </p:blipFill>
        <p:spPr>
          <a:xfrm>
            <a:off x="6217920" y="2932696"/>
            <a:ext cx="1426588" cy="1426588"/>
          </a:xfrm>
          <a:prstGeom prst="rect">
            <a:avLst/>
          </a:prstGeom>
        </p:spPr>
      </p:pic>
      <p:sp>
        <p:nvSpPr>
          <p:cNvPr id="2" name="Unvan 1"/>
          <p:cNvSpPr>
            <a:spLocks noGrp="1"/>
          </p:cNvSpPr>
          <p:nvPr>
            <p:ph type="ctrTitle"/>
          </p:nvPr>
        </p:nvSpPr>
        <p:spPr/>
        <p:txBody>
          <a:bodyPr>
            <a:normAutofit/>
          </a:bodyPr>
          <a:lstStyle/>
          <a:p>
            <a:r>
              <a:rPr lang="tr-TR" sz="1800" b="1" dirty="0" smtClean="0">
                <a:solidFill>
                  <a:schemeClr val="tx1"/>
                </a:solidFill>
              </a:rPr>
              <a:t>ISTANBUL COMMERCE UNIVERSITY</a:t>
            </a:r>
            <a:endParaRPr lang="tr-TR" sz="1800" b="1" dirty="0">
              <a:solidFill>
                <a:schemeClr val="tx1"/>
              </a:solidFill>
            </a:endParaRPr>
          </a:p>
        </p:txBody>
      </p:sp>
      <p:sp>
        <p:nvSpPr>
          <p:cNvPr id="3" name="Alt Başlık 2"/>
          <p:cNvSpPr>
            <a:spLocks noGrp="1"/>
          </p:cNvSpPr>
          <p:nvPr>
            <p:ph type="subTitle" idx="1"/>
          </p:nvPr>
        </p:nvSpPr>
        <p:spPr/>
        <p:txBody>
          <a:bodyPr/>
          <a:lstStyle/>
          <a:p>
            <a:r>
              <a:rPr lang="tr-TR" b="1" dirty="0" smtClean="0">
                <a:solidFill>
                  <a:schemeClr val="tx1"/>
                </a:solidFill>
              </a:rPr>
              <a:t>MARKET STRUCTURES</a:t>
            </a:r>
            <a:endParaRPr lang="tr-TR" b="1" dirty="0" smtClean="0">
              <a:solidFill>
                <a:schemeClr val="tx1"/>
              </a:solidFill>
            </a:endParaRPr>
          </a:p>
          <a:p>
            <a:r>
              <a:rPr lang="tr-TR" b="1" smtClean="0">
                <a:solidFill>
                  <a:schemeClr val="tx1"/>
                </a:solidFill>
              </a:rPr>
              <a:t>GENERAL ENGLISH 2 %30 ENGLISH</a:t>
            </a:r>
          </a:p>
          <a:p>
            <a:endParaRPr lang="tr-TR" b="1" dirty="0">
              <a:solidFill>
                <a:schemeClr val="tx1"/>
              </a:solidFill>
            </a:endParaRPr>
          </a:p>
        </p:txBody>
      </p:sp>
    </p:spTree>
    <p:extLst>
      <p:ext uri="{BB962C8B-B14F-4D97-AF65-F5344CB8AC3E}">
        <p14:creationId xmlns:p14="http://schemas.microsoft.com/office/powerpoint/2010/main" val="22912026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Understanding</a:t>
            </a:r>
            <a:r>
              <a:rPr lang="tr-TR" dirty="0"/>
              <a:t> </a:t>
            </a:r>
            <a:r>
              <a:rPr lang="tr-TR" dirty="0" err="1"/>
              <a:t>Monopolies</a:t>
            </a:r>
            <a:endParaRPr lang="tr-TR" dirty="0"/>
          </a:p>
        </p:txBody>
      </p:sp>
      <p:sp>
        <p:nvSpPr>
          <p:cNvPr id="3" name="İçerik Yer Tutucusu 2"/>
          <p:cNvSpPr>
            <a:spLocks noGrp="1"/>
          </p:cNvSpPr>
          <p:nvPr>
            <p:ph idx="1"/>
          </p:nvPr>
        </p:nvSpPr>
        <p:spPr>
          <a:xfrm>
            <a:off x="2589212" y="1502229"/>
            <a:ext cx="8915400" cy="4833257"/>
          </a:xfrm>
        </p:spPr>
        <p:txBody>
          <a:bodyPr>
            <a:normAutofit fontScale="92500" lnSpcReduction="20000"/>
          </a:bodyPr>
          <a:lstStyle/>
          <a:p>
            <a:pPr marL="0" indent="0">
              <a:buNone/>
            </a:pPr>
            <a:r>
              <a:rPr lang="en-US" dirty="0"/>
              <a:t>Monopolies typically have an unfair advantage over their competition since they are either the only provider of a product or control most of the market share or customers for their product. Although monopolies might differ from industry-to-industry, they tend to share similar characteristics that include</a:t>
            </a:r>
            <a:r>
              <a:rPr lang="en-US" dirty="0" smtClean="0"/>
              <a:t>:</a:t>
            </a:r>
            <a:endParaRPr lang="tr-TR" dirty="0" smtClean="0"/>
          </a:p>
          <a:p>
            <a:pPr marL="0" indent="0">
              <a:buNone/>
            </a:pPr>
            <a:r>
              <a:rPr lang="en-US" b="1" dirty="0"/>
              <a:t>High or no barriers to entry: </a:t>
            </a:r>
            <a:r>
              <a:rPr lang="en-US" dirty="0"/>
              <a:t>Competitors are not able to enter the market, and the monopoly can easily prevent competition from developing their </a:t>
            </a:r>
            <a:r>
              <a:rPr lang="en-US" b="1" dirty="0"/>
              <a:t>foothold</a:t>
            </a:r>
            <a:r>
              <a:rPr lang="en-US" dirty="0"/>
              <a:t> in an industry by acquiring the competition.</a:t>
            </a:r>
          </a:p>
          <a:p>
            <a:pPr marL="0" indent="0">
              <a:buNone/>
            </a:pPr>
            <a:r>
              <a:rPr lang="en-US" b="1" dirty="0"/>
              <a:t>Single seller</a:t>
            </a:r>
            <a:r>
              <a:rPr lang="en-US" dirty="0"/>
              <a:t>: There is only one seller in the market, meaning the company becomes the same as the industry it serves. </a:t>
            </a:r>
          </a:p>
          <a:p>
            <a:pPr marL="0" indent="0">
              <a:buNone/>
            </a:pPr>
            <a:r>
              <a:rPr lang="en-US" b="1" dirty="0"/>
              <a:t>Price maker: </a:t>
            </a:r>
            <a:r>
              <a:rPr lang="en-US" dirty="0"/>
              <a:t>The company that operates the monopoly decides the price of the product that it will sell without any competition keeping their prices in check. As a result, monopolies can raise prices at </a:t>
            </a:r>
            <a:r>
              <a:rPr lang="en-US" b="1" dirty="0"/>
              <a:t>will</a:t>
            </a:r>
            <a:r>
              <a:rPr lang="en-US" dirty="0"/>
              <a:t>.</a:t>
            </a:r>
          </a:p>
          <a:p>
            <a:pPr marL="0" indent="0">
              <a:buNone/>
            </a:pPr>
            <a:r>
              <a:rPr lang="en-US" b="1" dirty="0"/>
              <a:t>Economies of scale</a:t>
            </a:r>
            <a:r>
              <a:rPr lang="en-US" dirty="0"/>
              <a:t>: A monopoly often can produce at a lower cost than smaller companies. Monopolies can buy huge quantities of </a:t>
            </a:r>
            <a:r>
              <a:rPr lang="en-US" b="1" dirty="0"/>
              <a:t>inventory</a:t>
            </a:r>
            <a:r>
              <a:rPr lang="en-US" dirty="0"/>
              <a:t>, for example, usually a volume discount. As a result, a monopoly can lower its prices so much that smaller competitors can't survive. Essentially, monopolies can engage in price wars due to their scale of their manufacturing and distribution networks such as </a:t>
            </a:r>
            <a:r>
              <a:rPr lang="en-US" b="1" dirty="0"/>
              <a:t>warehousing</a:t>
            </a:r>
            <a:r>
              <a:rPr lang="en-US" dirty="0"/>
              <a:t> and </a:t>
            </a:r>
            <a:r>
              <a:rPr lang="en-US" b="1" dirty="0"/>
              <a:t>shipping</a:t>
            </a:r>
            <a:r>
              <a:rPr lang="en-US" dirty="0"/>
              <a:t>, that can be done at lower costs than any of the competitors in the industry.</a:t>
            </a:r>
            <a:endParaRPr lang="tr-TR" dirty="0"/>
          </a:p>
        </p:txBody>
      </p:sp>
    </p:spTree>
    <p:extLst>
      <p:ext uri="{BB962C8B-B14F-4D97-AF65-F5344CB8AC3E}">
        <p14:creationId xmlns:p14="http://schemas.microsoft.com/office/powerpoint/2010/main" val="25646752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Monopolistic</a:t>
            </a:r>
            <a:r>
              <a:rPr lang="tr-TR" dirty="0"/>
              <a:t> </a:t>
            </a:r>
            <a:r>
              <a:rPr lang="tr-TR" dirty="0" err="1"/>
              <a:t>Competition</a:t>
            </a:r>
            <a:endParaRPr lang="tr-TR" dirty="0"/>
          </a:p>
        </p:txBody>
      </p:sp>
      <p:sp>
        <p:nvSpPr>
          <p:cNvPr id="3" name="İçerik Yer Tutucusu 2"/>
          <p:cNvSpPr>
            <a:spLocks noGrp="1"/>
          </p:cNvSpPr>
          <p:nvPr>
            <p:ph idx="1"/>
          </p:nvPr>
        </p:nvSpPr>
        <p:spPr/>
        <p:txBody>
          <a:bodyPr>
            <a:normAutofit/>
          </a:bodyPr>
          <a:lstStyle/>
          <a:p>
            <a:r>
              <a:rPr lang="en-US" dirty="0"/>
              <a:t>When there are multiple sellers in an industry with many similar </a:t>
            </a:r>
            <a:r>
              <a:rPr lang="en-US" b="1" dirty="0"/>
              <a:t>substitutes</a:t>
            </a:r>
            <a:r>
              <a:rPr lang="en-US" dirty="0"/>
              <a:t> for the goods being produced and companies retain some power in the market, it's referred to </a:t>
            </a:r>
            <a:r>
              <a:rPr lang="en-US" i="1" dirty="0"/>
              <a:t>as monopolistic competition</a:t>
            </a:r>
            <a:r>
              <a:rPr lang="en-US" dirty="0"/>
              <a:t>. In this scenario, an industry has many businesses that offer similar products or services, but their offerings are not perfect substitutes. In some cases, this can lead to duopolies</a:t>
            </a:r>
            <a:r>
              <a:rPr lang="en-US" dirty="0" smtClean="0"/>
              <a:t>.</a:t>
            </a:r>
            <a:endParaRPr lang="en-US" dirty="0"/>
          </a:p>
          <a:p>
            <a:r>
              <a:rPr lang="en-US" dirty="0"/>
              <a:t>In a monopolistic competitive industry, barriers to entry and exit are typically low, and companies try to </a:t>
            </a:r>
            <a:r>
              <a:rPr lang="en-US" b="1" dirty="0"/>
              <a:t>differentiate</a:t>
            </a:r>
            <a:r>
              <a:rPr lang="en-US" dirty="0"/>
              <a:t> themselves through price cuts and marketing efforts. However, since the products offered are so similar between the different competitors, it's difficult for consumers to tell which product is better. Some examples of monopolistic competition include retail stores, restaurants, and hair salons. </a:t>
            </a:r>
            <a:endParaRPr lang="tr-TR" dirty="0"/>
          </a:p>
        </p:txBody>
      </p:sp>
    </p:spTree>
    <p:extLst>
      <p:ext uri="{BB962C8B-B14F-4D97-AF65-F5344CB8AC3E}">
        <p14:creationId xmlns:p14="http://schemas.microsoft.com/office/powerpoint/2010/main" val="20639453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What</a:t>
            </a:r>
            <a:r>
              <a:rPr lang="tr-TR" dirty="0"/>
              <a:t> is an </a:t>
            </a:r>
            <a:r>
              <a:rPr lang="tr-TR" dirty="0" err="1"/>
              <a:t>Oligopoly</a:t>
            </a:r>
            <a:r>
              <a:rPr lang="tr-TR" dirty="0"/>
              <a:t>?</a:t>
            </a:r>
          </a:p>
        </p:txBody>
      </p:sp>
      <p:sp>
        <p:nvSpPr>
          <p:cNvPr id="3" name="İçerik Yer Tutucusu 2"/>
          <p:cNvSpPr>
            <a:spLocks noGrp="1"/>
          </p:cNvSpPr>
          <p:nvPr>
            <p:ph idx="1"/>
          </p:nvPr>
        </p:nvSpPr>
        <p:spPr/>
        <p:txBody>
          <a:bodyPr/>
          <a:lstStyle/>
          <a:p>
            <a:r>
              <a:rPr lang="en-US" dirty="0"/>
              <a:t>Oligopoly is a market structure with a small number of firms, none of which can keep the others from having significant influence. The concentration ratio measures the market share of the largest firms. A monopoly is one firm, duopoly is two firms and oligopoly is two or more firms. There is no precise upper limit to the number of firms in an oligopoly, but the number must be </a:t>
            </a:r>
            <a:r>
              <a:rPr lang="en-US" dirty="0" smtClean="0"/>
              <a:t>low</a:t>
            </a:r>
            <a:endParaRPr lang="tr-TR" dirty="0" smtClean="0"/>
          </a:p>
          <a:p>
            <a:r>
              <a:rPr lang="en-US" dirty="0" smtClean="0"/>
              <a:t>Oligopoly </a:t>
            </a:r>
            <a:r>
              <a:rPr lang="en-US" dirty="0"/>
              <a:t>is when a small number of firms collude, either explicitly or tacitly, to restrict output and/or fix prices, in order to achieve above normal market returns. enough that the actions of one firm significantly influence the others.</a:t>
            </a:r>
            <a:endParaRPr lang="tr-TR" dirty="0"/>
          </a:p>
        </p:txBody>
      </p:sp>
    </p:spTree>
    <p:extLst>
      <p:ext uri="{BB962C8B-B14F-4D97-AF65-F5344CB8AC3E}">
        <p14:creationId xmlns:p14="http://schemas.microsoft.com/office/powerpoint/2010/main" val="21714140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Understanding</a:t>
            </a:r>
            <a:r>
              <a:rPr lang="tr-TR" dirty="0"/>
              <a:t> </a:t>
            </a:r>
            <a:r>
              <a:rPr lang="tr-TR" dirty="0" err="1"/>
              <a:t>Oligopoly</a:t>
            </a:r>
            <a:endParaRPr lang="tr-TR" dirty="0"/>
          </a:p>
        </p:txBody>
      </p:sp>
      <p:sp>
        <p:nvSpPr>
          <p:cNvPr id="3" name="İçerik Yer Tutucusu 2"/>
          <p:cNvSpPr>
            <a:spLocks noGrp="1"/>
          </p:cNvSpPr>
          <p:nvPr>
            <p:ph idx="1"/>
          </p:nvPr>
        </p:nvSpPr>
        <p:spPr>
          <a:xfrm>
            <a:off x="2272937" y="2133600"/>
            <a:ext cx="9535885" cy="3777622"/>
          </a:xfrm>
        </p:spPr>
        <p:txBody>
          <a:bodyPr/>
          <a:lstStyle/>
          <a:p>
            <a:r>
              <a:rPr lang="en-US" dirty="0"/>
              <a:t>Oligopolies in history include steel manufacturers, oil companies, rail roads</a:t>
            </a:r>
            <a:r>
              <a:rPr lang="en-US" dirty="0" smtClean="0"/>
              <a:t>,</a:t>
            </a:r>
            <a:endParaRPr lang="tr-TR" dirty="0" smtClean="0"/>
          </a:p>
          <a:p>
            <a:pPr marL="0" indent="0">
              <a:buNone/>
            </a:pPr>
            <a:r>
              <a:rPr lang="en-US" dirty="0" smtClean="0"/>
              <a:t> </a:t>
            </a:r>
            <a:r>
              <a:rPr lang="en-US" dirty="0"/>
              <a:t>tire manufacturing, grocery store chains, and wireless carriers. The </a:t>
            </a:r>
            <a:endParaRPr lang="tr-TR" dirty="0" smtClean="0"/>
          </a:p>
          <a:p>
            <a:pPr marL="0" indent="0">
              <a:buNone/>
            </a:pPr>
            <a:r>
              <a:rPr lang="en-US" dirty="0" smtClean="0"/>
              <a:t>economic </a:t>
            </a:r>
            <a:r>
              <a:rPr lang="en-US" dirty="0"/>
              <a:t>and legal concern is that an oligopoly can block new entrants, </a:t>
            </a:r>
            <a:endParaRPr lang="tr-TR" dirty="0" smtClean="0"/>
          </a:p>
          <a:p>
            <a:pPr marL="0" indent="0">
              <a:buNone/>
            </a:pPr>
            <a:r>
              <a:rPr lang="en-US" dirty="0" smtClean="0"/>
              <a:t>slow </a:t>
            </a:r>
            <a:r>
              <a:rPr lang="en-US" dirty="0"/>
              <a:t>innovation, and increase prices, all of which harm consumers. Firms in </a:t>
            </a:r>
            <a:endParaRPr lang="tr-TR" dirty="0" smtClean="0"/>
          </a:p>
          <a:p>
            <a:pPr marL="0" indent="0">
              <a:buNone/>
            </a:pPr>
            <a:r>
              <a:rPr lang="en-US" dirty="0" smtClean="0"/>
              <a:t>an </a:t>
            </a:r>
            <a:r>
              <a:rPr lang="en-US" dirty="0"/>
              <a:t>oligopoly set prices, whether collectively – in a cartel – or under the </a:t>
            </a:r>
            <a:endParaRPr lang="tr-TR" dirty="0" smtClean="0"/>
          </a:p>
          <a:p>
            <a:pPr marL="0" indent="0">
              <a:buNone/>
            </a:pPr>
            <a:r>
              <a:rPr lang="en-US" dirty="0" smtClean="0"/>
              <a:t>leadership </a:t>
            </a:r>
            <a:r>
              <a:rPr lang="en-US" dirty="0"/>
              <a:t>of one firm, rather than taking prices from the market. </a:t>
            </a:r>
            <a:r>
              <a:rPr lang="en-US" b="1" dirty="0"/>
              <a:t>Profit </a:t>
            </a:r>
            <a:r>
              <a:rPr lang="en-US" b="1" dirty="0" smtClean="0"/>
              <a:t>margins</a:t>
            </a:r>
            <a:r>
              <a:rPr lang="en-US" dirty="0" smtClean="0"/>
              <a:t> </a:t>
            </a:r>
            <a:r>
              <a:rPr lang="en-US" dirty="0"/>
              <a:t>are </a:t>
            </a:r>
            <a:endParaRPr lang="tr-TR" dirty="0" smtClean="0"/>
          </a:p>
          <a:p>
            <a:pPr marL="0" indent="0">
              <a:buNone/>
            </a:pPr>
            <a:r>
              <a:rPr lang="en-US" dirty="0" smtClean="0"/>
              <a:t>thus </a:t>
            </a:r>
            <a:r>
              <a:rPr lang="en-US" dirty="0"/>
              <a:t>higher than they would be in a more competitive market</a:t>
            </a:r>
            <a:r>
              <a:rPr lang="en-US" dirty="0" smtClean="0"/>
              <a:t>.</a:t>
            </a:r>
            <a:endParaRPr lang="tr-TR" dirty="0" smtClean="0"/>
          </a:p>
          <a:p>
            <a:pPr marL="0" indent="0">
              <a:buNone/>
            </a:pPr>
            <a:endParaRPr lang="tr-TR" dirty="0"/>
          </a:p>
        </p:txBody>
      </p:sp>
    </p:spTree>
    <p:extLst>
      <p:ext uri="{BB962C8B-B14F-4D97-AF65-F5344CB8AC3E}">
        <p14:creationId xmlns:p14="http://schemas.microsoft.com/office/powerpoint/2010/main" val="19743062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1028" name="Picture 4" descr="Market definition with Characteristics and Types – Assignment Point"/>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952206" y="1904999"/>
            <a:ext cx="7694023" cy="38034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6232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Checklist</a:t>
            </a:r>
            <a:r>
              <a:rPr lang="tr-TR" dirty="0" smtClean="0"/>
              <a:t/>
            </a:r>
            <a:br>
              <a:rPr lang="tr-TR" dirty="0" smtClean="0"/>
            </a:br>
            <a:endParaRPr lang="tr-TR" dirty="0"/>
          </a:p>
        </p:txBody>
      </p:sp>
      <p:sp>
        <p:nvSpPr>
          <p:cNvPr id="3" name="İçerik Yer Tutucusu 2"/>
          <p:cNvSpPr>
            <a:spLocks noGrp="1"/>
          </p:cNvSpPr>
          <p:nvPr>
            <p:ph idx="1"/>
          </p:nvPr>
        </p:nvSpPr>
        <p:spPr>
          <a:xfrm>
            <a:off x="2592925" y="1358537"/>
            <a:ext cx="8915400" cy="4552685"/>
          </a:xfrm>
        </p:spPr>
        <p:txBody>
          <a:bodyPr>
            <a:normAutofit lnSpcReduction="10000"/>
          </a:bodyPr>
          <a:lstStyle/>
          <a:p>
            <a:r>
              <a:rPr lang="tr-TR" dirty="0" smtClean="0">
                <a:hlinkClick r:id="rId2"/>
              </a:rPr>
              <a:t>https://www.youtube.com/watch?v=9Hxy-TuX9fs</a:t>
            </a:r>
            <a:endParaRPr lang="tr-TR" dirty="0" smtClean="0"/>
          </a:p>
          <a:p>
            <a:pPr marL="0" indent="0">
              <a:buNone/>
            </a:pPr>
            <a:r>
              <a:rPr lang="tr-TR" dirty="0" smtClean="0"/>
              <a:t>1.</a:t>
            </a:r>
            <a:r>
              <a:rPr lang="en-US" dirty="0" smtClean="0"/>
              <a:t>there's only one producer for the whole market, </a:t>
            </a:r>
            <a:r>
              <a:rPr lang="tr-TR" dirty="0" smtClean="0"/>
              <a:t>______________________</a:t>
            </a:r>
          </a:p>
          <a:p>
            <a:pPr marL="0" indent="0">
              <a:buNone/>
            </a:pPr>
            <a:r>
              <a:rPr lang="tr-TR" dirty="0" smtClean="0"/>
              <a:t>2.</a:t>
            </a:r>
            <a:r>
              <a:rPr lang="en-US" dirty="0" smtClean="0"/>
              <a:t>In perfect competition</a:t>
            </a:r>
            <a:r>
              <a:rPr lang="tr-TR" dirty="0" smtClean="0"/>
              <a:t> </a:t>
            </a:r>
            <a:r>
              <a:rPr lang="en-US" dirty="0" smtClean="0"/>
              <a:t>how much market power (where market power is defined as the ability to control the price) does an individual firm have?</a:t>
            </a:r>
            <a:endParaRPr lang="tr-TR" dirty="0" smtClean="0"/>
          </a:p>
          <a:p>
            <a:pPr marL="0" indent="0">
              <a:buNone/>
            </a:pPr>
            <a:r>
              <a:rPr lang="tr-TR" dirty="0" smtClean="0"/>
              <a:t>3.In </a:t>
            </a:r>
            <a:r>
              <a:rPr lang="tr-TR" dirty="0" err="1" smtClean="0"/>
              <a:t>perfect</a:t>
            </a:r>
            <a:r>
              <a:rPr lang="tr-TR" dirty="0" smtClean="0"/>
              <a:t> </a:t>
            </a:r>
            <a:r>
              <a:rPr lang="tr-TR" dirty="0" err="1" smtClean="0"/>
              <a:t>competition</a:t>
            </a:r>
            <a:r>
              <a:rPr lang="tr-TR" dirty="0" smtClean="0"/>
              <a:t> </a:t>
            </a:r>
            <a:r>
              <a:rPr lang="tr-TR" dirty="0" err="1" smtClean="0"/>
              <a:t>why</a:t>
            </a:r>
            <a:r>
              <a:rPr lang="tr-TR" dirty="0" smtClean="0"/>
              <a:t> </a:t>
            </a:r>
            <a:r>
              <a:rPr lang="tr-TR" dirty="0" err="1" smtClean="0"/>
              <a:t>are</a:t>
            </a:r>
            <a:r>
              <a:rPr lang="tr-TR" dirty="0" smtClean="0"/>
              <a:t> </a:t>
            </a:r>
            <a:r>
              <a:rPr lang="tr-TR" dirty="0" err="1" smtClean="0"/>
              <a:t>there</a:t>
            </a:r>
            <a:r>
              <a:rPr lang="tr-TR" dirty="0" smtClean="0"/>
              <a:t> </a:t>
            </a:r>
            <a:r>
              <a:rPr lang="tr-TR" dirty="0" err="1" smtClean="0"/>
              <a:t>lots</a:t>
            </a:r>
            <a:r>
              <a:rPr lang="tr-TR" dirty="0" smtClean="0"/>
              <a:t> of </a:t>
            </a:r>
            <a:r>
              <a:rPr lang="tr-TR" dirty="0" err="1" smtClean="0"/>
              <a:t>producers</a:t>
            </a:r>
            <a:r>
              <a:rPr lang="tr-TR" dirty="0" smtClean="0"/>
              <a:t>?</a:t>
            </a:r>
          </a:p>
          <a:p>
            <a:pPr marL="0" indent="0">
              <a:buNone/>
            </a:pPr>
            <a:r>
              <a:rPr lang="en-US" b="1" i="1" dirty="0" smtClean="0"/>
              <a:t>.</a:t>
            </a:r>
            <a:endParaRPr lang="tr-TR" b="1" i="1" dirty="0" smtClean="0"/>
          </a:p>
          <a:p>
            <a:pPr marL="0" indent="0">
              <a:buNone/>
            </a:pPr>
            <a:r>
              <a:rPr lang="tr-TR" dirty="0" smtClean="0"/>
              <a:t>4.</a:t>
            </a:r>
            <a:r>
              <a:rPr lang="en-US" dirty="0" smtClean="0"/>
              <a:t>How perfectly competitive market</a:t>
            </a:r>
            <a:r>
              <a:rPr lang="tr-TR" dirty="0" smtClean="0"/>
              <a:t> can be </a:t>
            </a:r>
            <a:r>
              <a:rPr lang="tr-TR" dirty="0" err="1" smtClean="0"/>
              <a:t>recognized</a:t>
            </a:r>
            <a:r>
              <a:rPr lang="en-US" dirty="0" smtClean="0"/>
              <a:t>?</a:t>
            </a:r>
          </a:p>
          <a:p>
            <a:pPr marL="0" indent="0">
              <a:buNone/>
            </a:pPr>
            <a:r>
              <a:rPr lang="tr-TR" b="1" i="1" dirty="0" smtClean="0"/>
              <a:t>5.__________________________</a:t>
            </a:r>
            <a:r>
              <a:rPr lang="en-US" b="1" i="1" u="sng" dirty="0" smtClean="0"/>
              <a:t> </a:t>
            </a:r>
            <a:r>
              <a:rPr lang="en-US" dirty="0" smtClean="0"/>
              <a:t>is </a:t>
            </a:r>
            <a:r>
              <a:rPr lang="en-US" dirty="0"/>
              <a:t>still competitive, so there are still a </a:t>
            </a:r>
            <a:r>
              <a:rPr lang="en-US" dirty="0" smtClean="0"/>
              <a:t>lot</a:t>
            </a:r>
            <a:r>
              <a:rPr lang="tr-TR" dirty="0" smtClean="0"/>
              <a:t> </a:t>
            </a:r>
            <a:r>
              <a:rPr lang="en-US" dirty="0" smtClean="0"/>
              <a:t>of </a:t>
            </a:r>
            <a:r>
              <a:rPr lang="en-US" dirty="0"/>
              <a:t>producers; given there are lots of producers, we can assume that entry into the </a:t>
            </a:r>
            <a:r>
              <a:rPr lang="en-US" dirty="0" smtClean="0"/>
              <a:t>industry</a:t>
            </a:r>
            <a:r>
              <a:rPr lang="tr-TR" dirty="0" smtClean="0"/>
              <a:t> is </a:t>
            </a:r>
            <a:r>
              <a:rPr lang="tr-TR" dirty="0" err="1" smtClean="0"/>
              <a:t>easy.products</a:t>
            </a:r>
            <a:r>
              <a:rPr lang="tr-TR" dirty="0" smtClean="0"/>
              <a:t> </a:t>
            </a:r>
            <a:r>
              <a:rPr lang="tr-TR" dirty="0" err="1" smtClean="0"/>
              <a:t>are</a:t>
            </a:r>
            <a:r>
              <a:rPr lang="en-US" dirty="0" smtClean="0"/>
              <a:t> </a:t>
            </a:r>
            <a:r>
              <a:rPr lang="en-US" dirty="0"/>
              <a:t>Highly similar, yes; highly substitutable, yes; but not identical</a:t>
            </a:r>
            <a:r>
              <a:rPr lang="en-US" dirty="0" smtClean="0"/>
              <a:t>.</a:t>
            </a:r>
            <a:endParaRPr lang="tr-TR" dirty="0" smtClean="0"/>
          </a:p>
          <a:p>
            <a:pPr marL="0" indent="0">
              <a:buNone/>
            </a:pPr>
            <a:r>
              <a:rPr lang="tr-TR" dirty="0" smtClean="0"/>
              <a:t>6. ____________________</a:t>
            </a:r>
            <a:r>
              <a:rPr lang="en-US" dirty="0" smtClean="0"/>
              <a:t>have </a:t>
            </a:r>
            <a:r>
              <a:rPr lang="en-US" dirty="0"/>
              <a:t>a few large producers </a:t>
            </a:r>
            <a:r>
              <a:rPr lang="en-US" dirty="0" smtClean="0"/>
              <a:t>making</a:t>
            </a:r>
            <a:r>
              <a:rPr lang="tr-TR" dirty="0" smtClean="0"/>
              <a:t> </a:t>
            </a:r>
            <a:r>
              <a:rPr lang="en-US" dirty="0" smtClean="0"/>
              <a:t>up </a:t>
            </a:r>
            <a:r>
              <a:rPr lang="en-US" dirty="0"/>
              <a:t>the market, each with a large amount of control, or market </a:t>
            </a:r>
            <a:r>
              <a:rPr lang="en-US" dirty="0" smtClean="0"/>
              <a:t>power.</a:t>
            </a:r>
            <a:r>
              <a:rPr lang="tr-TR" dirty="0" smtClean="0"/>
              <a:t> T</a:t>
            </a:r>
            <a:r>
              <a:rPr lang="en-US" dirty="0" smtClean="0"/>
              <a:t>here </a:t>
            </a:r>
            <a:r>
              <a:rPr lang="en-US" dirty="0"/>
              <a:t>are some barriers to entry, so it's hard, but not impossible, to get in.</a:t>
            </a:r>
          </a:p>
          <a:p>
            <a:pPr marL="0" indent="0">
              <a:buNone/>
            </a:pPr>
            <a:endParaRPr lang="tr-TR" dirty="0" smtClean="0"/>
          </a:p>
          <a:p>
            <a:pPr marL="0" indent="0">
              <a:buNone/>
            </a:pPr>
            <a:endParaRPr lang="tr-TR" b="1" i="1" dirty="0" smtClean="0"/>
          </a:p>
          <a:p>
            <a:pPr marL="0" indent="0">
              <a:buNone/>
            </a:pPr>
            <a:endParaRPr lang="tr-TR" dirty="0"/>
          </a:p>
        </p:txBody>
      </p:sp>
    </p:spTree>
    <p:extLst>
      <p:ext uri="{BB962C8B-B14F-4D97-AF65-F5344CB8AC3E}">
        <p14:creationId xmlns:p14="http://schemas.microsoft.com/office/powerpoint/2010/main" val="39828428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Vocabulary</a:t>
            </a:r>
            <a:r>
              <a:rPr lang="tr-TR" dirty="0" smtClean="0"/>
              <a:t> </a:t>
            </a:r>
            <a:r>
              <a:rPr lang="tr-TR" dirty="0" err="1" smtClean="0"/>
              <a:t>list</a:t>
            </a:r>
            <a:r>
              <a:rPr lang="tr-TR" dirty="0" smtClean="0"/>
              <a:t/>
            </a:r>
            <a:br>
              <a:rPr lang="tr-TR" dirty="0" smtClean="0"/>
            </a:br>
            <a:endParaRPr lang="tr-TR" dirty="0"/>
          </a:p>
        </p:txBody>
      </p:sp>
      <p:sp>
        <p:nvSpPr>
          <p:cNvPr id="3" name="İçerik Yer Tutucusu 2"/>
          <p:cNvSpPr>
            <a:spLocks noGrp="1"/>
          </p:cNvSpPr>
          <p:nvPr>
            <p:ph idx="1"/>
          </p:nvPr>
        </p:nvSpPr>
        <p:spPr/>
        <p:txBody>
          <a:bodyPr>
            <a:normAutofit fontScale="92500" lnSpcReduction="20000"/>
          </a:bodyPr>
          <a:lstStyle/>
          <a:p>
            <a:r>
              <a:rPr lang="tr-TR" dirty="0" err="1" smtClean="0"/>
              <a:t>Goal</a:t>
            </a:r>
            <a:endParaRPr lang="tr-TR" dirty="0" smtClean="0"/>
          </a:p>
          <a:p>
            <a:r>
              <a:rPr lang="tr-TR" dirty="0" err="1" smtClean="0"/>
              <a:t>Feracious</a:t>
            </a:r>
            <a:endParaRPr lang="tr-TR" dirty="0" smtClean="0"/>
          </a:p>
          <a:p>
            <a:r>
              <a:rPr lang="tr-TR" dirty="0" err="1" smtClean="0"/>
              <a:t>Cut-throat</a:t>
            </a:r>
            <a:endParaRPr lang="tr-TR" dirty="0" smtClean="0"/>
          </a:p>
          <a:p>
            <a:r>
              <a:rPr lang="tr-TR" dirty="0" smtClean="0"/>
              <a:t>Market </a:t>
            </a:r>
            <a:r>
              <a:rPr lang="tr-TR" dirty="0" err="1" smtClean="0"/>
              <a:t>share</a:t>
            </a:r>
            <a:endParaRPr lang="tr-TR" dirty="0" smtClean="0"/>
          </a:p>
          <a:p>
            <a:r>
              <a:rPr lang="tr-TR" dirty="0" err="1" smtClean="0"/>
              <a:t>Recoup</a:t>
            </a:r>
            <a:endParaRPr lang="tr-TR" dirty="0" smtClean="0"/>
          </a:p>
          <a:p>
            <a:r>
              <a:rPr lang="tr-TR" dirty="0" err="1" smtClean="0"/>
              <a:t>Economies</a:t>
            </a:r>
            <a:r>
              <a:rPr lang="tr-TR" dirty="0" smtClean="0"/>
              <a:t> of </a:t>
            </a:r>
            <a:r>
              <a:rPr lang="tr-TR" dirty="0" err="1" smtClean="0"/>
              <a:t>scale</a:t>
            </a:r>
            <a:endParaRPr lang="tr-TR" dirty="0" smtClean="0"/>
          </a:p>
          <a:p>
            <a:r>
              <a:rPr lang="tr-TR" dirty="0" err="1" smtClean="0"/>
              <a:t>Monopoly</a:t>
            </a:r>
            <a:endParaRPr lang="tr-TR" dirty="0" smtClean="0"/>
          </a:p>
          <a:p>
            <a:r>
              <a:rPr lang="tr-TR" dirty="0" err="1" smtClean="0"/>
              <a:t>Oligopoly</a:t>
            </a:r>
            <a:endParaRPr lang="tr-TR" dirty="0" smtClean="0"/>
          </a:p>
          <a:p>
            <a:r>
              <a:rPr lang="tr-TR" dirty="0" smtClean="0"/>
              <a:t>Perfect </a:t>
            </a:r>
            <a:r>
              <a:rPr lang="tr-TR" dirty="0" err="1" smtClean="0"/>
              <a:t>competition</a:t>
            </a:r>
            <a:endParaRPr lang="tr-TR" dirty="0" smtClean="0"/>
          </a:p>
          <a:p>
            <a:r>
              <a:rPr lang="tr-TR" dirty="0" err="1" smtClean="0"/>
              <a:t>Monopolistic</a:t>
            </a:r>
            <a:r>
              <a:rPr lang="tr-TR" dirty="0" smtClean="0"/>
              <a:t> </a:t>
            </a:r>
            <a:r>
              <a:rPr lang="tr-TR" dirty="0" err="1" smtClean="0"/>
              <a:t>competition</a:t>
            </a:r>
            <a:endParaRPr lang="tr-TR" dirty="0" smtClean="0"/>
          </a:p>
          <a:p>
            <a:r>
              <a:rPr lang="tr-TR" dirty="0" err="1" smtClean="0"/>
              <a:t>commodity</a:t>
            </a:r>
            <a:endParaRPr lang="tr-TR" dirty="0"/>
          </a:p>
        </p:txBody>
      </p:sp>
    </p:spTree>
    <p:extLst>
      <p:ext uri="{BB962C8B-B14F-4D97-AF65-F5344CB8AC3E}">
        <p14:creationId xmlns:p14="http://schemas.microsoft.com/office/powerpoint/2010/main" val="41259893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err="1" smtClean="0"/>
              <a:t>Supply</a:t>
            </a:r>
            <a:endParaRPr lang="tr-TR" dirty="0" smtClean="0"/>
          </a:p>
          <a:p>
            <a:r>
              <a:rPr lang="tr-TR" dirty="0" err="1" smtClean="0"/>
              <a:t>Demand</a:t>
            </a:r>
            <a:endParaRPr lang="tr-TR" dirty="0" smtClean="0"/>
          </a:p>
          <a:p>
            <a:r>
              <a:rPr lang="tr-TR" dirty="0" err="1" smtClean="0"/>
              <a:t>Dominate</a:t>
            </a:r>
            <a:endParaRPr lang="tr-TR" dirty="0" smtClean="0"/>
          </a:p>
          <a:p>
            <a:r>
              <a:rPr lang="tr-TR" dirty="0" err="1" smtClean="0"/>
              <a:t>Capitalism</a:t>
            </a:r>
            <a:endParaRPr lang="tr-TR" dirty="0" smtClean="0"/>
          </a:p>
          <a:p>
            <a:r>
              <a:rPr lang="tr-TR" dirty="0" err="1" smtClean="0"/>
              <a:t>Restraint</a:t>
            </a:r>
            <a:r>
              <a:rPr lang="tr-TR" dirty="0" smtClean="0"/>
              <a:t> </a:t>
            </a:r>
          </a:p>
          <a:p>
            <a:r>
              <a:rPr lang="tr-TR" dirty="0" err="1" smtClean="0"/>
              <a:t>Entity</a:t>
            </a:r>
            <a:endParaRPr lang="tr-TR" dirty="0" smtClean="0"/>
          </a:p>
          <a:p>
            <a:r>
              <a:rPr lang="tr-TR" dirty="0" err="1" smtClean="0"/>
              <a:t>Foothold</a:t>
            </a:r>
            <a:endParaRPr lang="tr-TR" dirty="0" smtClean="0"/>
          </a:p>
          <a:p>
            <a:r>
              <a:rPr lang="tr-TR" dirty="0" err="1" smtClean="0"/>
              <a:t>Will</a:t>
            </a:r>
            <a:r>
              <a:rPr lang="tr-TR" dirty="0" smtClean="0"/>
              <a:t> </a:t>
            </a:r>
          </a:p>
          <a:p>
            <a:r>
              <a:rPr lang="tr-TR" dirty="0" err="1" smtClean="0"/>
              <a:t>İnventory</a:t>
            </a:r>
            <a:endParaRPr lang="tr-TR" dirty="0" smtClean="0"/>
          </a:p>
          <a:p>
            <a:r>
              <a:rPr lang="tr-TR" dirty="0" err="1" smtClean="0"/>
              <a:t>Warehousing</a:t>
            </a:r>
            <a:endParaRPr lang="tr-TR" dirty="0" smtClean="0"/>
          </a:p>
          <a:p>
            <a:r>
              <a:rPr lang="tr-TR" dirty="0" err="1" smtClean="0"/>
              <a:t>Shipping</a:t>
            </a:r>
            <a:endParaRPr lang="tr-TR" dirty="0" smtClean="0"/>
          </a:p>
          <a:p>
            <a:endParaRPr lang="tr-TR" dirty="0"/>
          </a:p>
        </p:txBody>
      </p:sp>
    </p:spTree>
    <p:extLst>
      <p:ext uri="{BB962C8B-B14F-4D97-AF65-F5344CB8AC3E}">
        <p14:creationId xmlns:p14="http://schemas.microsoft.com/office/powerpoint/2010/main" val="28129797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err="1" smtClean="0"/>
              <a:t>Substitute</a:t>
            </a:r>
            <a:endParaRPr lang="tr-TR" dirty="0" smtClean="0"/>
          </a:p>
          <a:p>
            <a:r>
              <a:rPr lang="tr-TR" dirty="0" err="1" smtClean="0"/>
              <a:t>Differentiate</a:t>
            </a:r>
            <a:endParaRPr lang="tr-TR" dirty="0" smtClean="0"/>
          </a:p>
          <a:p>
            <a:r>
              <a:rPr lang="tr-TR" dirty="0" smtClean="0"/>
              <a:t>Profit </a:t>
            </a:r>
            <a:r>
              <a:rPr lang="tr-TR" dirty="0" err="1" smtClean="0"/>
              <a:t>margin</a:t>
            </a:r>
            <a:endParaRPr lang="tr-TR" dirty="0"/>
          </a:p>
          <a:p>
            <a:r>
              <a:rPr lang="tr-TR" dirty="0" smtClean="0"/>
              <a:t>TURNOVER</a:t>
            </a:r>
          </a:p>
          <a:p>
            <a:r>
              <a:rPr lang="tr-TR" dirty="0" err="1" smtClean="0"/>
              <a:t>differentiate</a:t>
            </a:r>
            <a:endParaRPr lang="tr-TR" dirty="0" smtClean="0"/>
          </a:p>
        </p:txBody>
      </p:sp>
    </p:spTree>
    <p:extLst>
      <p:ext uri="{BB962C8B-B14F-4D97-AF65-F5344CB8AC3E}">
        <p14:creationId xmlns:p14="http://schemas.microsoft.com/office/powerpoint/2010/main" val="31005042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Market </a:t>
            </a:r>
            <a:r>
              <a:rPr lang="tr-TR" dirty="0" err="1"/>
              <a:t>structures</a:t>
            </a:r>
            <a:r>
              <a:rPr lang="tr-TR" dirty="0"/>
              <a:t>:</a:t>
            </a:r>
          </a:p>
        </p:txBody>
      </p:sp>
      <p:sp>
        <p:nvSpPr>
          <p:cNvPr id="3" name="İçerik Yer Tutucusu 2"/>
          <p:cNvSpPr>
            <a:spLocks noGrp="1"/>
          </p:cNvSpPr>
          <p:nvPr>
            <p:ph idx="1"/>
          </p:nvPr>
        </p:nvSpPr>
        <p:spPr/>
        <p:txBody>
          <a:bodyPr/>
          <a:lstStyle/>
          <a:p>
            <a:r>
              <a:rPr lang="en-US" dirty="0"/>
              <a:t>The analysis of market structures is of great importance when studying </a:t>
            </a:r>
            <a:endParaRPr lang="tr-TR" dirty="0" smtClean="0"/>
          </a:p>
          <a:p>
            <a:pPr marL="0" indent="0">
              <a:buNone/>
            </a:pPr>
            <a:r>
              <a:rPr lang="en-US" dirty="0" smtClean="0"/>
              <a:t>microeconomics</a:t>
            </a:r>
            <a:r>
              <a:rPr lang="en-US" dirty="0"/>
              <a:t>. How the market will behave, depending on the </a:t>
            </a:r>
            <a:r>
              <a:rPr lang="en-US" dirty="0" smtClean="0"/>
              <a:t>number</a:t>
            </a:r>
            <a:endParaRPr lang="tr-TR" dirty="0" smtClean="0"/>
          </a:p>
          <a:p>
            <a:pPr marL="0" indent="0">
              <a:buNone/>
            </a:pPr>
            <a:r>
              <a:rPr lang="en-US" dirty="0" smtClean="0"/>
              <a:t>of </a:t>
            </a:r>
            <a:r>
              <a:rPr lang="en-US" dirty="0"/>
              <a:t>buyers or sellers, its dimensions, the existence of entry and exit barriers, etc. </a:t>
            </a:r>
            <a:endParaRPr lang="tr-TR" dirty="0" smtClean="0"/>
          </a:p>
          <a:p>
            <a:pPr marL="0" indent="0">
              <a:buNone/>
            </a:pPr>
            <a:r>
              <a:rPr lang="en-US" dirty="0" smtClean="0"/>
              <a:t>will </a:t>
            </a:r>
            <a:r>
              <a:rPr lang="en-US" dirty="0"/>
              <a:t>determine how an equilibrium is reached. Even though market </a:t>
            </a:r>
            <a:endParaRPr lang="tr-TR" dirty="0" smtClean="0"/>
          </a:p>
          <a:p>
            <a:pPr marL="0" indent="0">
              <a:buNone/>
            </a:pPr>
            <a:r>
              <a:rPr lang="en-US" dirty="0" smtClean="0"/>
              <a:t>structures </a:t>
            </a:r>
            <a:r>
              <a:rPr lang="en-US" dirty="0"/>
              <a:t>were thoroughly </a:t>
            </a:r>
            <a:r>
              <a:rPr lang="en-US" dirty="0" err="1"/>
              <a:t>analysed</a:t>
            </a:r>
            <a:r>
              <a:rPr lang="en-US" dirty="0"/>
              <a:t> by economists from the early 20th </a:t>
            </a:r>
            <a:endParaRPr lang="tr-TR" dirty="0" smtClean="0"/>
          </a:p>
          <a:p>
            <a:pPr marL="0" indent="0">
              <a:buNone/>
            </a:pPr>
            <a:r>
              <a:rPr lang="en-US" dirty="0" smtClean="0"/>
              <a:t>century </a:t>
            </a:r>
            <a:r>
              <a:rPr lang="en-US" dirty="0"/>
              <a:t>on, its study can be traced back to economists such as Antoine </a:t>
            </a:r>
            <a:endParaRPr lang="tr-TR" dirty="0" smtClean="0"/>
          </a:p>
          <a:p>
            <a:pPr marL="0" indent="0">
              <a:buNone/>
            </a:pPr>
            <a:r>
              <a:rPr lang="en-US" dirty="0" err="1" smtClean="0"/>
              <a:t>Cournot</a:t>
            </a:r>
            <a:r>
              <a:rPr lang="en-US" dirty="0"/>
              <a:t>, Alfred Marshall or even Adam Smith.</a:t>
            </a:r>
            <a:endParaRPr lang="tr-TR" dirty="0"/>
          </a:p>
        </p:txBody>
      </p:sp>
    </p:spTree>
    <p:extLst>
      <p:ext uri="{BB962C8B-B14F-4D97-AF65-F5344CB8AC3E}">
        <p14:creationId xmlns:p14="http://schemas.microsoft.com/office/powerpoint/2010/main" val="42055466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en-US" b="1" dirty="0"/>
              <a:t>A market </a:t>
            </a:r>
            <a:r>
              <a:rPr lang="en-US" dirty="0"/>
              <a:t>is a set of buyers and sellers, commonly referred to as agents, who through their interaction, both real and potential, determine the price of a good, or a set of goods. The concept of a market structure is therefore understood as those characteristics of a market that influence the </a:t>
            </a:r>
            <a:r>
              <a:rPr lang="en-US" dirty="0" err="1"/>
              <a:t>behaviour</a:t>
            </a:r>
            <a:r>
              <a:rPr lang="en-US" dirty="0"/>
              <a:t> and results of the firms working in that market.</a:t>
            </a:r>
          </a:p>
          <a:p>
            <a:r>
              <a:rPr lang="en-US" dirty="0" smtClean="0"/>
              <a:t>The </a:t>
            </a:r>
            <a:r>
              <a:rPr lang="en-US" dirty="0"/>
              <a:t>main aspects that determine market structures are: the number of agents in the market, both sellers and buyers; their relative negotiation strength, in terms of ability to set prices; the degree of concentration among them; the degree of differentiation and uniqueness of products; and the ease, or not, of entering and exiting the market. </a:t>
            </a:r>
            <a:endParaRPr lang="tr-TR" dirty="0"/>
          </a:p>
        </p:txBody>
      </p:sp>
    </p:spTree>
    <p:extLst>
      <p:ext uri="{BB962C8B-B14F-4D97-AF65-F5344CB8AC3E}">
        <p14:creationId xmlns:p14="http://schemas.microsoft.com/office/powerpoint/2010/main" val="25219576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en-US" dirty="0"/>
              <a:t>Traditionally, the most important features of market structure are:</a:t>
            </a:r>
            <a:br>
              <a:rPr lang="en-US" dirty="0"/>
            </a:br>
            <a:endParaRPr lang="tr-TR" dirty="0"/>
          </a:p>
        </p:txBody>
      </p:sp>
      <p:sp>
        <p:nvSpPr>
          <p:cNvPr id="3" name="İçerik Yer Tutucusu 2"/>
          <p:cNvSpPr>
            <a:spLocks noGrp="1"/>
          </p:cNvSpPr>
          <p:nvPr>
            <p:ph idx="1"/>
          </p:nvPr>
        </p:nvSpPr>
        <p:spPr>
          <a:xfrm>
            <a:off x="2589212" y="1802674"/>
            <a:ext cx="8915400" cy="5055326"/>
          </a:xfrm>
        </p:spPr>
        <p:txBody>
          <a:bodyPr>
            <a:normAutofit fontScale="85000" lnSpcReduction="10000"/>
          </a:bodyPr>
          <a:lstStyle/>
          <a:p>
            <a:endParaRPr lang="en-US" dirty="0"/>
          </a:p>
          <a:p>
            <a:r>
              <a:rPr lang="en-US" dirty="0"/>
              <a:t>The number of firms (including the scale and extent of foreign competition)</a:t>
            </a:r>
          </a:p>
          <a:p>
            <a:r>
              <a:rPr lang="en-US" dirty="0"/>
              <a:t>The market share of the largest firms (measured by the concentration ratio – see below)</a:t>
            </a:r>
          </a:p>
          <a:p>
            <a:r>
              <a:rPr lang="en-US" dirty="0"/>
              <a:t>The nature of costs (including the potential for firms to exploit economies of scale and also the presence of sunk costs which affects market contestability in the long term)</a:t>
            </a:r>
          </a:p>
          <a:p>
            <a:r>
              <a:rPr lang="en-US" dirty="0"/>
              <a:t>The degree to which the industry is vertically integrated - vertical integration explains the process by which different stages in production and distribution of a product are under the ownership and control of a single enterprise. A good example of vertical integration is the oil industry, where the major oil companies own the rights to extract from oilfields, they run a fleet of tankers, operate refineries and have control of sales at their own filling stations.</a:t>
            </a:r>
          </a:p>
          <a:p>
            <a:r>
              <a:rPr lang="en-US" dirty="0"/>
              <a:t>The extent of product differentiation (which affects cross-price elasticity of demand)</a:t>
            </a:r>
          </a:p>
          <a:p>
            <a:r>
              <a:rPr lang="en-US" dirty="0"/>
              <a:t>The structure of buyers in the industry (including the possibility of monopsony power)</a:t>
            </a:r>
          </a:p>
          <a:p>
            <a:r>
              <a:rPr lang="en-US" dirty="0"/>
              <a:t>The </a:t>
            </a:r>
            <a:r>
              <a:rPr lang="en-US" b="1" dirty="0"/>
              <a:t>turnover</a:t>
            </a:r>
            <a:r>
              <a:rPr lang="en-US" dirty="0"/>
              <a:t> of customers (sometimes known as "market churn") – i.e. how many customers are prepared to switch their supplier over a given time period when market conditions change. The rate of customer churn is affected by the degree of consumer or brand loyalty and the influence of persuasive advertising and marketing</a:t>
            </a:r>
            <a:endParaRPr lang="tr-TR" dirty="0"/>
          </a:p>
        </p:txBody>
      </p:sp>
    </p:spTree>
    <p:extLst>
      <p:ext uri="{BB962C8B-B14F-4D97-AF65-F5344CB8AC3E}">
        <p14:creationId xmlns:p14="http://schemas.microsoft.com/office/powerpoint/2010/main" val="7631337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COMPETITION</a:t>
            </a:r>
            <a:endParaRPr lang="tr-TR" dirty="0"/>
          </a:p>
        </p:txBody>
      </p:sp>
      <p:sp>
        <p:nvSpPr>
          <p:cNvPr id="3" name="İçerik Yer Tutucusu 2"/>
          <p:cNvSpPr>
            <a:spLocks noGrp="1"/>
          </p:cNvSpPr>
          <p:nvPr>
            <p:ph idx="1"/>
          </p:nvPr>
        </p:nvSpPr>
        <p:spPr/>
        <p:txBody>
          <a:bodyPr>
            <a:normAutofit lnSpcReduction="10000"/>
          </a:bodyPr>
          <a:lstStyle/>
          <a:p>
            <a:r>
              <a:rPr lang="en-US" dirty="0"/>
              <a:t>Competition arises whenever at least two parties strive for a </a:t>
            </a:r>
            <a:r>
              <a:rPr lang="en-US" b="1" dirty="0"/>
              <a:t>goal</a:t>
            </a:r>
            <a:r>
              <a:rPr lang="en-US" dirty="0"/>
              <a:t> which cannot be shared: where one's gain is the other's </a:t>
            </a:r>
            <a:r>
              <a:rPr lang="en-US" dirty="0" smtClean="0"/>
              <a:t>loss</a:t>
            </a:r>
            <a:endParaRPr lang="tr-TR" dirty="0" smtClean="0"/>
          </a:p>
          <a:p>
            <a:r>
              <a:rPr lang="en-US" dirty="0"/>
              <a:t>It is, in general, a rivalry between two or more entities: animals, organisms, economic groups, individuals, social groups, etc., for group or social status, leadership, profit, and recognition: awards, goods, mates, prestige, a </a:t>
            </a:r>
            <a:r>
              <a:rPr lang="en-US" dirty="0" smtClean="0"/>
              <a:t>niche</a:t>
            </a:r>
            <a:r>
              <a:rPr lang="en-US" dirty="0"/>
              <a:t>, scarce resources, or a territory</a:t>
            </a:r>
            <a:r>
              <a:rPr lang="en-US" dirty="0" smtClean="0"/>
              <a:t>.</a:t>
            </a:r>
            <a:endParaRPr lang="tr-TR" dirty="0" smtClean="0"/>
          </a:p>
          <a:p>
            <a:r>
              <a:rPr lang="tr-TR" dirty="0"/>
              <a:t>C</a:t>
            </a:r>
            <a:r>
              <a:rPr lang="en-US" dirty="0" err="1" smtClean="0"/>
              <a:t>ompetition</a:t>
            </a:r>
            <a:r>
              <a:rPr lang="en-US" dirty="0" smtClean="0"/>
              <a:t> </a:t>
            </a:r>
            <a:r>
              <a:rPr lang="en-US" dirty="0"/>
              <a:t>between companies can be tough, aggressive, even </a:t>
            </a:r>
            <a:r>
              <a:rPr lang="en-US" b="1" dirty="0"/>
              <a:t>ferocious</a:t>
            </a:r>
            <a:r>
              <a:rPr lang="en-US" dirty="0"/>
              <a:t> or </a:t>
            </a:r>
            <a:r>
              <a:rPr lang="en-US" b="1" dirty="0"/>
              <a:t>cut-throat</a:t>
            </a:r>
            <a:r>
              <a:rPr lang="en-US" dirty="0"/>
              <a:t>. Firms may price aggressively in order to build </a:t>
            </a:r>
            <a:r>
              <a:rPr lang="en-US" b="1" dirty="0"/>
              <a:t>market share</a:t>
            </a:r>
            <a:r>
              <a:rPr lang="en-US" dirty="0"/>
              <a:t>, perhaps selling at a loss. They hope to </a:t>
            </a:r>
            <a:r>
              <a:rPr lang="en-US" b="1" dirty="0"/>
              <a:t>recoup</a:t>
            </a:r>
            <a:r>
              <a:rPr lang="en-US" dirty="0"/>
              <a:t> their losses later when, having established themselves to benefit from </a:t>
            </a:r>
            <a:r>
              <a:rPr lang="en-US" b="1" dirty="0"/>
              <a:t>economies of scale </a:t>
            </a:r>
            <a:r>
              <a:rPr lang="en-US" dirty="0"/>
              <a:t>(producing in larger quantities so that the cost of each unit goes down), they are able to charge market prices with a healthy profit margin on each unit sold. This is one way of becoming a cost leader. </a:t>
            </a:r>
            <a:endParaRPr lang="tr-TR" dirty="0"/>
          </a:p>
        </p:txBody>
      </p:sp>
    </p:spTree>
    <p:extLst>
      <p:ext uri="{BB962C8B-B14F-4D97-AF65-F5344CB8AC3E}">
        <p14:creationId xmlns:p14="http://schemas.microsoft.com/office/powerpoint/2010/main" val="16693906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TYPES OF COMPETITION</a:t>
            </a:r>
            <a:br>
              <a:rPr lang="tr-TR" dirty="0" smtClean="0"/>
            </a:br>
            <a:endParaRPr lang="tr-TR" dirty="0"/>
          </a:p>
        </p:txBody>
      </p:sp>
      <p:pic>
        <p:nvPicPr>
          <p:cNvPr id="4" name="İçerik Yer Tutucusu 3"/>
          <p:cNvPicPr>
            <a:picLocks noGrp="1" noChangeAspect="1"/>
          </p:cNvPicPr>
          <p:nvPr>
            <p:ph idx="1"/>
          </p:nvPr>
        </p:nvPicPr>
        <p:blipFill rotWithShape="1">
          <a:blip r:embed="rId2"/>
          <a:srcRect l="-956" t="607" r="956" b="-607"/>
          <a:stretch/>
        </p:blipFill>
        <p:spPr>
          <a:xfrm>
            <a:off x="1227908" y="1905000"/>
            <a:ext cx="4872445" cy="4306389"/>
          </a:xfrm>
          <a:prstGeom prst="rect">
            <a:avLst/>
          </a:prstGeom>
        </p:spPr>
      </p:pic>
      <p:pic>
        <p:nvPicPr>
          <p:cNvPr id="5" name="Resim 4"/>
          <p:cNvPicPr>
            <a:picLocks noChangeAspect="1"/>
          </p:cNvPicPr>
          <p:nvPr/>
        </p:nvPicPr>
        <p:blipFill>
          <a:blip r:embed="rId3"/>
          <a:stretch>
            <a:fillRect/>
          </a:stretch>
        </p:blipFill>
        <p:spPr>
          <a:xfrm>
            <a:off x="7048768" y="1652451"/>
            <a:ext cx="4101737" cy="5061857"/>
          </a:xfrm>
          <a:prstGeom prst="rect">
            <a:avLst/>
          </a:prstGeom>
        </p:spPr>
      </p:pic>
    </p:spTree>
    <p:extLst>
      <p:ext uri="{BB962C8B-B14F-4D97-AF65-F5344CB8AC3E}">
        <p14:creationId xmlns:p14="http://schemas.microsoft.com/office/powerpoint/2010/main" val="10035111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What</a:t>
            </a:r>
            <a:r>
              <a:rPr lang="tr-TR" dirty="0"/>
              <a:t> Is Perfect </a:t>
            </a:r>
            <a:r>
              <a:rPr lang="tr-TR" dirty="0" err="1"/>
              <a:t>Competition</a:t>
            </a:r>
            <a:r>
              <a:rPr lang="tr-TR" dirty="0"/>
              <a:t>?</a:t>
            </a:r>
            <a:br>
              <a:rPr lang="tr-TR" dirty="0"/>
            </a:br>
            <a:endParaRPr lang="tr-TR" dirty="0"/>
          </a:p>
        </p:txBody>
      </p:sp>
      <p:sp>
        <p:nvSpPr>
          <p:cNvPr id="3" name="İçerik Yer Tutucusu 2"/>
          <p:cNvSpPr>
            <a:spLocks noGrp="1"/>
          </p:cNvSpPr>
          <p:nvPr>
            <p:ph idx="1"/>
          </p:nvPr>
        </p:nvSpPr>
        <p:spPr>
          <a:xfrm>
            <a:off x="2589212" y="1658983"/>
            <a:ext cx="8915400" cy="4252239"/>
          </a:xfrm>
        </p:spPr>
        <p:txBody>
          <a:bodyPr>
            <a:normAutofit fontScale="92500" lnSpcReduction="10000"/>
          </a:bodyPr>
          <a:lstStyle/>
          <a:p>
            <a:r>
              <a:rPr lang="en-US" dirty="0"/>
              <a:t>Pure or perfect competition is a theoretical market structure in which the following criteria are met</a:t>
            </a:r>
            <a:r>
              <a:rPr lang="en-US" dirty="0" smtClean="0"/>
              <a:t>:</a:t>
            </a:r>
            <a:endParaRPr lang="tr-TR" dirty="0" smtClean="0"/>
          </a:p>
          <a:p>
            <a:pPr>
              <a:buFont typeface="+mj-lt"/>
              <a:buAutoNum type="arabicPeriod"/>
            </a:pPr>
            <a:r>
              <a:rPr lang="en-US" dirty="0"/>
              <a:t>All firms sell an identical product (the product is a "</a:t>
            </a:r>
            <a:r>
              <a:rPr lang="en-US" b="1" dirty="0"/>
              <a:t>commodity</a:t>
            </a:r>
            <a:r>
              <a:rPr lang="en-US" dirty="0"/>
              <a:t>" or "homogeneous").</a:t>
            </a:r>
          </a:p>
          <a:p>
            <a:pPr>
              <a:buFont typeface="+mj-lt"/>
              <a:buAutoNum type="arabicPeriod"/>
            </a:pPr>
            <a:r>
              <a:rPr lang="en-US" dirty="0"/>
              <a:t>All firms are price takers (they cannot influence the market price of their product).</a:t>
            </a:r>
          </a:p>
          <a:p>
            <a:pPr>
              <a:buFont typeface="+mj-lt"/>
              <a:buAutoNum type="arabicPeriod"/>
            </a:pPr>
            <a:r>
              <a:rPr lang="en-US" dirty="0"/>
              <a:t>Market share has no influence on prices.</a:t>
            </a:r>
          </a:p>
          <a:p>
            <a:pPr>
              <a:buFont typeface="+mj-lt"/>
              <a:buAutoNum type="arabicPeriod"/>
            </a:pPr>
            <a:r>
              <a:rPr lang="en-US" dirty="0"/>
              <a:t>Buyers have complete or "perfect" information—in the past, present and future—about the product being sold and the prices charged by each firm.</a:t>
            </a:r>
          </a:p>
          <a:p>
            <a:pPr>
              <a:buFont typeface="+mj-lt"/>
              <a:buAutoNum type="arabicPeriod"/>
            </a:pPr>
            <a:r>
              <a:rPr lang="en-US" dirty="0"/>
              <a:t>Resources for such a labor are perfectly mobile.</a:t>
            </a:r>
          </a:p>
          <a:p>
            <a:pPr>
              <a:buFont typeface="+mj-lt"/>
              <a:buAutoNum type="arabicPeriod"/>
            </a:pPr>
            <a:r>
              <a:rPr lang="en-US" dirty="0"/>
              <a:t>Firms can enter or exit the market without cost</a:t>
            </a:r>
            <a:r>
              <a:rPr lang="en-US" dirty="0" smtClean="0"/>
              <a:t>.</a:t>
            </a:r>
            <a:endParaRPr lang="tr-TR" dirty="0" smtClean="0"/>
          </a:p>
          <a:p>
            <a:pPr marL="0" indent="0">
              <a:buNone/>
            </a:pPr>
            <a:r>
              <a:rPr lang="en-US" dirty="0"/>
              <a:t>[Important: in reality, perfect competition does not exist, but highly competitive and liquid markets for like commodities, such as oil or wheat, are the closest real-world examples.]</a:t>
            </a:r>
            <a:endParaRPr lang="tr-TR" dirty="0"/>
          </a:p>
        </p:txBody>
      </p:sp>
    </p:spTree>
    <p:extLst>
      <p:ext uri="{BB962C8B-B14F-4D97-AF65-F5344CB8AC3E}">
        <p14:creationId xmlns:p14="http://schemas.microsoft.com/office/powerpoint/2010/main" val="15542275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HOW IT WORKS</a:t>
            </a:r>
            <a:endParaRPr lang="tr-TR" dirty="0"/>
          </a:p>
        </p:txBody>
      </p:sp>
      <p:sp>
        <p:nvSpPr>
          <p:cNvPr id="3" name="İçerik Yer Tutucusu 2"/>
          <p:cNvSpPr>
            <a:spLocks noGrp="1"/>
          </p:cNvSpPr>
          <p:nvPr>
            <p:ph idx="1"/>
          </p:nvPr>
        </p:nvSpPr>
        <p:spPr/>
        <p:txBody>
          <a:bodyPr/>
          <a:lstStyle/>
          <a:p>
            <a:r>
              <a:rPr lang="en-US" dirty="0"/>
              <a:t>A Large and Homogeneous Market </a:t>
            </a:r>
          </a:p>
          <a:p>
            <a:pPr marL="0" indent="0">
              <a:buNone/>
            </a:pPr>
            <a:r>
              <a:rPr lang="en-US" dirty="0" smtClean="0"/>
              <a:t>There </a:t>
            </a:r>
            <a:r>
              <a:rPr lang="en-US" dirty="0"/>
              <a:t>are a large number of buyers and sellers in a perfectly competitive market. The sellers are small firms, instead of large corporations capable of controlling prices through supply adjustments. They sell products with minimal differences in capabilities, features, and pricing. This ensures that buyers cannot distinguish between products based on physical attributes, such as size or color, or intangible values, such as branding.</a:t>
            </a:r>
          </a:p>
          <a:p>
            <a:endParaRPr lang="en-US" dirty="0"/>
          </a:p>
          <a:p>
            <a:pPr marL="0" indent="0">
              <a:buNone/>
            </a:pPr>
            <a:r>
              <a:rPr lang="en-US" dirty="0"/>
              <a:t>A large population of both buyers and sellers ensures that </a:t>
            </a:r>
            <a:r>
              <a:rPr lang="en-US" b="1" dirty="0"/>
              <a:t>supply</a:t>
            </a:r>
            <a:r>
              <a:rPr lang="en-US" dirty="0"/>
              <a:t> and </a:t>
            </a:r>
            <a:r>
              <a:rPr lang="en-US" b="1" dirty="0"/>
              <a:t>demand</a:t>
            </a:r>
            <a:r>
              <a:rPr lang="en-US" dirty="0"/>
              <a:t> remain constant in this market. As such, buyers can easily substitute products made by one firm for another. </a:t>
            </a:r>
            <a:endParaRPr lang="tr-TR" dirty="0"/>
          </a:p>
        </p:txBody>
      </p:sp>
    </p:spTree>
    <p:extLst>
      <p:ext uri="{BB962C8B-B14F-4D97-AF65-F5344CB8AC3E}">
        <p14:creationId xmlns:p14="http://schemas.microsoft.com/office/powerpoint/2010/main" val="22817202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What</a:t>
            </a:r>
            <a:r>
              <a:rPr lang="tr-TR" dirty="0"/>
              <a:t> Is a </a:t>
            </a:r>
            <a:r>
              <a:rPr lang="tr-TR" dirty="0" err="1"/>
              <a:t>Monopoly</a:t>
            </a:r>
            <a:r>
              <a:rPr lang="tr-TR" dirty="0"/>
              <a:t>?</a:t>
            </a:r>
          </a:p>
        </p:txBody>
      </p:sp>
      <p:sp>
        <p:nvSpPr>
          <p:cNvPr id="3" name="İçerik Yer Tutucusu 2"/>
          <p:cNvSpPr>
            <a:spLocks noGrp="1"/>
          </p:cNvSpPr>
          <p:nvPr>
            <p:ph idx="1"/>
          </p:nvPr>
        </p:nvSpPr>
        <p:spPr/>
        <p:txBody>
          <a:bodyPr/>
          <a:lstStyle/>
          <a:p>
            <a:r>
              <a:rPr lang="en-US" dirty="0"/>
              <a:t>A monopoly refers to when a company and its product offerings </a:t>
            </a:r>
            <a:r>
              <a:rPr lang="en-US" b="1" dirty="0"/>
              <a:t>dominate</a:t>
            </a:r>
            <a:r>
              <a:rPr lang="en-US" dirty="0"/>
              <a:t> a sector or industry. Monopolies can be considered an extreme result of free-market </a:t>
            </a:r>
            <a:r>
              <a:rPr lang="en-US" b="1" dirty="0"/>
              <a:t>capitalism</a:t>
            </a:r>
            <a:r>
              <a:rPr lang="en-US" dirty="0"/>
              <a:t> in that absent any restriction or </a:t>
            </a:r>
            <a:r>
              <a:rPr lang="en-US" b="1" dirty="0"/>
              <a:t>restraints</a:t>
            </a:r>
            <a:r>
              <a:rPr lang="en-US" dirty="0"/>
              <a:t>, a single company or group becomes large enough to own all or nearly all of the market (goods, supplies, commodities, infrastructure, and assets) for a particular type of product or service. The term monopoly is often used to describe an </a:t>
            </a:r>
            <a:r>
              <a:rPr lang="en-US" b="1" dirty="0"/>
              <a:t>entity</a:t>
            </a:r>
            <a:r>
              <a:rPr lang="en-US" dirty="0"/>
              <a:t> that has total or near-total control of a market.</a:t>
            </a:r>
            <a:endParaRPr lang="tr-TR" dirty="0"/>
          </a:p>
        </p:txBody>
      </p:sp>
    </p:spTree>
    <p:extLst>
      <p:ext uri="{BB962C8B-B14F-4D97-AF65-F5344CB8AC3E}">
        <p14:creationId xmlns:p14="http://schemas.microsoft.com/office/powerpoint/2010/main" val="4117430887"/>
      </p:ext>
    </p:extLst>
  </p:cSld>
  <p:clrMapOvr>
    <a:masterClrMapping/>
  </p:clrMapOvr>
</p:sld>
</file>

<file path=ppt/theme/theme1.xml><?xml version="1.0" encoding="utf-8"?>
<a:theme xmlns:a="http://schemas.openxmlformats.org/drawingml/2006/main" name="Duman">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96</TotalTime>
  <Words>1794</Words>
  <Application>Microsoft Office PowerPoint</Application>
  <PresentationFormat>Geniş ekran</PresentationFormat>
  <Paragraphs>101</Paragraphs>
  <Slides>18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18</vt:i4>
      </vt:variant>
    </vt:vector>
  </HeadingPairs>
  <TitlesOfParts>
    <vt:vector size="22" baseType="lpstr">
      <vt:lpstr>Arial</vt:lpstr>
      <vt:lpstr>Century Gothic</vt:lpstr>
      <vt:lpstr>Wingdings 3</vt:lpstr>
      <vt:lpstr>Duman</vt:lpstr>
      <vt:lpstr>ISTANBUL COMMERCE UNIVERSITY</vt:lpstr>
      <vt:lpstr>Market structures:</vt:lpstr>
      <vt:lpstr>PowerPoint Sunusu</vt:lpstr>
      <vt:lpstr>Traditionally, the most important features of market structure are: </vt:lpstr>
      <vt:lpstr>COMPETITION</vt:lpstr>
      <vt:lpstr>TYPES OF COMPETITION </vt:lpstr>
      <vt:lpstr>What Is Perfect Competition? </vt:lpstr>
      <vt:lpstr>HOW IT WORKS</vt:lpstr>
      <vt:lpstr>What Is a Monopoly?</vt:lpstr>
      <vt:lpstr>Understanding Monopolies</vt:lpstr>
      <vt:lpstr>Monopolistic Competition</vt:lpstr>
      <vt:lpstr>What is an Oligopoly?</vt:lpstr>
      <vt:lpstr>Understanding Oligopoly</vt:lpstr>
      <vt:lpstr>PowerPoint Sunusu</vt:lpstr>
      <vt:lpstr>Checklist </vt:lpstr>
      <vt:lpstr>Vocabulary list </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ISTANBUL COMMERCE UNIVERSITY</dc:title>
  <dc:creator>Ilknur Arigtekin</dc:creator>
  <cp:lastModifiedBy>Ilknur Arigtekin</cp:lastModifiedBy>
  <cp:revision>44</cp:revision>
  <dcterms:created xsi:type="dcterms:W3CDTF">2020-04-15T11:35:25Z</dcterms:created>
  <dcterms:modified xsi:type="dcterms:W3CDTF">2020-04-15T13:15:35Z</dcterms:modified>
</cp:coreProperties>
</file>