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4/19/2020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2800" b="1" dirty="0" smtClean="0"/>
              <a:t>ISTANBUL COMMERCE UNIVERSITY</a:t>
            </a:r>
            <a:endParaRPr lang="tr-TR" sz="2800" b="1" dirty="0"/>
          </a:p>
        </p:txBody>
      </p:sp>
      <p:sp>
        <p:nvSpPr>
          <p:cNvPr id="3" name="Alt Başlık 2"/>
          <p:cNvSpPr>
            <a:spLocks noGrp="1"/>
          </p:cNvSpPr>
          <p:nvPr>
            <p:ph type="subTitle" idx="1"/>
          </p:nvPr>
        </p:nvSpPr>
        <p:spPr/>
        <p:txBody>
          <a:bodyPr/>
          <a:lstStyle/>
          <a:p>
            <a:r>
              <a:rPr lang="tr-TR" b="1" dirty="0" smtClean="0">
                <a:solidFill>
                  <a:schemeClr val="tx1"/>
                </a:solidFill>
              </a:rPr>
              <a:t>%30  GENERAL ENGLISH 2 </a:t>
            </a:r>
          </a:p>
          <a:p>
            <a:r>
              <a:rPr lang="tr-TR" b="1" dirty="0" smtClean="0">
                <a:solidFill>
                  <a:schemeClr val="tx1"/>
                </a:solidFill>
              </a:rPr>
              <a:t>MANAGEMENT &amp; COMPANY STRUCTURE </a:t>
            </a:r>
            <a:endParaRPr lang="tr-TR" b="1" dirty="0">
              <a:solidFill>
                <a:schemeClr val="tx1"/>
              </a:solidFill>
            </a:endParaRPr>
          </a:p>
        </p:txBody>
      </p:sp>
      <p:pic>
        <p:nvPicPr>
          <p:cNvPr id="4" name="Picture 1" descr="http://tubis.ticaret.edu.tr/img/logo1.gif"/>
          <p:cNvPicPr/>
          <p:nvPr/>
        </p:nvPicPr>
        <p:blipFill>
          <a:blip r:embed="rId2">
            <a:extLst>
              <a:ext uri="{28A0092B-C50C-407E-A947-70E740481C1C}">
                <a14:useLocalDpi xmlns:a14="http://schemas.microsoft.com/office/drawing/2010/main" val="0"/>
              </a:ext>
            </a:extLst>
          </a:blip>
          <a:srcRect/>
          <a:stretch>
            <a:fillRect/>
          </a:stretch>
        </p:blipFill>
        <p:spPr bwMode="auto">
          <a:xfrm>
            <a:off x="5381625" y="2714625"/>
            <a:ext cx="1428750" cy="1428750"/>
          </a:xfrm>
          <a:prstGeom prst="rect">
            <a:avLst/>
          </a:prstGeom>
          <a:noFill/>
          <a:ln>
            <a:noFill/>
          </a:ln>
        </p:spPr>
      </p:pic>
    </p:spTree>
    <p:extLst>
      <p:ext uri="{BB962C8B-B14F-4D97-AF65-F5344CB8AC3E}">
        <p14:creationId xmlns:p14="http://schemas.microsoft.com/office/powerpoint/2010/main" val="1123461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1. </a:t>
            </a:r>
            <a:r>
              <a:rPr lang="tr-TR" dirty="0" err="1"/>
              <a:t>Democratic</a:t>
            </a:r>
            <a:r>
              <a:rPr lang="tr-TR" dirty="0"/>
              <a:t> </a:t>
            </a:r>
            <a:r>
              <a:rPr lang="tr-TR" dirty="0" err="1"/>
              <a:t>Leadership</a:t>
            </a:r>
            <a:endParaRPr lang="tr-TR" dirty="0"/>
          </a:p>
        </p:txBody>
      </p:sp>
      <p:sp>
        <p:nvSpPr>
          <p:cNvPr id="3" name="İçerik Yer Tutucusu 2"/>
          <p:cNvSpPr>
            <a:spLocks noGrp="1"/>
          </p:cNvSpPr>
          <p:nvPr>
            <p:ph idx="1"/>
          </p:nvPr>
        </p:nvSpPr>
        <p:spPr/>
        <p:txBody>
          <a:bodyPr>
            <a:normAutofit fontScale="92500" lnSpcReduction="10000"/>
          </a:bodyPr>
          <a:lstStyle/>
          <a:p>
            <a:r>
              <a:rPr lang="en-US" dirty="0"/>
              <a:t>Commonly Effective</a:t>
            </a:r>
          </a:p>
          <a:p>
            <a:r>
              <a:rPr lang="en-US" dirty="0"/>
              <a:t>Democratic leadership is exactly what it sounds like -- the leader makes decisions based on the input of each team member. Although he or she makes the final call, each employee has an equal say on a project's direction.</a:t>
            </a:r>
          </a:p>
          <a:p>
            <a:r>
              <a:rPr lang="en-US" dirty="0"/>
              <a:t>Democratic leadership is one of the most effective leadership styles because it allows lower-level employees to exercise </a:t>
            </a:r>
            <a:r>
              <a:rPr lang="en-US" b="1" dirty="0"/>
              <a:t>authority</a:t>
            </a:r>
            <a:r>
              <a:rPr lang="en-US" dirty="0"/>
              <a:t> they'll need to use wisely in future positions they might hold. It also resembles how decisions can be made in company board meetings.</a:t>
            </a:r>
          </a:p>
          <a:p>
            <a:r>
              <a:rPr lang="en-US" dirty="0"/>
              <a:t>For example, in a company board meeting, a democratic leader might give the team a few decision-related options. They could then open a discussion about each option. After a discussion, this leader might take the board's thoughts and feedback into consideration, or they might open this decision up to a vote.</a:t>
            </a:r>
          </a:p>
          <a:p>
            <a:endParaRPr lang="tr-TR" dirty="0"/>
          </a:p>
        </p:txBody>
      </p:sp>
    </p:spTree>
    <p:extLst>
      <p:ext uri="{BB962C8B-B14F-4D97-AF65-F5344CB8AC3E}">
        <p14:creationId xmlns:p14="http://schemas.microsoft.com/office/powerpoint/2010/main" val="3845001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2. </a:t>
            </a:r>
            <a:r>
              <a:rPr lang="tr-TR" dirty="0" err="1"/>
              <a:t>Autocratic</a:t>
            </a:r>
            <a:r>
              <a:rPr lang="tr-TR" dirty="0"/>
              <a:t> </a:t>
            </a:r>
            <a:r>
              <a:rPr lang="tr-TR" dirty="0" err="1"/>
              <a:t>Leadership</a:t>
            </a:r>
            <a:endParaRPr lang="tr-TR" dirty="0"/>
          </a:p>
        </p:txBody>
      </p:sp>
      <p:sp>
        <p:nvSpPr>
          <p:cNvPr id="3" name="İçerik Yer Tutucusu 2"/>
          <p:cNvSpPr>
            <a:spLocks noGrp="1"/>
          </p:cNvSpPr>
          <p:nvPr>
            <p:ph idx="1"/>
          </p:nvPr>
        </p:nvSpPr>
        <p:spPr/>
        <p:txBody>
          <a:bodyPr>
            <a:normAutofit lnSpcReduction="10000"/>
          </a:bodyPr>
          <a:lstStyle/>
          <a:p>
            <a:r>
              <a:rPr lang="en-US" dirty="0"/>
              <a:t>Rarely Effective</a:t>
            </a:r>
          </a:p>
          <a:p>
            <a:r>
              <a:rPr lang="en-US" dirty="0"/>
              <a:t>Autocratic leadership is the inverse of democratic leadership. In this leadership style, the leader makes decisions without taking input from anyone who reports to them. Employees are neither considered nor </a:t>
            </a:r>
            <a:r>
              <a:rPr lang="en-US" b="1" dirty="0"/>
              <a:t>consulted</a:t>
            </a:r>
            <a:r>
              <a:rPr lang="en-US" dirty="0"/>
              <a:t> prior to a direction, and are expected to </a:t>
            </a:r>
            <a:r>
              <a:rPr lang="en-US" b="1" dirty="0"/>
              <a:t>adhere to </a:t>
            </a:r>
            <a:r>
              <a:rPr lang="en-US" dirty="0"/>
              <a:t>the decision at a time and pace </a:t>
            </a:r>
            <a:r>
              <a:rPr lang="en-US" b="1" dirty="0"/>
              <a:t>stipulated</a:t>
            </a:r>
            <a:r>
              <a:rPr lang="en-US" dirty="0"/>
              <a:t> by the leader.</a:t>
            </a:r>
          </a:p>
          <a:p>
            <a:r>
              <a:rPr lang="en-US" dirty="0"/>
              <a:t>An example of this could be when a manager changes the hours of work </a:t>
            </a:r>
            <a:r>
              <a:rPr lang="en-US" b="1" dirty="0"/>
              <a:t>shifts</a:t>
            </a:r>
            <a:r>
              <a:rPr lang="en-US" dirty="0"/>
              <a:t> for multiple employees without consulting anyone -- especially the effected employees.</a:t>
            </a:r>
          </a:p>
          <a:p>
            <a:r>
              <a:rPr lang="en-US" dirty="0"/>
              <a:t>Frankly, this leadership style stinks. Most organizations today can't sustain such a </a:t>
            </a:r>
            <a:r>
              <a:rPr lang="en-US" b="1" dirty="0"/>
              <a:t>hegemonic</a:t>
            </a:r>
            <a:r>
              <a:rPr lang="en-US" dirty="0"/>
              <a:t> culture without losing employees. It's best to keep leadership more open to the intellect and perspective of the rest of the team.</a:t>
            </a:r>
          </a:p>
          <a:p>
            <a:endParaRPr lang="tr-TR" dirty="0"/>
          </a:p>
        </p:txBody>
      </p:sp>
    </p:spTree>
    <p:extLst>
      <p:ext uri="{BB962C8B-B14F-4D97-AF65-F5344CB8AC3E}">
        <p14:creationId xmlns:p14="http://schemas.microsoft.com/office/powerpoint/2010/main" val="79033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3. </a:t>
            </a:r>
            <a:r>
              <a:rPr lang="tr-TR" dirty="0" err="1"/>
              <a:t>Laissez-Faire</a:t>
            </a:r>
            <a:r>
              <a:rPr lang="tr-TR" dirty="0"/>
              <a:t> </a:t>
            </a:r>
            <a:r>
              <a:rPr lang="tr-TR" dirty="0" err="1"/>
              <a:t>Leadership</a:t>
            </a:r>
            <a:endParaRPr lang="tr-TR" dirty="0"/>
          </a:p>
        </p:txBody>
      </p:sp>
      <p:sp>
        <p:nvSpPr>
          <p:cNvPr id="3" name="İçerik Yer Tutucusu 2"/>
          <p:cNvSpPr>
            <a:spLocks noGrp="1"/>
          </p:cNvSpPr>
          <p:nvPr>
            <p:ph idx="1"/>
          </p:nvPr>
        </p:nvSpPr>
        <p:spPr/>
        <p:txBody>
          <a:bodyPr/>
          <a:lstStyle/>
          <a:p>
            <a:r>
              <a:rPr lang="en-US" dirty="0"/>
              <a:t>The French term "laissez faire" literally translates to "let them do," and leaders who embrace it afford nearly all authority to their employees.</a:t>
            </a:r>
          </a:p>
          <a:p>
            <a:r>
              <a:rPr lang="en-US" dirty="0"/>
              <a:t>In a young startup, for example, you might see a laissez-faire company founder who makes no major office policies around work hours or </a:t>
            </a:r>
            <a:r>
              <a:rPr lang="en-US" b="1" dirty="0"/>
              <a:t>deadlines</a:t>
            </a:r>
            <a:r>
              <a:rPr lang="en-US" dirty="0"/>
              <a:t>. They might put full trust into their employees while they focus on the overall workings of running the company.</a:t>
            </a:r>
          </a:p>
          <a:p>
            <a:r>
              <a:rPr lang="en-US" dirty="0" smtClean="0"/>
              <a:t>Although laissez-faire leadership can empower employees by trusting them to work however they'd like, it can limit their development and overlook critical company growth opportunities. Therefore, it's important that this leadership style is kept in check.</a:t>
            </a:r>
          </a:p>
          <a:p>
            <a:pPr marL="0" indent="0">
              <a:buNone/>
            </a:pPr>
            <a:r>
              <a:rPr lang="en-US" dirty="0" smtClean="0">
                <a:solidFill>
                  <a:srgbClr val="0070C0"/>
                </a:solidFill>
              </a:rPr>
              <a:t>https</a:t>
            </a:r>
            <a:r>
              <a:rPr lang="en-US" dirty="0">
                <a:solidFill>
                  <a:srgbClr val="0070C0"/>
                </a:solidFill>
              </a:rPr>
              <a:t>://</a:t>
            </a:r>
            <a:r>
              <a:rPr lang="en-US" dirty="0" smtClean="0">
                <a:solidFill>
                  <a:srgbClr val="0070C0"/>
                </a:solidFill>
              </a:rPr>
              <a:t>www.youtube.com/watch?v=1AZMiq6Mg-k </a:t>
            </a:r>
            <a:r>
              <a:rPr lang="tr-TR" i="1" dirty="0">
                <a:solidFill>
                  <a:srgbClr val="0070C0"/>
                </a:solidFill>
              </a:rPr>
              <a:t> </a:t>
            </a:r>
            <a:r>
              <a:rPr lang="tr-TR" i="1" dirty="0" smtClean="0">
                <a:solidFill>
                  <a:srgbClr val="0070C0"/>
                </a:solidFill>
              </a:rPr>
              <a:t>( </a:t>
            </a:r>
            <a:r>
              <a:rPr lang="tr-TR" i="1" dirty="0" err="1" smtClean="0">
                <a:solidFill>
                  <a:srgbClr val="0070C0"/>
                </a:solidFill>
              </a:rPr>
              <a:t>compare</a:t>
            </a:r>
            <a:r>
              <a:rPr lang="tr-TR" i="1" dirty="0" smtClean="0">
                <a:solidFill>
                  <a:srgbClr val="0070C0"/>
                </a:solidFill>
              </a:rPr>
              <a:t> 3) </a:t>
            </a:r>
          </a:p>
          <a:p>
            <a:pPr marL="0" indent="0">
              <a:buNone/>
            </a:pPr>
            <a:endParaRPr lang="en-US" dirty="0" smtClean="0"/>
          </a:p>
          <a:p>
            <a:endParaRPr lang="tr-TR" dirty="0"/>
          </a:p>
        </p:txBody>
      </p:sp>
    </p:spTree>
    <p:extLst>
      <p:ext uri="{BB962C8B-B14F-4D97-AF65-F5344CB8AC3E}">
        <p14:creationId xmlns:p14="http://schemas.microsoft.com/office/powerpoint/2010/main" val="3317233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4. </a:t>
            </a:r>
            <a:r>
              <a:rPr lang="tr-TR" dirty="0" err="1"/>
              <a:t>Transformational</a:t>
            </a:r>
            <a:r>
              <a:rPr lang="tr-TR" dirty="0"/>
              <a:t> </a:t>
            </a:r>
            <a:r>
              <a:rPr lang="tr-TR" dirty="0" err="1"/>
              <a:t>Leadership</a:t>
            </a:r>
            <a:endParaRPr lang="tr-TR" dirty="0"/>
          </a:p>
        </p:txBody>
      </p:sp>
      <p:sp>
        <p:nvSpPr>
          <p:cNvPr id="3" name="İçerik Yer Tutucusu 2"/>
          <p:cNvSpPr>
            <a:spLocks noGrp="1"/>
          </p:cNvSpPr>
          <p:nvPr>
            <p:ph idx="1"/>
          </p:nvPr>
        </p:nvSpPr>
        <p:spPr/>
        <p:txBody>
          <a:bodyPr>
            <a:normAutofit fontScale="92500" lnSpcReduction="10000"/>
          </a:bodyPr>
          <a:lstStyle/>
          <a:p>
            <a:r>
              <a:rPr lang="en-US" dirty="0"/>
              <a:t>Sometimes Effective</a:t>
            </a:r>
          </a:p>
          <a:p>
            <a:r>
              <a:rPr lang="en-US" dirty="0"/>
              <a:t>Transformational leadership is always "transforming" and improving upon the company's conventions. Employees might have a basic set of tasks and goals that they complete every week or month, but the leader is constantly pushing them outside of their comfort zone.</a:t>
            </a:r>
          </a:p>
          <a:p>
            <a:r>
              <a:rPr lang="en-US" dirty="0"/>
              <a:t>When starting a job with this type of leader, all employees might get a list of goals to reach, as well as deadlines for reaching them. While the goals might seem simple at first, this manager might pick up the pace of deadlines or give you more and more challenging goals as you grow with the company.</a:t>
            </a:r>
          </a:p>
          <a:p>
            <a:r>
              <a:rPr lang="en-US" dirty="0"/>
              <a:t>This is a highly encouraged form of leadership among growth-minded companies because it motivates employees to see what they're capable of. But transformational leaders can risk losing sight of everyone's individual learning curves if direct reports don't receive the right coaching to guide them through new responsibilities.</a:t>
            </a:r>
          </a:p>
          <a:p>
            <a:endParaRPr lang="tr-TR" dirty="0"/>
          </a:p>
        </p:txBody>
      </p:sp>
    </p:spTree>
    <p:extLst>
      <p:ext uri="{BB962C8B-B14F-4D97-AF65-F5344CB8AC3E}">
        <p14:creationId xmlns:p14="http://schemas.microsoft.com/office/powerpoint/2010/main" val="1042090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5.Transactional </a:t>
            </a:r>
            <a:r>
              <a:rPr lang="tr-TR" dirty="0" err="1"/>
              <a:t>Leadership</a:t>
            </a:r>
            <a:endParaRPr lang="tr-TR" dirty="0"/>
          </a:p>
        </p:txBody>
      </p:sp>
      <p:sp>
        <p:nvSpPr>
          <p:cNvPr id="3" name="İçerik Yer Tutucusu 2"/>
          <p:cNvSpPr>
            <a:spLocks noGrp="1"/>
          </p:cNvSpPr>
          <p:nvPr>
            <p:ph idx="1"/>
          </p:nvPr>
        </p:nvSpPr>
        <p:spPr>
          <a:xfrm>
            <a:off x="2589212" y="1554480"/>
            <a:ext cx="8915400" cy="4356742"/>
          </a:xfrm>
        </p:spPr>
        <p:txBody>
          <a:bodyPr>
            <a:normAutofit fontScale="92500" lnSpcReduction="10000"/>
          </a:bodyPr>
          <a:lstStyle/>
          <a:p>
            <a:r>
              <a:rPr lang="en-US" dirty="0"/>
              <a:t>Sometimes </a:t>
            </a:r>
            <a:r>
              <a:rPr lang="en-US" dirty="0" smtClean="0"/>
              <a:t>Effective</a:t>
            </a:r>
            <a:r>
              <a:rPr lang="tr-TR" dirty="0" smtClean="0"/>
              <a:t> </a:t>
            </a:r>
            <a:r>
              <a:rPr lang="tr-TR" b="1" dirty="0" smtClean="0"/>
              <a:t>( </a:t>
            </a:r>
            <a:r>
              <a:rPr lang="tr-TR" b="1" dirty="0" err="1"/>
              <a:t>s</a:t>
            </a:r>
            <a:r>
              <a:rPr lang="tr-TR" b="1" dirty="0" err="1" smtClean="0"/>
              <a:t>tick</a:t>
            </a:r>
            <a:r>
              <a:rPr lang="tr-TR" b="1" dirty="0" smtClean="0"/>
              <a:t> </a:t>
            </a:r>
            <a:r>
              <a:rPr lang="tr-TR" b="1" dirty="0" err="1" smtClean="0"/>
              <a:t>and</a:t>
            </a:r>
            <a:r>
              <a:rPr lang="tr-TR" b="1" dirty="0" smtClean="0"/>
              <a:t> </a:t>
            </a:r>
            <a:r>
              <a:rPr lang="tr-TR" b="1" dirty="0" err="1" smtClean="0"/>
              <a:t>carrot</a:t>
            </a:r>
            <a:r>
              <a:rPr lang="tr-TR" b="1" dirty="0" smtClean="0"/>
              <a:t> </a:t>
            </a:r>
            <a:r>
              <a:rPr lang="tr-TR" b="1" dirty="0" err="1" smtClean="0"/>
              <a:t>motivation</a:t>
            </a:r>
            <a:r>
              <a:rPr lang="tr-TR" b="1" dirty="0" smtClean="0"/>
              <a:t> ) </a:t>
            </a:r>
            <a:endParaRPr lang="en-US" b="1" dirty="0"/>
          </a:p>
          <a:p>
            <a:r>
              <a:rPr lang="en-US" dirty="0"/>
              <a:t>Transactional leaders are fairly common today. These managers </a:t>
            </a:r>
            <a:r>
              <a:rPr lang="en-US" b="1" dirty="0"/>
              <a:t>reward</a:t>
            </a:r>
            <a:r>
              <a:rPr lang="en-US" dirty="0"/>
              <a:t> their employees for precisely the work they do. A marketing team that receives a scheduled bonus for helping generate a certain number of leads by the end of the quarter is a common example of transactional leadership.</a:t>
            </a:r>
          </a:p>
          <a:p>
            <a:r>
              <a:rPr lang="en-US" dirty="0"/>
              <a:t>When starting a job with a transactional boss, you might receive an </a:t>
            </a:r>
            <a:r>
              <a:rPr lang="en-US" b="1" dirty="0"/>
              <a:t>incentive</a:t>
            </a:r>
            <a:r>
              <a:rPr lang="en-US" dirty="0"/>
              <a:t> plan that motivates you to quickly master your regular job duties. For example, if you work in marketing, you might receive a bonus for sending 10 marketing emails. On the other hand, a transformational leader might only offer you a bonus if your work results in a large amount of newsletter subscriptions.</a:t>
            </a:r>
          </a:p>
          <a:p>
            <a:r>
              <a:rPr lang="en-US" dirty="0"/>
              <a:t>Transactional leadership helps establish roles and responsibilities for each employee, but it can also encourage bare-minimum work if employees know how much their effort is worth all the time. This leadership style can use incentive programs to motivate employees, but they should be consistent with the company's goals and used in addition to unscheduled gestures of appreciation.</a:t>
            </a:r>
          </a:p>
          <a:p>
            <a:pPr marL="0" indent="0">
              <a:buNone/>
            </a:pPr>
            <a:r>
              <a:rPr lang="en-US" dirty="0">
                <a:solidFill>
                  <a:srgbClr val="0070C0"/>
                </a:solidFill>
              </a:rPr>
              <a:t>https://www.youtube.com/watch?v=ddt_IGMMOrI </a:t>
            </a:r>
            <a:r>
              <a:rPr lang="tr-TR" dirty="0" smtClean="0">
                <a:solidFill>
                  <a:srgbClr val="0070C0"/>
                </a:solidFill>
              </a:rPr>
              <a:t>(</a:t>
            </a:r>
            <a:r>
              <a:rPr lang="en-US" dirty="0" err="1" smtClean="0">
                <a:solidFill>
                  <a:srgbClr val="0070C0"/>
                </a:solidFill>
              </a:rPr>
              <a:t>compar</a:t>
            </a:r>
            <a:r>
              <a:rPr lang="tr-TR" dirty="0" smtClean="0">
                <a:solidFill>
                  <a:srgbClr val="0070C0"/>
                </a:solidFill>
              </a:rPr>
              <a:t>e 2 ) </a:t>
            </a:r>
            <a:endParaRPr lang="en-US" dirty="0">
              <a:solidFill>
                <a:srgbClr val="0070C0"/>
              </a:solidFill>
            </a:endParaRPr>
          </a:p>
          <a:p>
            <a:endParaRPr lang="tr-TR" dirty="0"/>
          </a:p>
        </p:txBody>
      </p:sp>
    </p:spTree>
    <p:extLst>
      <p:ext uri="{BB962C8B-B14F-4D97-AF65-F5344CB8AC3E}">
        <p14:creationId xmlns:p14="http://schemas.microsoft.com/office/powerpoint/2010/main" val="232021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708301"/>
          </a:xfrm>
        </p:spPr>
        <p:txBody>
          <a:bodyPr>
            <a:normAutofit fontScale="90000"/>
          </a:bodyPr>
          <a:lstStyle/>
          <a:p>
            <a:r>
              <a:rPr lang="tr-TR" dirty="0" smtClean="0"/>
              <a:t>6. </a:t>
            </a:r>
            <a:r>
              <a:rPr lang="tr-TR" dirty="0" err="1"/>
              <a:t>Bureaucratic</a:t>
            </a:r>
            <a:r>
              <a:rPr lang="tr-TR" dirty="0"/>
              <a:t> </a:t>
            </a:r>
            <a:r>
              <a:rPr lang="tr-TR" dirty="0" err="1"/>
              <a:t>Leadership</a:t>
            </a:r>
            <a:r>
              <a:rPr lang="tr-TR" dirty="0"/>
              <a:t/>
            </a:r>
            <a:br>
              <a:rPr lang="tr-TR" dirty="0"/>
            </a:br>
            <a:endParaRPr lang="tr-TR" dirty="0"/>
          </a:p>
        </p:txBody>
      </p:sp>
      <p:sp>
        <p:nvSpPr>
          <p:cNvPr id="3" name="İçerik Yer Tutucusu 2"/>
          <p:cNvSpPr>
            <a:spLocks noGrp="1"/>
          </p:cNvSpPr>
          <p:nvPr>
            <p:ph idx="1"/>
          </p:nvPr>
        </p:nvSpPr>
        <p:spPr>
          <a:xfrm>
            <a:off x="2589212" y="1423851"/>
            <a:ext cx="8915400" cy="4487371"/>
          </a:xfrm>
        </p:spPr>
        <p:txBody>
          <a:bodyPr>
            <a:normAutofit fontScale="92500" lnSpcReduction="10000"/>
          </a:bodyPr>
          <a:lstStyle/>
          <a:p>
            <a:r>
              <a:rPr lang="en-US" dirty="0"/>
              <a:t>Rarely Effective</a:t>
            </a:r>
          </a:p>
          <a:p>
            <a:r>
              <a:rPr lang="en-US" b="1" dirty="0"/>
              <a:t>Bureaucratic</a:t>
            </a:r>
            <a:r>
              <a:rPr lang="en-US" dirty="0"/>
              <a:t> leaders go by the books. This style of leadership might listen and consider the input of employees -- unlike autocratic leadership -- but the leader tends to reject an employee's input if it conflicts with company policy or past practices.</a:t>
            </a:r>
          </a:p>
          <a:p>
            <a:r>
              <a:rPr lang="en-US" dirty="0"/>
              <a:t>You may </a:t>
            </a:r>
            <a:r>
              <a:rPr lang="en-US" i="1" dirty="0"/>
              <a:t>run into a bureaucratic leader at a larger, older, or traditional </a:t>
            </a:r>
            <a:r>
              <a:rPr lang="en-US" dirty="0"/>
              <a:t>company. At these companies, when a colleague or employee proposes a strong strategy that seems new or non-traditional, bureaucratic leaders may reject it. Their resistance might be because the company has already been successful with current processes and trying something new could waste time or resources if it doesn't work. </a:t>
            </a:r>
          </a:p>
          <a:p>
            <a:r>
              <a:rPr lang="en-US" dirty="0"/>
              <a:t>Employees under this leadership style might not feel as controlled as they would under autocratic leadership, but there is still a lack of freedom in how much people are able to do in their roles. This can quickly shut down innovation, and is definitely not encouraged for companies who are chasing ambitious goals and quick growth.</a:t>
            </a:r>
          </a:p>
          <a:p>
            <a:endParaRPr lang="tr-TR" dirty="0"/>
          </a:p>
        </p:txBody>
      </p:sp>
    </p:spTree>
    <p:extLst>
      <p:ext uri="{BB962C8B-B14F-4D97-AF65-F5344CB8AC3E}">
        <p14:creationId xmlns:p14="http://schemas.microsoft.com/office/powerpoint/2010/main" val="353086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err="1" smtClean="0"/>
              <a:t>Company</a:t>
            </a:r>
            <a:r>
              <a:rPr lang="tr-TR" dirty="0" smtClean="0"/>
              <a:t> </a:t>
            </a:r>
            <a:r>
              <a:rPr lang="tr-TR" dirty="0" err="1" smtClean="0"/>
              <a:t>structures</a:t>
            </a:r>
            <a:r>
              <a:rPr lang="tr-TR" dirty="0"/>
              <a:t> </a:t>
            </a:r>
            <a:r>
              <a:rPr lang="tr-TR" dirty="0" smtClean="0"/>
              <a:t>/ </a:t>
            </a:r>
            <a:r>
              <a:rPr lang="tr-TR" dirty="0" err="1" smtClean="0"/>
              <a:t>Hierarchical</a:t>
            </a:r>
            <a:r>
              <a:rPr lang="tr-TR" dirty="0" smtClean="0"/>
              <a:t> </a:t>
            </a:r>
            <a:r>
              <a:rPr lang="tr-TR" dirty="0" err="1" smtClean="0"/>
              <a:t>vs</a:t>
            </a:r>
            <a:r>
              <a:rPr lang="tr-TR" dirty="0" smtClean="0"/>
              <a:t> </a:t>
            </a:r>
            <a:r>
              <a:rPr lang="tr-TR" dirty="0" err="1" smtClean="0"/>
              <a:t>Flat</a:t>
            </a:r>
            <a:r>
              <a:rPr lang="tr-TR" dirty="0" smtClean="0"/>
              <a:t/>
            </a:r>
            <a:br>
              <a:rPr lang="tr-TR" dirty="0" smtClean="0"/>
            </a:br>
            <a:endParaRPr lang="tr-TR" dirty="0"/>
          </a:p>
        </p:txBody>
      </p:sp>
      <p:sp>
        <p:nvSpPr>
          <p:cNvPr id="3" name="İçerik Yer Tutucusu 2"/>
          <p:cNvSpPr>
            <a:spLocks noGrp="1"/>
          </p:cNvSpPr>
          <p:nvPr>
            <p:ph idx="1"/>
          </p:nvPr>
        </p:nvSpPr>
        <p:spPr>
          <a:xfrm>
            <a:off x="2589212" y="1319349"/>
            <a:ext cx="8915400" cy="4937760"/>
          </a:xfrm>
        </p:spPr>
        <p:txBody>
          <a:bodyPr/>
          <a:lstStyle/>
          <a:p>
            <a:endParaRPr lang="tr-TR" dirty="0" smtClean="0"/>
          </a:p>
          <a:p>
            <a:endParaRPr lang="tr-TR" dirty="0"/>
          </a:p>
          <a:p>
            <a:endParaRPr lang="tr-TR" dirty="0" smtClean="0"/>
          </a:p>
          <a:p>
            <a:pPr marL="0" indent="0">
              <a:buNone/>
            </a:pPr>
            <a:endParaRPr lang="tr-TR" dirty="0"/>
          </a:p>
        </p:txBody>
      </p:sp>
      <p:pic>
        <p:nvPicPr>
          <p:cNvPr id="4" name="Resim 3"/>
          <p:cNvPicPr>
            <a:picLocks noChangeAspect="1"/>
          </p:cNvPicPr>
          <p:nvPr/>
        </p:nvPicPr>
        <p:blipFill>
          <a:blip r:embed="rId2"/>
          <a:stretch>
            <a:fillRect/>
          </a:stretch>
        </p:blipFill>
        <p:spPr>
          <a:xfrm>
            <a:off x="2589212" y="1362409"/>
            <a:ext cx="5212532" cy="1085182"/>
          </a:xfrm>
          <a:prstGeom prst="rect">
            <a:avLst/>
          </a:prstGeom>
        </p:spPr>
      </p:pic>
      <p:pic>
        <p:nvPicPr>
          <p:cNvPr id="6" name="Resim 5"/>
          <p:cNvPicPr>
            <a:picLocks noChangeAspect="1"/>
          </p:cNvPicPr>
          <p:nvPr/>
        </p:nvPicPr>
        <p:blipFill>
          <a:blip r:embed="rId3"/>
          <a:stretch>
            <a:fillRect/>
          </a:stretch>
        </p:blipFill>
        <p:spPr>
          <a:xfrm>
            <a:off x="2404405" y="2600239"/>
            <a:ext cx="9285013" cy="3511600"/>
          </a:xfrm>
          <a:prstGeom prst="rect">
            <a:avLst/>
          </a:prstGeom>
        </p:spPr>
      </p:pic>
    </p:spTree>
    <p:extLst>
      <p:ext uri="{BB962C8B-B14F-4D97-AF65-F5344CB8AC3E}">
        <p14:creationId xmlns:p14="http://schemas.microsoft.com/office/powerpoint/2010/main" val="235124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24297" y="339634"/>
            <a:ext cx="9780315" cy="457200"/>
          </a:xfrm>
        </p:spPr>
        <p:txBody>
          <a:bodyPr>
            <a:normAutofit fontScale="90000"/>
          </a:bodyPr>
          <a:lstStyle/>
          <a:p>
            <a:r>
              <a:rPr lang="tr-TR" dirty="0" err="1" smtClean="0"/>
              <a:t>Hierarchical</a:t>
            </a:r>
            <a:r>
              <a:rPr lang="tr-TR" dirty="0" smtClean="0"/>
              <a:t>						</a:t>
            </a:r>
            <a:r>
              <a:rPr lang="tr-TR" dirty="0" err="1" smtClean="0"/>
              <a:t>vs</a:t>
            </a:r>
            <a:r>
              <a:rPr lang="tr-TR" dirty="0" smtClean="0"/>
              <a:t>			</a:t>
            </a:r>
            <a:r>
              <a:rPr lang="tr-TR" dirty="0" err="1" smtClean="0"/>
              <a:t>Flatter</a:t>
            </a:r>
            <a:r>
              <a:rPr lang="tr-TR" dirty="0" smtClean="0"/>
              <a:t> </a:t>
            </a:r>
            <a:endParaRPr lang="tr-TR" dirty="0"/>
          </a:p>
        </p:txBody>
      </p:sp>
      <p:pic>
        <p:nvPicPr>
          <p:cNvPr id="4" name="İçerik Yer Tutucusu 3"/>
          <p:cNvPicPr>
            <a:picLocks noGrp="1" noChangeAspect="1"/>
          </p:cNvPicPr>
          <p:nvPr>
            <p:ph idx="1"/>
          </p:nvPr>
        </p:nvPicPr>
        <p:blipFill>
          <a:blip r:embed="rId2"/>
          <a:stretch>
            <a:fillRect/>
          </a:stretch>
        </p:blipFill>
        <p:spPr>
          <a:xfrm>
            <a:off x="1724297" y="1005840"/>
            <a:ext cx="10358846" cy="5408023"/>
          </a:xfrm>
          <a:prstGeom prst="rect">
            <a:avLst/>
          </a:prstGeom>
        </p:spPr>
      </p:pic>
    </p:spTree>
    <p:extLst>
      <p:ext uri="{BB962C8B-B14F-4D97-AF65-F5344CB8AC3E}">
        <p14:creationId xmlns:p14="http://schemas.microsoft.com/office/powerpoint/2010/main" val="1621821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656050"/>
          </a:xfrm>
        </p:spPr>
        <p:txBody>
          <a:bodyPr/>
          <a:lstStyle/>
          <a:p>
            <a:r>
              <a:rPr lang="tr-TR" dirty="0" err="1" smtClean="0"/>
              <a:t>Vocabulary</a:t>
            </a:r>
            <a:r>
              <a:rPr lang="tr-TR" dirty="0" smtClean="0"/>
              <a:t> </a:t>
            </a:r>
            <a:r>
              <a:rPr lang="tr-TR" dirty="0" err="1" smtClean="0"/>
              <a:t>List</a:t>
            </a:r>
            <a:r>
              <a:rPr lang="tr-TR" dirty="0" smtClean="0"/>
              <a:t> </a:t>
            </a:r>
            <a:endParaRPr lang="tr-TR" dirty="0"/>
          </a:p>
        </p:txBody>
      </p:sp>
      <p:sp>
        <p:nvSpPr>
          <p:cNvPr id="3" name="İçerik Yer Tutucusu 2"/>
          <p:cNvSpPr>
            <a:spLocks noGrp="1"/>
          </p:cNvSpPr>
          <p:nvPr>
            <p:ph idx="1"/>
          </p:nvPr>
        </p:nvSpPr>
        <p:spPr>
          <a:xfrm>
            <a:off x="2589212" y="1423851"/>
            <a:ext cx="8915400" cy="4487371"/>
          </a:xfrm>
        </p:spPr>
        <p:txBody>
          <a:bodyPr>
            <a:normAutofit fontScale="92500" lnSpcReduction="20000"/>
          </a:bodyPr>
          <a:lstStyle/>
          <a:p>
            <a:r>
              <a:rPr lang="tr-TR" dirty="0" err="1" smtClean="0"/>
              <a:t>Goal</a:t>
            </a:r>
            <a:endParaRPr lang="tr-TR" dirty="0" smtClean="0"/>
          </a:p>
          <a:p>
            <a:r>
              <a:rPr lang="tr-TR" dirty="0" err="1" smtClean="0"/>
              <a:t>Utilization</a:t>
            </a:r>
            <a:endParaRPr lang="tr-TR" dirty="0" smtClean="0"/>
          </a:p>
          <a:p>
            <a:r>
              <a:rPr lang="tr-TR" dirty="0" err="1" smtClean="0"/>
              <a:t>Resources</a:t>
            </a:r>
            <a:endParaRPr lang="tr-TR" dirty="0" smtClean="0"/>
          </a:p>
          <a:p>
            <a:r>
              <a:rPr lang="tr-TR" dirty="0" smtClean="0"/>
              <a:t>Motive</a:t>
            </a:r>
          </a:p>
          <a:p>
            <a:r>
              <a:rPr lang="tr-TR" dirty="0" err="1" smtClean="0"/>
              <a:t>Supervise</a:t>
            </a:r>
            <a:r>
              <a:rPr lang="tr-TR" dirty="0" smtClean="0"/>
              <a:t>/</a:t>
            </a:r>
            <a:r>
              <a:rPr lang="tr-TR" dirty="0" err="1" smtClean="0"/>
              <a:t>supervision</a:t>
            </a:r>
            <a:endParaRPr lang="tr-TR" dirty="0" smtClean="0"/>
          </a:p>
          <a:p>
            <a:r>
              <a:rPr lang="tr-TR" dirty="0" err="1" smtClean="0"/>
              <a:t>Overcome</a:t>
            </a:r>
            <a:endParaRPr lang="tr-TR" dirty="0" smtClean="0"/>
          </a:p>
          <a:p>
            <a:r>
              <a:rPr lang="tr-TR" dirty="0" err="1" smtClean="0"/>
              <a:t>Strategy</a:t>
            </a:r>
            <a:endParaRPr lang="tr-TR" dirty="0" smtClean="0"/>
          </a:p>
          <a:p>
            <a:r>
              <a:rPr lang="tr-TR" dirty="0" err="1" smtClean="0"/>
              <a:t>Intangible</a:t>
            </a:r>
            <a:endParaRPr lang="tr-TR" dirty="0" smtClean="0"/>
          </a:p>
          <a:p>
            <a:r>
              <a:rPr lang="tr-TR" dirty="0" err="1" smtClean="0"/>
              <a:t>Hierarch</a:t>
            </a:r>
            <a:endParaRPr lang="tr-TR" dirty="0" smtClean="0"/>
          </a:p>
          <a:p>
            <a:r>
              <a:rPr lang="tr-TR" dirty="0" err="1" smtClean="0"/>
              <a:t>Policy</a:t>
            </a:r>
            <a:endParaRPr lang="tr-TR" dirty="0" smtClean="0"/>
          </a:p>
          <a:p>
            <a:r>
              <a:rPr lang="tr-TR" dirty="0" err="1" smtClean="0"/>
              <a:t>Foreman</a:t>
            </a:r>
            <a:endParaRPr lang="tr-TR" dirty="0" smtClean="0"/>
          </a:p>
          <a:p>
            <a:r>
              <a:rPr lang="tr-TR" dirty="0" err="1" smtClean="0"/>
              <a:t>Output</a:t>
            </a:r>
            <a:endParaRPr lang="tr-TR" dirty="0" smtClean="0"/>
          </a:p>
          <a:p>
            <a:r>
              <a:rPr lang="tr-TR" dirty="0" err="1" smtClean="0"/>
              <a:t>rank</a:t>
            </a:r>
            <a:endParaRPr lang="tr-TR" dirty="0"/>
          </a:p>
        </p:txBody>
      </p:sp>
    </p:spTree>
    <p:extLst>
      <p:ext uri="{BB962C8B-B14F-4D97-AF65-F5344CB8AC3E}">
        <p14:creationId xmlns:p14="http://schemas.microsoft.com/office/powerpoint/2010/main" val="83416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Vocabulary</a:t>
            </a:r>
            <a:r>
              <a:rPr lang="tr-TR" dirty="0" smtClean="0"/>
              <a:t> </a:t>
            </a:r>
            <a:r>
              <a:rPr lang="tr-TR" dirty="0" err="1" smtClean="0"/>
              <a:t>List</a:t>
            </a:r>
            <a:endParaRPr lang="tr-TR" dirty="0"/>
          </a:p>
        </p:txBody>
      </p:sp>
      <p:sp>
        <p:nvSpPr>
          <p:cNvPr id="3" name="İçerik Yer Tutucusu 2"/>
          <p:cNvSpPr>
            <a:spLocks noGrp="1"/>
          </p:cNvSpPr>
          <p:nvPr>
            <p:ph idx="1"/>
          </p:nvPr>
        </p:nvSpPr>
        <p:spPr/>
        <p:txBody>
          <a:bodyPr>
            <a:normAutofit lnSpcReduction="10000"/>
          </a:bodyPr>
          <a:lstStyle/>
          <a:p>
            <a:r>
              <a:rPr lang="tr-TR" dirty="0" err="1" smtClean="0"/>
              <a:t>Task</a:t>
            </a:r>
            <a:endParaRPr lang="tr-TR" dirty="0" smtClean="0"/>
          </a:p>
          <a:p>
            <a:r>
              <a:rPr lang="tr-TR" dirty="0" err="1" smtClean="0"/>
              <a:t>Superior</a:t>
            </a:r>
            <a:endParaRPr lang="tr-TR" dirty="0" smtClean="0"/>
          </a:p>
          <a:p>
            <a:r>
              <a:rPr lang="tr-TR" dirty="0" err="1" smtClean="0"/>
              <a:t>Subordinate</a:t>
            </a:r>
            <a:endParaRPr lang="tr-TR" dirty="0" smtClean="0"/>
          </a:p>
          <a:p>
            <a:r>
              <a:rPr lang="tr-TR" dirty="0" err="1" smtClean="0"/>
              <a:t>Allocate</a:t>
            </a:r>
            <a:endParaRPr lang="tr-TR" dirty="0" smtClean="0"/>
          </a:p>
          <a:p>
            <a:r>
              <a:rPr lang="tr-TR" dirty="0" err="1" smtClean="0"/>
              <a:t>Appoint</a:t>
            </a:r>
            <a:endParaRPr lang="tr-TR" dirty="0" smtClean="0"/>
          </a:p>
          <a:p>
            <a:r>
              <a:rPr lang="tr-TR" dirty="0" err="1" smtClean="0"/>
              <a:t>Boost</a:t>
            </a:r>
            <a:endParaRPr lang="tr-TR" dirty="0" smtClean="0"/>
          </a:p>
          <a:p>
            <a:r>
              <a:rPr lang="tr-TR" dirty="0" err="1" smtClean="0"/>
              <a:t>Diagnose</a:t>
            </a:r>
            <a:endParaRPr lang="tr-TR" dirty="0" smtClean="0"/>
          </a:p>
          <a:p>
            <a:r>
              <a:rPr lang="tr-TR" dirty="0" err="1" smtClean="0"/>
              <a:t>Hurdle</a:t>
            </a:r>
            <a:endParaRPr lang="tr-TR" dirty="0" smtClean="0"/>
          </a:p>
          <a:p>
            <a:r>
              <a:rPr lang="tr-TR" dirty="0" err="1" smtClean="0"/>
              <a:t>Democratic</a:t>
            </a:r>
            <a:endParaRPr lang="tr-TR" dirty="0" smtClean="0"/>
          </a:p>
          <a:p>
            <a:r>
              <a:rPr lang="tr-TR" dirty="0" err="1" smtClean="0"/>
              <a:t>Authority</a:t>
            </a:r>
            <a:endParaRPr lang="tr-TR" dirty="0" smtClean="0"/>
          </a:p>
          <a:p>
            <a:endParaRPr lang="tr-TR" dirty="0" smtClean="0"/>
          </a:p>
          <a:p>
            <a:endParaRPr lang="tr-TR" dirty="0"/>
          </a:p>
        </p:txBody>
      </p:sp>
    </p:spTree>
    <p:extLst>
      <p:ext uri="{BB962C8B-B14F-4D97-AF65-F5344CB8AC3E}">
        <p14:creationId xmlns:p14="http://schemas.microsoft.com/office/powerpoint/2010/main" val="3781935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Management</a:t>
            </a:r>
            <a:br>
              <a:rPr lang="tr-TR" dirty="0" smtClean="0"/>
            </a:br>
            <a:endParaRPr lang="tr-TR" dirty="0"/>
          </a:p>
        </p:txBody>
      </p:sp>
      <p:sp>
        <p:nvSpPr>
          <p:cNvPr id="3" name="İçerik Yer Tutucusu 2"/>
          <p:cNvSpPr>
            <a:spLocks noGrp="1"/>
          </p:cNvSpPr>
          <p:nvPr>
            <p:ph idx="1"/>
          </p:nvPr>
        </p:nvSpPr>
        <p:spPr/>
        <p:txBody>
          <a:bodyPr/>
          <a:lstStyle/>
          <a:p>
            <a:pPr marL="0" indent="0">
              <a:buNone/>
            </a:pPr>
            <a:r>
              <a:rPr lang="en-US" b="1" dirty="0"/>
              <a:t>Management</a:t>
            </a:r>
            <a:r>
              <a:rPr lang="en-US" dirty="0"/>
              <a:t> is a set of principles relating to the functions of planning, organizing, directing and controlling, and the application of these principles in harnessing physical, financial, human and informational resources efficiently and effectively to achieve organizational </a:t>
            </a:r>
            <a:r>
              <a:rPr lang="en-US" b="1" dirty="0"/>
              <a:t>goals</a:t>
            </a:r>
            <a:r>
              <a:rPr lang="en-US" dirty="0" smtClean="0"/>
              <a:t>.</a:t>
            </a:r>
            <a:endParaRPr lang="tr-TR" dirty="0" smtClean="0"/>
          </a:p>
          <a:p>
            <a:pPr marL="0" indent="0">
              <a:buNone/>
            </a:pPr>
            <a:r>
              <a:rPr lang="en-US" dirty="0" smtClean="0"/>
              <a:t>Fleet </a:t>
            </a:r>
            <a:r>
              <a:rPr lang="en-US" dirty="0"/>
              <a:t>and Peterson define management, ‘as a set of activities directed at the efficient and effective </a:t>
            </a:r>
            <a:r>
              <a:rPr lang="en-US" b="1" dirty="0"/>
              <a:t>utilization</a:t>
            </a:r>
            <a:r>
              <a:rPr lang="en-US" dirty="0"/>
              <a:t> of </a:t>
            </a:r>
            <a:r>
              <a:rPr lang="en-US" b="1" dirty="0"/>
              <a:t>resources</a:t>
            </a:r>
            <a:r>
              <a:rPr lang="en-US" dirty="0"/>
              <a:t> in the pursuit of one or more goals.’</a:t>
            </a:r>
          </a:p>
          <a:p>
            <a:pPr marL="0" indent="0">
              <a:buNone/>
            </a:pPr>
            <a:r>
              <a:rPr lang="en-US" dirty="0" err="1" smtClean="0"/>
              <a:t>Megginson</a:t>
            </a:r>
            <a:r>
              <a:rPr lang="en-US" dirty="0"/>
              <a:t>, Mosley and </a:t>
            </a:r>
            <a:r>
              <a:rPr lang="en-US" dirty="0" err="1"/>
              <a:t>Pietri</a:t>
            </a:r>
            <a:r>
              <a:rPr lang="en-US" dirty="0"/>
              <a:t> define management as ‘working with human, financial and physical resources to achieve organizational objectives by performing the planning, organizing, leading and controlling functions‘.</a:t>
            </a:r>
            <a:endParaRPr lang="tr-TR" dirty="0"/>
          </a:p>
        </p:txBody>
      </p:sp>
    </p:spTree>
    <p:extLst>
      <p:ext uri="{BB962C8B-B14F-4D97-AF65-F5344CB8AC3E}">
        <p14:creationId xmlns:p14="http://schemas.microsoft.com/office/powerpoint/2010/main" val="1608783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734427"/>
          </a:xfrm>
        </p:spPr>
        <p:txBody>
          <a:bodyPr>
            <a:normAutofit fontScale="90000"/>
          </a:bodyPr>
          <a:lstStyle/>
          <a:p>
            <a:r>
              <a:rPr lang="tr-TR" dirty="0" err="1" smtClean="0"/>
              <a:t>Vocabulary</a:t>
            </a:r>
            <a:r>
              <a:rPr lang="tr-TR" dirty="0" smtClean="0"/>
              <a:t> </a:t>
            </a:r>
            <a:r>
              <a:rPr lang="tr-TR" dirty="0" err="1" smtClean="0"/>
              <a:t>list</a:t>
            </a:r>
            <a:r>
              <a:rPr lang="tr-TR" dirty="0" smtClean="0"/>
              <a:t/>
            </a:r>
            <a:br>
              <a:rPr lang="tr-TR" dirty="0" smtClean="0"/>
            </a:br>
            <a:endParaRPr lang="tr-TR" dirty="0"/>
          </a:p>
        </p:txBody>
      </p:sp>
      <p:sp>
        <p:nvSpPr>
          <p:cNvPr id="3" name="İçerik Yer Tutucusu 2"/>
          <p:cNvSpPr>
            <a:spLocks noGrp="1"/>
          </p:cNvSpPr>
          <p:nvPr>
            <p:ph idx="1"/>
          </p:nvPr>
        </p:nvSpPr>
        <p:spPr>
          <a:xfrm>
            <a:off x="2589212" y="1476103"/>
            <a:ext cx="8915400" cy="4435119"/>
          </a:xfrm>
        </p:spPr>
        <p:txBody>
          <a:bodyPr>
            <a:normAutofit fontScale="92500" lnSpcReduction="10000"/>
          </a:bodyPr>
          <a:lstStyle/>
          <a:p>
            <a:r>
              <a:rPr lang="tr-TR" dirty="0" err="1" smtClean="0"/>
              <a:t>Consult</a:t>
            </a:r>
            <a:endParaRPr lang="tr-TR" dirty="0" smtClean="0"/>
          </a:p>
          <a:p>
            <a:r>
              <a:rPr lang="tr-TR" dirty="0" err="1" smtClean="0"/>
              <a:t>Adhere</a:t>
            </a:r>
            <a:r>
              <a:rPr lang="tr-TR" dirty="0" smtClean="0"/>
              <a:t> </a:t>
            </a:r>
            <a:r>
              <a:rPr lang="tr-TR" dirty="0" err="1" smtClean="0"/>
              <a:t>to</a:t>
            </a:r>
            <a:endParaRPr lang="tr-TR" dirty="0" smtClean="0"/>
          </a:p>
          <a:p>
            <a:r>
              <a:rPr lang="tr-TR" dirty="0" err="1" smtClean="0"/>
              <a:t>Stipulate</a:t>
            </a:r>
            <a:endParaRPr lang="tr-TR" dirty="0" smtClean="0"/>
          </a:p>
          <a:p>
            <a:r>
              <a:rPr lang="tr-TR" dirty="0" err="1" smtClean="0"/>
              <a:t>Shift</a:t>
            </a:r>
            <a:endParaRPr lang="tr-TR" dirty="0" smtClean="0"/>
          </a:p>
          <a:p>
            <a:r>
              <a:rPr lang="tr-TR" dirty="0" err="1" smtClean="0"/>
              <a:t>Hegemonic</a:t>
            </a:r>
            <a:r>
              <a:rPr lang="tr-TR" dirty="0" smtClean="0"/>
              <a:t> </a:t>
            </a:r>
          </a:p>
          <a:p>
            <a:r>
              <a:rPr lang="tr-TR" dirty="0" err="1" smtClean="0"/>
              <a:t>Deadline</a:t>
            </a:r>
            <a:endParaRPr lang="tr-TR" dirty="0" smtClean="0"/>
          </a:p>
          <a:p>
            <a:r>
              <a:rPr lang="tr-TR" dirty="0" err="1" smtClean="0"/>
              <a:t>Reward</a:t>
            </a:r>
            <a:endParaRPr lang="tr-TR" dirty="0" smtClean="0"/>
          </a:p>
          <a:p>
            <a:r>
              <a:rPr lang="tr-TR" dirty="0" err="1" smtClean="0"/>
              <a:t>Incentive</a:t>
            </a:r>
            <a:endParaRPr lang="tr-TR" dirty="0" smtClean="0"/>
          </a:p>
          <a:p>
            <a:r>
              <a:rPr lang="tr-TR" dirty="0" err="1" smtClean="0"/>
              <a:t>Bureucratic</a:t>
            </a:r>
            <a:endParaRPr lang="tr-TR" dirty="0" smtClean="0"/>
          </a:p>
          <a:p>
            <a:r>
              <a:rPr lang="tr-TR" dirty="0" err="1" smtClean="0"/>
              <a:t>Centralize</a:t>
            </a:r>
            <a:endParaRPr lang="tr-TR" dirty="0" smtClean="0"/>
          </a:p>
          <a:p>
            <a:r>
              <a:rPr lang="tr-TR" dirty="0" err="1" smtClean="0"/>
              <a:t>Decentralized</a:t>
            </a:r>
            <a:endParaRPr lang="tr-TR" dirty="0" smtClean="0"/>
          </a:p>
          <a:p>
            <a:r>
              <a:rPr lang="tr-TR" dirty="0" err="1" smtClean="0"/>
              <a:t>initiative</a:t>
            </a:r>
            <a:endParaRPr lang="tr-TR" dirty="0"/>
          </a:p>
        </p:txBody>
      </p:sp>
    </p:spTree>
    <p:extLst>
      <p:ext uri="{BB962C8B-B14F-4D97-AF65-F5344CB8AC3E}">
        <p14:creationId xmlns:p14="http://schemas.microsoft.com/office/powerpoint/2010/main" val="2460740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Characteristics</a:t>
            </a:r>
            <a:r>
              <a:rPr lang="tr-TR" dirty="0"/>
              <a:t> of Management</a:t>
            </a:r>
          </a:p>
        </p:txBody>
      </p:sp>
      <p:pic>
        <p:nvPicPr>
          <p:cNvPr id="4" name="İçerik Yer Tutucusu 3"/>
          <p:cNvPicPr>
            <a:picLocks noGrp="1" noChangeAspect="1"/>
          </p:cNvPicPr>
          <p:nvPr>
            <p:ph idx="1"/>
          </p:nvPr>
        </p:nvPicPr>
        <p:blipFill>
          <a:blip r:embed="rId2"/>
          <a:stretch>
            <a:fillRect/>
          </a:stretch>
        </p:blipFill>
        <p:spPr>
          <a:xfrm>
            <a:off x="4427538" y="2398712"/>
            <a:ext cx="5238750" cy="3248025"/>
          </a:xfrm>
          <a:prstGeom prst="rect">
            <a:avLst/>
          </a:prstGeom>
        </p:spPr>
      </p:pic>
    </p:spTree>
    <p:extLst>
      <p:ext uri="{BB962C8B-B14F-4D97-AF65-F5344CB8AC3E}">
        <p14:creationId xmlns:p14="http://schemas.microsoft.com/office/powerpoint/2010/main" val="2483189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89611" y="624110"/>
            <a:ext cx="9715001" cy="577673"/>
          </a:xfrm>
        </p:spPr>
        <p:txBody>
          <a:bodyPr>
            <a:normAutofit fontScale="90000"/>
          </a:bodyPr>
          <a:lstStyle/>
          <a:p>
            <a:r>
              <a:rPr lang="tr-TR" dirty="0" err="1"/>
              <a:t>Characteristics</a:t>
            </a:r>
            <a:r>
              <a:rPr lang="tr-TR" dirty="0"/>
              <a:t> of Management</a:t>
            </a:r>
          </a:p>
        </p:txBody>
      </p:sp>
      <p:sp>
        <p:nvSpPr>
          <p:cNvPr id="3" name="İçerik Yer Tutucusu 2"/>
          <p:cNvSpPr>
            <a:spLocks noGrp="1"/>
          </p:cNvSpPr>
          <p:nvPr>
            <p:ph idx="1"/>
          </p:nvPr>
        </p:nvSpPr>
        <p:spPr>
          <a:xfrm>
            <a:off x="2011680" y="1345474"/>
            <a:ext cx="9492932" cy="5081452"/>
          </a:xfrm>
        </p:spPr>
        <p:txBody>
          <a:bodyPr>
            <a:normAutofit fontScale="85000" lnSpcReduction="10000"/>
          </a:bodyPr>
          <a:lstStyle/>
          <a:p>
            <a:r>
              <a:rPr lang="en-US" b="1" dirty="0"/>
              <a:t>Universal</a:t>
            </a:r>
            <a:r>
              <a:rPr lang="en-US" dirty="0"/>
              <a:t>: All the organizations, whether it is profit-making or not, they require management, for managing their activities. Hence it is universal in nature.</a:t>
            </a:r>
          </a:p>
          <a:p>
            <a:r>
              <a:rPr lang="en-US" b="1" dirty="0"/>
              <a:t>Goal Oriented</a:t>
            </a:r>
            <a:r>
              <a:rPr lang="en-US" dirty="0"/>
              <a:t>: Every organization is set up with a predetermined objective and management helps in reaching those goals timely, and smoothly.</a:t>
            </a:r>
          </a:p>
          <a:p>
            <a:r>
              <a:rPr lang="en-US" b="1" dirty="0"/>
              <a:t>Continuous Process</a:t>
            </a:r>
            <a:r>
              <a:rPr lang="en-US" dirty="0"/>
              <a:t>: It is an ongoing process which tends to persist as long as the organization exists. It is required in every sphere of the organization whether it is production, human resource, finance or marketing.</a:t>
            </a:r>
          </a:p>
          <a:p>
            <a:r>
              <a:rPr lang="en-US" b="1" dirty="0"/>
              <a:t>Multi-dimensional</a:t>
            </a:r>
            <a:r>
              <a:rPr lang="en-US" dirty="0"/>
              <a:t>: Management is not confined to the administration of people only, but it also manages work, processes and operations, which makes it a multi-disciplinary activity.</a:t>
            </a:r>
          </a:p>
          <a:p>
            <a:r>
              <a:rPr lang="en-US" b="1" dirty="0"/>
              <a:t>Group activity: </a:t>
            </a:r>
            <a:r>
              <a:rPr lang="en-US" dirty="0"/>
              <a:t>An organization consists of various members who have different needs, expectations and beliefs. Every person joins the organization with a different </a:t>
            </a:r>
            <a:r>
              <a:rPr lang="en-US" b="1" dirty="0"/>
              <a:t>motive</a:t>
            </a:r>
            <a:r>
              <a:rPr lang="en-US" dirty="0"/>
              <a:t>, but after becoming a part of the organization they work for achieving the same goal. It requires </a:t>
            </a:r>
            <a:r>
              <a:rPr lang="en-US" b="1" dirty="0"/>
              <a:t>supervision</a:t>
            </a:r>
            <a:r>
              <a:rPr lang="en-US" dirty="0"/>
              <a:t>, teamwork and coordination, and in this way, management comes into the picture.</a:t>
            </a:r>
          </a:p>
          <a:p>
            <a:r>
              <a:rPr lang="en-US" b="1" dirty="0"/>
              <a:t>Dynamic function: </a:t>
            </a:r>
            <a:r>
              <a:rPr lang="en-US" dirty="0"/>
              <a:t>An organization exists in a business environment that has various factors like social, political, legal, technological and economic. A slight change in any of these factors will affect the organization’s growth and performance. So, to </a:t>
            </a:r>
            <a:r>
              <a:rPr lang="en-US" b="1" dirty="0"/>
              <a:t>overcome</a:t>
            </a:r>
            <a:r>
              <a:rPr lang="en-US" dirty="0"/>
              <a:t> these changes management formulates </a:t>
            </a:r>
            <a:r>
              <a:rPr lang="en-US" b="1" dirty="0"/>
              <a:t>strategies</a:t>
            </a:r>
            <a:r>
              <a:rPr lang="en-US" dirty="0"/>
              <a:t> and implements them.</a:t>
            </a:r>
          </a:p>
          <a:p>
            <a:r>
              <a:rPr lang="en-US" b="1" u="sng" dirty="0"/>
              <a:t>Intangible</a:t>
            </a:r>
            <a:r>
              <a:rPr lang="en-US" b="1" dirty="0"/>
              <a:t> force: </a:t>
            </a:r>
            <a:r>
              <a:rPr lang="en-US" dirty="0"/>
              <a:t>Management can neither be seen nor touched but one can feel its existence, in the way the organization functions.</a:t>
            </a:r>
            <a:endParaRPr lang="tr-TR" dirty="0"/>
          </a:p>
        </p:txBody>
      </p:sp>
    </p:spTree>
    <p:extLst>
      <p:ext uri="{BB962C8B-B14F-4D97-AF65-F5344CB8AC3E}">
        <p14:creationId xmlns:p14="http://schemas.microsoft.com/office/powerpoint/2010/main" val="146671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Levels</a:t>
            </a:r>
            <a:r>
              <a:rPr lang="tr-TR" dirty="0"/>
              <a:t> of Management</a:t>
            </a:r>
          </a:p>
        </p:txBody>
      </p:sp>
      <p:pic>
        <p:nvPicPr>
          <p:cNvPr id="4" name="İçerik Yer Tutucusu 3"/>
          <p:cNvPicPr>
            <a:picLocks noGrp="1" noChangeAspect="1"/>
          </p:cNvPicPr>
          <p:nvPr>
            <p:ph idx="1"/>
          </p:nvPr>
        </p:nvPicPr>
        <p:blipFill>
          <a:blip r:embed="rId2"/>
          <a:stretch>
            <a:fillRect/>
          </a:stretch>
        </p:blipFill>
        <p:spPr>
          <a:xfrm>
            <a:off x="4427538" y="1658984"/>
            <a:ext cx="5238750" cy="4102054"/>
          </a:xfrm>
          <a:prstGeom prst="rect">
            <a:avLst/>
          </a:prstGeom>
        </p:spPr>
      </p:pic>
    </p:spTree>
    <p:extLst>
      <p:ext uri="{BB962C8B-B14F-4D97-AF65-F5344CB8AC3E}">
        <p14:creationId xmlns:p14="http://schemas.microsoft.com/office/powerpoint/2010/main" val="1087690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pPr marL="0" indent="0">
              <a:buNone/>
            </a:pPr>
            <a:r>
              <a:rPr lang="en-US" b="1" dirty="0"/>
              <a:t>Top-Level Management: </a:t>
            </a:r>
            <a:r>
              <a:rPr lang="en-US" dirty="0"/>
              <a:t>This is the highest level in the organizational </a:t>
            </a:r>
            <a:r>
              <a:rPr lang="en-US" b="1" dirty="0"/>
              <a:t>hierarchy</a:t>
            </a:r>
            <a:r>
              <a:rPr lang="en-US" dirty="0"/>
              <a:t>, which includes Board of Directors and Chief Executives. They are responsible for defining the objectives, formulating plans, strategies and </a:t>
            </a:r>
            <a:r>
              <a:rPr lang="en-US" b="1" dirty="0"/>
              <a:t>policies</a:t>
            </a:r>
            <a:r>
              <a:rPr lang="en-US" dirty="0"/>
              <a:t>.</a:t>
            </a:r>
          </a:p>
          <a:p>
            <a:pPr marL="0" indent="0">
              <a:buNone/>
            </a:pPr>
            <a:r>
              <a:rPr lang="en-US" b="1" dirty="0"/>
              <a:t>Middle-Level Management: </a:t>
            </a:r>
            <a:r>
              <a:rPr lang="en-US" dirty="0"/>
              <a:t>It is the second and most important level in the </a:t>
            </a:r>
            <a:r>
              <a:rPr lang="en-US" b="1" dirty="0"/>
              <a:t>corporate ladder, </a:t>
            </a:r>
            <a:r>
              <a:rPr lang="en-US" dirty="0"/>
              <a:t>as it creates a link between the top and lower level management. It includes departmental and division heads and managers who are responsible for implementing and controlling plans and strategies which are formulated by the top executives</a:t>
            </a:r>
            <a:r>
              <a:rPr lang="en-US" dirty="0" smtClean="0"/>
              <a:t>.</a:t>
            </a:r>
            <a:endParaRPr lang="tr-TR" dirty="0" smtClean="0"/>
          </a:p>
          <a:p>
            <a:pPr marL="0" indent="0">
              <a:buNone/>
            </a:pPr>
            <a:r>
              <a:rPr lang="en-US" b="1" dirty="0"/>
              <a:t>Lower Level Management: </a:t>
            </a:r>
            <a:r>
              <a:rPr lang="en-US" dirty="0"/>
              <a:t>Otherwise called as functional or operational level management. It includes first line managers, </a:t>
            </a:r>
            <a:r>
              <a:rPr lang="en-US" b="1" dirty="0"/>
              <a:t>foreman</a:t>
            </a:r>
            <a:r>
              <a:rPr lang="en-US" dirty="0"/>
              <a:t>, supervisors. As lower level management directly interacts with the workers, it plays a crucial role in the organization because it helps in reducing wastage and idle time of the workers, improving the quality and quantity of </a:t>
            </a:r>
            <a:r>
              <a:rPr lang="en-US" b="1" dirty="0"/>
              <a:t>output</a:t>
            </a:r>
            <a:r>
              <a:rPr lang="en-US" dirty="0"/>
              <a:t>.</a:t>
            </a:r>
          </a:p>
          <a:p>
            <a:pPr marL="0" indent="0">
              <a:buNone/>
            </a:pPr>
            <a:r>
              <a:rPr lang="en-US" dirty="0"/>
              <a:t>The three management levels form the management hierarchy, that represents the position and </a:t>
            </a:r>
            <a:r>
              <a:rPr lang="en-US" b="1" dirty="0"/>
              <a:t>rank</a:t>
            </a:r>
            <a:r>
              <a:rPr lang="en-US" dirty="0"/>
              <a:t> of executives and managers in the chart.</a:t>
            </a:r>
            <a:endParaRPr lang="tr-TR" dirty="0"/>
          </a:p>
        </p:txBody>
      </p:sp>
    </p:spTree>
    <p:extLst>
      <p:ext uri="{BB962C8B-B14F-4D97-AF65-F5344CB8AC3E}">
        <p14:creationId xmlns:p14="http://schemas.microsoft.com/office/powerpoint/2010/main" val="253197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29247" y="624110"/>
            <a:ext cx="9375366" cy="1897731"/>
          </a:xfrm>
        </p:spPr>
        <p:txBody>
          <a:bodyPr>
            <a:normAutofit fontScale="90000"/>
          </a:bodyPr>
          <a:lstStyle/>
          <a:p>
            <a:r>
              <a:rPr lang="tr-TR" dirty="0" err="1"/>
              <a:t>Functions</a:t>
            </a:r>
            <a:r>
              <a:rPr lang="tr-TR" dirty="0"/>
              <a:t> of </a:t>
            </a:r>
            <a:r>
              <a:rPr lang="tr-TR" dirty="0" smtClean="0"/>
              <a:t>Management</a:t>
            </a:r>
            <a:br>
              <a:rPr lang="tr-TR" dirty="0" smtClean="0"/>
            </a:br>
            <a:r>
              <a:rPr lang="tr-TR" dirty="0"/>
              <a:t/>
            </a:r>
            <a:br>
              <a:rPr lang="tr-TR" dirty="0"/>
            </a:br>
            <a:r>
              <a:rPr lang="tr-TR" dirty="0" smtClean="0"/>
              <a:t/>
            </a:r>
            <a:br>
              <a:rPr lang="tr-TR" dirty="0" smtClean="0"/>
            </a:br>
            <a:r>
              <a:rPr lang="tr-TR" dirty="0"/>
              <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rot="16200000">
            <a:off x="5478060" y="-974991"/>
            <a:ext cx="1322965" cy="5460274"/>
          </a:xfrm>
          <a:prstGeom prst="rect">
            <a:avLst/>
          </a:prstGeom>
        </p:spPr>
      </p:pic>
      <p:sp>
        <p:nvSpPr>
          <p:cNvPr id="6" name="Dikdörtgen 5"/>
          <p:cNvSpPr/>
          <p:nvPr/>
        </p:nvSpPr>
        <p:spPr>
          <a:xfrm>
            <a:off x="1672045" y="2136339"/>
            <a:ext cx="9832567" cy="4524315"/>
          </a:xfrm>
          <a:prstGeom prst="rect">
            <a:avLst/>
          </a:prstGeom>
        </p:spPr>
        <p:txBody>
          <a:bodyPr wrap="square">
            <a:spAutoFit/>
          </a:bodyPr>
          <a:lstStyle/>
          <a:p>
            <a:r>
              <a:rPr lang="en-US" b="1" dirty="0"/>
              <a:t>Planning</a:t>
            </a:r>
            <a:r>
              <a:rPr lang="en-US" dirty="0"/>
              <a:t>: It is the first and foremost function of management, i.e. to decide beforehand what is to be done in future. It encompasses formulating policies, establishing targets, scheduling actions and so forth.</a:t>
            </a:r>
          </a:p>
          <a:p>
            <a:r>
              <a:rPr lang="en-US" b="1" dirty="0"/>
              <a:t>Organizing: </a:t>
            </a:r>
            <a:r>
              <a:rPr lang="en-US" dirty="0"/>
              <a:t>Once the plans are formulated, the next step is to </a:t>
            </a:r>
            <a:r>
              <a:rPr lang="en-US" dirty="0" err="1"/>
              <a:t>organise</a:t>
            </a:r>
            <a:r>
              <a:rPr lang="en-US" dirty="0"/>
              <a:t> the activities and resources, as in identifying the </a:t>
            </a:r>
            <a:r>
              <a:rPr lang="en-US" b="1" dirty="0"/>
              <a:t>tasks</a:t>
            </a:r>
            <a:r>
              <a:rPr lang="en-US" dirty="0"/>
              <a:t>, classifying them, assigning duties to </a:t>
            </a:r>
            <a:r>
              <a:rPr lang="en-US" b="1" dirty="0"/>
              <a:t>subordinates</a:t>
            </a:r>
            <a:r>
              <a:rPr lang="en-US" dirty="0"/>
              <a:t> and </a:t>
            </a:r>
            <a:r>
              <a:rPr lang="en-US" b="1" dirty="0"/>
              <a:t>allocating</a:t>
            </a:r>
            <a:r>
              <a:rPr lang="en-US" dirty="0"/>
              <a:t> the resources</a:t>
            </a:r>
            <a:r>
              <a:rPr lang="en-US" dirty="0" smtClean="0"/>
              <a:t>.</a:t>
            </a:r>
            <a:endParaRPr lang="tr-TR" dirty="0" smtClean="0"/>
          </a:p>
          <a:p>
            <a:r>
              <a:rPr lang="en-US" b="1" dirty="0"/>
              <a:t>Staffing</a:t>
            </a:r>
            <a:r>
              <a:rPr lang="en-US" dirty="0"/>
              <a:t>: It involves hiring personnel for carrying out various activities of the organization. It is to ensure that the right person is </a:t>
            </a:r>
            <a:r>
              <a:rPr lang="en-US" b="1" dirty="0"/>
              <a:t>appointed</a:t>
            </a:r>
            <a:r>
              <a:rPr lang="en-US" dirty="0"/>
              <a:t> to the right job.</a:t>
            </a:r>
          </a:p>
          <a:p>
            <a:r>
              <a:rPr lang="en-US" b="1" dirty="0"/>
              <a:t>Directing</a:t>
            </a:r>
            <a:r>
              <a:rPr lang="en-US" dirty="0"/>
              <a:t>: It is the task of the manager to guide, supervise, lead and motivate the subordinates, to ensure that they work in the right direction, so far as the objectives of the organization are concerned.</a:t>
            </a:r>
          </a:p>
          <a:p>
            <a:r>
              <a:rPr lang="en-US" b="1" dirty="0"/>
              <a:t>Controlling</a:t>
            </a:r>
            <a:r>
              <a:rPr lang="en-US" dirty="0"/>
              <a:t>: The controlling function of management involves a number of steps to be taken to make sure that the performance of the employees is as per the plans. It involves establishing performance standards and comparing them with the actual performance. In case of any variations, necessary steps are to be taken for its correction.</a:t>
            </a:r>
            <a:endParaRPr lang="tr-TR" dirty="0"/>
          </a:p>
        </p:txBody>
      </p:sp>
    </p:spTree>
    <p:extLst>
      <p:ext uri="{BB962C8B-B14F-4D97-AF65-F5344CB8AC3E}">
        <p14:creationId xmlns:p14="http://schemas.microsoft.com/office/powerpoint/2010/main" val="385817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59429" y="624110"/>
            <a:ext cx="9545183" cy="812804"/>
          </a:xfrm>
        </p:spPr>
        <p:txBody>
          <a:bodyPr/>
          <a:lstStyle/>
          <a:p>
            <a:r>
              <a:rPr lang="tr-TR" dirty="0" err="1"/>
              <a:t>Types</a:t>
            </a:r>
            <a:r>
              <a:rPr lang="tr-TR" dirty="0"/>
              <a:t> of Management </a:t>
            </a:r>
            <a:r>
              <a:rPr lang="tr-TR" dirty="0" err="1"/>
              <a:t>Skills</a:t>
            </a:r>
            <a:endParaRPr lang="tr-TR" dirty="0"/>
          </a:p>
        </p:txBody>
      </p:sp>
      <p:sp>
        <p:nvSpPr>
          <p:cNvPr id="3" name="İçerik Yer Tutucusu 2"/>
          <p:cNvSpPr>
            <a:spLocks noGrp="1"/>
          </p:cNvSpPr>
          <p:nvPr>
            <p:ph idx="1"/>
          </p:nvPr>
        </p:nvSpPr>
        <p:spPr>
          <a:xfrm>
            <a:off x="1959429" y="1436914"/>
            <a:ext cx="9545183" cy="5120640"/>
          </a:xfrm>
        </p:spPr>
        <p:txBody>
          <a:bodyPr>
            <a:normAutofit lnSpcReduction="10000"/>
          </a:bodyPr>
          <a:lstStyle/>
          <a:p>
            <a:pPr marL="0" indent="0">
              <a:buNone/>
            </a:pPr>
            <a:r>
              <a:rPr lang="en-US" dirty="0" smtClean="0"/>
              <a:t>1</a:t>
            </a:r>
            <a:r>
              <a:rPr lang="en-US" dirty="0"/>
              <a:t>. </a:t>
            </a:r>
            <a:r>
              <a:rPr lang="en-US" b="1" dirty="0"/>
              <a:t>Technical Skills</a:t>
            </a:r>
          </a:p>
          <a:p>
            <a:pPr marL="0" indent="0">
              <a:buNone/>
            </a:pPr>
            <a:r>
              <a:rPr lang="en-US" dirty="0"/>
              <a:t>Technical skills involve skills that give the managers the ability and the knowledge to use a variety of techniques to achieve their objectives. These skills not only involve operating machines and software, production tools, and pieces of equipment but also the skills needed to </a:t>
            </a:r>
            <a:r>
              <a:rPr lang="en-US" b="1" dirty="0"/>
              <a:t>boost</a:t>
            </a:r>
            <a:r>
              <a:rPr lang="en-US" dirty="0"/>
              <a:t> sales, design different types of products and services, and market the services and the products.</a:t>
            </a:r>
          </a:p>
          <a:p>
            <a:pPr marL="0" indent="0">
              <a:buNone/>
            </a:pPr>
            <a:r>
              <a:rPr lang="en-US" dirty="0" smtClean="0"/>
              <a:t>2</a:t>
            </a:r>
            <a:r>
              <a:rPr lang="en-US" dirty="0"/>
              <a:t>. </a:t>
            </a:r>
            <a:r>
              <a:rPr lang="en-US" b="1" dirty="0"/>
              <a:t>Conceptual Skills</a:t>
            </a:r>
          </a:p>
          <a:p>
            <a:pPr marL="0" indent="0">
              <a:buNone/>
            </a:pPr>
            <a:r>
              <a:rPr lang="en-US" dirty="0"/>
              <a:t>These involve the skills managers present in terms of the knowledge and ability for abstract thinking and formulating ideas. The manager is able to see an entire concept, analyze and </a:t>
            </a:r>
            <a:r>
              <a:rPr lang="en-US" b="1" dirty="0"/>
              <a:t>diagnose</a:t>
            </a:r>
            <a:r>
              <a:rPr lang="en-US" dirty="0"/>
              <a:t> a problem, and find creative solutions. This helps the manager to effectively predict </a:t>
            </a:r>
            <a:r>
              <a:rPr lang="en-US" b="1" dirty="0"/>
              <a:t>hurdles</a:t>
            </a:r>
            <a:r>
              <a:rPr lang="en-US" dirty="0"/>
              <a:t> their department or the business as a whole may face.</a:t>
            </a:r>
          </a:p>
          <a:p>
            <a:pPr marL="0" indent="0">
              <a:buNone/>
            </a:pPr>
            <a:r>
              <a:rPr lang="en-US" dirty="0" smtClean="0"/>
              <a:t>3</a:t>
            </a:r>
            <a:r>
              <a:rPr lang="en-US" dirty="0"/>
              <a:t>. </a:t>
            </a:r>
            <a:r>
              <a:rPr lang="en-US" b="1" dirty="0"/>
              <a:t>Human or Interpersonal Skills</a:t>
            </a:r>
          </a:p>
          <a:p>
            <a:pPr marL="0" indent="0">
              <a:buNone/>
            </a:pPr>
            <a:r>
              <a:rPr lang="en-US" dirty="0"/>
              <a:t>The human or the interpersonal skills are the skills that present the managers’ ability to interact, work or relate effectively with people. These skills enable the managers to make use of human potential in the company and motivate the employees for better results.</a:t>
            </a:r>
            <a:endParaRPr lang="tr-TR" dirty="0"/>
          </a:p>
        </p:txBody>
      </p:sp>
    </p:spTree>
    <p:extLst>
      <p:ext uri="{BB962C8B-B14F-4D97-AF65-F5344CB8AC3E}">
        <p14:creationId xmlns:p14="http://schemas.microsoft.com/office/powerpoint/2010/main" val="3473202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Management / </a:t>
            </a:r>
            <a:r>
              <a:rPr lang="tr-TR" dirty="0" err="1" smtClean="0"/>
              <a:t>leadership</a:t>
            </a:r>
            <a:r>
              <a:rPr lang="tr-TR" dirty="0" smtClean="0"/>
              <a:t> </a:t>
            </a:r>
            <a:r>
              <a:rPr lang="tr-TR" dirty="0" err="1" smtClean="0"/>
              <a:t>styles</a:t>
            </a:r>
            <a:r>
              <a:rPr lang="tr-TR" dirty="0" smtClean="0"/>
              <a:t> </a:t>
            </a:r>
            <a:endParaRPr lang="tr-TR" dirty="0"/>
          </a:p>
        </p:txBody>
      </p:sp>
      <p:pic>
        <p:nvPicPr>
          <p:cNvPr id="6" name="İçerik Yer Tutucusu 5"/>
          <p:cNvPicPr>
            <a:picLocks noGrp="1" noChangeAspect="1"/>
          </p:cNvPicPr>
          <p:nvPr>
            <p:ph idx="1"/>
          </p:nvPr>
        </p:nvPicPr>
        <p:blipFill>
          <a:blip r:embed="rId2"/>
          <a:stretch>
            <a:fillRect/>
          </a:stretch>
        </p:blipFill>
        <p:spPr>
          <a:xfrm>
            <a:off x="2957626" y="1571898"/>
            <a:ext cx="6715533" cy="3778250"/>
          </a:xfrm>
          <a:prstGeom prst="rect">
            <a:avLst/>
          </a:prstGeom>
        </p:spPr>
      </p:pic>
    </p:spTree>
    <p:extLst>
      <p:ext uri="{BB962C8B-B14F-4D97-AF65-F5344CB8AC3E}">
        <p14:creationId xmlns:p14="http://schemas.microsoft.com/office/powerpoint/2010/main" val="3288842619"/>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63</TotalTime>
  <Words>1502</Words>
  <Application>Microsoft Office PowerPoint</Application>
  <PresentationFormat>Geniş ekran</PresentationFormat>
  <Paragraphs>108</Paragraphs>
  <Slides>20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20</vt:i4>
      </vt:variant>
    </vt:vector>
  </HeadingPairs>
  <TitlesOfParts>
    <vt:vector size="24" baseType="lpstr">
      <vt:lpstr>Arial</vt:lpstr>
      <vt:lpstr>Century Gothic</vt:lpstr>
      <vt:lpstr>Wingdings 3</vt:lpstr>
      <vt:lpstr>Duman</vt:lpstr>
      <vt:lpstr>ISTANBUL COMMERCE UNIVERSITY</vt:lpstr>
      <vt:lpstr>Management </vt:lpstr>
      <vt:lpstr>Characteristics of Management</vt:lpstr>
      <vt:lpstr>Characteristics of Management</vt:lpstr>
      <vt:lpstr>Levels of Management</vt:lpstr>
      <vt:lpstr>PowerPoint Sunusu</vt:lpstr>
      <vt:lpstr>Functions of Management    </vt:lpstr>
      <vt:lpstr>Types of Management Skills</vt:lpstr>
      <vt:lpstr>Management / leadership styles </vt:lpstr>
      <vt:lpstr>1. Democratic Leadership</vt:lpstr>
      <vt:lpstr>2. Autocratic Leadership</vt:lpstr>
      <vt:lpstr>3. Laissez-Faire Leadership</vt:lpstr>
      <vt:lpstr>4. Transformational Leadership</vt:lpstr>
      <vt:lpstr>5.Transactional Leadership</vt:lpstr>
      <vt:lpstr>6. Bureaucratic Leadership </vt:lpstr>
      <vt:lpstr>Company structures / Hierarchical vs Flat </vt:lpstr>
      <vt:lpstr>Hierarchical      vs   Flatter </vt:lpstr>
      <vt:lpstr>Vocabulary List </vt:lpstr>
      <vt:lpstr>Vocabulary List</vt:lpstr>
      <vt:lpstr>Vocabulary list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ISTANBUL COMMERCE UNIVERSITY</dc:title>
  <dc:creator>Ilknur Arigtekin</dc:creator>
  <cp:lastModifiedBy>Ilknur Arigtekin</cp:lastModifiedBy>
  <cp:revision>38</cp:revision>
  <dcterms:created xsi:type="dcterms:W3CDTF">2020-04-19T12:11:56Z</dcterms:created>
  <dcterms:modified xsi:type="dcterms:W3CDTF">2020-04-19T13:15:49Z</dcterms:modified>
</cp:coreProperties>
</file>