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70" r:id="rId8"/>
    <p:sldId id="320" r:id="rId9"/>
    <p:sldId id="321" r:id="rId10"/>
    <p:sldId id="322" r:id="rId11"/>
    <p:sldId id="323" r:id="rId12"/>
    <p:sldId id="324" r:id="rId13"/>
    <p:sldId id="325" r:id="rId14"/>
    <p:sldId id="327" r:id="rId15"/>
    <p:sldId id="271" r:id="rId16"/>
    <p:sldId id="274" r:id="rId17"/>
    <p:sldId id="275" r:id="rId18"/>
    <p:sldId id="330" r:id="rId19"/>
    <p:sldId id="278" r:id="rId20"/>
    <p:sldId id="279" r:id="rId21"/>
    <p:sldId id="328" r:id="rId22"/>
    <p:sldId id="329"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31" r:id="rId6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2EC9871-FF47-4B95-BB09-39C0857B7106}" type="datetimeFigureOut">
              <a:rPr lang="tr-TR" smtClean="0"/>
              <a:t>27.03.2020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327528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EC9871-FF47-4B95-BB09-39C0857B7106}" type="datetimeFigureOut">
              <a:rPr lang="tr-TR" smtClean="0"/>
              <a:t>27.03.2020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185164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EC9871-FF47-4B95-BB09-39C0857B7106}" type="datetimeFigureOut">
              <a:rPr lang="tr-TR" smtClean="0"/>
              <a:t>27.03.2020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320082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EC9871-FF47-4B95-BB09-39C0857B7106}" type="datetimeFigureOut">
              <a:rPr lang="tr-TR" smtClean="0"/>
              <a:t>27.03.2020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92150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2EC9871-FF47-4B95-BB09-39C0857B7106}" type="datetimeFigureOut">
              <a:rPr lang="tr-TR" smtClean="0"/>
              <a:t>27.03.2020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166759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2EC9871-FF47-4B95-BB09-39C0857B7106}" type="datetimeFigureOut">
              <a:rPr lang="tr-TR" smtClean="0"/>
              <a:t>27.03.2020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330136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2EC9871-FF47-4B95-BB09-39C0857B7106}" type="datetimeFigureOut">
              <a:rPr lang="tr-TR" smtClean="0"/>
              <a:t>27.03.2020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38608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2EC9871-FF47-4B95-BB09-39C0857B7106}" type="datetimeFigureOut">
              <a:rPr lang="tr-TR" smtClean="0"/>
              <a:t>27.03.2020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428846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2EC9871-FF47-4B95-BB09-39C0857B7106}" type="datetimeFigureOut">
              <a:rPr lang="tr-TR" smtClean="0"/>
              <a:t>27.03.2020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321834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2EC9871-FF47-4B95-BB09-39C0857B7106}" type="datetimeFigureOut">
              <a:rPr lang="tr-TR" smtClean="0"/>
              <a:t>27.03.2020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2364006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2EC9871-FF47-4B95-BB09-39C0857B7106}" type="datetimeFigureOut">
              <a:rPr lang="tr-TR" smtClean="0"/>
              <a:t>27.03.2020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8B0B8E-B3E2-4028-8435-21457CC43CA3}" type="slidenum">
              <a:rPr lang="tr-TR" smtClean="0"/>
              <a:t>‹#›</a:t>
            </a:fld>
            <a:endParaRPr lang="tr-TR"/>
          </a:p>
        </p:txBody>
      </p:sp>
    </p:spTree>
    <p:extLst>
      <p:ext uri="{BB962C8B-B14F-4D97-AF65-F5344CB8AC3E}">
        <p14:creationId xmlns:p14="http://schemas.microsoft.com/office/powerpoint/2010/main" val="324640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C9871-FF47-4B95-BB09-39C0857B7106}" type="datetimeFigureOut">
              <a:rPr lang="tr-TR" smtClean="0"/>
              <a:t>27.03.2020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B0B8E-B3E2-4028-8435-21457CC43CA3}" type="slidenum">
              <a:rPr lang="tr-TR" smtClean="0"/>
              <a:t>‹#›</a:t>
            </a:fld>
            <a:endParaRPr lang="tr-TR"/>
          </a:p>
        </p:txBody>
      </p:sp>
    </p:spTree>
    <p:extLst>
      <p:ext uri="{BB962C8B-B14F-4D97-AF65-F5344CB8AC3E}">
        <p14:creationId xmlns:p14="http://schemas.microsoft.com/office/powerpoint/2010/main" val="3570706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dergipark.org.tr/en/download/article-file/635288"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solidFill>
                  <a:srgbClr val="0070C0"/>
                </a:solidFill>
              </a:rPr>
              <a:t>İnsan Kaynaklarında Güncel Yaklaşımlar</a:t>
            </a:r>
            <a:endParaRPr lang="tr-TR" dirty="0">
              <a:solidFill>
                <a:srgbClr val="0070C0"/>
              </a:solidFill>
            </a:endParaRPr>
          </a:p>
        </p:txBody>
      </p:sp>
      <p:sp>
        <p:nvSpPr>
          <p:cNvPr id="3" name="Alt Başlık 2"/>
          <p:cNvSpPr>
            <a:spLocks noGrp="1"/>
          </p:cNvSpPr>
          <p:nvPr>
            <p:ph type="subTitle" idx="1"/>
          </p:nvPr>
        </p:nvSpPr>
        <p:spPr/>
        <p:txBody>
          <a:bodyPr/>
          <a:lstStyle/>
          <a:p>
            <a:r>
              <a:rPr lang="tr-TR" dirty="0" smtClean="0"/>
              <a:t>2019-2020 Bahar</a:t>
            </a:r>
          </a:p>
          <a:p>
            <a:r>
              <a:rPr lang="tr-TR" dirty="0" smtClean="0"/>
              <a:t>Doç. Dr. Osman BAYRAKTAR</a:t>
            </a:r>
            <a:endParaRPr lang="tr-TR" dirty="0"/>
          </a:p>
        </p:txBody>
      </p:sp>
    </p:spTree>
    <p:extLst>
      <p:ext uri="{BB962C8B-B14F-4D97-AF65-F5344CB8AC3E}">
        <p14:creationId xmlns:p14="http://schemas.microsoft.com/office/powerpoint/2010/main" val="4124387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Türkiye’de eşitlik politikaları</a:t>
            </a:r>
            <a:endParaRPr lang="tr-TR" dirty="0">
              <a:solidFill>
                <a:schemeClr val="accent1"/>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Medeni kanunda 2002 yılında yapılan düzenlemelerle;</a:t>
            </a:r>
          </a:p>
          <a:p>
            <a:r>
              <a:rPr lang="tr-TR" dirty="0" smtClean="0"/>
              <a:t>Aile reisliği kavramı kaldırıldı</a:t>
            </a:r>
          </a:p>
          <a:p>
            <a:r>
              <a:rPr lang="tr-TR" dirty="0" smtClean="0"/>
              <a:t>Evlilik </a:t>
            </a:r>
            <a:r>
              <a:rPr lang="tr-TR" dirty="0"/>
              <a:t>birliği sırasında edinilmiş malların eşit </a:t>
            </a:r>
            <a:r>
              <a:rPr lang="tr-TR" dirty="0" smtClean="0"/>
              <a:t>paylaşılması esası getirildi.</a:t>
            </a:r>
          </a:p>
          <a:p>
            <a:r>
              <a:rPr lang="tr-TR" dirty="0" smtClean="0"/>
              <a:t>2004 yılında anayasaya </a:t>
            </a:r>
            <a:r>
              <a:rPr lang="tr-TR" dirty="0"/>
              <a:t>«kadınlar ve erkekler </a:t>
            </a:r>
            <a:r>
              <a:rPr lang="tr-TR" dirty="0" smtClean="0"/>
              <a:t>eşit </a:t>
            </a:r>
            <a:r>
              <a:rPr lang="tr-TR" dirty="0"/>
              <a:t>haklara sahiptir. Devlet bu eşitliğin yaşama geçirilmesini sağlamakla </a:t>
            </a:r>
            <a:r>
              <a:rPr lang="tr-TR" dirty="0" smtClean="0"/>
              <a:t>yükümlüdür» fıkrası eklendi.</a:t>
            </a:r>
          </a:p>
          <a:p>
            <a:r>
              <a:rPr lang="tr-TR" dirty="0"/>
              <a:t>4857 </a:t>
            </a:r>
            <a:r>
              <a:rPr lang="tr-TR" dirty="0" err="1"/>
              <a:t>nolu</a:t>
            </a:r>
            <a:r>
              <a:rPr lang="tr-TR" dirty="0"/>
              <a:t> İş Kanunun 5. maddesidir. Bu madde ile cinsiyete dayalı ayrımcılık yasaklanmış, eşit davranma ve aynı veya eşit değerdeki bir iş için eşit ücret ilkesi benimsenmiştir. </a:t>
            </a:r>
            <a:endParaRPr lang="tr-TR" dirty="0" smtClean="0"/>
          </a:p>
          <a:p>
            <a:r>
              <a:rPr lang="tr-TR" dirty="0"/>
              <a:t>2004 yılında Başbakanlık Personel Temininde Eşitlik İlkesine Uygun Hareket Edilmesi adında bir genelge yayınlayarak, kamuda personel alımında cinsiyet eşitliğinin gözetilmesini istemiştir. </a:t>
            </a:r>
          </a:p>
          <a:p>
            <a:endParaRPr lang="tr-TR" dirty="0"/>
          </a:p>
          <a:p>
            <a:endParaRPr lang="tr-TR" dirty="0"/>
          </a:p>
        </p:txBody>
      </p:sp>
    </p:spTree>
    <p:extLst>
      <p:ext uri="{BB962C8B-B14F-4D97-AF65-F5344CB8AC3E}">
        <p14:creationId xmlns:p14="http://schemas.microsoft.com/office/powerpoint/2010/main" val="2075171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Eşitlikte fiili durum</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Kadınların yüzde 25’i,</a:t>
            </a:r>
          </a:p>
          <a:p>
            <a:r>
              <a:rPr lang="tr-TR" dirty="0" smtClean="0"/>
              <a:t>Erkeklerin 71’i istihdam edilmektedir.</a:t>
            </a:r>
          </a:p>
          <a:p>
            <a:endParaRPr lang="tr-TR" dirty="0"/>
          </a:p>
        </p:txBody>
      </p:sp>
    </p:spTree>
    <p:extLst>
      <p:ext uri="{BB962C8B-B14F-4D97-AF65-F5344CB8AC3E}">
        <p14:creationId xmlns:p14="http://schemas.microsoft.com/office/powerpoint/2010/main" val="1275616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Kreş ve emzirme odaları</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457 sayılı İş Kanunu’na göre;</a:t>
            </a:r>
          </a:p>
          <a:p>
            <a:r>
              <a:rPr lang="tr-TR" dirty="0" smtClean="0"/>
              <a:t>100 ile 150 kadın işçisi olan işyerleri bakım odaları kurmak,</a:t>
            </a:r>
          </a:p>
          <a:p>
            <a:r>
              <a:rPr lang="tr-TR" dirty="0" smtClean="0"/>
              <a:t>150’den fazla kadın işçisi olan işyerlerinin kreş açmaları yükümlülüğü getirilmiştir.</a:t>
            </a:r>
          </a:p>
          <a:p>
            <a:r>
              <a:rPr lang="tr-TR" dirty="0" smtClean="0"/>
              <a:t>2008 yılında yapılan düzenleme ile işyerlerinin kreş açma zorunluluğu kaldırılarak özel sektörden hizmet </a:t>
            </a:r>
            <a:r>
              <a:rPr lang="tr-TR" dirty="0" err="1" smtClean="0"/>
              <a:t>satınalma</a:t>
            </a:r>
            <a:r>
              <a:rPr lang="tr-TR" dirty="0" smtClean="0"/>
              <a:t> imkanı getirilmiştir.</a:t>
            </a:r>
          </a:p>
          <a:p>
            <a:endParaRPr lang="tr-TR" dirty="0" smtClean="0"/>
          </a:p>
        </p:txBody>
      </p:sp>
    </p:spTree>
    <p:extLst>
      <p:ext uri="{BB962C8B-B14F-4D97-AF65-F5344CB8AC3E}">
        <p14:creationId xmlns:p14="http://schemas.microsoft.com/office/powerpoint/2010/main" val="243777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Olumlu eylem</a:t>
            </a:r>
            <a:endParaRPr lang="tr-TR" dirty="0">
              <a:solidFill>
                <a:srgbClr val="0070C0"/>
              </a:solidFill>
            </a:endParaRPr>
          </a:p>
        </p:txBody>
      </p:sp>
      <p:sp>
        <p:nvSpPr>
          <p:cNvPr id="3" name="İçerik Yer Tutucusu 2"/>
          <p:cNvSpPr>
            <a:spLocks noGrp="1"/>
          </p:cNvSpPr>
          <p:nvPr>
            <p:ph idx="1"/>
          </p:nvPr>
        </p:nvSpPr>
        <p:spPr/>
        <p:txBody>
          <a:bodyPr>
            <a:normAutofit lnSpcReduction="10000"/>
          </a:bodyPr>
          <a:lstStyle/>
          <a:p>
            <a:r>
              <a:rPr lang="tr-TR" dirty="0"/>
              <a:t>Olumlu Eylem politikaları, eşitsizlik ve ayrımcılığa uğramış olan toplumsal kesimlere kamusal destek ve öncelik verilmesini öngören bir eşitlik anlayışına dayanmaktadır. </a:t>
            </a:r>
            <a:endParaRPr lang="tr-TR" dirty="0" smtClean="0"/>
          </a:p>
          <a:p>
            <a:r>
              <a:rPr lang="tr-TR" dirty="0" smtClean="0"/>
              <a:t>Liberal </a:t>
            </a:r>
            <a:r>
              <a:rPr lang="tr-TR" dirty="0"/>
              <a:t>eşit haklar düzeninin ne kamusal alanda ne de özel alanda cinsler arasında eşitliği sağlamadığının fark edilmesi, "fırsat eşitliği" </a:t>
            </a:r>
            <a:r>
              <a:rPr lang="tr-TR" dirty="0" smtClean="0"/>
              <a:t>yerine </a:t>
            </a:r>
            <a:r>
              <a:rPr lang="tr-TR" dirty="0"/>
              <a:t>"fırsat önceliği" politikalarını gündeme getirdi</a:t>
            </a:r>
            <a:r>
              <a:rPr lang="tr-TR" dirty="0" smtClean="0"/>
              <a:t>.</a:t>
            </a:r>
          </a:p>
          <a:p>
            <a:r>
              <a:rPr lang="tr-TR" dirty="0"/>
              <a:t>Yasal eşitlik; kadınların işte, siyasette, eğitimde, sendikalarda erkeklerle eşit temsil ve katılım hakkını garantilemiyordu. </a:t>
            </a:r>
            <a:endParaRPr lang="tr-TR" dirty="0" smtClean="0"/>
          </a:p>
          <a:p>
            <a:r>
              <a:rPr lang="tr-TR" dirty="0" smtClean="0"/>
              <a:t>Bu </a:t>
            </a:r>
            <a:r>
              <a:rPr lang="tr-TR" dirty="0"/>
              <a:t>yeni eşitlik anlayışı, başlangıç koşulları ne olursa olsun, insanların </a:t>
            </a:r>
            <a:r>
              <a:rPr lang="tr-TR" dirty="0" smtClean="0"/>
              <a:t>eşit toplumsal sonuçlar </a:t>
            </a:r>
            <a:r>
              <a:rPr lang="tr-TR" dirty="0"/>
              <a:t>elde etmelerinin sağlanması halinde eşitlikten söz edileceği fikrine dayanmaktadır. </a:t>
            </a:r>
            <a:endParaRPr lang="tr-TR" dirty="0" smtClean="0"/>
          </a:p>
          <a:p>
            <a:endParaRPr lang="tr-TR" dirty="0"/>
          </a:p>
        </p:txBody>
      </p:sp>
    </p:spTree>
    <p:extLst>
      <p:ext uri="{BB962C8B-B14F-4D97-AF65-F5344CB8AC3E}">
        <p14:creationId xmlns:p14="http://schemas.microsoft.com/office/powerpoint/2010/main" val="270488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0070C0"/>
                </a:solidFill>
              </a:rPr>
              <a:t>Farklılıkların yönetimi</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İşgücü farklılıklarının yönetimi; ayrım gözetilmeksizin tüm istihdam ve örgüt içindeki çalışma koşullarında  eşit fırsat imkanı sağlamayı öngören, örgüt içindeki tüm çalışanların sahip oldukları farklılıklara saygı duyulan, değer  verilen ve bu farklılıklardan, örgüt performansını artıracak ve örgüte rekabetçi üstünlük kazandıracak biçimde yararlanılan bir örgüt atmosferi yaratma amacı güden yönetsel bir anlayıştır.</a:t>
            </a:r>
            <a:endParaRPr lang="tr-TR" dirty="0"/>
          </a:p>
        </p:txBody>
      </p:sp>
    </p:spTree>
    <p:extLst>
      <p:ext uri="{BB962C8B-B14F-4D97-AF65-F5344CB8AC3E}">
        <p14:creationId xmlns:p14="http://schemas.microsoft.com/office/powerpoint/2010/main" val="386865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Eşit istihdam fırsatı ile farklılıkların yönetiminin farkları</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Eşit fırsatlar sağlama sadece ayrımcılık üzerine, farklılıkların yönetimi ise tüm çalışanların potansiyellerini  örgüt için tam olarak kullanabilmeleri ve örgüte katkı sağlamalarına odaklanır.</a:t>
            </a:r>
          </a:p>
          <a:p>
            <a:r>
              <a:rPr lang="tr-TR" dirty="0" smtClean="0"/>
              <a:t>Eşit fırsatlar sağlama yaklaşımı istihdamda kadınlar, etnik azınlıklar ve engelliler gibi grupların dezavantajlı durumunu ortadan kaldırmaya, farklılıkların yönetimi ise örgüt kültürünün değişmesi ve işletme amaçlarının gerçekleştirilmesine odaklanır.</a:t>
            </a:r>
          </a:p>
          <a:p>
            <a:r>
              <a:rPr lang="tr-TR" dirty="0" smtClean="0"/>
              <a:t>Eşit fırsatlar sağlama, genellikle insan kaynakları bölümünün görevi gibi algılanırken, farklılıkların yönetimi, tüm çalışanların, özellikle de örgüt yöneticilerinin sorumluluğundadır.</a:t>
            </a:r>
          </a:p>
          <a:p>
            <a:endParaRPr lang="tr-TR" dirty="0"/>
          </a:p>
        </p:txBody>
      </p:sp>
    </p:spTree>
    <p:extLst>
      <p:ext uri="{BB962C8B-B14F-4D97-AF65-F5344CB8AC3E}">
        <p14:creationId xmlns:p14="http://schemas.microsoft.com/office/powerpoint/2010/main" val="2119495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Farklılıkların yönetiminin olumlu eylemden ayrıldığı noktalar</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Farklılıkların yönetimi, örgütün sistematik bir dönüşüm geçirmesini savunur. </a:t>
            </a:r>
          </a:p>
          <a:p>
            <a:r>
              <a:rPr lang="tr-TR" dirty="0" smtClean="0"/>
              <a:t>Farklılıkların yönetimi, «olumsuz dışsal zorlama» şeklinde değil, «örgütün olumlu yönde ve gönüllü bir çabası» şeklinde ifade edilir.</a:t>
            </a:r>
          </a:p>
          <a:p>
            <a:r>
              <a:rPr lang="tr-TR" dirty="0" smtClean="0"/>
              <a:t>Farklılıkların yönetimi anlayışı, yasal uygulamalardan çok ekonomik olgulara dayanır. Farklılıkların işgücü pazarında örgütü daha rekabetçi kılacağı düşünülmektedir.</a:t>
            </a:r>
          </a:p>
          <a:p>
            <a:r>
              <a:rPr lang="tr-TR" dirty="0" smtClean="0"/>
              <a:t>Farklılıkların yönetimi, tüm çalışanları kapsayan tanımları benimsemektedir.</a:t>
            </a:r>
            <a:endParaRPr lang="tr-TR" dirty="0"/>
          </a:p>
        </p:txBody>
      </p:sp>
    </p:spTree>
    <p:extLst>
      <p:ext uri="{BB962C8B-B14F-4D97-AF65-F5344CB8AC3E}">
        <p14:creationId xmlns:p14="http://schemas.microsoft.com/office/powerpoint/2010/main" val="2480224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nvPr>
        </p:nvGraphicFramePr>
        <p:xfrm>
          <a:off x="858982" y="1825625"/>
          <a:ext cx="10515600" cy="33375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350453154"/>
                    </a:ext>
                  </a:extLst>
                </a:gridCol>
                <a:gridCol w="5257800">
                  <a:extLst>
                    <a:ext uri="{9D8B030D-6E8A-4147-A177-3AD203B41FA5}">
                      <a16:colId xmlns:a16="http://schemas.microsoft.com/office/drawing/2014/main" val="2201681336"/>
                    </a:ext>
                  </a:extLst>
                </a:gridCol>
              </a:tblGrid>
              <a:tr h="370840">
                <a:tc gridSpan="2">
                  <a:txBody>
                    <a:bodyPr/>
                    <a:lstStyle/>
                    <a:p>
                      <a:r>
                        <a:rPr lang="tr-TR" dirty="0" smtClean="0"/>
                        <a:t>Eşit istihdam fırsatı, olumlu eylem ve farklılıkların yönetimi arasındaki farklılıklar</a:t>
                      </a:r>
                      <a:endParaRPr lang="tr-TR" dirty="0"/>
                    </a:p>
                  </a:txBody>
                  <a:tcPr/>
                </a:tc>
                <a:tc hMerge="1">
                  <a:txBody>
                    <a:bodyPr/>
                    <a:lstStyle/>
                    <a:p>
                      <a:endParaRPr lang="tr-TR" dirty="0"/>
                    </a:p>
                  </a:txBody>
                  <a:tcPr/>
                </a:tc>
                <a:extLst>
                  <a:ext uri="{0D108BD9-81ED-4DB2-BD59-A6C34878D82A}">
                    <a16:rowId xmlns:a16="http://schemas.microsoft.com/office/drawing/2014/main" val="213640530"/>
                  </a:ext>
                </a:extLst>
              </a:tr>
              <a:tr h="370840">
                <a:tc>
                  <a:txBody>
                    <a:bodyPr/>
                    <a:lstStyle/>
                    <a:p>
                      <a:r>
                        <a:rPr lang="tr-TR" b="1" dirty="0" smtClean="0"/>
                        <a:t>Eşit istidam fırsatı/Olumlu</a:t>
                      </a:r>
                      <a:r>
                        <a:rPr lang="tr-TR" b="1" baseline="0" dirty="0" smtClean="0"/>
                        <a:t> eylem</a:t>
                      </a:r>
                      <a:endParaRPr lang="tr-TR" b="1" dirty="0"/>
                    </a:p>
                  </a:txBody>
                  <a:tcPr/>
                </a:tc>
                <a:tc>
                  <a:txBody>
                    <a:bodyPr/>
                    <a:lstStyle/>
                    <a:p>
                      <a:r>
                        <a:rPr lang="tr-TR" b="1" dirty="0" smtClean="0"/>
                        <a:t>Farklılıkların yönetimi</a:t>
                      </a:r>
                      <a:endParaRPr lang="tr-TR" b="1" dirty="0"/>
                    </a:p>
                  </a:txBody>
                  <a:tcPr/>
                </a:tc>
                <a:extLst>
                  <a:ext uri="{0D108BD9-81ED-4DB2-BD59-A6C34878D82A}">
                    <a16:rowId xmlns:a16="http://schemas.microsoft.com/office/drawing/2014/main" val="3150002708"/>
                  </a:ext>
                </a:extLst>
              </a:tr>
              <a:tr h="370840">
                <a:tc>
                  <a:txBody>
                    <a:bodyPr/>
                    <a:lstStyle/>
                    <a:p>
                      <a:r>
                        <a:rPr lang="tr-TR" dirty="0" smtClean="0"/>
                        <a:t>Zorlayıcı</a:t>
                      </a:r>
                      <a:endParaRPr lang="tr-TR" dirty="0"/>
                    </a:p>
                  </a:txBody>
                  <a:tcPr/>
                </a:tc>
                <a:tc>
                  <a:txBody>
                    <a:bodyPr/>
                    <a:lstStyle/>
                    <a:p>
                      <a:r>
                        <a:rPr lang="tr-TR" dirty="0" smtClean="0"/>
                        <a:t>Gönüllü</a:t>
                      </a:r>
                      <a:endParaRPr lang="tr-TR" dirty="0"/>
                    </a:p>
                  </a:txBody>
                  <a:tcPr/>
                </a:tc>
                <a:extLst>
                  <a:ext uri="{0D108BD9-81ED-4DB2-BD59-A6C34878D82A}">
                    <a16:rowId xmlns:a16="http://schemas.microsoft.com/office/drawing/2014/main" val="1357870518"/>
                  </a:ext>
                </a:extLst>
              </a:tr>
              <a:tr h="370840">
                <a:tc>
                  <a:txBody>
                    <a:bodyPr/>
                    <a:lstStyle/>
                    <a:p>
                      <a:r>
                        <a:rPr lang="tr-TR" dirty="0" smtClean="0"/>
                        <a:t>Yasalara, sosyal hayata ve ahlaka uygunluk</a:t>
                      </a:r>
                      <a:endParaRPr lang="tr-TR" dirty="0"/>
                    </a:p>
                  </a:txBody>
                  <a:tcPr/>
                </a:tc>
                <a:tc>
                  <a:txBody>
                    <a:bodyPr/>
                    <a:lstStyle/>
                    <a:p>
                      <a:r>
                        <a:rPr lang="tr-TR" dirty="0" smtClean="0"/>
                        <a:t>Verimlilik, etkinlik ve kalite odaklılık</a:t>
                      </a:r>
                      <a:endParaRPr lang="tr-TR" dirty="0"/>
                    </a:p>
                  </a:txBody>
                  <a:tcPr/>
                </a:tc>
                <a:extLst>
                  <a:ext uri="{0D108BD9-81ED-4DB2-BD59-A6C34878D82A}">
                    <a16:rowId xmlns:a16="http://schemas.microsoft.com/office/drawing/2014/main" val="4154551572"/>
                  </a:ext>
                </a:extLst>
              </a:tr>
              <a:tr h="370840">
                <a:tc>
                  <a:txBody>
                    <a:bodyPr/>
                    <a:lstStyle/>
                    <a:p>
                      <a:r>
                        <a:rPr lang="tr-TR" dirty="0" smtClean="0"/>
                        <a:t>Irk, cinsiyet ve etnik</a:t>
                      </a:r>
                      <a:r>
                        <a:rPr lang="tr-TR" baseline="0" dirty="0" smtClean="0"/>
                        <a:t> kökene odaklanma</a:t>
                      </a:r>
                      <a:endParaRPr lang="tr-TR" dirty="0"/>
                    </a:p>
                  </a:txBody>
                  <a:tcPr/>
                </a:tc>
                <a:tc>
                  <a:txBody>
                    <a:bodyPr/>
                    <a:lstStyle/>
                    <a:p>
                      <a:r>
                        <a:rPr lang="tr-TR" dirty="0" smtClean="0"/>
                        <a:t>Tüm farklılık boyutlarını dikkate alma</a:t>
                      </a:r>
                      <a:endParaRPr lang="tr-TR" dirty="0"/>
                    </a:p>
                  </a:txBody>
                  <a:tcPr/>
                </a:tc>
                <a:extLst>
                  <a:ext uri="{0D108BD9-81ED-4DB2-BD59-A6C34878D82A}">
                    <a16:rowId xmlns:a16="http://schemas.microsoft.com/office/drawing/2014/main" val="4027940804"/>
                  </a:ext>
                </a:extLst>
              </a:tr>
              <a:tr h="370840">
                <a:tc>
                  <a:txBody>
                    <a:bodyPr/>
                    <a:lstStyle/>
                    <a:p>
                      <a:r>
                        <a:rPr lang="tr-TR" dirty="0" smtClean="0"/>
                        <a:t>İşletmedeki demografik</a:t>
                      </a:r>
                      <a:r>
                        <a:rPr lang="tr-TR" baseline="0" dirty="0" smtClean="0"/>
                        <a:t> dağılımı değiştirme</a:t>
                      </a:r>
                      <a:endParaRPr lang="tr-TR" dirty="0"/>
                    </a:p>
                  </a:txBody>
                  <a:tcPr/>
                </a:tc>
                <a:tc>
                  <a:txBody>
                    <a:bodyPr/>
                    <a:lstStyle/>
                    <a:p>
                      <a:r>
                        <a:rPr lang="tr-TR" dirty="0" smtClean="0"/>
                        <a:t>Sistemleri, faaliyetleri değiştirme</a:t>
                      </a:r>
                      <a:endParaRPr lang="tr-TR" dirty="0"/>
                    </a:p>
                  </a:txBody>
                  <a:tcPr/>
                </a:tc>
                <a:extLst>
                  <a:ext uri="{0D108BD9-81ED-4DB2-BD59-A6C34878D82A}">
                    <a16:rowId xmlns:a16="http://schemas.microsoft.com/office/drawing/2014/main" val="4248785548"/>
                  </a:ext>
                </a:extLst>
              </a:tr>
              <a:tr h="370840">
                <a:tc>
                  <a:txBody>
                    <a:bodyPr/>
                    <a:lstStyle/>
                    <a:p>
                      <a:r>
                        <a:rPr lang="tr-TR" dirty="0" smtClean="0"/>
                        <a:t>Tercih algısı</a:t>
                      </a:r>
                      <a:endParaRPr lang="tr-TR" dirty="0"/>
                    </a:p>
                  </a:txBody>
                  <a:tcPr/>
                </a:tc>
                <a:tc>
                  <a:txBody>
                    <a:bodyPr/>
                    <a:lstStyle/>
                    <a:p>
                      <a:r>
                        <a:rPr lang="tr-TR" dirty="0" smtClean="0"/>
                        <a:t>Eşitlik algısı</a:t>
                      </a:r>
                      <a:endParaRPr lang="tr-TR" dirty="0"/>
                    </a:p>
                  </a:txBody>
                  <a:tcPr/>
                </a:tc>
                <a:extLst>
                  <a:ext uri="{0D108BD9-81ED-4DB2-BD59-A6C34878D82A}">
                    <a16:rowId xmlns:a16="http://schemas.microsoft.com/office/drawing/2014/main" val="4290585574"/>
                  </a:ext>
                </a:extLst>
              </a:tr>
              <a:tr h="370840">
                <a:tc>
                  <a:txBody>
                    <a:bodyPr/>
                    <a:lstStyle/>
                    <a:p>
                      <a:r>
                        <a:rPr lang="tr-TR" dirty="0" smtClean="0"/>
                        <a:t>Kısa vadeli ve sınırlı</a:t>
                      </a:r>
                      <a:endParaRPr lang="tr-TR" dirty="0"/>
                    </a:p>
                  </a:txBody>
                  <a:tcPr/>
                </a:tc>
                <a:tc>
                  <a:txBody>
                    <a:bodyPr/>
                    <a:lstStyle/>
                    <a:p>
                      <a:r>
                        <a:rPr lang="tr-TR" dirty="0" smtClean="0"/>
                        <a:t>Uzun vadeli ve sürekli</a:t>
                      </a:r>
                      <a:endParaRPr lang="tr-TR" dirty="0"/>
                    </a:p>
                  </a:txBody>
                  <a:tcPr/>
                </a:tc>
                <a:extLst>
                  <a:ext uri="{0D108BD9-81ED-4DB2-BD59-A6C34878D82A}">
                    <a16:rowId xmlns:a16="http://schemas.microsoft.com/office/drawing/2014/main" val="1747704966"/>
                  </a:ext>
                </a:extLst>
              </a:tr>
              <a:tr h="370840">
                <a:tc>
                  <a:txBody>
                    <a:bodyPr/>
                    <a:lstStyle/>
                    <a:p>
                      <a:r>
                        <a:rPr lang="tr-TR" dirty="0" smtClean="0"/>
                        <a:t>Asimilasyon ile</a:t>
                      </a:r>
                      <a:r>
                        <a:rPr lang="tr-TR" baseline="0" dirty="0" smtClean="0"/>
                        <a:t> temellenmiş</a:t>
                      </a:r>
                      <a:endParaRPr lang="tr-TR" dirty="0" smtClean="0"/>
                    </a:p>
                  </a:txBody>
                  <a:tcPr/>
                </a:tc>
                <a:tc>
                  <a:txBody>
                    <a:bodyPr/>
                    <a:lstStyle/>
                    <a:p>
                      <a:r>
                        <a:rPr lang="tr-TR" dirty="0" smtClean="0"/>
                        <a:t>Bireycilik ile temellenmiş</a:t>
                      </a:r>
                      <a:endParaRPr lang="tr-TR" dirty="0"/>
                    </a:p>
                  </a:txBody>
                  <a:tcPr/>
                </a:tc>
                <a:extLst>
                  <a:ext uri="{0D108BD9-81ED-4DB2-BD59-A6C34878D82A}">
                    <a16:rowId xmlns:a16="http://schemas.microsoft.com/office/drawing/2014/main" val="957245580"/>
                  </a:ext>
                </a:extLst>
              </a:tr>
            </a:tbl>
          </a:graphicData>
        </a:graphic>
      </p:graphicFrame>
    </p:spTree>
    <p:extLst>
      <p:ext uri="{BB962C8B-B14F-4D97-AF65-F5344CB8AC3E}">
        <p14:creationId xmlns:p14="http://schemas.microsoft.com/office/powerpoint/2010/main" val="531535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0070C0"/>
                </a:solidFill>
              </a:rPr>
              <a:t>Farklılıkların</a:t>
            </a:r>
            <a:r>
              <a:rPr lang="tr-TR" dirty="0"/>
              <a:t> </a:t>
            </a:r>
            <a:r>
              <a:rPr lang="tr-TR" dirty="0">
                <a:solidFill>
                  <a:srgbClr val="0070C0"/>
                </a:solidFill>
              </a:rPr>
              <a:t>yönetimi</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İşgücü farklılıklarının yönetimi; ayrım gözetilmeksizin tüm istihdam ve örgüt içindeki çalışma koşullarında  eşit fırsat imkanı sağlamayı öngören, örgüt içindeki tüm çalışanların sahip oldukları farklılıklara saygı duyulan, değer  verilen ve bu farklılıklardan, örgüt performansını artıracak ve örgüte rekabetçi üstünlük kazandıracak biçimde yararlanılan bir örgüt atmosferi yaratma amacı güden yönetsel bir anlayıştır.</a:t>
            </a:r>
            <a:endParaRPr lang="tr-TR" dirty="0"/>
          </a:p>
        </p:txBody>
      </p:sp>
    </p:spTree>
    <p:extLst>
      <p:ext uri="{BB962C8B-B14F-4D97-AF65-F5344CB8AC3E}">
        <p14:creationId xmlns:p14="http://schemas.microsoft.com/office/powerpoint/2010/main" val="2255468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lstStyle/>
          <a:p>
            <a:r>
              <a:rPr lang="tr-TR" dirty="0" smtClean="0">
                <a:solidFill>
                  <a:srgbClr val="0070C0"/>
                </a:solidFill>
              </a:rPr>
              <a:t>Farklılıkların yönetimini gerekliliği</a:t>
            </a:r>
            <a:endParaRPr lang="tr-TR" dirty="0">
              <a:solidFill>
                <a:srgbClr val="0070C0"/>
              </a:solidFill>
            </a:endParaRPr>
          </a:p>
        </p:txBody>
      </p:sp>
      <p:sp>
        <p:nvSpPr>
          <p:cNvPr id="3" name="İçerik Yer Tutucusu 2"/>
          <p:cNvSpPr>
            <a:spLocks noGrp="1"/>
          </p:cNvSpPr>
          <p:nvPr>
            <p:ph idx="1"/>
          </p:nvPr>
        </p:nvSpPr>
        <p:spPr/>
        <p:txBody>
          <a:bodyPr>
            <a:normAutofit lnSpcReduction="10000"/>
          </a:bodyPr>
          <a:lstStyle/>
          <a:p>
            <a:r>
              <a:rPr lang="tr-TR" dirty="0" smtClean="0"/>
              <a:t>İş gücü içinde kadın çalışan oranın artması</a:t>
            </a:r>
          </a:p>
          <a:p>
            <a:r>
              <a:rPr lang="tr-TR" dirty="0" smtClean="0"/>
              <a:t>Yaşlı ve genç çalışanların iş yapma yöntemleri arasındaki farklılıklar</a:t>
            </a:r>
          </a:p>
          <a:p>
            <a:r>
              <a:rPr lang="tr-TR" dirty="0" smtClean="0"/>
              <a:t>Fiziksel ve zihni engelli bireylerin iş hayatına katılma zorunluluğu</a:t>
            </a:r>
          </a:p>
          <a:p>
            <a:r>
              <a:rPr lang="tr-TR" dirty="0" smtClean="0"/>
              <a:t>Küresel göç dalgaları nedeniyle ortaya çıkan kültürel farklılıklar</a:t>
            </a:r>
          </a:p>
          <a:p>
            <a:r>
              <a:rPr lang="tr-TR" dirty="0" smtClean="0"/>
              <a:t>İşletmelerin küresel aday havuzundan beslenmeleri</a:t>
            </a:r>
          </a:p>
          <a:p>
            <a:r>
              <a:rPr lang="tr-TR" dirty="0" smtClean="0"/>
              <a:t>Kurumsal, sosyal sorumluluk</a:t>
            </a:r>
          </a:p>
          <a:p>
            <a:r>
              <a:rPr lang="tr-TR" dirty="0" smtClean="0"/>
              <a:t>Müşterilerin farklılığına koşut çalışanların da farklı niteliklere sahip olması gerekliliği</a:t>
            </a:r>
          </a:p>
          <a:p>
            <a:r>
              <a:rPr lang="tr-TR" dirty="0" smtClean="0"/>
              <a:t>Farklılıklara değer vermenin rekabet avantajı getirmesi</a:t>
            </a:r>
          </a:p>
          <a:p>
            <a:endParaRPr lang="tr-TR" dirty="0" smtClean="0"/>
          </a:p>
          <a:p>
            <a:endParaRPr lang="tr-TR" dirty="0"/>
          </a:p>
        </p:txBody>
      </p:sp>
    </p:spTree>
    <p:extLst>
      <p:ext uri="{BB962C8B-B14F-4D97-AF65-F5344CB8AC3E}">
        <p14:creationId xmlns:p14="http://schemas.microsoft.com/office/powerpoint/2010/main" val="79902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348343"/>
            <a:ext cx="10439400" cy="1342345"/>
          </a:xfrm>
        </p:spPr>
        <p:txBody>
          <a:bodyPr/>
          <a:lstStyle/>
          <a:p>
            <a:r>
              <a:rPr lang="tr-TR" dirty="0" smtClean="0">
                <a:solidFill>
                  <a:srgbClr val="0070C0"/>
                </a:solidFill>
              </a:rPr>
              <a:t>Farklılıkların yönetimi</a:t>
            </a:r>
            <a:endParaRPr lang="tr-TR" dirty="0">
              <a:solidFill>
                <a:srgbClr val="0070C0"/>
              </a:solidFill>
            </a:endParaRP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1995698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0070C0"/>
                </a:solidFill>
              </a:rPr>
              <a:t>Farklılıkların yönetimini gerekliliği</a:t>
            </a:r>
          </a:p>
        </p:txBody>
      </p:sp>
      <p:sp>
        <p:nvSpPr>
          <p:cNvPr id="3" name="İçerik Yer Tutucusu 2"/>
          <p:cNvSpPr>
            <a:spLocks noGrp="1"/>
          </p:cNvSpPr>
          <p:nvPr>
            <p:ph idx="1"/>
          </p:nvPr>
        </p:nvSpPr>
        <p:spPr/>
        <p:txBody>
          <a:bodyPr/>
          <a:lstStyle/>
          <a:p>
            <a:r>
              <a:rPr lang="tr-TR" dirty="0" smtClean="0"/>
              <a:t>Demografik değişiklikler</a:t>
            </a:r>
          </a:p>
          <a:p>
            <a:r>
              <a:rPr lang="tr-TR" dirty="0" smtClean="0"/>
              <a:t>Ekonomide, çalışma biçimlerinde ve iş ilişkilerinde değişiklikler</a:t>
            </a:r>
          </a:p>
          <a:p>
            <a:r>
              <a:rPr lang="tr-TR" dirty="0" smtClean="0"/>
              <a:t>Küreselleşme ve uluslararası işletmecilik anlayışının yaygınlaşması</a:t>
            </a:r>
          </a:p>
          <a:p>
            <a:r>
              <a:rPr lang="tr-TR" dirty="0" smtClean="0"/>
              <a:t>Hizmet sektörünün büyümesi</a:t>
            </a:r>
          </a:p>
          <a:p>
            <a:r>
              <a:rPr lang="tr-TR" dirty="0" smtClean="0"/>
              <a:t>Teknolojik gelişmeler</a:t>
            </a:r>
          </a:p>
          <a:p>
            <a:r>
              <a:rPr lang="tr-TR" dirty="0" smtClean="0"/>
              <a:t>İşlerin yeniden yapılandırılması</a:t>
            </a:r>
          </a:p>
          <a:p>
            <a:r>
              <a:rPr lang="tr-TR" dirty="0" smtClean="0"/>
              <a:t>Süreli/sözleşmeli işlerin sayısındaki artış</a:t>
            </a:r>
          </a:p>
          <a:p>
            <a:r>
              <a:rPr lang="tr-TR" dirty="0" smtClean="0"/>
              <a:t>Değişen </a:t>
            </a:r>
            <a:r>
              <a:rPr lang="tr-TR" dirty="0" err="1" smtClean="0"/>
              <a:t>sosyo</a:t>
            </a:r>
            <a:r>
              <a:rPr lang="tr-TR" dirty="0" smtClean="0"/>
              <a:t>-politik ve </a:t>
            </a:r>
            <a:r>
              <a:rPr lang="tr-TR" smtClean="0"/>
              <a:t>yasal çevre</a:t>
            </a:r>
            <a:endParaRPr lang="tr-TR" dirty="0" smtClean="0"/>
          </a:p>
          <a:p>
            <a:endParaRPr lang="tr-TR" dirty="0"/>
          </a:p>
        </p:txBody>
      </p:sp>
    </p:spTree>
    <p:extLst>
      <p:ext uri="{BB962C8B-B14F-4D97-AF65-F5344CB8AC3E}">
        <p14:creationId xmlns:p14="http://schemas.microsoft.com/office/powerpoint/2010/main" val="2245162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15636"/>
            <a:ext cx="10515600" cy="1275052"/>
          </a:xfrm>
        </p:spPr>
        <p:txBody>
          <a:bodyPr/>
          <a:lstStyle/>
          <a:p>
            <a:r>
              <a:rPr lang="tr-TR" dirty="0" smtClean="0">
                <a:solidFill>
                  <a:srgbClr val="0070C0"/>
                </a:solidFill>
              </a:rPr>
              <a:t>Farklılıkları yönetmenin işletmeye faydaları</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Maliyetlerde azalma</a:t>
            </a:r>
          </a:p>
          <a:p>
            <a:r>
              <a:rPr lang="tr-TR" dirty="0" smtClean="0"/>
              <a:t>Tedarik havuzunun genişlemesi</a:t>
            </a:r>
          </a:p>
          <a:p>
            <a:r>
              <a:rPr lang="tr-TR" dirty="0" smtClean="0"/>
              <a:t>Problem çözme kapasitesinin artması</a:t>
            </a:r>
          </a:p>
          <a:p>
            <a:r>
              <a:rPr lang="tr-TR" dirty="0" smtClean="0"/>
              <a:t>Verimlilik artışı</a:t>
            </a:r>
          </a:p>
          <a:p>
            <a:r>
              <a:rPr lang="tr-TR" dirty="0" smtClean="0"/>
              <a:t>Davalarda azalma</a:t>
            </a:r>
          </a:p>
          <a:p>
            <a:r>
              <a:rPr lang="tr-TR" dirty="0" smtClean="0"/>
              <a:t>İşletme cazibesinin artması</a:t>
            </a:r>
          </a:p>
          <a:p>
            <a:r>
              <a:rPr lang="tr-TR" dirty="0" smtClean="0"/>
              <a:t>Pazarlama yeteneklerinin gelişmesi</a:t>
            </a:r>
          </a:p>
          <a:p>
            <a:r>
              <a:rPr lang="tr-TR" dirty="0" smtClean="0"/>
              <a:t>Çalışan bağlılığı ve tutkunluğunun artması</a:t>
            </a:r>
            <a:endParaRPr lang="tr-TR" dirty="0"/>
          </a:p>
        </p:txBody>
      </p:sp>
    </p:spTree>
    <p:extLst>
      <p:ext uri="{BB962C8B-B14F-4D97-AF65-F5344CB8AC3E}">
        <p14:creationId xmlns:p14="http://schemas.microsoft.com/office/powerpoint/2010/main" val="1471473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Farklılıkları yönetmenin topluma faydaları</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Toplumdaki sosyal adaletsizlik ve eşitsizliğin azalmasına katkı</a:t>
            </a:r>
          </a:p>
          <a:p>
            <a:r>
              <a:rPr lang="tr-TR" dirty="0" smtClean="0"/>
              <a:t>Kişilerarası ve kültürlerarası anlaşılın gelişmesi</a:t>
            </a:r>
          </a:p>
          <a:p>
            <a:r>
              <a:rPr lang="tr-TR" dirty="0" smtClean="0"/>
              <a:t>Örgütlerin </a:t>
            </a:r>
            <a:r>
              <a:rPr lang="tr-TR" dirty="0" err="1" smtClean="0"/>
              <a:t>çokkültürlülüğe</a:t>
            </a:r>
            <a:r>
              <a:rPr lang="tr-TR" dirty="0" smtClean="0"/>
              <a:t> yaklaşması</a:t>
            </a:r>
          </a:p>
          <a:p>
            <a:endParaRPr lang="tr-TR" dirty="0"/>
          </a:p>
        </p:txBody>
      </p:sp>
    </p:spTree>
    <p:extLst>
      <p:ext uri="{BB962C8B-B14F-4D97-AF65-F5344CB8AC3E}">
        <p14:creationId xmlns:p14="http://schemas.microsoft.com/office/powerpoint/2010/main" val="2893634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Farklılıkların yönetimi ile modeller</a:t>
            </a:r>
            <a:endParaRPr lang="tr-TR" dirty="0">
              <a:solidFill>
                <a:srgbClr val="0070C0"/>
              </a:solidFill>
            </a:endParaRP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3363940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Kuram ve model</a:t>
            </a:r>
            <a:endParaRPr lang="tr-TR" dirty="0">
              <a:solidFill>
                <a:srgbClr val="0070C0"/>
              </a:solidFill>
            </a:endParaRPr>
          </a:p>
        </p:txBody>
      </p:sp>
      <p:sp>
        <p:nvSpPr>
          <p:cNvPr id="3" name="İçerik Yer Tutucusu 2"/>
          <p:cNvSpPr>
            <a:spLocks noGrp="1"/>
          </p:cNvSpPr>
          <p:nvPr>
            <p:ph idx="1"/>
          </p:nvPr>
        </p:nvSpPr>
        <p:spPr/>
        <p:txBody>
          <a:bodyPr>
            <a:normAutofit fontScale="92500"/>
          </a:bodyPr>
          <a:lstStyle/>
          <a:p>
            <a:r>
              <a:rPr lang="tr-TR" dirty="0" smtClean="0"/>
              <a:t>Kuramlar, belirli bir olguyu anlamak için bir çerçeve çizer.</a:t>
            </a:r>
          </a:p>
          <a:p>
            <a:r>
              <a:rPr lang="tr-TR" dirty="0" smtClean="0"/>
              <a:t>Kuramlar sayesinde bu olguyla ilgili anlamlı öngörülerde bulunabiliriz.</a:t>
            </a:r>
          </a:p>
          <a:p>
            <a:r>
              <a:rPr lang="tr-TR" dirty="0" smtClean="0"/>
              <a:t>Modeller ise bazı ilişkilerin neden var olduğuna ve bazılarının neden olmadığına ilişkin mantıklı açıklamalar getirirler.</a:t>
            </a:r>
          </a:p>
          <a:p>
            <a:r>
              <a:rPr lang="tr-TR" dirty="0" smtClean="0"/>
              <a:t>Modeller ve kuramlar, kavramlar arasındaki ilişkileri ana hatlarıyla ortaya koyar, araştırmacılar da bu ilişkilerden test edilebilir hipotezler oluştururlar.</a:t>
            </a:r>
          </a:p>
          <a:p>
            <a:r>
              <a:rPr lang="tr-TR" dirty="0" smtClean="0"/>
              <a:t>Kuramlar ve modeller hipotezler aracılığıyla test edildiği oranda zenginleşir, güçlenir.</a:t>
            </a:r>
          </a:p>
          <a:p>
            <a:r>
              <a:rPr lang="tr-TR" dirty="0" smtClean="0"/>
              <a:t>Modeller ve kuramlar örgütler için uygulanabilir, yararlı çözümler üretilmesine imkan sağlar. </a:t>
            </a:r>
            <a:endParaRPr lang="tr-TR" dirty="0"/>
          </a:p>
        </p:txBody>
      </p:sp>
    </p:spTree>
    <p:extLst>
      <p:ext uri="{BB962C8B-B14F-4D97-AF65-F5344CB8AC3E}">
        <p14:creationId xmlns:p14="http://schemas.microsoft.com/office/powerpoint/2010/main" val="3333000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Farklılıkların yönetimi ile ilgili modeller</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İlk modeller</a:t>
            </a:r>
          </a:p>
          <a:p>
            <a:r>
              <a:rPr lang="tr-TR" dirty="0" smtClean="0"/>
              <a:t>Süreç odaklı ara modeller</a:t>
            </a:r>
          </a:p>
          <a:p>
            <a:r>
              <a:rPr lang="tr-TR" dirty="0" smtClean="0"/>
              <a:t>Tam bütünleşme modeli</a:t>
            </a:r>
          </a:p>
          <a:p>
            <a:r>
              <a:rPr lang="tr-TR" dirty="0" smtClean="0"/>
              <a:t>Örgüt fonksiyonlarına ve çıktı değişkenlere odaklanan modeller</a:t>
            </a:r>
            <a:endParaRPr lang="tr-TR" dirty="0"/>
          </a:p>
        </p:txBody>
      </p:sp>
    </p:spTree>
    <p:extLst>
      <p:ext uri="{BB962C8B-B14F-4D97-AF65-F5344CB8AC3E}">
        <p14:creationId xmlns:p14="http://schemas.microsoft.com/office/powerpoint/2010/main" val="2587930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İlk modellerin ortak özellikleri</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İlk modellerin ortak özellikleri, </a:t>
            </a:r>
            <a:r>
              <a:rPr lang="tr-TR" i="1" dirty="0" smtClean="0"/>
              <a:t>işgücünün değişen demografik özelliklerine verilen tepkileri </a:t>
            </a:r>
            <a:r>
              <a:rPr lang="tr-TR" dirty="0" smtClean="0"/>
              <a:t>tanımlamalarıdır.</a:t>
            </a:r>
          </a:p>
          <a:p>
            <a:r>
              <a:rPr lang="tr-TR" dirty="0" smtClean="0"/>
              <a:t> Bu modeller, örgütlerin değişen ve farklılaşan işgücünü nasıl avantaja çevirebilecekleri üzerine odaklanır.</a:t>
            </a:r>
          </a:p>
          <a:p>
            <a:endParaRPr lang="tr-TR" dirty="0" smtClean="0"/>
          </a:p>
          <a:p>
            <a:endParaRPr lang="tr-TR" dirty="0" smtClean="0"/>
          </a:p>
          <a:p>
            <a:endParaRPr lang="tr-TR" dirty="0"/>
          </a:p>
        </p:txBody>
      </p:sp>
    </p:spTree>
    <p:extLst>
      <p:ext uri="{BB962C8B-B14F-4D97-AF65-F5344CB8AC3E}">
        <p14:creationId xmlns:p14="http://schemas.microsoft.com/office/powerpoint/2010/main" val="3172495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solidFill>
                  <a:srgbClr val="0070C0"/>
                </a:solidFill>
              </a:rPr>
              <a:t>İlk modeller</a:t>
            </a:r>
          </a:p>
          <a:p>
            <a:pPr lvl="1"/>
            <a:r>
              <a:rPr lang="tr-TR" dirty="0" err="1" smtClean="0"/>
              <a:t>Roosvelt</a:t>
            </a:r>
            <a:r>
              <a:rPr lang="tr-TR" dirty="0" smtClean="0"/>
              <a:t> Thomas’ın modeli</a:t>
            </a:r>
          </a:p>
          <a:p>
            <a:pPr lvl="1"/>
            <a:r>
              <a:rPr lang="tr-TR" dirty="0" smtClean="0"/>
              <a:t>Taylor </a:t>
            </a:r>
            <a:r>
              <a:rPr lang="tr-TR" dirty="0" err="1" smtClean="0"/>
              <a:t>Cox’un</a:t>
            </a:r>
            <a:r>
              <a:rPr lang="tr-TR" dirty="0" smtClean="0"/>
              <a:t> modeli</a:t>
            </a:r>
          </a:p>
          <a:p>
            <a:pPr lvl="1"/>
            <a:r>
              <a:rPr lang="tr-TR" dirty="0" err="1" smtClean="0"/>
              <a:t>Gary</a:t>
            </a:r>
            <a:r>
              <a:rPr lang="tr-TR" dirty="0" smtClean="0"/>
              <a:t> </a:t>
            </a:r>
            <a:r>
              <a:rPr lang="tr-TR" dirty="0" err="1" smtClean="0"/>
              <a:t>Powl’ın</a:t>
            </a:r>
            <a:r>
              <a:rPr lang="tr-TR" dirty="0" smtClean="0"/>
              <a:t> modeli</a:t>
            </a:r>
          </a:p>
          <a:p>
            <a:pPr lvl="1"/>
            <a:r>
              <a:rPr lang="tr-TR" dirty="0" smtClean="0"/>
              <a:t>Robert </a:t>
            </a:r>
            <a:r>
              <a:rPr lang="tr-TR" dirty="0" err="1" smtClean="0"/>
              <a:t>Golembiewski’nin</a:t>
            </a:r>
            <a:r>
              <a:rPr lang="tr-TR" dirty="0" smtClean="0"/>
              <a:t> modeli</a:t>
            </a:r>
          </a:p>
        </p:txBody>
      </p:sp>
    </p:spTree>
    <p:extLst>
      <p:ext uri="{BB962C8B-B14F-4D97-AF65-F5344CB8AC3E}">
        <p14:creationId xmlns:p14="http://schemas.microsoft.com/office/powerpoint/2010/main" val="1583900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70C0"/>
                </a:solidFill>
              </a:rPr>
              <a:t>Roosvelt</a:t>
            </a:r>
            <a:r>
              <a:rPr lang="tr-TR" dirty="0" smtClean="0">
                <a:solidFill>
                  <a:srgbClr val="0070C0"/>
                </a:solidFill>
              </a:rPr>
              <a:t> Thomas’ın Modeli</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Thomas, örgütlerin işgücünün </a:t>
            </a:r>
            <a:r>
              <a:rPr lang="tr-TR" dirty="0" err="1" smtClean="0"/>
              <a:t>işgücünün</a:t>
            </a:r>
            <a:r>
              <a:rPr lang="tr-TR" dirty="0" smtClean="0"/>
              <a:t> değişen özelliklerine verdikleri tepkileri temel alan üçlü bir örgüt sınıflaması öne sürmektedir:</a:t>
            </a:r>
          </a:p>
          <a:p>
            <a:r>
              <a:rPr lang="tr-TR" dirty="0" smtClean="0"/>
              <a:t>Olumlu eylem,</a:t>
            </a:r>
          </a:p>
          <a:p>
            <a:r>
              <a:rPr lang="tr-TR" dirty="0" smtClean="0"/>
              <a:t>Farklılıklara değer vermek,</a:t>
            </a:r>
          </a:p>
          <a:p>
            <a:r>
              <a:rPr lang="tr-TR" dirty="0" smtClean="0"/>
              <a:t>Farklılıkları yönetmek.</a:t>
            </a:r>
            <a:endParaRPr lang="tr-TR" dirty="0"/>
          </a:p>
        </p:txBody>
      </p:sp>
    </p:spTree>
    <p:extLst>
      <p:ext uri="{BB962C8B-B14F-4D97-AF65-F5344CB8AC3E}">
        <p14:creationId xmlns:p14="http://schemas.microsoft.com/office/powerpoint/2010/main" val="27242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Örgütlerin, farklılıklarla </a:t>
            </a:r>
            <a:r>
              <a:rPr lang="tr-TR" dirty="0" err="1" smtClean="0">
                <a:solidFill>
                  <a:srgbClr val="0070C0"/>
                </a:solidFill>
              </a:rPr>
              <a:t>başetmek</a:t>
            </a:r>
            <a:r>
              <a:rPr lang="tr-TR" dirty="0" smtClean="0">
                <a:solidFill>
                  <a:srgbClr val="0070C0"/>
                </a:solidFill>
              </a:rPr>
              <a:t> için benimsemesi gereken sekiz eylem </a:t>
            </a:r>
            <a:endParaRPr lang="tr-TR" dirty="0">
              <a:solidFill>
                <a:srgbClr val="0070C0"/>
              </a:solidFill>
            </a:endParaRPr>
          </a:p>
        </p:txBody>
      </p:sp>
      <p:sp>
        <p:nvSpPr>
          <p:cNvPr id="3" name="İçerik Yer Tutucusu 2"/>
          <p:cNvSpPr>
            <a:spLocks noGrp="1"/>
          </p:cNvSpPr>
          <p:nvPr>
            <p:ph idx="1"/>
          </p:nvPr>
        </p:nvSpPr>
        <p:spPr/>
        <p:txBody>
          <a:bodyPr>
            <a:normAutofit lnSpcReduction="10000"/>
          </a:bodyPr>
          <a:lstStyle/>
          <a:p>
            <a:r>
              <a:rPr lang="tr-TR" dirty="0" smtClean="0"/>
              <a:t>Kadınları, azınlıkları </a:t>
            </a:r>
            <a:r>
              <a:rPr lang="tr-TR" i="1" dirty="0" smtClean="0"/>
              <a:t>kapsamak.</a:t>
            </a:r>
          </a:p>
          <a:p>
            <a:r>
              <a:rPr lang="tr-TR" dirty="0" smtClean="0"/>
              <a:t>Farklılıkların varlığını </a:t>
            </a:r>
            <a:r>
              <a:rPr lang="tr-TR" i="1" dirty="0" smtClean="0"/>
              <a:t>inkar etmek.</a:t>
            </a:r>
          </a:p>
          <a:p>
            <a:r>
              <a:rPr lang="tr-TR" dirty="0" smtClean="0"/>
              <a:t>Azınlıkları ve kadınları baskın kültür içinde </a:t>
            </a:r>
            <a:r>
              <a:rPr lang="tr-TR" i="1" dirty="0" smtClean="0"/>
              <a:t>asimile etmek.</a:t>
            </a:r>
          </a:p>
          <a:p>
            <a:r>
              <a:rPr lang="tr-TR" dirty="0" smtClean="0"/>
              <a:t>Örgütlerin genel amaçları uğruna farklılıkları b</a:t>
            </a:r>
            <a:r>
              <a:rPr lang="tr-TR" i="1" dirty="0" smtClean="0"/>
              <a:t>astırmak veya yok etmek.</a:t>
            </a:r>
          </a:p>
          <a:p>
            <a:r>
              <a:rPr lang="tr-TR" dirty="0" smtClean="0"/>
              <a:t>Farklı olan insanları, özel fonksiyonel birimlerde, projelerde ya da coğrafik operasyonlarda görevlendirerek </a:t>
            </a:r>
            <a:r>
              <a:rPr lang="tr-TR" i="1" dirty="0" smtClean="0"/>
              <a:t>izole etmek</a:t>
            </a:r>
            <a:r>
              <a:rPr lang="tr-TR" dirty="0" smtClean="0"/>
              <a:t>.</a:t>
            </a:r>
          </a:p>
          <a:p>
            <a:r>
              <a:rPr lang="tr-TR" dirty="0" smtClean="0"/>
              <a:t>Farklılıkların üstesinden gelebilmek için insanlar için arasında </a:t>
            </a:r>
            <a:r>
              <a:rPr lang="tr-TR" i="1" dirty="0" smtClean="0"/>
              <a:t>ilişkiler geliştirmek</a:t>
            </a:r>
          </a:p>
          <a:p>
            <a:r>
              <a:rPr lang="tr-TR" dirty="0" smtClean="0"/>
              <a:t>Karşılıklı </a:t>
            </a:r>
            <a:r>
              <a:rPr lang="tr-TR" i="1" dirty="0" smtClean="0"/>
              <a:t>uyumu güçlendirmek</a:t>
            </a:r>
          </a:p>
        </p:txBody>
      </p:sp>
    </p:spTree>
    <p:extLst>
      <p:ext uri="{BB962C8B-B14F-4D97-AF65-F5344CB8AC3E}">
        <p14:creationId xmlns:p14="http://schemas.microsoft.com/office/powerpoint/2010/main" val="102471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Farklılık nedir?</a:t>
            </a:r>
            <a:endParaRPr lang="tr-TR" dirty="0"/>
          </a:p>
        </p:txBody>
      </p:sp>
    </p:spTree>
    <p:extLst>
      <p:ext uri="{BB962C8B-B14F-4D97-AF65-F5344CB8AC3E}">
        <p14:creationId xmlns:p14="http://schemas.microsoft.com/office/powerpoint/2010/main" val="1622841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İlk beş eylem (</a:t>
            </a:r>
            <a:r>
              <a:rPr lang="tr-TR" i="1" dirty="0" smtClean="0"/>
              <a:t>kapsama, inkar etme, asimile etme, bastırma, izole etme</a:t>
            </a:r>
            <a:r>
              <a:rPr lang="tr-TR" dirty="0" smtClean="0"/>
              <a:t>) çoğunluktan farklı olan sesleri bir kenara itmeye çalışmaktadır. Olumlu eylem paradigmasıdır.</a:t>
            </a:r>
          </a:p>
          <a:p>
            <a:r>
              <a:rPr lang="tr-TR" dirty="0" smtClean="0"/>
              <a:t>Daha sonraki iki madde (</a:t>
            </a:r>
            <a:r>
              <a:rPr lang="tr-TR" i="1" dirty="0" err="1" smtClean="0"/>
              <a:t>tolere</a:t>
            </a:r>
            <a:r>
              <a:rPr lang="tr-TR" i="1" dirty="0" smtClean="0"/>
              <a:t> etme ve ilişki geliştirme</a:t>
            </a:r>
            <a:r>
              <a:rPr lang="tr-TR" dirty="0" smtClean="0"/>
              <a:t>) «farklılıklara değer verme» yaklaşımı.</a:t>
            </a:r>
          </a:p>
          <a:p>
            <a:r>
              <a:rPr lang="tr-TR" dirty="0" smtClean="0"/>
              <a:t>Son madde (</a:t>
            </a:r>
            <a:r>
              <a:rPr lang="tr-TR" i="1" dirty="0" smtClean="0"/>
              <a:t>karşılıklı uyumu güçlendirmek</a:t>
            </a:r>
            <a:r>
              <a:rPr lang="tr-TR" dirty="0" smtClean="0"/>
              <a:t>), farklılıkların kabul edilmesi ve yönetilmesini temsil etmektedir.</a:t>
            </a:r>
          </a:p>
          <a:p>
            <a:endParaRPr lang="tr-TR" dirty="0" smtClean="0"/>
          </a:p>
          <a:p>
            <a:endParaRPr lang="tr-TR" dirty="0"/>
          </a:p>
        </p:txBody>
      </p:sp>
    </p:spTree>
    <p:extLst>
      <p:ext uri="{BB962C8B-B14F-4D97-AF65-F5344CB8AC3E}">
        <p14:creationId xmlns:p14="http://schemas.microsoft.com/office/powerpoint/2010/main" val="1712615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0070C0"/>
                </a:solidFill>
              </a:rPr>
              <a:t>Taylor </a:t>
            </a:r>
            <a:r>
              <a:rPr lang="tr-TR" dirty="0" err="1">
                <a:solidFill>
                  <a:srgbClr val="0070C0"/>
                </a:solidFill>
              </a:rPr>
              <a:t>Cox</a:t>
            </a:r>
            <a:r>
              <a:rPr lang="tr-TR" dirty="0">
                <a:solidFill>
                  <a:srgbClr val="0070C0"/>
                </a:solidFill>
              </a:rPr>
              <a:t> Modeli</a:t>
            </a:r>
          </a:p>
        </p:txBody>
      </p:sp>
      <p:sp>
        <p:nvSpPr>
          <p:cNvPr id="3" name="İçerik Yer Tutucusu 2"/>
          <p:cNvSpPr>
            <a:spLocks noGrp="1"/>
          </p:cNvSpPr>
          <p:nvPr>
            <p:ph idx="1"/>
          </p:nvPr>
        </p:nvSpPr>
        <p:spPr/>
        <p:txBody>
          <a:bodyPr/>
          <a:lstStyle/>
          <a:p>
            <a:r>
              <a:rPr lang="tr-TR" dirty="0" err="1" smtClean="0"/>
              <a:t>Cox</a:t>
            </a:r>
            <a:r>
              <a:rPr lang="tr-TR" dirty="0" smtClean="0"/>
              <a:t>, örgüt ikliminin, farklılıklara değer verme açısından düzeylerini göstermek üzere üç örgüt tipi tanımlamıştır. Bunlar;</a:t>
            </a:r>
          </a:p>
          <a:p>
            <a:r>
              <a:rPr lang="tr-TR" dirty="0" smtClean="0"/>
              <a:t> </a:t>
            </a:r>
            <a:r>
              <a:rPr lang="tr-TR" i="1" dirty="0" smtClean="0"/>
              <a:t>tekil,</a:t>
            </a:r>
            <a:r>
              <a:rPr lang="tr-TR" dirty="0" smtClean="0"/>
              <a:t> </a:t>
            </a:r>
          </a:p>
          <a:p>
            <a:r>
              <a:rPr lang="tr-TR" i="1" dirty="0" smtClean="0"/>
              <a:t>çoğulcu</a:t>
            </a:r>
          </a:p>
          <a:p>
            <a:r>
              <a:rPr lang="tr-TR" i="1" dirty="0" smtClean="0"/>
              <a:t>çok kültürlü</a:t>
            </a:r>
            <a:r>
              <a:rPr lang="tr-TR" dirty="0" smtClean="0"/>
              <a:t> örgüt tipleridir.</a:t>
            </a:r>
          </a:p>
        </p:txBody>
      </p:sp>
    </p:spTree>
    <p:extLst>
      <p:ext uri="{BB962C8B-B14F-4D97-AF65-F5344CB8AC3E}">
        <p14:creationId xmlns:p14="http://schemas.microsoft.com/office/powerpoint/2010/main" val="590000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Tekil örgüt</a:t>
            </a:r>
            <a:r>
              <a:rPr lang="tr-TR" dirty="0"/>
              <a:t>, kadın ve azınlıkları, ancak baskın örgüt kültürünü benimsemeleri halinde örgüte kabul etmektedir.</a:t>
            </a:r>
          </a:p>
          <a:p>
            <a:r>
              <a:rPr lang="tr-TR" dirty="0"/>
              <a:t> </a:t>
            </a:r>
            <a:r>
              <a:rPr lang="tr-TR" i="1" dirty="0"/>
              <a:t>Çoğulcu örgüt</a:t>
            </a:r>
            <a:r>
              <a:rPr lang="tr-TR" dirty="0"/>
              <a:t>, kadın ve azınlıkların örgüte değer kattığını kabul etmekte, ancak örgüt yapısını onlara göre değiştirmemektedir. </a:t>
            </a:r>
            <a:r>
              <a:rPr lang="tr-TR" dirty="0" smtClean="0"/>
              <a:t>Bu tür örgütler, kendilerini kamuoyuna, «farklılıklara değer veren», örgüt olarak sunmakta, örgütte çalışan herkese adil davranmaya söz vermektedir.</a:t>
            </a:r>
          </a:p>
          <a:p>
            <a:r>
              <a:rPr lang="tr-TR" i="1" dirty="0" smtClean="0"/>
              <a:t>Çok kültürlü örgüt</a:t>
            </a:r>
            <a:r>
              <a:rPr lang="tr-TR" dirty="0" smtClean="0"/>
              <a:t>, çalışanların yeteneklerinden en üst derecede faydalanmayı sağlayacak politika ve uygulamalar geliştirmektedir.</a:t>
            </a:r>
            <a:endParaRPr lang="tr-TR" dirty="0"/>
          </a:p>
          <a:p>
            <a:endParaRPr lang="tr-TR" dirty="0"/>
          </a:p>
        </p:txBody>
      </p:sp>
    </p:spTree>
    <p:extLst>
      <p:ext uri="{BB962C8B-B14F-4D97-AF65-F5344CB8AC3E}">
        <p14:creationId xmlns:p14="http://schemas.microsoft.com/office/powerpoint/2010/main" val="42571355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2000" y="500062"/>
            <a:ext cx="10515600" cy="1325563"/>
          </a:xfrm>
        </p:spPr>
        <p:txBody>
          <a:bodyPr/>
          <a:lstStyle/>
          <a:p>
            <a:r>
              <a:rPr lang="tr-TR" dirty="0" err="1" smtClean="0">
                <a:solidFill>
                  <a:srgbClr val="0070C0"/>
                </a:solidFill>
              </a:rPr>
              <a:t>Gary</a:t>
            </a:r>
            <a:r>
              <a:rPr lang="tr-TR" dirty="0" smtClean="0">
                <a:solidFill>
                  <a:srgbClr val="0070C0"/>
                </a:solidFill>
              </a:rPr>
              <a:t> </a:t>
            </a:r>
            <a:r>
              <a:rPr lang="tr-TR" dirty="0" err="1" smtClean="0">
                <a:solidFill>
                  <a:srgbClr val="0070C0"/>
                </a:solidFill>
              </a:rPr>
              <a:t>Powel’ın</a:t>
            </a:r>
            <a:r>
              <a:rPr lang="tr-TR" dirty="0" smtClean="0">
                <a:solidFill>
                  <a:srgbClr val="0070C0"/>
                </a:solidFill>
              </a:rPr>
              <a:t> Modeli</a:t>
            </a:r>
            <a:endParaRPr lang="tr-TR" dirty="0">
              <a:solidFill>
                <a:srgbClr val="0070C0"/>
              </a:solidFill>
            </a:endParaRPr>
          </a:p>
        </p:txBody>
      </p:sp>
      <p:sp>
        <p:nvSpPr>
          <p:cNvPr id="3" name="İçerik Yer Tutucusu 2"/>
          <p:cNvSpPr>
            <a:spLocks noGrp="1"/>
          </p:cNvSpPr>
          <p:nvPr>
            <p:ph idx="1"/>
          </p:nvPr>
        </p:nvSpPr>
        <p:spPr/>
        <p:txBody>
          <a:bodyPr/>
          <a:lstStyle/>
          <a:p>
            <a:r>
              <a:rPr lang="tr-TR" dirty="0" err="1" smtClean="0"/>
              <a:t>Powel’a</a:t>
            </a:r>
            <a:r>
              <a:rPr lang="tr-TR" dirty="0" smtClean="0"/>
              <a:t> göre, </a:t>
            </a:r>
            <a:r>
              <a:rPr lang="tr-TR" dirty="0" err="1" smtClean="0"/>
              <a:t>örütler</a:t>
            </a:r>
            <a:r>
              <a:rPr lang="tr-TR" dirty="0" smtClean="0"/>
              <a:t>, eşit istihdam fırsatı uygulamasında üç tavır sergilemektedir;</a:t>
            </a:r>
          </a:p>
          <a:p>
            <a:r>
              <a:rPr lang="tr-TR" dirty="0" err="1" smtClean="0"/>
              <a:t>Proaktif</a:t>
            </a:r>
            <a:r>
              <a:rPr lang="tr-TR" dirty="0" smtClean="0"/>
              <a:t>,</a:t>
            </a:r>
          </a:p>
          <a:p>
            <a:r>
              <a:rPr lang="tr-TR" dirty="0" smtClean="0"/>
              <a:t> Reaktif</a:t>
            </a:r>
          </a:p>
          <a:p>
            <a:r>
              <a:rPr lang="tr-TR" dirty="0" smtClean="0"/>
              <a:t>Nötr.</a:t>
            </a:r>
            <a:endParaRPr lang="tr-TR" dirty="0"/>
          </a:p>
        </p:txBody>
      </p:sp>
    </p:spTree>
    <p:extLst>
      <p:ext uri="{BB962C8B-B14F-4D97-AF65-F5344CB8AC3E}">
        <p14:creationId xmlns:p14="http://schemas.microsoft.com/office/powerpoint/2010/main" val="3225207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i="1" dirty="0" err="1" smtClean="0"/>
              <a:t>Proaktif</a:t>
            </a:r>
            <a:r>
              <a:rPr lang="tr-TR" i="1" dirty="0" smtClean="0"/>
              <a:t> örgüt</a:t>
            </a:r>
            <a:r>
              <a:rPr lang="tr-TR" dirty="0" smtClean="0"/>
              <a:t>, kadınların ve azınlıkların işgücüne katılmasını öngören yasaların yönlendirmesi olmaksızın çok kültürlü işgücüne değer vermektedir.</a:t>
            </a:r>
          </a:p>
          <a:p>
            <a:r>
              <a:rPr lang="tr-TR" i="1" dirty="0" smtClean="0"/>
              <a:t>Reaktif örgüt</a:t>
            </a:r>
            <a:r>
              <a:rPr lang="tr-TR" dirty="0" smtClean="0"/>
              <a:t>, kanunlara ters düşmemek için kadınları ve azınlıkları işgücüne dahil emektedir.</a:t>
            </a:r>
          </a:p>
          <a:p>
            <a:r>
              <a:rPr lang="tr-TR" i="1" dirty="0" smtClean="0"/>
              <a:t>Nötr örgütler</a:t>
            </a:r>
            <a:r>
              <a:rPr lang="tr-TR" dirty="0" smtClean="0"/>
              <a:t>, kendileri ile ilgili dava açılmasını, mal ve hizmetlerinin boykot edilmesi riskini de göze alarak farklılıkların yönetilmesi konusunda bir eylemde bulunmamaktadır.</a:t>
            </a:r>
          </a:p>
          <a:p>
            <a:endParaRPr lang="tr-TR" dirty="0"/>
          </a:p>
        </p:txBody>
      </p:sp>
    </p:spTree>
    <p:extLst>
      <p:ext uri="{BB962C8B-B14F-4D97-AF65-F5344CB8AC3E}">
        <p14:creationId xmlns:p14="http://schemas.microsoft.com/office/powerpoint/2010/main" val="1989071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smtClean="0"/>
              <a:t>Proaktif</a:t>
            </a:r>
            <a:r>
              <a:rPr lang="tr-TR" dirty="0" smtClean="0"/>
              <a:t> örgüt olma, insan kaynağı tedariki konusunda </a:t>
            </a:r>
            <a:r>
              <a:rPr lang="tr-TR" dirty="0" err="1" smtClean="0"/>
              <a:t>proaktif</a:t>
            </a:r>
            <a:r>
              <a:rPr lang="tr-TR" dirty="0" smtClean="0"/>
              <a:t> politikaların uygulanmasını gerektirir. Bu politikalar;</a:t>
            </a:r>
          </a:p>
          <a:p>
            <a:r>
              <a:rPr lang="tr-TR" dirty="0" smtClean="0"/>
              <a:t>İşletmenin sürekliliğini sağlamak için belirsizliği ortadan kaldırma.</a:t>
            </a:r>
          </a:p>
          <a:p>
            <a:r>
              <a:rPr lang="tr-TR" dirty="0" smtClean="0"/>
              <a:t>İhtiyaç duyulan elemanları tedarik etmek için farklı aday havuzunun kapasitesini genişletme.</a:t>
            </a:r>
          </a:p>
          <a:p>
            <a:r>
              <a:rPr lang="tr-TR" dirty="0" smtClean="0"/>
              <a:t>Demografik açıdan farklılık gösteren çalışanların sayısını artırma.</a:t>
            </a:r>
          </a:p>
        </p:txBody>
      </p:sp>
    </p:spTree>
    <p:extLst>
      <p:ext uri="{BB962C8B-B14F-4D97-AF65-F5344CB8AC3E}">
        <p14:creationId xmlns:p14="http://schemas.microsoft.com/office/powerpoint/2010/main" val="1246557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Robert </a:t>
            </a:r>
            <a:r>
              <a:rPr lang="tr-TR" dirty="0" err="1" smtClean="0"/>
              <a:t>Golembiewski’nin</a:t>
            </a:r>
            <a:r>
              <a:rPr lang="tr-TR" dirty="0" smtClean="0"/>
              <a:t> Modeli</a:t>
            </a:r>
            <a:endParaRPr lang="tr-TR" dirty="0"/>
          </a:p>
        </p:txBody>
      </p:sp>
      <p:sp>
        <p:nvSpPr>
          <p:cNvPr id="3" name="İçerik Yer Tutucusu 2"/>
          <p:cNvSpPr>
            <a:spLocks noGrp="1"/>
          </p:cNvSpPr>
          <p:nvPr>
            <p:ph idx="1"/>
          </p:nvPr>
        </p:nvSpPr>
        <p:spPr/>
        <p:txBody>
          <a:bodyPr/>
          <a:lstStyle/>
          <a:p>
            <a:r>
              <a:rPr lang="tr-TR" dirty="0" err="1" smtClean="0"/>
              <a:t>Golembiewski</a:t>
            </a:r>
            <a:r>
              <a:rPr lang="tr-TR" dirty="0" smtClean="0"/>
              <a:t>, farklılıklara ilişkin beş yaklaşım öne sürmüş ve örgütleri  bu yaklaşımlara yönelten koşulları tanımlamıştır. </a:t>
            </a:r>
          </a:p>
          <a:p>
            <a:r>
              <a:rPr lang="tr-TR" dirty="0" smtClean="0"/>
              <a:t>Baskı altında farklılık</a:t>
            </a:r>
          </a:p>
          <a:p>
            <a:r>
              <a:rPr lang="tr-TR" dirty="0" smtClean="0"/>
              <a:t>Eşit fırsat</a:t>
            </a:r>
          </a:p>
          <a:p>
            <a:r>
              <a:rPr lang="tr-TR" dirty="0" smtClean="0"/>
              <a:t>Artan olumlu eylem</a:t>
            </a:r>
          </a:p>
          <a:p>
            <a:r>
              <a:rPr lang="tr-TR" dirty="0" smtClean="0"/>
              <a:t>Farklılıklara değer vermek</a:t>
            </a:r>
          </a:p>
          <a:p>
            <a:r>
              <a:rPr lang="tr-TR" dirty="0" smtClean="0"/>
              <a:t>Farklılıkları yönetmek</a:t>
            </a:r>
          </a:p>
          <a:p>
            <a:endParaRPr lang="tr-TR" dirty="0"/>
          </a:p>
        </p:txBody>
      </p:sp>
    </p:spTree>
    <p:extLst>
      <p:ext uri="{BB962C8B-B14F-4D97-AF65-F5344CB8AC3E}">
        <p14:creationId xmlns:p14="http://schemas.microsoft.com/office/powerpoint/2010/main" val="310254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i="1" dirty="0" smtClean="0"/>
              <a:t>Baskı altında farklılık</a:t>
            </a:r>
            <a:r>
              <a:rPr lang="tr-TR" dirty="0" smtClean="0"/>
              <a:t>, bir problemi çözme ihtiyacı.</a:t>
            </a:r>
          </a:p>
          <a:p>
            <a:r>
              <a:rPr lang="tr-TR" i="1" dirty="0" smtClean="0"/>
              <a:t>Eşit fırsat ve olumlu eylem</a:t>
            </a:r>
            <a:r>
              <a:rPr lang="tr-TR" dirty="0" smtClean="0"/>
              <a:t>, yasal gerekliliklere bir cevap.</a:t>
            </a:r>
          </a:p>
          <a:p>
            <a:r>
              <a:rPr lang="tr-TR" i="1" dirty="0" smtClean="0"/>
              <a:t>Farklılıklara değer vermek</a:t>
            </a:r>
            <a:r>
              <a:rPr lang="tr-TR" dirty="0" smtClean="0"/>
              <a:t>, farkları anlamanın örgüt içinde çatışmaları azaltacağı anlayışıyla ilgili.</a:t>
            </a:r>
          </a:p>
          <a:p>
            <a:r>
              <a:rPr lang="tr-TR" i="1" dirty="0" smtClean="0"/>
              <a:t>Farklılıkların yönetilmesi</a:t>
            </a:r>
            <a:r>
              <a:rPr lang="tr-TR" dirty="0" smtClean="0"/>
              <a:t>, örgüt amaçlarını gerçekleştirmek için örgütün yapısını, politikalarını, ödüllendirme sistemini değiştirme.</a:t>
            </a:r>
          </a:p>
          <a:p>
            <a:endParaRPr lang="tr-TR" dirty="0"/>
          </a:p>
          <a:p>
            <a:r>
              <a:rPr lang="tr-TR" dirty="0" smtClean="0"/>
              <a:t>İlk modeller, değişimi gerçekleştiren süreçler hakkında pek bir şey söylememektedir. Farklılıkları yönetme idealine nasıl ulaşılacağı sorusuna cevap üretmek için süreç odaklı ara modellere bakmamız gerekecektir.</a:t>
            </a:r>
            <a:endParaRPr lang="tr-TR" dirty="0"/>
          </a:p>
        </p:txBody>
      </p:sp>
    </p:spTree>
    <p:extLst>
      <p:ext uri="{BB962C8B-B14F-4D97-AF65-F5344CB8AC3E}">
        <p14:creationId xmlns:p14="http://schemas.microsoft.com/office/powerpoint/2010/main" val="16224860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smtClean="0"/>
              <a:t>Önerilen makale</a:t>
            </a:r>
            <a:r>
              <a:rPr lang="tr-TR" dirty="0" smtClean="0"/>
              <a:t>: </a:t>
            </a:r>
            <a:r>
              <a:rPr lang="tr-TR" dirty="0"/>
              <a:t>Örgütlerde sınırlandırıcı ya da sürükleyici güç olarak farklılıkların yönetimi. </a:t>
            </a:r>
            <a:r>
              <a:rPr lang="tr-TR" i="1" dirty="0"/>
              <a:t>Gümüşhane Üniversitesi Sosyal Bilimler Elektronik Dergisi</a:t>
            </a:r>
            <a:r>
              <a:rPr lang="tr-TR" dirty="0"/>
              <a:t>, Sayı: 12, 292-321. </a:t>
            </a:r>
            <a:endParaRPr lang="tr-TR" dirty="0" smtClean="0"/>
          </a:p>
          <a:p>
            <a:r>
              <a:rPr lang="tr-TR" dirty="0">
                <a:hlinkClick r:id="rId2"/>
              </a:rPr>
              <a:t>https://dergipark.org.tr/en/download/article-file/635288</a:t>
            </a:r>
            <a:endParaRPr lang="tr-TR" dirty="0" smtClean="0"/>
          </a:p>
          <a:p>
            <a:r>
              <a:rPr lang="tr-TR" i="1" dirty="0" smtClean="0"/>
              <a:t>Önerilen film</a:t>
            </a:r>
            <a:r>
              <a:rPr lang="tr-TR" dirty="0" smtClean="0"/>
              <a:t>: Deli ve Dahi (2019). Yönetmen: </a:t>
            </a:r>
            <a:r>
              <a:rPr lang="tr-TR" dirty="0" err="1" smtClean="0"/>
              <a:t>Farhad</a:t>
            </a:r>
            <a:r>
              <a:rPr lang="tr-TR" dirty="0" smtClean="0"/>
              <a:t> </a:t>
            </a:r>
            <a:r>
              <a:rPr lang="tr-TR" dirty="0" err="1" smtClean="0"/>
              <a:t>Safinia</a:t>
            </a:r>
            <a:endParaRPr lang="tr-TR" dirty="0"/>
          </a:p>
        </p:txBody>
      </p:sp>
    </p:spTree>
    <p:extLst>
      <p:ext uri="{BB962C8B-B14F-4D97-AF65-F5344CB8AC3E}">
        <p14:creationId xmlns:p14="http://schemas.microsoft.com/office/powerpoint/2010/main" val="42436674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Tam bütünleşme modelleri</a:t>
            </a:r>
            <a:endParaRPr lang="tr-TR" dirty="0"/>
          </a:p>
        </p:txBody>
      </p:sp>
      <p:sp>
        <p:nvSpPr>
          <p:cNvPr id="3" name="İçerik Yer Tutucusu 2"/>
          <p:cNvSpPr>
            <a:spLocks noGrp="1"/>
          </p:cNvSpPr>
          <p:nvPr>
            <p:ph idx="1"/>
          </p:nvPr>
        </p:nvSpPr>
        <p:spPr/>
        <p:txBody>
          <a:bodyPr/>
          <a:lstStyle/>
          <a:p>
            <a:r>
              <a:rPr lang="tr-TR" dirty="0" err="1" smtClean="0"/>
              <a:t>Agars</a:t>
            </a:r>
            <a:r>
              <a:rPr lang="tr-TR" dirty="0" smtClean="0"/>
              <a:t> ve </a:t>
            </a:r>
            <a:r>
              <a:rPr lang="tr-TR" dirty="0" err="1" smtClean="0"/>
              <a:t>Kottke’nin</a:t>
            </a:r>
            <a:r>
              <a:rPr lang="tr-TR" dirty="0" smtClean="0"/>
              <a:t> tam bütünleşme modeli</a:t>
            </a:r>
          </a:p>
          <a:p>
            <a:r>
              <a:rPr lang="tr-TR" dirty="0" smtClean="0"/>
              <a:t>Mor Barak’ın kapsayıcı modeli</a:t>
            </a:r>
          </a:p>
          <a:p>
            <a:r>
              <a:rPr lang="tr-TR" dirty="0" smtClean="0"/>
              <a:t>Örgüt fonksiyonlarına ve çıktı değişkenlerine odaklanan modeller</a:t>
            </a:r>
          </a:p>
          <a:p>
            <a:pPr lvl="1"/>
            <a:r>
              <a:rPr lang="tr-TR" dirty="0" err="1" smtClean="0"/>
              <a:t>Gibert</a:t>
            </a:r>
            <a:r>
              <a:rPr lang="tr-TR" dirty="0" smtClean="0"/>
              <a:t>, </a:t>
            </a:r>
            <a:r>
              <a:rPr lang="tr-TR" dirty="0" err="1" smtClean="0"/>
              <a:t>Stead</a:t>
            </a:r>
            <a:r>
              <a:rPr lang="tr-TR" dirty="0" smtClean="0"/>
              <a:t> ve </a:t>
            </a:r>
            <a:r>
              <a:rPr lang="tr-TR" dirty="0" err="1" smtClean="0"/>
              <a:t>Ivancevich’in</a:t>
            </a:r>
            <a:r>
              <a:rPr lang="tr-TR" dirty="0" smtClean="0"/>
              <a:t> Modeli</a:t>
            </a:r>
          </a:p>
          <a:p>
            <a:pPr lvl="1"/>
            <a:r>
              <a:rPr lang="tr-TR" dirty="0" smtClean="0"/>
              <a:t>Jackson, </a:t>
            </a:r>
            <a:r>
              <a:rPr lang="tr-TR" dirty="0" err="1" smtClean="0"/>
              <a:t>Joshi</a:t>
            </a:r>
            <a:r>
              <a:rPr lang="tr-TR" dirty="0" smtClean="0"/>
              <a:t> ve </a:t>
            </a:r>
            <a:r>
              <a:rPr lang="tr-TR" dirty="0" err="1" smtClean="0"/>
              <a:t>Erhardt’ın</a:t>
            </a:r>
            <a:r>
              <a:rPr lang="tr-TR" dirty="0" smtClean="0"/>
              <a:t> Modeli</a:t>
            </a:r>
          </a:p>
          <a:p>
            <a:pPr lvl="1"/>
            <a:r>
              <a:rPr lang="tr-TR" dirty="0" err="1" smtClean="0"/>
              <a:t>Dreaschlin</a:t>
            </a:r>
            <a:r>
              <a:rPr lang="tr-TR" dirty="0" smtClean="0"/>
              <a:t>, </a:t>
            </a:r>
            <a:r>
              <a:rPr lang="tr-TR" dirty="0" err="1" smtClean="0"/>
              <a:t>Weech-Maldonado</a:t>
            </a:r>
            <a:r>
              <a:rPr lang="tr-TR" dirty="0" smtClean="0"/>
              <a:t> ve </a:t>
            </a:r>
            <a:r>
              <a:rPr lang="tr-TR" dirty="0" err="1" smtClean="0"/>
              <a:t>Dansky’nin</a:t>
            </a:r>
            <a:r>
              <a:rPr lang="tr-TR" dirty="0" smtClean="0"/>
              <a:t> Modeli</a:t>
            </a:r>
          </a:p>
          <a:p>
            <a:pPr lvl="1"/>
            <a:r>
              <a:rPr lang="tr-TR" dirty="0" err="1" smtClean="0"/>
              <a:t>Pitts’in</a:t>
            </a:r>
            <a:r>
              <a:rPr lang="tr-TR" dirty="0" smtClean="0"/>
              <a:t> Modeli</a:t>
            </a:r>
            <a:endParaRPr lang="tr-TR" dirty="0"/>
          </a:p>
        </p:txBody>
      </p:sp>
    </p:spTree>
    <p:extLst>
      <p:ext uri="{BB962C8B-B14F-4D97-AF65-F5344CB8AC3E}">
        <p14:creationId xmlns:p14="http://schemas.microsoft.com/office/powerpoint/2010/main" val="20885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8982" y="387927"/>
            <a:ext cx="10494818" cy="1302761"/>
          </a:xfrm>
        </p:spPr>
        <p:txBody>
          <a:bodyPr/>
          <a:lstStyle/>
          <a:p>
            <a:r>
              <a:rPr lang="tr-TR" dirty="0" smtClean="0">
                <a:solidFill>
                  <a:srgbClr val="0070C0"/>
                </a:solidFill>
              </a:rPr>
              <a:t>Birincil ve ikincil düzey farklılıklar</a:t>
            </a:r>
            <a:endParaRPr lang="tr-TR" dirty="0">
              <a:solidFill>
                <a:srgbClr val="0070C0"/>
              </a:solidFill>
            </a:endParaRPr>
          </a:p>
        </p:txBody>
      </p:sp>
      <p:pic>
        <p:nvPicPr>
          <p:cNvPr id="4" name="Picture 2" descr="Image result for farklılığın birinci boyutlar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8057" y="1825625"/>
            <a:ext cx="794657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9364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chemeClr val="accent5"/>
                </a:solidFill>
              </a:rPr>
              <a:t>Agars</a:t>
            </a:r>
            <a:r>
              <a:rPr lang="tr-TR" dirty="0" smtClean="0">
                <a:solidFill>
                  <a:schemeClr val="accent5"/>
                </a:solidFill>
              </a:rPr>
              <a:t> ve </a:t>
            </a:r>
            <a:r>
              <a:rPr lang="tr-TR" dirty="0" err="1" smtClean="0">
                <a:solidFill>
                  <a:schemeClr val="accent5"/>
                </a:solidFill>
              </a:rPr>
              <a:t>Kottke’nin</a:t>
            </a:r>
            <a:r>
              <a:rPr lang="tr-TR" dirty="0" smtClean="0">
                <a:solidFill>
                  <a:schemeClr val="accent5"/>
                </a:solidFill>
              </a:rPr>
              <a:t> tam bütünleşme modeli</a:t>
            </a:r>
            <a:endParaRPr lang="tr-TR" dirty="0">
              <a:solidFill>
                <a:schemeClr val="accent5"/>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Model, örgütlerin, farklılıkların etkin biçimde yönetilmesi sürecinde üç aşamadan geçtiklerini öngörmektedir.</a:t>
            </a:r>
          </a:p>
          <a:p>
            <a:r>
              <a:rPr lang="tr-TR" dirty="0" smtClean="0"/>
              <a:t>Sorunun tanımlanması,</a:t>
            </a:r>
          </a:p>
          <a:p>
            <a:r>
              <a:rPr lang="tr-TR" dirty="0" smtClean="0"/>
              <a:t>Uygulama,</a:t>
            </a:r>
          </a:p>
          <a:p>
            <a:r>
              <a:rPr lang="tr-TR" dirty="0" smtClean="0"/>
              <a:t>Sürdürülebilirlik.</a:t>
            </a:r>
          </a:p>
          <a:p>
            <a:pPr marL="0" indent="0">
              <a:buNone/>
            </a:pPr>
            <a:r>
              <a:rPr lang="tr-TR" dirty="0" smtClean="0"/>
              <a:t>Model, üç aşamalı süreç boyunca, dört temel algı süreci tamamlamıştır:</a:t>
            </a:r>
          </a:p>
          <a:p>
            <a:r>
              <a:rPr lang="tr-TR" dirty="0" smtClean="0"/>
              <a:t>Sosyal algılar,</a:t>
            </a:r>
          </a:p>
          <a:p>
            <a:r>
              <a:rPr lang="tr-TR" dirty="0" smtClean="0"/>
              <a:t>Tehdit algısı,</a:t>
            </a:r>
          </a:p>
          <a:p>
            <a:r>
              <a:rPr lang="tr-TR" dirty="0" smtClean="0"/>
              <a:t>Adalet algısı,</a:t>
            </a:r>
          </a:p>
          <a:p>
            <a:r>
              <a:rPr lang="tr-TR" dirty="0" smtClean="0"/>
              <a:t>Fayda algısı.</a:t>
            </a:r>
            <a:endParaRPr lang="tr-TR" dirty="0"/>
          </a:p>
        </p:txBody>
      </p:sp>
    </p:spTree>
    <p:extLst>
      <p:ext uri="{BB962C8B-B14F-4D97-AF65-F5344CB8AC3E}">
        <p14:creationId xmlns:p14="http://schemas.microsoft.com/office/powerpoint/2010/main" val="12964631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68036"/>
            <a:ext cx="10515600" cy="5608927"/>
          </a:xfrm>
        </p:spPr>
        <p:txBody>
          <a:bodyPr/>
          <a:lstStyle/>
          <a:p>
            <a:endParaRPr lang="tr-TR" dirty="0"/>
          </a:p>
        </p:txBody>
      </p:sp>
      <p:grpSp>
        <p:nvGrpSpPr>
          <p:cNvPr id="4" name="Grup 3"/>
          <p:cNvGrpSpPr/>
          <p:nvPr/>
        </p:nvGrpSpPr>
        <p:grpSpPr>
          <a:xfrm>
            <a:off x="1025236" y="568036"/>
            <a:ext cx="10169237" cy="5608927"/>
            <a:chOff x="0" y="0"/>
            <a:chExt cx="9210675" cy="4390725"/>
          </a:xfrm>
        </p:grpSpPr>
        <p:sp>
          <p:nvSpPr>
            <p:cNvPr id="5" name="Dikdörtgen 4"/>
            <p:cNvSpPr/>
            <p:nvPr/>
          </p:nvSpPr>
          <p:spPr>
            <a:xfrm>
              <a:off x="923925" y="381000"/>
              <a:ext cx="838200" cy="44767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Sorunun tanımlanması</a:t>
              </a:r>
              <a:endParaRPr lang="tr-TR" sz="1100">
                <a:effectLst/>
                <a:ea typeface="Calibri" panose="020F0502020204030204" pitchFamily="34" charset="0"/>
                <a:cs typeface="Times New Roman" panose="02020603050405020304" pitchFamily="18" charset="0"/>
              </a:endParaRPr>
            </a:p>
          </p:txBody>
        </p:sp>
        <p:sp>
          <p:nvSpPr>
            <p:cNvPr id="6" name="Dikdörtgen 5"/>
            <p:cNvSpPr/>
            <p:nvPr/>
          </p:nvSpPr>
          <p:spPr>
            <a:xfrm>
              <a:off x="2028825" y="371475"/>
              <a:ext cx="857250" cy="4286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tr-TR" sz="900">
                  <a:effectLst/>
                  <a:ea typeface="Calibri" panose="020F0502020204030204" pitchFamily="34" charset="0"/>
                  <a:cs typeface="Times New Roman" panose="02020603050405020304" pitchFamily="18" charset="0"/>
                </a:rPr>
                <a:t>Üst yönetimin girişimi </a:t>
              </a:r>
              <a:endParaRPr lang="tr-TR" sz="1100">
                <a:effectLst/>
                <a:ea typeface="Calibri" panose="020F0502020204030204" pitchFamily="34" charset="0"/>
                <a:cs typeface="Times New Roman" panose="02020603050405020304" pitchFamily="18" charset="0"/>
              </a:endParaRPr>
            </a:p>
          </p:txBody>
        </p:sp>
        <p:sp>
          <p:nvSpPr>
            <p:cNvPr id="7" name="Dikdörtgen 6"/>
            <p:cNvSpPr/>
            <p:nvPr/>
          </p:nvSpPr>
          <p:spPr>
            <a:xfrm>
              <a:off x="3105150" y="400050"/>
              <a:ext cx="923925"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Stratejik misyon ve amaçlarda değişiklik</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8" name="Dikdörtgen 7"/>
            <p:cNvSpPr/>
            <p:nvPr/>
          </p:nvSpPr>
          <p:spPr>
            <a:xfrm>
              <a:off x="4695825" y="419100"/>
              <a:ext cx="828675" cy="4191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Yapısal değişim</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9" name="Dikdörtgen 8"/>
            <p:cNvSpPr/>
            <p:nvPr/>
          </p:nvSpPr>
          <p:spPr>
            <a:xfrm>
              <a:off x="4705350" y="1257300"/>
              <a:ext cx="857250" cy="5048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Sistem değişimi</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10" name="Dikdörtgen 9"/>
            <p:cNvSpPr/>
            <p:nvPr/>
          </p:nvSpPr>
          <p:spPr>
            <a:xfrm>
              <a:off x="3924300" y="2228850"/>
              <a:ext cx="838200" cy="48577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Yönetsel rol model</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11" name="Dikdörtgen 10"/>
            <p:cNvSpPr/>
            <p:nvPr/>
          </p:nvSpPr>
          <p:spPr>
            <a:xfrm>
              <a:off x="5686425" y="2257425"/>
              <a:ext cx="847725" cy="47625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Çalışan rol model</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12" name="Dikdörtgen 11"/>
            <p:cNvSpPr/>
            <p:nvPr/>
          </p:nvSpPr>
          <p:spPr>
            <a:xfrm>
              <a:off x="7743825" y="2276475"/>
              <a:ext cx="990600" cy="4191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Tutum ve davranışlar</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13" name="Dikdörtgen 12"/>
            <p:cNvSpPr/>
            <p:nvPr/>
          </p:nvSpPr>
          <p:spPr>
            <a:xfrm>
              <a:off x="7810500" y="838200"/>
              <a:ext cx="895350" cy="44767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Farklılık kültürü</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14" name="Dikdörtgen 13"/>
            <p:cNvSpPr/>
            <p:nvPr/>
          </p:nvSpPr>
          <p:spPr>
            <a:xfrm>
              <a:off x="800100" y="3438525"/>
              <a:ext cx="542925" cy="4286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Sosyal: orta</a:t>
              </a:r>
              <a:endParaRPr lang="tr-TR" sz="1100">
                <a:effectLst/>
                <a:ea typeface="Calibri" panose="020F0502020204030204" pitchFamily="34" charset="0"/>
                <a:cs typeface="Times New Roman" panose="02020603050405020304" pitchFamily="18" charset="0"/>
              </a:endParaRPr>
            </a:p>
          </p:txBody>
        </p:sp>
        <p:sp>
          <p:nvSpPr>
            <p:cNvPr id="15" name="Dikdörtgen 14"/>
            <p:cNvSpPr/>
            <p:nvPr/>
          </p:nvSpPr>
          <p:spPr>
            <a:xfrm>
              <a:off x="1438275" y="3448050"/>
              <a:ext cx="552450" cy="4286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Ayda: yüksek</a:t>
              </a:r>
              <a:endParaRPr lang="tr-TR" sz="1100">
                <a:effectLst/>
                <a:ea typeface="Calibri" panose="020F0502020204030204" pitchFamily="34" charset="0"/>
                <a:cs typeface="Times New Roman" panose="02020603050405020304" pitchFamily="18" charset="0"/>
              </a:endParaRPr>
            </a:p>
            <a:p>
              <a:pPr algn="ctr">
                <a:lnSpc>
                  <a:spcPct val="107000"/>
                </a:lnSpc>
                <a:spcAft>
                  <a:spcPts val="0"/>
                </a:spcAft>
              </a:pPr>
              <a:r>
                <a:rPr lang="tr-TR" sz="1100">
                  <a:effectLst/>
                  <a:ea typeface="Calibri" panose="020F0502020204030204" pitchFamily="34" charset="0"/>
                  <a:cs typeface="Times New Roman" panose="02020603050405020304" pitchFamily="18" charset="0"/>
                </a:rPr>
                <a:t> </a:t>
              </a:r>
            </a:p>
          </p:txBody>
        </p:sp>
        <p:sp>
          <p:nvSpPr>
            <p:cNvPr id="16" name="Dikdörtgen 15"/>
            <p:cNvSpPr/>
            <p:nvPr/>
          </p:nvSpPr>
          <p:spPr>
            <a:xfrm>
              <a:off x="2095500" y="3457575"/>
              <a:ext cx="533400" cy="4286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Tehdit: yüksek</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17" name="Dikdörtgen 16"/>
            <p:cNvSpPr/>
            <p:nvPr/>
          </p:nvSpPr>
          <p:spPr>
            <a:xfrm>
              <a:off x="2762250" y="3486150"/>
              <a:ext cx="533400" cy="40005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Adalet: orta</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18" name="Dikdörtgen 17"/>
            <p:cNvSpPr/>
            <p:nvPr/>
          </p:nvSpPr>
          <p:spPr>
            <a:xfrm>
              <a:off x="3781425" y="3495675"/>
              <a:ext cx="552450" cy="3905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Sosyal: yüksek</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19" name="Dikdörtgen 18"/>
            <p:cNvSpPr/>
            <p:nvPr/>
          </p:nvSpPr>
          <p:spPr>
            <a:xfrm>
              <a:off x="4486275" y="3495675"/>
              <a:ext cx="523875" cy="381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Fayda: düşük</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20" name="Dikdörtgen 19"/>
            <p:cNvSpPr/>
            <p:nvPr/>
          </p:nvSpPr>
          <p:spPr>
            <a:xfrm>
              <a:off x="5172075" y="3505200"/>
              <a:ext cx="542925" cy="40005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Tehdit: yüksek</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21" name="Dikdörtgen 20"/>
            <p:cNvSpPr/>
            <p:nvPr/>
          </p:nvSpPr>
          <p:spPr>
            <a:xfrm>
              <a:off x="5838825" y="3486150"/>
              <a:ext cx="571500" cy="40957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Adalet: yüksek</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22" name="Dikdörtgen 21"/>
            <p:cNvSpPr/>
            <p:nvPr/>
          </p:nvSpPr>
          <p:spPr>
            <a:xfrm>
              <a:off x="6810375" y="3543300"/>
              <a:ext cx="561975" cy="381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Sosyal: orta</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23" name="Dikdörtgen 22"/>
            <p:cNvSpPr/>
            <p:nvPr/>
          </p:nvSpPr>
          <p:spPr>
            <a:xfrm>
              <a:off x="7439025" y="3524250"/>
              <a:ext cx="552450" cy="40957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Fayda: orta</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24" name="Dikdörtgen 23"/>
            <p:cNvSpPr/>
            <p:nvPr/>
          </p:nvSpPr>
          <p:spPr>
            <a:xfrm>
              <a:off x="8058150" y="3552825"/>
              <a:ext cx="542925" cy="3905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Tehdit: orta</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25" name="Dikdörtgen 24"/>
            <p:cNvSpPr/>
            <p:nvPr/>
          </p:nvSpPr>
          <p:spPr>
            <a:xfrm>
              <a:off x="8639175" y="3552825"/>
              <a:ext cx="542925" cy="3905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900">
                  <a:effectLst/>
                  <a:ea typeface="Calibri" panose="020F0502020204030204" pitchFamily="34" charset="0"/>
                  <a:cs typeface="Times New Roman" panose="02020603050405020304" pitchFamily="18" charset="0"/>
                </a:rPr>
                <a:t>Adalet: orta</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26" name="Sağ Ok 25"/>
            <p:cNvSpPr/>
            <p:nvPr/>
          </p:nvSpPr>
          <p:spPr>
            <a:xfrm rot="5400000" flipH="1">
              <a:off x="952500" y="3000375"/>
              <a:ext cx="491490" cy="245745"/>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27" name="Sağ Ok 26"/>
            <p:cNvSpPr/>
            <p:nvPr/>
          </p:nvSpPr>
          <p:spPr>
            <a:xfrm rot="5400000" flipH="1">
              <a:off x="1514475" y="2981325"/>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28" name="Sağ Ok 27"/>
            <p:cNvSpPr/>
            <p:nvPr/>
          </p:nvSpPr>
          <p:spPr>
            <a:xfrm rot="5400000" flipH="1">
              <a:off x="2152650" y="3009900"/>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29" name="Sağ Ok 28"/>
            <p:cNvSpPr/>
            <p:nvPr/>
          </p:nvSpPr>
          <p:spPr>
            <a:xfrm rot="5400000" flipH="1">
              <a:off x="2800350" y="3000375"/>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30" name="Sağ Ok 29"/>
            <p:cNvSpPr/>
            <p:nvPr/>
          </p:nvSpPr>
          <p:spPr>
            <a:xfrm rot="5400000" flipH="1">
              <a:off x="3848100" y="3048000"/>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31" name="Sağ Ok 30"/>
            <p:cNvSpPr/>
            <p:nvPr/>
          </p:nvSpPr>
          <p:spPr>
            <a:xfrm rot="5400000" flipH="1">
              <a:off x="4514850" y="3028950"/>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32" name="Sağ Ok 31"/>
            <p:cNvSpPr/>
            <p:nvPr/>
          </p:nvSpPr>
          <p:spPr>
            <a:xfrm rot="5400000" flipH="1">
              <a:off x="5133975" y="3067050"/>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33" name="Sağ Ok 32"/>
            <p:cNvSpPr/>
            <p:nvPr/>
          </p:nvSpPr>
          <p:spPr>
            <a:xfrm rot="5400000" flipH="1">
              <a:off x="5848350" y="3048000"/>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34" name="Sağ Ok 33"/>
            <p:cNvSpPr/>
            <p:nvPr/>
          </p:nvSpPr>
          <p:spPr>
            <a:xfrm rot="5400000" flipH="1">
              <a:off x="6848475" y="3086100"/>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35" name="Sağ Ok 34"/>
            <p:cNvSpPr/>
            <p:nvPr/>
          </p:nvSpPr>
          <p:spPr>
            <a:xfrm rot="5400000" flipH="1">
              <a:off x="7477125" y="3067050"/>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36" name="Sağ Ok 35"/>
            <p:cNvSpPr/>
            <p:nvPr/>
          </p:nvSpPr>
          <p:spPr>
            <a:xfrm rot="5400000" flipH="1">
              <a:off x="8067675" y="3057525"/>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37" name="Sağ Ok 36"/>
            <p:cNvSpPr/>
            <p:nvPr/>
          </p:nvSpPr>
          <p:spPr>
            <a:xfrm rot="5400000" flipH="1">
              <a:off x="8639175" y="3095625"/>
              <a:ext cx="491490" cy="245745"/>
            </a:xfrm>
            <a:prstGeom prst="rightArrow">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cxnSp>
          <p:nvCxnSpPr>
            <p:cNvPr id="38" name="Düz Ok Bağlayıcısı 37"/>
            <p:cNvCxnSpPr/>
            <p:nvPr/>
          </p:nvCxnSpPr>
          <p:spPr>
            <a:xfrm>
              <a:off x="1781175" y="600075"/>
              <a:ext cx="27622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Düz Ok Bağlayıcısı 38"/>
            <p:cNvCxnSpPr/>
            <p:nvPr/>
          </p:nvCxnSpPr>
          <p:spPr>
            <a:xfrm>
              <a:off x="2876550" y="609600"/>
              <a:ext cx="2667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Düz Ok Bağlayıcısı 39"/>
            <p:cNvCxnSpPr/>
            <p:nvPr/>
          </p:nvCxnSpPr>
          <p:spPr>
            <a:xfrm>
              <a:off x="4048125" y="647700"/>
              <a:ext cx="685800" cy="9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Düz Ok Bağlayıcısı 40"/>
            <p:cNvCxnSpPr/>
            <p:nvPr/>
          </p:nvCxnSpPr>
          <p:spPr>
            <a:xfrm>
              <a:off x="4048125" y="666750"/>
              <a:ext cx="676275" cy="838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Düz Ok Bağlayıcısı 41"/>
            <p:cNvCxnSpPr/>
            <p:nvPr/>
          </p:nvCxnSpPr>
          <p:spPr>
            <a:xfrm>
              <a:off x="4029075" y="714375"/>
              <a:ext cx="295275" cy="1533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Düz Ok Bağlayıcısı 42"/>
            <p:cNvCxnSpPr/>
            <p:nvPr/>
          </p:nvCxnSpPr>
          <p:spPr>
            <a:xfrm flipV="1">
              <a:off x="4371975" y="685800"/>
              <a:ext cx="295275" cy="15049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Düz Ok Bağlayıcısı 43"/>
            <p:cNvCxnSpPr/>
            <p:nvPr/>
          </p:nvCxnSpPr>
          <p:spPr>
            <a:xfrm flipV="1">
              <a:off x="4371975" y="1504950"/>
              <a:ext cx="333375" cy="704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Düz Ok Bağlayıcısı 44"/>
            <p:cNvCxnSpPr/>
            <p:nvPr/>
          </p:nvCxnSpPr>
          <p:spPr>
            <a:xfrm>
              <a:off x="4772025" y="2457450"/>
              <a:ext cx="93345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Düz Ok Bağlayıcısı 45"/>
            <p:cNvCxnSpPr/>
            <p:nvPr/>
          </p:nvCxnSpPr>
          <p:spPr>
            <a:xfrm>
              <a:off x="6543675" y="2457450"/>
              <a:ext cx="1238250" cy="9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Düz Ok Bağlayıcısı 46"/>
            <p:cNvCxnSpPr/>
            <p:nvPr/>
          </p:nvCxnSpPr>
          <p:spPr>
            <a:xfrm>
              <a:off x="5543550" y="609600"/>
              <a:ext cx="2286000" cy="4286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Düz Ok Bağlayıcısı 47"/>
            <p:cNvCxnSpPr/>
            <p:nvPr/>
          </p:nvCxnSpPr>
          <p:spPr>
            <a:xfrm flipV="1">
              <a:off x="5572125" y="1057275"/>
              <a:ext cx="2238375" cy="4381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Düz Ok Bağlayıcısı 48"/>
            <p:cNvCxnSpPr/>
            <p:nvPr/>
          </p:nvCxnSpPr>
          <p:spPr>
            <a:xfrm>
              <a:off x="5553075" y="600075"/>
              <a:ext cx="2714625" cy="1695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Düz Ok Bağlayıcısı 49"/>
            <p:cNvCxnSpPr/>
            <p:nvPr/>
          </p:nvCxnSpPr>
          <p:spPr>
            <a:xfrm>
              <a:off x="5572125" y="1485900"/>
              <a:ext cx="2657475" cy="8096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Düz Ok Bağlayıcısı 50"/>
            <p:cNvCxnSpPr/>
            <p:nvPr/>
          </p:nvCxnSpPr>
          <p:spPr>
            <a:xfrm flipH="1">
              <a:off x="8677275" y="1076325"/>
              <a:ext cx="2190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Düz Ok Bağlayıcısı 51"/>
            <p:cNvCxnSpPr/>
            <p:nvPr/>
          </p:nvCxnSpPr>
          <p:spPr>
            <a:xfrm flipH="1">
              <a:off x="8705850" y="2486025"/>
              <a:ext cx="228600" cy="9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Düz Bağlayıcı 52"/>
            <p:cNvCxnSpPr/>
            <p:nvPr/>
          </p:nvCxnSpPr>
          <p:spPr>
            <a:xfrm>
              <a:off x="8886825" y="1076325"/>
              <a:ext cx="28575" cy="1438275"/>
            </a:xfrm>
            <a:prstGeom prst="line">
              <a:avLst/>
            </a:prstGeom>
          </p:spPr>
          <p:style>
            <a:lnRef idx="1">
              <a:schemeClr val="dk1"/>
            </a:lnRef>
            <a:fillRef idx="0">
              <a:schemeClr val="dk1"/>
            </a:fillRef>
            <a:effectRef idx="0">
              <a:schemeClr val="dk1"/>
            </a:effectRef>
            <a:fontRef idx="minor">
              <a:schemeClr val="tx1"/>
            </a:fontRef>
          </p:style>
        </p:cxnSp>
        <p:cxnSp>
          <p:nvCxnSpPr>
            <p:cNvPr id="54" name="Düz Bağlayıcı 53"/>
            <p:cNvCxnSpPr/>
            <p:nvPr/>
          </p:nvCxnSpPr>
          <p:spPr>
            <a:xfrm>
              <a:off x="838200" y="3962400"/>
              <a:ext cx="2495550" cy="9525"/>
            </a:xfrm>
            <a:prstGeom prst="line">
              <a:avLst/>
            </a:prstGeom>
          </p:spPr>
          <p:style>
            <a:lnRef idx="1">
              <a:schemeClr val="dk1"/>
            </a:lnRef>
            <a:fillRef idx="0">
              <a:schemeClr val="dk1"/>
            </a:fillRef>
            <a:effectRef idx="0">
              <a:schemeClr val="dk1"/>
            </a:effectRef>
            <a:fontRef idx="minor">
              <a:schemeClr val="tx1"/>
            </a:fontRef>
          </p:style>
        </p:cxnSp>
        <p:cxnSp>
          <p:nvCxnSpPr>
            <p:cNvPr id="55" name="Düz Bağlayıcı 54"/>
            <p:cNvCxnSpPr/>
            <p:nvPr/>
          </p:nvCxnSpPr>
          <p:spPr>
            <a:xfrm flipV="1">
              <a:off x="3781425" y="3971925"/>
              <a:ext cx="2647950" cy="9525"/>
            </a:xfrm>
            <a:prstGeom prst="line">
              <a:avLst/>
            </a:prstGeom>
          </p:spPr>
          <p:style>
            <a:lnRef idx="1">
              <a:schemeClr val="dk1"/>
            </a:lnRef>
            <a:fillRef idx="0">
              <a:schemeClr val="dk1"/>
            </a:fillRef>
            <a:effectRef idx="0">
              <a:schemeClr val="dk1"/>
            </a:effectRef>
            <a:fontRef idx="minor">
              <a:schemeClr val="tx1"/>
            </a:fontRef>
          </p:style>
        </p:cxnSp>
        <p:cxnSp>
          <p:nvCxnSpPr>
            <p:cNvPr id="56" name="Düz Bağlayıcı 55"/>
            <p:cNvCxnSpPr/>
            <p:nvPr/>
          </p:nvCxnSpPr>
          <p:spPr>
            <a:xfrm>
              <a:off x="6829425" y="4000500"/>
              <a:ext cx="2381250" cy="9525"/>
            </a:xfrm>
            <a:prstGeom prst="line">
              <a:avLst/>
            </a:prstGeom>
          </p:spPr>
          <p:style>
            <a:lnRef idx="1">
              <a:schemeClr val="dk1"/>
            </a:lnRef>
            <a:fillRef idx="0">
              <a:schemeClr val="dk1"/>
            </a:fillRef>
            <a:effectRef idx="0">
              <a:schemeClr val="dk1"/>
            </a:effectRef>
            <a:fontRef idx="minor">
              <a:schemeClr val="tx1"/>
            </a:fontRef>
          </p:style>
        </p:cxnSp>
        <p:cxnSp>
          <p:nvCxnSpPr>
            <p:cNvPr id="57" name="Düz Bağlayıcı 56"/>
            <p:cNvCxnSpPr/>
            <p:nvPr/>
          </p:nvCxnSpPr>
          <p:spPr>
            <a:xfrm>
              <a:off x="933450" y="295275"/>
              <a:ext cx="3095625" cy="47625"/>
            </a:xfrm>
            <a:prstGeom prst="line">
              <a:avLst/>
            </a:prstGeom>
          </p:spPr>
          <p:style>
            <a:lnRef idx="1">
              <a:schemeClr val="dk1"/>
            </a:lnRef>
            <a:fillRef idx="0">
              <a:schemeClr val="dk1"/>
            </a:fillRef>
            <a:effectRef idx="0">
              <a:schemeClr val="dk1"/>
            </a:effectRef>
            <a:fontRef idx="minor">
              <a:schemeClr val="tx1"/>
            </a:fontRef>
          </p:style>
        </p:cxnSp>
        <p:cxnSp>
          <p:nvCxnSpPr>
            <p:cNvPr id="58" name="Düz Bağlayıcı 57"/>
            <p:cNvCxnSpPr/>
            <p:nvPr/>
          </p:nvCxnSpPr>
          <p:spPr>
            <a:xfrm flipH="1" flipV="1">
              <a:off x="4200525" y="371475"/>
              <a:ext cx="2333625" cy="38100"/>
            </a:xfrm>
            <a:prstGeom prst="line">
              <a:avLst/>
            </a:prstGeom>
          </p:spPr>
          <p:style>
            <a:lnRef idx="1">
              <a:schemeClr val="dk1"/>
            </a:lnRef>
            <a:fillRef idx="0">
              <a:schemeClr val="dk1"/>
            </a:fillRef>
            <a:effectRef idx="0">
              <a:schemeClr val="dk1"/>
            </a:effectRef>
            <a:fontRef idx="minor">
              <a:schemeClr val="tx1"/>
            </a:fontRef>
          </p:style>
        </p:cxnSp>
        <p:cxnSp>
          <p:nvCxnSpPr>
            <p:cNvPr id="59" name="Düz Bağlayıcı 58"/>
            <p:cNvCxnSpPr/>
            <p:nvPr/>
          </p:nvCxnSpPr>
          <p:spPr>
            <a:xfrm>
              <a:off x="6819900" y="381000"/>
              <a:ext cx="2019300" cy="38100"/>
            </a:xfrm>
            <a:prstGeom prst="line">
              <a:avLst/>
            </a:prstGeom>
          </p:spPr>
          <p:style>
            <a:lnRef idx="1">
              <a:schemeClr val="dk1"/>
            </a:lnRef>
            <a:fillRef idx="0">
              <a:schemeClr val="dk1"/>
            </a:fillRef>
            <a:effectRef idx="0">
              <a:schemeClr val="dk1"/>
            </a:effectRef>
            <a:fontRef idx="minor">
              <a:schemeClr val="tx1"/>
            </a:fontRef>
          </p:style>
        </p:cxnSp>
        <p:sp>
          <p:nvSpPr>
            <p:cNvPr id="60" name="Metin Kutusu 59"/>
            <p:cNvSpPr txBox="1"/>
            <p:nvPr/>
          </p:nvSpPr>
          <p:spPr>
            <a:xfrm>
              <a:off x="942975" y="0"/>
              <a:ext cx="2811145" cy="2660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Sorun tanımlama aşaması</a:t>
              </a:r>
            </a:p>
          </p:txBody>
        </p:sp>
        <p:sp>
          <p:nvSpPr>
            <p:cNvPr id="61" name="Metin Kutusu 60"/>
            <p:cNvSpPr txBox="1"/>
            <p:nvPr/>
          </p:nvSpPr>
          <p:spPr>
            <a:xfrm>
              <a:off x="4133850" y="19050"/>
              <a:ext cx="2305050" cy="266065"/>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Uygulama aşaması</a:t>
              </a:r>
            </a:p>
          </p:txBody>
        </p:sp>
        <p:sp>
          <p:nvSpPr>
            <p:cNvPr id="62" name="Metin Kutusu 61"/>
            <p:cNvSpPr txBox="1"/>
            <p:nvPr/>
          </p:nvSpPr>
          <p:spPr>
            <a:xfrm>
              <a:off x="6791325" y="47625"/>
              <a:ext cx="2038350" cy="266065"/>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Sürdürülebilirlik aşaması</a:t>
              </a:r>
            </a:p>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i aşaması</a:t>
              </a:r>
            </a:p>
          </p:txBody>
        </p:sp>
        <p:sp>
          <p:nvSpPr>
            <p:cNvPr id="63" name="Metin Kutusu 62"/>
            <p:cNvSpPr txBox="1"/>
            <p:nvPr/>
          </p:nvSpPr>
          <p:spPr>
            <a:xfrm>
              <a:off x="847725" y="4067175"/>
              <a:ext cx="2667000" cy="2664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Sorun tanımlama aşaması</a:t>
              </a:r>
            </a:p>
          </p:txBody>
        </p:sp>
        <p:sp>
          <p:nvSpPr>
            <p:cNvPr id="64" name="Metin Kutusu 63"/>
            <p:cNvSpPr txBox="1"/>
            <p:nvPr/>
          </p:nvSpPr>
          <p:spPr>
            <a:xfrm>
              <a:off x="3829050" y="4067175"/>
              <a:ext cx="2628900" cy="2664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Uygulama aşaması</a:t>
              </a:r>
            </a:p>
          </p:txBody>
        </p:sp>
        <p:sp>
          <p:nvSpPr>
            <p:cNvPr id="65" name="Metin Kutusu 64"/>
            <p:cNvSpPr txBox="1"/>
            <p:nvPr/>
          </p:nvSpPr>
          <p:spPr>
            <a:xfrm>
              <a:off x="6848475" y="4124325"/>
              <a:ext cx="2343150" cy="2664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Sürdürülebilirlik aşaması</a:t>
              </a:r>
            </a:p>
          </p:txBody>
        </p:sp>
        <p:sp>
          <p:nvSpPr>
            <p:cNvPr id="66" name="Metin Kutusu 65"/>
            <p:cNvSpPr txBox="1"/>
            <p:nvPr/>
          </p:nvSpPr>
          <p:spPr>
            <a:xfrm>
              <a:off x="123825" y="381000"/>
              <a:ext cx="733425" cy="43815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Örgütsel </a:t>
              </a:r>
              <a:r>
                <a:rPr lang="tr-TR" sz="1100" b="1">
                  <a:effectLst/>
                  <a:latin typeface="Calibri" panose="020F0502020204030204" pitchFamily="34" charset="0"/>
                  <a:ea typeface="Calibri" panose="020F0502020204030204" pitchFamily="34" charset="0"/>
                  <a:cs typeface="Times New Roman" panose="02020603050405020304" pitchFamily="18" charset="0"/>
                </a:rPr>
                <a:t> </a:t>
              </a:r>
              <a:r>
                <a:rPr lang="tr-TR" sz="1100">
                  <a:effectLst/>
                  <a:latin typeface="Calibri" panose="020F0502020204030204" pitchFamily="34" charset="0"/>
                  <a:ea typeface="Calibri" panose="020F0502020204030204" pitchFamily="34" charset="0"/>
                  <a:cs typeface="Times New Roman" panose="02020603050405020304" pitchFamily="18" charset="0"/>
                </a:rPr>
                <a:t>faktörleraşaması</a:t>
              </a:r>
            </a:p>
          </p:txBody>
        </p:sp>
        <p:sp>
          <p:nvSpPr>
            <p:cNvPr id="67" name="Metin Kutusu 67"/>
            <p:cNvSpPr txBox="1"/>
            <p:nvPr/>
          </p:nvSpPr>
          <p:spPr>
            <a:xfrm>
              <a:off x="104775" y="2162175"/>
              <a:ext cx="733425" cy="43815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Bireysel</a:t>
              </a:r>
              <a:r>
                <a:rPr lang="tr-TR" sz="1100" b="1">
                  <a:effectLst/>
                  <a:latin typeface="Calibri" panose="020F0502020204030204" pitchFamily="34" charset="0"/>
                  <a:ea typeface="Calibri" panose="020F0502020204030204" pitchFamily="34" charset="0"/>
                  <a:cs typeface="Times New Roman" panose="02020603050405020304" pitchFamily="18" charset="0"/>
                </a:rPr>
                <a:t> </a:t>
              </a:r>
              <a:r>
                <a:rPr lang="tr-TR" sz="1100">
                  <a:effectLst/>
                  <a:latin typeface="Calibri" panose="020F0502020204030204" pitchFamily="34" charset="0"/>
                  <a:ea typeface="Calibri" panose="020F0502020204030204" pitchFamily="34" charset="0"/>
                  <a:cs typeface="Times New Roman" panose="02020603050405020304" pitchFamily="18" charset="0"/>
                </a:rPr>
                <a:t>faktörleraşaması</a:t>
              </a:r>
            </a:p>
          </p:txBody>
        </p:sp>
        <p:sp>
          <p:nvSpPr>
            <p:cNvPr id="68" name="Metin Kutusu 68"/>
            <p:cNvSpPr txBox="1"/>
            <p:nvPr/>
          </p:nvSpPr>
          <p:spPr>
            <a:xfrm>
              <a:off x="0" y="3419475"/>
              <a:ext cx="733425" cy="43815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Algısal faktörler</a:t>
              </a:r>
            </a:p>
          </p:txBody>
        </p:sp>
      </p:grpSp>
    </p:spTree>
    <p:extLst>
      <p:ext uri="{BB962C8B-B14F-4D97-AF65-F5344CB8AC3E}">
        <p14:creationId xmlns:p14="http://schemas.microsoft.com/office/powerpoint/2010/main" val="5035809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5"/>
                </a:solidFill>
              </a:rPr>
              <a:t>Mor Barak’ın Kapsayıcı Modeli</a:t>
            </a:r>
            <a:endParaRPr lang="tr-TR" dirty="0">
              <a:solidFill>
                <a:schemeClr val="accent5"/>
              </a:solidFill>
            </a:endParaRPr>
          </a:p>
        </p:txBody>
      </p:sp>
      <p:sp>
        <p:nvSpPr>
          <p:cNvPr id="3" name="İçerik Yer Tutucusu 2"/>
          <p:cNvSpPr>
            <a:spLocks noGrp="1"/>
          </p:cNvSpPr>
          <p:nvPr>
            <p:ph idx="1"/>
          </p:nvPr>
        </p:nvSpPr>
        <p:spPr/>
        <p:txBody>
          <a:bodyPr/>
          <a:lstStyle/>
          <a:p>
            <a:r>
              <a:rPr lang="tr-TR" dirty="0" smtClean="0"/>
              <a:t>Mor Barak, örgütlerin farklılık kavramına ilişkin bakış açılarını sadece örgütle sınırlandırmamaları gerektiğini belirtmekte, örgütün çevresini de kapsayan daha geniş sistemler dikkate alınmalıdır. </a:t>
            </a:r>
          </a:p>
          <a:p>
            <a:r>
              <a:rPr lang="tr-TR" dirty="0" smtClean="0"/>
              <a:t>Kapsayıcı örgüt politikaları ve eylemleri, birey düzeyinde işçilerden, çalışma örgütüne ve daha geniş olarak topluma kadar sistemin tüm kademelerinde fayda sağlayabilir.</a:t>
            </a:r>
            <a:endParaRPr lang="tr-TR" dirty="0"/>
          </a:p>
        </p:txBody>
      </p:sp>
    </p:spTree>
    <p:extLst>
      <p:ext uri="{BB962C8B-B14F-4D97-AF65-F5344CB8AC3E}">
        <p14:creationId xmlns:p14="http://schemas.microsoft.com/office/powerpoint/2010/main" val="1900040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smtClean="0"/>
              <a:t>Kapsayıcı örgütün özellikleri:</a:t>
            </a:r>
          </a:p>
          <a:p>
            <a:r>
              <a:rPr lang="tr-TR" dirty="0" smtClean="0"/>
              <a:t>Kendi işgücündeki bireysel ve </a:t>
            </a:r>
            <a:r>
              <a:rPr lang="tr-TR" dirty="0" err="1" smtClean="0"/>
              <a:t>gruplararası</a:t>
            </a:r>
            <a:r>
              <a:rPr lang="tr-TR" dirty="0" smtClean="0"/>
              <a:t> farklılıklara değer verir ve farklılıklardan yararlanır.</a:t>
            </a:r>
          </a:p>
          <a:p>
            <a:r>
              <a:rPr lang="tr-TR" dirty="0" smtClean="0"/>
              <a:t>Etrafını çevreleyen topumla işbirliği içindedir ve o topluma katkı sağlar.</a:t>
            </a:r>
          </a:p>
          <a:p>
            <a:r>
              <a:rPr lang="tr-TR" dirty="0" smtClean="0"/>
              <a:t>Çevresindeki dezavantajlı grupların ihtiyaçlarını karşılamaya çalışır.</a:t>
            </a:r>
          </a:p>
          <a:p>
            <a:r>
              <a:rPr lang="tr-TR" dirty="0" smtClean="0"/>
              <a:t>Ulusal ve uluslararası sınırları aşarak bireyler, gruplar ve örgütlerle işbirliği içine girer.</a:t>
            </a:r>
          </a:p>
          <a:p>
            <a:r>
              <a:rPr lang="tr-TR" dirty="0" smtClean="0"/>
              <a:t>Barak, ekosistem yaklaşımından hareketle, </a:t>
            </a:r>
            <a:r>
              <a:rPr lang="tr-TR" i="1" dirty="0" smtClean="0"/>
              <a:t>değer tabanlı </a:t>
            </a:r>
            <a:r>
              <a:rPr lang="tr-TR" dirty="0" smtClean="0"/>
              <a:t>ve </a:t>
            </a:r>
            <a:r>
              <a:rPr lang="tr-TR" i="1" dirty="0" smtClean="0"/>
              <a:t>uygulama tabanlı </a:t>
            </a:r>
            <a:r>
              <a:rPr lang="tr-TR" dirty="0" smtClean="0"/>
              <a:t>olmak üzere iki model önermiştir.</a:t>
            </a:r>
          </a:p>
          <a:p>
            <a:endParaRPr lang="tr-TR" dirty="0"/>
          </a:p>
        </p:txBody>
      </p:sp>
    </p:spTree>
    <p:extLst>
      <p:ext uri="{BB962C8B-B14F-4D97-AF65-F5344CB8AC3E}">
        <p14:creationId xmlns:p14="http://schemas.microsoft.com/office/powerpoint/2010/main" val="533221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Ekosistem yaklaşımının model geliştirme konusuna en önemli katkısı, araştırmacıları kapalı örgüt sistemleri yerine açık örgüt sistemleri açısından düşünmeye zorlamasıdır.</a:t>
            </a:r>
            <a:endParaRPr lang="tr-TR" dirty="0"/>
          </a:p>
        </p:txBody>
      </p:sp>
    </p:spTree>
    <p:extLst>
      <p:ext uri="{BB962C8B-B14F-4D97-AF65-F5344CB8AC3E}">
        <p14:creationId xmlns:p14="http://schemas.microsoft.com/office/powerpoint/2010/main" val="18844301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Kapsayıcı örgüt, bir değerler setini ifade etmekte, politika ve uygulamalarını, bu değerler seti ile sürdürmektedir. </a:t>
            </a:r>
          </a:p>
          <a:p>
            <a:r>
              <a:rPr lang="tr-TR" dirty="0" smtClean="0"/>
              <a:t>Konuya ekosistem bakış açısı ile yaklaşıldığında, çeşitli örgüt kademelerine ait olan bu değerler hem mikro hem de makro düzeyde ele alınmaktadır.</a:t>
            </a:r>
          </a:p>
          <a:p>
            <a:r>
              <a:rPr lang="tr-TR" dirty="0" smtClean="0"/>
              <a:t>Bir bireyin davranışları gibi, bir örgütün de eylemler, </a:t>
            </a:r>
            <a:r>
              <a:rPr lang="tr-TR" i="1" dirty="0" smtClean="0"/>
              <a:t>açık </a:t>
            </a:r>
            <a:r>
              <a:rPr lang="tr-TR" dirty="0" smtClean="0"/>
              <a:t>veya </a:t>
            </a:r>
            <a:r>
              <a:rPr lang="tr-TR" i="1" dirty="0" smtClean="0"/>
              <a:t>örtük</a:t>
            </a:r>
            <a:r>
              <a:rPr lang="tr-TR" dirty="0" smtClean="0"/>
              <a:t> </a:t>
            </a:r>
            <a:r>
              <a:rPr lang="tr-TR" i="1" dirty="0" smtClean="0"/>
              <a:t>değerleri</a:t>
            </a:r>
            <a:r>
              <a:rPr lang="tr-TR" dirty="0" smtClean="0"/>
              <a:t> sayesinde gelişmektedir.</a:t>
            </a:r>
            <a:endParaRPr lang="tr-TR" dirty="0"/>
          </a:p>
        </p:txBody>
      </p:sp>
    </p:spTree>
    <p:extLst>
      <p:ext uri="{BB962C8B-B14F-4D97-AF65-F5344CB8AC3E}">
        <p14:creationId xmlns:p14="http://schemas.microsoft.com/office/powerpoint/2010/main" val="8027098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8" name="İçerik Yer Tutucusu 7"/>
          <p:cNvGraphicFramePr>
            <a:graphicFrameLocks noGrp="1"/>
          </p:cNvGraphicFramePr>
          <p:nvPr>
            <p:ph idx="1"/>
            <p:extLst/>
          </p:nvPr>
        </p:nvGraphicFramePr>
        <p:xfrm>
          <a:off x="2341417" y="110835"/>
          <a:ext cx="6996547" cy="6608620"/>
        </p:xfrm>
        <a:graphic>
          <a:graphicData uri="http://schemas.openxmlformats.org/drawingml/2006/table">
            <a:tbl>
              <a:tblPr firstRow="1" firstCol="1" bandRow="1"/>
              <a:tblGrid>
                <a:gridCol w="1748557">
                  <a:extLst>
                    <a:ext uri="{9D8B030D-6E8A-4147-A177-3AD203B41FA5}">
                      <a16:colId xmlns:a16="http://schemas.microsoft.com/office/drawing/2014/main" val="1800437971"/>
                    </a:ext>
                  </a:extLst>
                </a:gridCol>
                <a:gridCol w="1749330">
                  <a:extLst>
                    <a:ext uri="{9D8B030D-6E8A-4147-A177-3AD203B41FA5}">
                      <a16:colId xmlns:a16="http://schemas.microsoft.com/office/drawing/2014/main" val="2496293403"/>
                    </a:ext>
                  </a:extLst>
                </a:gridCol>
                <a:gridCol w="1749330">
                  <a:extLst>
                    <a:ext uri="{9D8B030D-6E8A-4147-A177-3AD203B41FA5}">
                      <a16:colId xmlns:a16="http://schemas.microsoft.com/office/drawing/2014/main" val="1025991773"/>
                    </a:ext>
                  </a:extLst>
                </a:gridCol>
                <a:gridCol w="1749330">
                  <a:extLst>
                    <a:ext uri="{9D8B030D-6E8A-4147-A177-3AD203B41FA5}">
                      <a16:colId xmlns:a16="http://schemas.microsoft.com/office/drawing/2014/main" val="2463459152"/>
                    </a:ext>
                  </a:extLst>
                </a:gridCol>
              </a:tblGrid>
              <a:tr h="239459">
                <a:tc gridSpan="4">
                  <a:txBody>
                    <a:bodyPr/>
                    <a:lstStyle/>
                    <a:p>
                      <a:pPr algn="ctr">
                        <a:lnSpc>
                          <a:spcPct val="107000"/>
                        </a:lnSpc>
                        <a:spcAft>
                          <a:spcPts val="0"/>
                        </a:spcAft>
                      </a:pPr>
                      <a:r>
                        <a:rPr lang="tr-TR" sz="1000" b="1">
                          <a:effectLst/>
                          <a:latin typeface="Calibri" panose="020F0502020204030204" pitchFamily="34" charset="0"/>
                          <a:ea typeface="Calibri" panose="020F0502020204030204" pitchFamily="34" charset="0"/>
                          <a:cs typeface="Times New Roman" panose="02020603050405020304" pitchFamily="18" charset="0"/>
                        </a:rPr>
                        <a:t>Kapsayıcı Bir Örgüt Modeli –Değer Tabanlı Model</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33935280"/>
                  </a:ext>
                </a:extLst>
              </a:tr>
              <a:tr h="239459">
                <a:tc rowSpan="3">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Değer Sistemi</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691143315"/>
                  </a:ext>
                </a:extLst>
              </a:tr>
              <a:tr h="718376">
                <a:tc vMerge="1">
                  <a:txBody>
                    <a:bodyPr/>
                    <a:lstStyle/>
                    <a:p>
                      <a:endParaRPr lang="tr-TR"/>
                    </a:p>
                  </a:txBody>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Sistem Düzeyi</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Dışlama</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Kapsama</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8642185"/>
                  </a:ext>
                </a:extLst>
              </a:tr>
              <a:tr h="580495">
                <a:tc vMerge="1">
                  <a:txBody>
                    <a:bodyPr/>
                    <a:lstStyle/>
                    <a:p>
                      <a:endParaRPr lang="tr-TR"/>
                    </a:p>
                  </a:txBody>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Mikro</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695594134"/>
                  </a:ext>
                </a:extLst>
              </a:tr>
              <a:tr h="749619">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Örgütlerde kapsayıcılık ve farklılıklar</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Bireyler, gruplar ve örgütler</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Önceden belirlenmiş değer ve normlara uyma</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Çoğulcu v birlikte geliştirilen örgüt kültürü</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091596"/>
                  </a:ext>
                </a:extLst>
              </a:tr>
              <a:tr h="1676210">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Örgüt-toplum ilişkileri ve kapsayıcılık</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dirty="0">
                          <a:effectLst/>
                          <a:latin typeface="Calibri" panose="020F0502020204030204" pitchFamily="34" charset="0"/>
                          <a:ea typeface="Calibri" panose="020F0502020204030204" pitchFamily="34" charset="0"/>
                          <a:cs typeface="Times New Roman" panose="02020603050405020304" pitchFamily="18" charset="0"/>
                        </a:rPr>
                        <a:t>Örgütler ve toplum</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Örgüt dışında sadece finansal paydaşlara karşı sorumlu hissetme</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Örgüt içine odaklanma</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Toplumun tüm sistemlerini paydaş olarak tanımlama</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Hem örgüt içine hem örgüt dışına odaklanma</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1156069"/>
                  </a:ext>
                </a:extLst>
              </a:tr>
              <a:tr h="1197293">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Sosyal yardım programları ve kapsayıcılık</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Devlet</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Yoksul insanlara “kullanılabilir-atılabilir” işgücü mantığıyla yaklaşma</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Yoksul insanlara “yukarıya doğru kariyer ilerleme potansiyeli yüksek” işgücü olarak bakma</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7829219"/>
                  </a:ext>
                </a:extLst>
              </a:tr>
              <a:tr h="957836">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Küresel ekonomi ve kapsayıcılık</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Uluslararası</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Kültüre özgü</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Rekabet odaklı</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Ulusal düzeyde</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Çoğulcu </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İşbirliği odaklı</a:t>
                      </a:r>
                    </a:p>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Karşılıklı küresel çıkarlara odaklı</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0303902"/>
                  </a:ext>
                </a:extLst>
              </a:tr>
              <a:tr h="249873">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Makro</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Calibri" panose="020F0502020204030204" pitchFamily="34" charset="0"/>
                          <a:ea typeface="Calibri" panose="020F0502020204030204" pitchFamily="34" charset="0"/>
                          <a:cs typeface="Times New Roman" panose="02020603050405020304" pitchFamily="18" charset="0"/>
                        </a:rPr>
                        <a:t> </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9628" marR="59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6747031"/>
                  </a:ext>
                </a:extLst>
              </a:tr>
            </a:tbl>
          </a:graphicData>
        </a:graphic>
      </p:graphicFrame>
      <p:grpSp>
        <p:nvGrpSpPr>
          <p:cNvPr id="9" name="Grup 8"/>
          <p:cNvGrpSpPr/>
          <p:nvPr/>
        </p:nvGrpSpPr>
        <p:grpSpPr>
          <a:xfrm>
            <a:off x="3977234" y="1953491"/>
            <a:ext cx="4238511" cy="4561523"/>
            <a:chOff x="0" y="0"/>
            <a:chExt cx="3724911" cy="4094163"/>
          </a:xfrm>
        </p:grpSpPr>
        <p:sp>
          <p:nvSpPr>
            <p:cNvPr id="10" name="Yukarı Aşağı Ok 9"/>
            <p:cNvSpPr/>
            <p:nvPr/>
          </p:nvSpPr>
          <p:spPr>
            <a:xfrm>
              <a:off x="0" y="646113"/>
              <a:ext cx="180975" cy="3448050"/>
            </a:xfrm>
            <a:prstGeom prst="up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1" name="Yukarı Aşağı Ok 10"/>
            <p:cNvSpPr/>
            <p:nvPr/>
          </p:nvSpPr>
          <p:spPr>
            <a:xfrm rot="5400000">
              <a:off x="2843212" y="-682624"/>
              <a:ext cx="199075" cy="1564323"/>
            </a:xfrm>
            <a:prstGeom prst="upDownArrow">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grpSp>
    </p:spTree>
    <p:extLst>
      <p:ext uri="{BB962C8B-B14F-4D97-AF65-F5344CB8AC3E}">
        <p14:creationId xmlns:p14="http://schemas.microsoft.com/office/powerpoint/2010/main" val="11186181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Uygulama tabanlı model: Kapsayıcı bir örgüt modeli anlayışına ilişkin değerlerin örgüte uyarlanması, hem örgüt hem de çalışanlar için önemli faydalar sağlayabilir.</a:t>
            </a:r>
            <a:endParaRPr lang="tr-TR" dirty="0"/>
          </a:p>
        </p:txBody>
      </p:sp>
    </p:spTree>
    <p:extLst>
      <p:ext uri="{BB962C8B-B14F-4D97-AF65-F5344CB8AC3E}">
        <p14:creationId xmlns:p14="http://schemas.microsoft.com/office/powerpoint/2010/main" val="25318349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nvPr>
        </p:nvGraphicFramePr>
        <p:xfrm>
          <a:off x="3186544" y="96982"/>
          <a:ext cx="5500255" cy="6761017"/>
        </p:xfrm>
        <a:graphic>
          <a:graphicData uri="http://schemas.openxmlformats.org/drawingml/2006/table">
            <a:tbl>
              <a:tblPr firstRow="1" firstCol="1" bandRow="1"/>
              <a:tblGrid>
                <a:gridCol w="953532">
                  <a:extLst>
                    <a:ext uri="{9D8B030D-6E8A-4147-A177-3AD203B41FA5}">
                      <a16:colId xmlns:a16="http://schemas.microsoft.com/office/drawing/2014/main" val="2826709878"/>
                    </a:ext>
                  </a:extLst>
                </a:gridCol>
                <a:gridCol w="906796">
                  <a:extLst>
                    <a:ext uri="{9D8B030D-6E8A-4147-A177-3AD203B41FA5}">
                      <a16:colId xmlns:a16="http://schemas.microsoft.com/office/drawing/2014/main" val="4288068340"/>
                    </a:ext>
                  </a:extLst>
                </a:gridCol>
                <a:gridCol w="991162">
                  <a:extLst>
                    <a:ext uri="{9D8B030D-6E8A-4147-A177-3AD203B41FA5}">
                      <a16:colId xmlns:a16="http://schemas.microsoft.com/office/drawing/2014/main" val="3989202267"/>
                    </a:ext>
                  </a:extLst>
                </a:gridCol>
                <a:gridCol w="1133797">
                  <a:extLst>
                    <a:ext uri="{9D8B030D-6E8A-4147-A177-3AD203B41FA5}">
                      <a16:colId xmlns:a16="http://schemas.microsoft.com/office/drawing/2014/main" val="4200207520"/>
                    </a:ext>
                  </a:extLst>
                </a:gridCol>
                <a:gridCol w="1514968">
                  <a:extLst>
                    <a:ext uri="{9D8B030D-6E8A-4147-A177-3AD203B41FA5}">
                      <a16:colId xmlns:a16="http://schemas.microsoft.com/office/drawing/2014/main" val="94096478"/>
                    </a:ext>
                  </a:extLst>
                </a:gridCol>
              </a:tblGrid>
              <a:tr h="187673">
                <a:tc gridSpan="5">
                  <a:txBody>
                    <a:bodyPr/>
                    <a:lstStyle/>
                    <a:p>
                      <a:pPr algn="ct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Kapsayıcı Bir Örgüt Modeli –Uygulama Tabanlı Model</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99798977"/>
                  </a:ext>
                </a:extLst>
              </a:tr>
              <a:tr h="825761">
                <a:tc>
                  <a:txBody>
                    <a:bodyPr/>
                    <a:lstStyle/>
                    <a:p>
                      <a:pPr>
                        <a:lnSpc>
                          <a:spcPct val="107000"/>
                        </a:lnSpc>
                        <a:spcAft>
                          <a:spcPts val="0"/>
                        </a:spcAft>
                      </a:pPr>
                      <a:r>
                        <a:rPr lang="tr-TR" sz="800">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Sistem Düzeyi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Faydalar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Engeller</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0586652"/>
                  </a:ext>
                </a:extLst>
              </a:tr>
              <a:tr h="475660">
                <a:tc>
                  <a:txBody>
                    <a:bodyPr/>
                    <a:lstStyle/>
                    <a:p>
                      <a:pPr>
                        <a:lnSpc>
                          <a:spcPct val="107000"/>
                        </a:lnSpc>
                        <a:spcAft>
                          <a:spcPts val="0"/>
                        </a:spcAft>
                      </a:pPr>
                      <a:r>
                        <a:rPr lang="tr-TR" sz="800">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Mikro</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Birey</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Örgüt</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b="1">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6746859"/>
                  </a:ext>
                </a:extLst>
              </a:tr>
              <a:tr h="1689059">
                <a:tc>
                  <a:txBody>
                    <a:bodyPr/>
                    <a:lstStyle/>
                    <a:p>
                      <a:pPr>
                        <a:lnSpc>
                          <a:spcPct val="107000"/>
                        </a:lnSpc>
                        <a:spcAft>
                          <a:spcPts val="0"/>
                        </a:spcAft>
                      </a:pPr>
                      <a:r>
                        <a:rPr lang="tr-TR" sz="800" dirty="0">
                          <a:effectLst/>
                          <a:latin typeface="Calibri" panose="020F0502020204030204" pitchFamily="34" charset="0"/>
                          <a:ea typeface="Calibri" panose="020F0502020204030204" pitchFamily="34" charset="0"/>
                          <a:cs typeface="Times New Roman" panose="02020603050405020304" pitchFamily="18" charset="0"/>
                        </a:rPr>
                        <a:t>Örgütlerde kapsayıcılık ve farklılıklar</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Bireyler, gruplar ve örgütler</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Terfiler, iyileştirmeler</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İş doyumu</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Refah</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Düşük işgücü devri ve işe devamsızlıkların azalması</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Potansiyel çalışanların etkilenmesi</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“Farklı” müşteri guruplarına erişim</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Ayrımcılık</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Önyargı</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Güç sahibi olma</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059548"/>
                  </a:ext>
                </a:extLst>
              </a:tr>
              <a:tr h="1126039">
                <a:tc>
                  <a:txBody>
                    <a:bodyPr/>
                    <a:lstStyle/>
                    <a:p>
                      <a:pPr>
                        <a:lnSpc>
                          <a:spcPct val="107000"/>
                        </a:lnSpc>
                        <a:spcAft>
                          <a:spcPts val="0"/>
                        </a:spcAft>
                      </a:pPr>
                      <a:r>
                        <a:rPr lang="tr-TR" sz="800">
                          <a:effectLst/>
                          <a:latin typeface="Calibri" panose="020F0502020204030204" pitchFamily="34" charset="0"/>
                          <a:ea typeface="Calibri" panose="020F0502020204030204" pitchFamily="34" charset="0"/>
                          <a:cs typeface="Times New Roman" panose="02020603050405020304" pitchFamily="18" charset="0"/>
                        </a:rPr>
                        <a:t>Örgüt-toplum ilişkileri ve kapsayıcılık</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Örgütler ve toplum</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Eğitim</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İstihdam</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Topluma daha fazla hizmet</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Kurum imajının gelişmesi</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İşe almalarda ve iş anlaşmazlıklarında avantajlı konumda olma</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Verimliliğin kanıtlanması yönünde ekonomik baskılar</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Kısıtlı işletme vizyonu (kısa vadeli ve örgüt odaklı</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243658"/>
                  </a:ext>
                </a:extLst>
              </a:tr>
              <a:tr h="1313712">
                <a:tc>
                  <a:txBody>
                    <a:bodyPr/>
                    <a:lstStyle/>
                    <a:p>
                      <a:pPr>
                        <a:lnSpc>
                          <a:spcPct val="107000"/>
                        </a:lnSpc>
                        <a:spcAft>
                          <a:spcPts val="0"/>
                        </a:spcAft>
                      </a:pPr>
                      <a:r>
                        <a:rPr lang="tr-TR" sz="800">
                          <a:effectLst/>
                          <a:latin typeface="Calibri" panose="020F0502020204030204" pitchFamily="34" charset="0"/>
                          <a:ea typeface="Calibri" panose="020F0502020204030204" pitchFamily="34" charset="0"/>
                          <a:cs typeface="Times New Roman" panose="02020603050405020304" pitchFamily="18" charset="0"/>
                        </a:rPr>
                        <a:t>Sosyal yardım programları ve kapsayıcılık</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Devlet</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İstihdam ve iş olanaklarının artması</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Potansiyel çalışan aday havuzlarının genişlemesi</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İşine sadık işgücü</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Müşteri ilişkilerinde gelişme</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Genel fotoğrafı yanlış kavrama</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Sosyal yardım talep edenlere karşı kalıp yargılar oluşturma</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0950383"/>
                  </a:ext>
                </a:extLst>
              </a:tr>
              <a:tr h="938367">
                <a:tc>
                  <a:txBody>
                    <a:bodyPr/>
                    <a:lstStyle/>
                    <a:p>
                      <a:pPr>
                        <a:lnSpc>
                          <a:spcPct val="107000"/>
                        </a:lnSpc>
                        <a:spcAft>
                          <a:spcPts val="0"/>
                        </a:spcAft>
                      </a:pPr>
                      <a:r>
                        <a:rPr lang="tr-TR" sz="800">
                          <a:effectLst/>
                          <a:latin typeface="Calibri" panose="020F0502020204030204" pitchFamily="34" charset="0"/>
                          <a:ea typeface="Calibri" panose="020F0502020204030204" pitchFamily="34" charset="0"/>
                          <a:cs typeface="Times New Roman" panose="02020603050405020304" pitchFamily="18" charset="0"/>
                        </a:rPr>
                        <a:t>Küresel ekonomi ve kapsayıcılık</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Uluslararası</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Uluslararası iş fırsatları</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Coğrafik pazarlarda genişleme</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Ekonomik faaliyetlerde artış</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Uluslararası iletişimde, kültürel ve ulusal engeller</a:t>
                      </a:r>
                    </a:p>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Expatların iyi yetiştirilmemesi</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76593"/>
                  </a:ext>
                </a:extLst>
              </a:tr>
              <a:tr h="204746">
                <a:tc>
                  <a:txBody>
                    <a:bodyPr/>
                    <a:lstStyle/>
                    <a:p>
                      <a:pPr>
                        <a:lnSpc>
                          <a:spcPct val="107000"/>
                        </a:lnSpc>
                        <a:spcAft>
                          <a:spcPts val="0"/>
                        </a:spcAft>
                      </a:pPr>
                      <a:r>
                        <a:rPr lang="tr-TR" sz="800">
                          <a:effectLst/>
                          <a:latin typeface="Calibri" panose="020F0502020204030204" pitchFamily="34"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Makro</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dirty="0">
                          <a:effectLst/>
                          <a:latin typeface="Calibri" panose="020F0502020204030204" pitchFamily="34" charset="0"/>
                          <a:ea typeface="Calibri" panose="020F0502020204030204" pitchFamily="34" charset="0"/>
                          <a:cs typeface="Times New Roman" panose="02020603050405020304" pitchFamily="18" charset="0"/>
                        </a:rPr>
                        <a:t> </a:t>
                      </a:r>
                    </a:p>
                  </a:txBody>
                  <a:tcPr marL="46176" marR="46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5669506"/>
                  </a:ext>
                </a:extLst>
              </a:tr>
            </a:tbl>
          </a:graphicData>
        </a:graphic>
      </p:graphicFrame>
      <p:sp>
        <p:nvSpPr>
          <p:cNvPr id="7" name="Yukarı Aşağı Ok 6"/>
          <p:cNvSpPr/>
          <p:nvPr/>
        </p:nvSpPr>
        <p:spPr>
          <a:xfrm>
            <a:off x="4066309" y="1587210"/>
            <a:ext cx="103909" cy="5062971"/>
          </a:xfrm>
          <a:prstGeom prst="upDownArrow">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Tree>
    <p:extLst>
      <p:ext uri="{BB962C8B-B14F-4D97-AF65-F5344CB8AC3E}">
        <p14:creationId xmlns:p14="http://schemas.microsoft.com/office/powerpoint/2010/main" val="13239149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p:spPr>
        <p:txBody>
          <a:bodyPr/>
          <a:lstStyle/>
          <a:p>
            <a:r>
              <a:rPr lang="tr-TR" dirty="0" smtClean="0">
                <a:solidFill>
                  <a:srgbClr val="0070C0"/>
                </a:solidFill>
              </a:rPr>
              <a:t>Örgüt fonksiyonlarına ve çıktı değişkenlere odaklanan modeller</a:t>
            </a:r>
            <a:endParaRPr lang="tr-TR" dirty="0">
              <a:solidFill>
                <a:srgbClr val="0070C0"/>
              </a:solidFill>
            </a:endParaRP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45902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p:txBody>
          <a:bodyPr/>
          <a:lstStyle/>
          <a:p>
            <a:r>
              <a:rPr lang="tr-TR" dirty="0" smtClean="0"/>
              <a:t>İşle yüksek ve düşük düzeyde olan farklılıklar</a:t>
            </a:r>
            <a:r>
              <a:rPr lang="tr-TR" dirty="0"/>
              <a:t>	</a:t>
            </a:r>
            <a:endParaRPr lang="tr-TR" dirty="0" smtClean="0"/>
          </a:p>
          <a:p>
            <a:pPr lvl="1"/>
            <a:r>
              <a:rPr lang="tr-TR" dirty="0" smtClean="0"/>
              <a:t>İşle ilgisi yüksek farklılıklar</a:t>
            </a:r>
          </a:p>
          <a:p>
            <a:pPr lvl="2"/>
            <a:r>
              <a:rPr lang="tr-TR" dirty="0" err="1" smtClean="0"/>
              <a:t>Foknsiyonel</a:t>
            </a:r>
            <a:r>
              <a:rPr lang="tr-TR" dirty="0" smtClean="0"/>
              <a:t> uzmanlık</a:t>
            </a:r>
          </a:p>
          <a:p>
            <a:pPr lvl="2"/>
            <a:r>
              <a:rPr lang="tr-TR" dirty="0" smtClean="0"/>
              <a:t>Eğitim seviyesi</a:t>
            </a:r>
          </a:p>
          <a:p>
            <a:pPr lvl="2"/>
            <a:r>
              <a:rPr lang="tr-TR" dirty="0" smtClean="0"/>
              <a:t>Kıdem</a:t>
            </a:r>
          </a:p>
          <a:p>
            <a:pPr lvl="1"/>
            <a:r>
              <a:rPr lang="tr-TR" dirty="0" smtClean="0"/>
              <a:t>İşle ilgisi düşük farklılıklar</a:t>
            </a:r>
          </a:p>
          <a:p>
            <a:pPr lvl="2"/>
            <a:r>
              <a:rPr lang="tr-TR" dirty="0" smtClean="0"/>
              <a:t>Yaş</a:t>
            </a:r>
            <a:endParaRPr lang="tr-TR" dirty="0"/>
          </a:p>
        </p:txBody>
      </p:sp>
    </p:spTree>
    <p:extLst>
      <p:ext uri="{BB962C8B-B14F-4D97-AF65-F5344CB8AC3E}">
        <p14:creationId xmlns:p14="http://schemas.microsoft.com/office/powerpoint/2010/main" val="37090554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Farklılıkların yönetimi ile ilgili modellerden bazıları özel olarak örgüt fonksiyonlarına ve örgütsel çıktılara odaklanmaktadır. Bu bağlamda dört model gözden geçirilecektir.</a:t>
            </a:r>
          </a:p>
          <a:p>
            <a:r>
              <a:rPr lang="tr-TR" dirty="0" err="1" smtClean="0"/>
              <a:t>Gibrert</a:t>
            </a:r>
            <a:r>
              <a:rPr lang="tr-TR" dirty="0" smtClean="0"/>
              <a:t>, </a:t>
            </a:r>
            <a:r>
              <a:rPr lang="tr-TR" dirty="0" err="1" smtClean="0"/>
              <a:t>Stead</a:t>
            </a:r>
            <a:r>
              <a:rPr lang="tr-TR" dirty="0" smtClean="0"/>
              <a:t> ve </a:t>
            </a:r>
            <a:r>
              <a:rPr lang="tr-TR" dirty="0" err="1" smtClean="0"/>
              <a:t>Ivanevich’in</a:t>
            </a:r>
            <a:r>
              <a:rPr lang="tr-TR" dirty="0" smtClean="0"/>
              <a:t> Modeli</a:t>
            </a:r>
          </a:p>
          <a:p>
            <a:r>
              <a:rPr lang="tr-TR" dirty="0" smtClean="0"/>
              <a:t>Jackson, </a:t>
            </a:r>
            <a:r>
              <a:rPr lang="tr-TR" dirty="0" err="1" smtClean="0"/>
              <a:t>Joshi</a:t>
            </a:r>
            <a:r>
              <a:rPr lang="tr-TR" dirty="0" smtClean="0"/>
              <a:t> ve </a:t>
            </a:r>
            <a:r>
              <a:rPr lang="tr-TR" dirty="0" err="1" smtClean="0"/>
              <a:t>Erhardt’ın</a:t>
            </a:r>
            <a:r>
              <a:rPr lang="tr-TR" dirty="0" smtClean="0"/>
              <a:t> Modeli</a:t>
            </a:r>
          </a:p>
          <a:p>
            <a:r>
              <a:rPr lang="tr-TR" dirty="0" err="1" smtClean="0"/>
              <a:t>Dreachslin</a:t>
            </a:r>
            <a:r>
              <a:rPr lang="tr-TR" dirty="0" smtClean="0"/>
              <a:t>, </a:t>
            </a:r>
            <a:r>
              <a:rPr lang="tr-TR" dirty="0" err="1" smtClean="0"/>
              <a:t>Weech-Maldonado</a:t>
            </a:r>
            <a:r>
              <a:rPr lang="tr-TR" dirty="0" smtClean="0"/>
              <a:t> ve </a:t>
            </a:r>
            <a:r>
              <a:rPr lang="tr-TR" dirty="0" err="1" smtClean="0"/>
              <a:t>Dansky’nin</a:t>
            </a:r>
            <a:r>
              <a:rPr lang="tr-TR" dirty="0" smtClean="0"/>
              <a:t> Modeli</a:t>
            </a:r>
          </a:p>
          <a:p>
            <a:r>
              <a:rPr lang="tr-TR" dirty="0" err="1" smtClean="0"/>
              <a:t>Pitts’in</a:t>
            </a:r>
            <a:r>
              <a:rPr lang="tr-TR" dirty="0" smtClean="0"/>
              <a:t> Modeli</a:t>
            </a:r>
          </a:p>
          <a:p>
            <a:endParaRPr lang="tr-TR" dirty="0" smtClean="0"/>
          </a:p>
          <a:p>
            <a:endParaRPr lang="tr-TR" dirty="0"/>
          </a:p>
        </p:txBody>
      </p:sp>
    </p:spTree>
    <p:extLst>
      <p:ext uri="{BB962C8B-B14F-4D97-AF65-F5344CB8AC3E}">
        <p14:creationId xmlns:p14="http://schemas.microsoft.com/office/powerpoint/2010/main" val="38420958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690" y="360219"/>
            <a:ext cx="10467109" cy="1330470"/>
          </a:xfrm>
        </p:spPr>
        <p:txBody>
          <a:bodyPr>
            <a:normAutofit fontScale="90000"/>
          </a:bodyPr>
          <a:lstStyle/>
          <a:p>
            <a:r>
              <a:rPr lang="tr-TR" dirty="0" smtClean="0">
                <a:solidFill>
                  <a:srgbClr val="0070C0"/>
                </a:solidFill>
              </a:rPr>
              <a:t/>
            </a:r>
            <a:br>
              <a:rPr lang="tr-TR" dirty="0" smtClean="0">
                <a:solidFill>
                  <a:srgbClr val="0070C0"/>
                </a:solidFill>
              </a:rPr>
            </a:br>
            <a:r>
              <a:rPr lang="tr-TR" dirty="0" err="1" smtClean="0">
                <a:solidFill>
                  <a:srgbClr val="0070C0"/>
                </a:solidFill>
              </a:rPr>
              <a:t>Gibrert</a:t>
            </a:r>
            <a:r>
              <a:rPr lang="tr-TR" dirty="0">
                <a:solidFill>
                  <a:srgbClr val="0070C0"/>
                </a:solidFill>
              </a:rPr>
              <a:t>, </a:t>
            </a:r>
            <a:r>
              <a:rPr lang="tr-TR" dirty="0" err="1">
                <a:solidFill>
                  <a:srgbClr val="0070C0"/>
                </a:solidFill>
              </a:rPr>
              <a:t>Stead</a:t>
            </a:r>
            <a:r>
              <a:rPr lang="tr-TR" dirty="0">
                <a:solidFill>
                  <a:srgbClr val="0070C0"/>
                </a:solidFill>
              </a:rPr>
              <a:t> ve </a:t>
            </a:r>
            <a:r>
              <a:rPr lang="tr-TR" dirty="0" err="1">
                <a:solidFill>
                  <a:srgbClr val="0070C0"/>
                </a:solidFill>
              </a:rPr>
              <a:t>Ivanevich’in</a:t>
            </a:r>
            <a:r>
              <a:rPr lang="tr-TR" dirty="0">
                <a:solidFill>
                  <a:srgbClr val="0070C0"/>
                </a:solidFill>
              </a:rPr>
              <a:t> Modeli</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dirty="0" smtClean="0"/>
              <a:t>Bu modelde, farklılıkların yönetimi; «demografik, etnik ve kişisel farklılıkların değerini artıracak şekilde tasarlanmış, örgüt kültürünün tam anlamıyla değişimi» şeklinde tanımlanmıştır.</a:t>
            </a:r>
          </a:p>
          <a:p>
            <a:r>
              <a:rPr lang="tr-TR" dirty="0" smtClean="0"/>
              <a:t>Farklılıklara değer verecek şekilde kültürel değişimi başarmak için, var olan süreçlerin ve uygulamaların yeniden düzenlenmesi gerekmektedir.</a:t>
            </a:r>
          </a:p>
          <a:p>
            <a:r>
              <a:rPr lang="tr-TR" dirty="0" smtClean="0"/>
              <a:t>Bu düzenleme süreci özellikle insan kaynakları fonksiyonundan başlamalıdır.</a:t>
            </a:r>
          </a:p>
          <a:p>
            <a:r>
              <a:rPr lang="tr-TR" dirty="0" smtClean="0"/>
              <a:t>Etkin şekilde yönetilen farklılıklar, sonunda önemli örgüt çıktılarını etkilemektedir.</a:t>
            </a:r>
          </a:p>
          <a:p>
            <a:endParaRPr lang="tr-TR" dirty="0" smtClean="0"/>
          </a:p>
        </p:txBody>
      </p:sp>
    </p:spTree>
    <p:extLst>
      <p:ext uri="{BB962C8B-B14F-4D97-AF65-F5344CB8AC3E}">
        <p14:creationId xmlns:p14="http://schemas.microsoft.com/office/powerpoint/2010/main" val="348674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grpSp>
        <p:nvGrpSpPr>
          <p:cNvPr id="4" name="Grup 3"/>
          <p:cNvGrpSpPr/>
          <p:nvPr/>
        </p:nvGrpSpPr>
        <p:grpSpPr>
          <a:xfrm>
            <a:off x="1191492" y="740184"/>
            <a:ext cx="9601200" cy="5300398"/>
            <a:chOff x="0" y="0"/>
            <a:chExt cx="7962900" cy="4362450"/>
          </a:xfrm>
        </p:grpSpPr>
        <p:sp>
          <p:nvSpPr>
            <p:cNvPr id="5" name="Dikdörtgen 4"/>
            <p:cNvSpPr/>
            <p:nvPr/>
          </p:nvSpPr>
          <p:spPr>
            <a:xfrm>
              <a:off x="0" y="1866900"/>
              <a:ext cx="1800225" cy="11144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tr-TR" sz="1000" b="1">
                  <a:effectLst/>
                  <a:ea typeface="Calibri" panose="020F0502020204030204" pitchFamily="34" charset="0"/>
                  <a:cs typeface="Times New Roman" panose="02020603050405020304" pitchFamily="18" charset="0"/>
                </a:rPr>
                <a:t>İşe başlatma ve devam etme</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CEO’nun devam eden aidiyeti</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Ahlaki inanç</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Misyon açıklaması ve stratejik plan</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000">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p:txBody>
        </p:sp>
        <p:sp>
          <p:nvSpPr>
            <p:cNvPr id="6" name="Dikdörtgen 5"/>
            <p:cNvSpPr/>
            <p:nvPr/>
          </p:nvSpPr>
          <p:spPr>
            <a:xfrm>
              <a:off x="2428875" y="295275"/>
              <a:ext cx="2381250" cy="17145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tr-TR" sz="1000" b="1" dirty="0">
                  <a:effectLst/>
                  <a:ea typeface="Calibri" panose="020F0502020204030204" pitchFamily="34" charset="0"/>
                  <a:cs typeface="Times New Roman" panose="02020603050405020304" pitchFamily="18" charset="0"/>
                </a:rPr>
                <a:t>İnsan kaynakları fonksiyonlarında dönüşüm</a:t>
              </a:r>
              <a:endParaRPr lang="tr-TR"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dirty="0">
                  <a:effectLst/>
                  <a:ea typeface="Calibri" panose="020F0502020204030204" pitchFamily="34" charset="0"/>
                  <a:cs typeface="Times New Roman" panose="02020603050405020304" pitchFamily="18" charset="0"/>
                </a:rPr>
                <a:t>Kariyer planlama</a:t>
              </a:r>
              <a:endParaRPr lang="tr-TR"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dirty="0" err="1">
                  <a:effectLst/>
                  <a:ea typeface="Calibri" panose="020F0502020204030204" pitchFamily="34" charset="0"/>
                  <a:cs typeface="Times New Roman" panose="02020603050405020304" pitchFamily="18" charset="0"/>
                </a:rPr>
                <a:t>Mentorluk</a:t>
              </a:r>
              <a:endParaRPr lang="tr-TR"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dirty="0">
                  <a:effectLst/>
                  <a:ea typeface="Calibri" panose="020F0502020204030204" pitchFamily="34" charset="0"/>
                  <a:cs typeface="Times New Roman" panose="02020603050405020304" pitchFamily="18" charset="0"/>
                </a:rPr>
                <a:t>Personel seçimi</a:t>
              </a:r>
              <a:endParaRPr lang="tr-TR"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dirty="0">
                  <a:effectLst/>
                  <a:ea typeface="Calibri" panose="020F0502020204030204" pitchFamily="34" charset="0"/>
                  <a:cs typeface="Times New Roman" panose="02020603050405020304" pitchFamily="18" charset="0"/>
                </a:rPr>
                <a:t>Ödül ve teşvikler</a:t>
              </a:r>
              <a:endParaRPr lang="tr-TR"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dirty="0">
                  <a:effectLst/>
                  <a:ea typeface="Calibri" panose="020F0502020204030204" pitchFamily="34" charset="0"/>
                  <a:cs typeface="Times New Roman" panose="02020603050405020304" pitchFamily="18" charset="0"/>
                </a:rPr>
                <a:t>Değerlendirme sorumluluğu</a:t>
              </a:r>
              <a:endParaRPr lang="tr-TR"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dirty="0">
                  <a:effectLst/>
                  <a:ea typeface="Calibri" panose="020F0502020204030204" pitchFamily="34" charset="0"/>
                  <a:cs typeface="Times New Roman" panose="02020603050405020304" pitchFamily="18" charset="0"/>
                </a:rPr>
                <a:t>Eğitim ve farkındalık yaratma</a:t>
              </a:r>
              <a:endParaRPr lang="tr-TR"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dirty="0">
                  <a:effectLst/>
                  <a:ea typeface="Calibri" panose="020F0502020204030204" pitchFamily="34" charset="0"/>
                  <a:cs typeface="Times New Roman" panose="02020603050405020304" pitchFamily="18" charset="0"/>
                </a:rPr>
                <a:t>Aile dostu politikalar</a:t>
              </a:r>
              <a:endParaRPr lang="tr-TR"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dirty="0">
                  <a:effectLst/>
                  <a:ea typeface="Calibri" panose="020F0502020204030204" pitchFamily="34" charset="0"/>
                  <a:cs typeface="Times New Roman" panose="02020603050405020304" pitchFamily="18" charset="0"/>
                </a:rPr>
                <a:t>Farklılık komisyonları</a:t>
              </a:r>
              <a:endParaRPr lang="tr-TR" sz="1100" dirty="0">
                <a:effectLst/>
                <a:ea typeface="Calibri" panose="020F0502020204030204" pitchFamily="34" charset="0"/>
                <a:cs typeface="Times New Roman" panose="02020603050405020304" pitchFamily="18" charset="0"/>
              </a:endParaRPr>
            </a:p>
            <a:p>
              <a:pPr marL="228600">
                <a:lnSpc>
                  <a:spcPct val="107000"/>
                </a:lnSpc>
                <a:spcAft>
                  <a:spcPts val="800"/>
                </a:spcAft>
              </a:pPr>
              <a:r>
                <a:rPr lang="tr-TR" sz="1000" dirty="0">
                  <a:effectLst/>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7" name="Dikdörtgen 6"/>
            <p:cNvSpPr/>
            <p:nvPr/>
          </p:nvSpPr>
          <p:spPr>
            <a:xfrm>
              <a:off x="2428875" y="2438400"/>
              <a:ext cx="2352675" cy="8763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tr-TR" sz="1000" b="1">
                  <a:effectLst/>
                  <a:ea typeface="Calibri" panose="020F0502020204030204" pitchFamily="34" charset="0"/>
                  <a:cs typeface="Times New Roman" panose="02020603050405020304" pitchFamily="18" charset="0"/>
                </a:rPr>
                <a:t>Birey düzeyinde çıktılar</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Cam tavan etkisinde azalma</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Bütünleşmede artma</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Örgütsel bağlılıkta artma</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Psikolojik uyumsuzlukta azalma</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Değerlendirme sorumluluğu</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000">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p:txBody>
        </p:sp>
        <p:sp>
          <p:nvSpPr>
            <p:cNvPr id="8" name="Dikdörtgen 7"/>
            <p:cNvSpPr/>
            <p:nvPr/>
          </p:nvSpPr>
          <p:spPr>
            <a:xfrm>
              <a:off x="2447925" y="3609975"/>
              <a:ext cx="2333625" cy="75247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tr-TR" sz="1000" b="1">
                  <a:effectLst/>
                  <a:ea typeface="Calibri" panose="020F0502020204030204" pitchFamily="34" charset="0"/>
                  <a:cs typeface="Times New Roman" panose="02020603050405020304" pitchFamily="18" charset="0"/>
                </a:rPr>
                <a:t>Farklılıklara yönelik tutumlar</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Kabul etme</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Farklılıklara değer verme</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Çokkültürlülük</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000">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p:txBody>
        </p:sp>
        <p:sp>
          <p:nvSpPr>
            <p:cNvPr id="9" name="Dikdörtgen 8"/>
            <p:cNvSpPr/>
            <p:nvPr/>
          </p:nvSpPr>
          <p:spPr>
            <a:xfrm>
              <a:off x="5153025" y="1104900"/>
              <a:ext cx="1295400" cy="26289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tr-TR" sz="1000" b="1">
                  <a:effectLst/>
                  <a:ea typeface="Calibri" panose="020F0502020204030204" pitchFamily="34" charset="0"/>
                  <a:cs typeface="Times New Roman" panose="02020603050405020304" pitchFamily="18" charset="0"/>
                </a:rPr>
                <a:t>Örgütsel faydalar</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Daha iyi karar verme</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Kalifiye azınlıkların daha iyi temsil edilmesi</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Kalifiye azınlıklara sahip çıkılması</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Farklı ve çokuluslu müşterilerle iş yapma</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Ürün hattının genişletilmesi</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000">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p:txBody>
        </p:sp>
        <p:sp>
          <p:nvSpPr>
            <p:cNvPr id="10" name="Dikdörtgen 9"/>
            <p:cNvSpPr/>
            <p:nvPr/>
          </p:nvSpPr>
          <p:spPr>
            <a:xfrm>
              <a:off x="6772275" y="0"/>
              <a:ext cx="1143000" cy="20288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tr-TR" sz="1000" b="1">
                  <a:effectLst/>
                  <a:ea typeface="Calibri" panose="020F0502020204030204" pitchFamily="34" charset="0"/>
                  <a:cs typeface="Times New Roman" panose="02020603050405020304" pitchFamily="18" charset="0"/>
                </a:rPr>
                <a:t>Örgütsel çıktılar</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Kârda artış</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Pazar payında artış</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Hisse fiyatında yükselme</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000">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p:txBody>
        </p:sp>
        <p:sp>
          <p:nvSpPr>
            <p:cNvPr id="11" name="Dikdörtgen 10"/>
            <p:cNvSpPr/>
            <p:nvPr/>
          </p:nvSpPr>
          <p:spPr>
            <a:xfrm>
              <a:off x="6762750" y="2200275"/>
              <a:ext cx="1200150" cy="13144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tr-TR" sz="1000" b="1">
                  <a:effectLst/>
                  <a:ea typeface="Calibri" panose="020F0502020204030204" pitchFamily="34" charset="0"/>
                  <a:cs typeface="Times New Roman" panose="02020603050405020304" pitchFamily="18" charset="0"/>
                </a:rPr>
                <a:t>Kamusal tanınma</a:t>
              </a:r>
              <a:endParaRPr lang="tr-TR" sz="110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ea typeface="Calibri" panose="020F0502020204030204" pitchFamily="34" charset="0"/>
                  <a:cs typeface="Times New Roman" panose="02020603050405020304" pitchFamily="18" charset="0"/>
                </a:rPr>
                <a:t>Bölgesel ve yerel çeşitli ödüller</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000">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p:txBody>
        </p:sp>
        <p:cxnSp>
          <p:nvCxnSpPr>
            <p:cNvPr id="12" name="Düz Ok Bağlayıcısı 11"/>
            <p:cNvCxnSpPr/>
            <p:nvPr/>
          </p:nvCxnSpPr>
          <p:spPr>
            <a:xfrm flipV="1">
              <a:off x="1819275" y="990600"/>
              <a:ext cx="600075" cy="8858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Düz Ok Bağlayıcısı 12"/>
            <p:cNvCxnSpPr/>
            <p:nvPr/>
          </p:nvCxnSpPr>
          <p:spPr>
            <a:xfrm>
              <a:off x="4800600" y="1057275"/>
              <a:ext cx="342900" cy="857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Düz Ok Bağlayıcısı 13"/>
            <p:cNvCxnSpPr/>
            <p:nvPr/>
          </p:nvCxnSpPr>
          <p:spPr>
            <a:xfrm>
              <a:off x="3638550" y="2019300"/>
              <a:ext cx="9525" cy="4286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Düz Ok Bağlayıcısı 14"/>
            <p:cNvCxnSpPr/>
            <p:nvPr/>
          </p:nvCxnSpPr>
          <p:spPr>
            <a:xfrm flipV="1">
              <a:off x="4800600" y="2838450"/>
              <a:ext cx="371475" cy="9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Düz Ok Bağlayıcısı 15"/>
            <p:cNvCxnSpPr/>
            <p:nvPr/>
          </p:nvCxnSpPr>
          <p:spPr>
            <a:xfrm flipV="1">
              <a:off x="4800600" y="3086100"/>
              <a:ext cx="371475" cy="8858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Düz Ok Bağlayıcısı 16"/>
            <p:cNvCxnSpPr/>
            <p:nvPr/>
          </p:nvCxnSpPr>
          <p:spPr>
            <a:xfrm>
              <a:off x="6457950" y="2847975"/>
              <a:ext cx="35242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Düz Ok Bağlayıcısı 17"/>
            <p:cNvCxnSpPr/>
            <p:nvPr/>
          </p:nvCxnSpPr>
          <p:spPr>
            <a:xfrm>
              <a:off x="7343775" y="2038350"/>
              <a:ext cx="0" cy="2095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Düz Ok Bağlayıcısı 18"/>
            <p:cNvCxnSpPr/>
            <p:nvPr/>
          </p:nvCxnSpPr>
          <p:spPr>
            <a:xfrm>
              <a:off x="6448425" y="1504950"/>
              <a:ext cx="3429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Düz Bağlayıcı 19"/>
            <p:cNvCxnSpPr/>
            <p:nvPr/>
          </p:nvCxnSpPr>
          <p:spPr>
            <a:xfrm>
              <a:off x="2305050" y="1457325"/>
              <a:ext cx="9525" cy="2543175"/>
            </a:xfrm>
            <a:prstGeom prst="line">
              <a:avLst/>
            </a:prstGeom>
          </p:spPr>
          <p:style>
            <a:lnRef idx="1">
              <a:schemeClr val="dk1"/>
            </a:lnRef>
            <a:fillRef idx="0">
              <a:schemeClr val="dk1"/>
            </a:fillRef>
            <a:effectRef idx="0">
              <a:schemeClr val="dk1"/>
            </a:effectRef>
            <a:fontRef idx="minor">
              <a:schemeClr val="tx1"/>
            </a:fontRef>
          </p:style>
        </p:cxnSp>
        <p:cxnSp>
          <p:nvCxnSpPr>
            <p:cNvPr id="21" name="Düz Ok Bağlayıcısı 20"/>
            <p:cNvCxnSpPr/>
            <p:nvPr/>
          </p:nvCxnSpPr>
          <p:spPr>
            <a:xfrm flipV="1">
              <a:off x="2314575" y="1438275"/>
              <a:ext cx="123825" cy="9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Düz Ok Bağlayıcısı 21"/>
            <p:cNvCxnSpPr/>
            <p:nvPr/>
          </p:nvCxnSpPr>
          <p:spPr>
            <a:xfrm>
              <a:off x="2324100" y="4000500"/>
              <a:ext cx="1428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3" name="Metin Kutusu 20"/>
          <p:cNvSpPr txBox="1">
            <a:spLocks noGrp="1"/>
          </p:cNvSpPr>
          <p:nvPr>
            <p:ph type="title"/>
          </p:nvPr>
        </p:nvSpPr>
        <p:spPr>
          <a:xfrm>
            <a:off x="838200" y="365126"/>
            <a:ext cx="10515600" cy="37505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600">
                <a:effectLst/>
                <a:latin typeface="Calibri" panose="020F0502020204030204" pitchFamily="34" charset="0"/>
                <a:ea typeface="Calibri" panose="020F0502020204030204" pitchFamily="34" charset="0"/>
                <a:cs typeface="Times New Roman" panose="02020603050405020304" pitchFamily="18" charset="0"/>
              </a:rPr>
              <a:t>Gilbert, Stead ve Ivanevich’in Farklılıkların Etkin Yönetimi Modeli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20445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solidFill>
                  <a:srgbClr val="0070C0"/>
                </a:solidFill>
              </a:rPr>
              <a:t/>
            </a:r>
            <a:br>
              <a:rPr lang="tr-TR" dirty="0" smtClean="0">
                <a:solidFill>
                  <a:srgbClr val="0070C0"/>
                </a:solidFill>
              </a:rPr>
            </a:br>
            <a:r>
              <a:rPr lang="tr-TR" dirty="0" smtClean="0">
                <a:solidFill>
                  <a:srgbClr val="0070C0"/>
                </a:solidFill>
              </a:rPr>
              <a:t>Jackson</a:t>
            </a:r>
            <a:r>
              <a:rPr lang="tr-TR" dirty="0">
                <a:solidFill>
                  <a:srgbClr val="0070C0"/>
                </a:solidFill>
              </a:rPr>
              <a:t>, </a:t>
            </a:r>
            <a:r>
              <a:rPr lang="tr-TR" dirty="0" err="1">
                <a:solidFill>
                  <a:srgbClr val="0070C0"/>
                </a:solidFill>
              </a:rPr>
              <a:t>Joshi</a:t>
            </a:r>
            <a:r>
              <a:rPr lang="tr-TR" dirty="0">
                <a:solidFill>
                  <a:srgbClr val="0070C0"/>
                </a:solidFill>
              </a:rPr>
              <a:t> ve </a:t>
            </a:r>
            <a:r>
              <a:rPr lang="tr-TR" dirty="0" err="1">
                <a:solidFill>
                  <a:srgbClr val="0070C0"/>
                </a:solidFill>
              </a:rPr>
              <a:t>Erhardt’ın</a:t>
            </a:r>
            <a:r>
              <a:rPr lang="tr-TR" dirty="0">
                <a:solidFill>
                  <a:srgbClr val="0070C0"/>
                </a:solidFill>
              </a:rPr>
              <a:t> Modeli</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lstStyle/>
          <a:p>
            <a:pPr marL="0" indent="0">
              <a:buNone/>
            </a:pPr>
            <a:r>
              <a:rPr lang="tr-TR" dirty="0" smtClean="0"/>
              <a:t>Bu modelde aşağıdaki sorulara yanıt aranmıştır:</a:t>
            </a:r>
          </a:p>
          <a:p>
            <a:r>
              <a:rPr lang="tr-TR" dirty="0" smtClean="0"/>
              <a:t>Farklı araştırmacılar yıllar boyunca hangi kişisel özellikler üzerinde çalışmışlardır?</a:t>
            </a:r>
          </a:p>
          <a:p>
            <a:r>
              <a:rPr lang="tr-TR" dirty="0" smtClean="0"/>
              <a:t>Farklılıkların takımlar ve örgütler için yarattıkları sonuçlarla ilgili neler öğrenmişlerdir?</a:t>
            </a:r>
          </a:p>
          <a:p>
            <a:r>
              <a:rPr lang="tr-TR" dirty="0" smtClean="0"/>
              <a:t>Farklılıkların yarattığı etkileri biçimlendiren durumsal ve çevresel koşullar hakkında neler öğrenilmiştir?</a:t>
            </a:r>
          </a:p>
          <a:p>
            <a:r>
              <a:rPr lang="tr-TR" dirty="0" smtClean="0"/>
              <a:t>Araştırmacılar, farklılık olgusunun özünde var olan çok seviyeli karmaşıklıklara nasıl işaret etmişlerdir?</a:t>
            </a:r>
            <a:endParaRPr lang="tr-TR" dirty="0"/>
          </a:p>
        </p:txBody>
      </p:sp>
    </p:spTree>
    <p:extLst>
      <p:ext uri="{BB962C8B-B14F-4D97-AF65-F5344CB8AC3E}">
        <p14:creationId xmlns:p14="http://schemas.microsoft.com/office/powerpoint/2010/main" val="3477808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46364"/>
            <a:ext cx="10515600" cy="5830599"/>
          </a:xfrm>
        </p:spPr>
        <p:txBody>
          <a:bodyPr/>
          <a:lstStyle/>
          <a:p>
            <a:endParaRPr lang="tr-TR" dirty="0"/>
          </a:p>
        </p:txBody>
      </p:sp>
      <p:grpSp>
        <p:nvGrpSpPr>
          <p:cNvPr id="4" name="Grup 3"/>
          <p:cNvGrpSpPr/>
          <p:nvPr/>
        </p:nvGrpSpPr>
        <p:grpSpPr>
          <a:xfrm>
            <a:off x="3424237" y="1177636"/>
            <a:ext cx="5899872" cy="4461163"/>
            <a:chOff x="0" y="0"/>
            <a:chExt cx="5343525" cy="4200525"/>
          </a:xfrm>
        </p:grpSpPr>
        <p:sp>
          <p:nvSpPr>
            <p:cNvPr id="5" name="Oval 4"/>
            <p:cNvSpPr/>
            <p:nvPr/>
          </p:nvSpPr>
          <p:spPr>
            <a:xfrm>
              <a:off x="0" y="885825"/>
              <a:ext cx="5343525" cy="331470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ÖÖ</a:t>
              </a:r>
            </a:p>
          </p:txBody>
        </p:sp>
        <p:sp>
          <p:nvSpPr>
            <p:cNvPr id="6" name="Dikdörtgen 5"/>
            <p:cNvSpPr/>
            <p:nvPr/>
          </p:nvSpPr>
          <p:spPr>
            <a:xfrm>
              <a:off x="647700" y="1257300"/>
              <a:ext cx="2419350" cy="93345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b="1">
                  <a:effectLst/>
                  <a:ea typeface="Calibri" panose="020F0502020204030204" pitchFamily="34" charset="0"/>
                  <a:cs typeface="Times New Roman" panose="02020603050405020304" pitchFamily="18" charset="0"/>
                </a:rPr>
                <a:t>Grup (takım ya da bölüm) dinamikleri</a:t>
              </a:r>
              <a:endParaRPr lang="tr-TR" sz="1100">
                <a:effectLst/>
                <a:ea typeface="Calibri" panose="020F0502020204030204" pitchFamily="34" charset="0"/>
                <a:cs typeface="Times New Roman" panose="02020603050405020304" pitchFamily="18" charset="0"/>
              </a:endParaRPr>
            </a:p>
            <a:p>
              <a:pPr>
                <a:lnSpc>
                  <a:spcPct val="107000"/>
                </a:lnSpc>
                <a:spcAft>
                  <a:spcPts val="800"/>
                </a:spcAft>
              </a:pPr>
              <a:r>
                <a:rPr lang="tr-TR" sz="1100">
                  <a:effectLst/>
                  <a:ea typeface="Calibri" panose="020F0502020204030204" pitchFamily="34" charset="0"/>
                  <a:cs typeface="Times New Roman" panose="02020603050405020304" pitchFamily="18" charset="0"/>
                </a:rPr>
                <a:t> </a:t>
              </a:r>
            </a:p>
          </p:txBody>
        </p:sp>
        <p:sp>
          <p:nvSpPr>
            <p:cNvPr id="7" name="Dikdörtgen 6"/>
            <p:cNvSpPr/>
            <p:nvPr/>
          </p:nvSpPr>
          <p:spPr>
            <a:xfrm>
              <a:off x="933450" y="1895475"/>
              <a:ext cx="2790825" cy="63817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b="1">
                  <a:effectLst/>
                  <a:ea typeface="Calibri" panose="020F0502020204030204" pitchFamily="34" charset="0"/>
                  <a:cs typeface="Times New Roman" panose="02020603050405020304" pitchFamily="18" charset="0"/>
                </a:rPr>
                <a:t>İkili ilişkiler ve etkileşimler</a:t>
              </a:r>
              <a:endParaRPr lang="tr-TR" sz="1100">
                <a:effectLst/>
                <a:ea typeface="Calibri" panose="020F0502020204030204" pitchFamily="34" charset="0"/>
                <a:cs typeface="Times New Roman" panose="02020603050405020304" pitchFamily="18" charset="0"/>
              </a:endParaRPr>
            </a:p>
          </p:txBody>
        </p:sp>
        <p:sp>
          <p:nvSpPr>
            <p:cNvPr id="8" name="Dikdörtgen 7"/>
            <p:cNvSpPr/>
            <p:nvPr/>
          </p:nvSpPr>
          <p:spPr>
            <a:xfrm>
              <a:off x="1362075" y="2381250"/>
              <a:ext cx="3695700" cy="161925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b="1">
                  <a:effectLst/>
                  <a:ea typeface="Calibri" panose="020F0502020204030204" pitchFamily="34" charset="0"/>
                  <a:cs typeface="Times New Roman" panose="02020603050405020304" pitchFamily="18" charset="0"/>
                </a:rPr>
                <a:t>Kişisel dinamikler</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b="1">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b="1">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b="1">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100" b="1">
                  <a:effectLst/>
                  <a:ea typeface="Calibri" panose="020F0502020204030204" pitchFamily="34" charset="0"/>
                  <a:cs typeface="Times New Roman" panose="02020603050405020304" pitchFamily="18" charset="0"/>
                </a:rPr>
                <a:t> </a:t>
              </a:r>
              <a:endParaRPr lang="tr-TR" sz="1100">
                <a:effectLst/>
                <a:ea typeface="Calibri" panose="020F0502020204030204" pitchFamily="34" charset="0"/>
                <a:cs typeface="Times New Roman" panose="02020603050405020304" pitchFamily="18" charset="0"/>
              </a:endParaRPr>
            </a:p>
          </p:txBody>
        </p:sp>
        <p:sp>
          <p:nvSpPr>
            <p:cNvPr id="9" name="Metin Kutusu 5"/>
            <p:cNvSpPr txBox="1"/>
            <p:nvPr/>
          </p:nvSpPr>
          <p:spPr>
            <a:xfrm>
              <a:off x="1076325" y="2666999"/>
              <a:ext cx="828675" cy="14954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000" b="1">
                  <a:effectLst/>
                  <a:latin typeface="Calibri" panose="020F0502020204030204" pitchFamily="34" charset="0"/>
                  <a:ea typeface="Calibri" panose="020F0502020204030204" pitchFamily="34" charset="0"/>
                  <a:cs typeface="Times New Roman" panose="02020603050405020304" pitchFamily="18" charset="0"/>
                </a:rPr>
                <a:t>Farklılıklar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İçerik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Yapı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Metin Kutusu 6"/>
            <p:cNvSpPr txBox="1"/>
            <p:nvPr/>
          </p:nvSpPr>
          <p:spPr>
            <a:xfrm>
              <a:off x="1981200" y="2705100"/>
              <a:ext cx="1047750" cy="14478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tr-TR" sz="1000" b="1">
                  <a:effectLst/>
                  <a:latin typeface="Calibri" panose="020F0502020204030204" pitchFamily="34" charset="0"/>
                  <a:ea typeface="Calibri" panose="020F0502020204030204" pitchFamily="34" charset="0"/>
                  <a:cs typeface="Times New Roman" panose="02020603050405020304" pitchFamily="18" charset="0"/>
                </a:rPr>
                <a:t>Duygusal tepkiler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Bütünleşme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Doyum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Sağlık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Metin Kutusu 7"/>
            <p:cNvSpPr txBox="1"/>
            <p:nvPr/>
          </p:nvSpPr>
          <p:spPr>
            <a:xfrm>
              <a:off x="3086100" y="2695575"/>
              <a:ext cx="838200" cy="14478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tr-TR" sz="900" b="1">
                  <a:effectLst/>
                  <a:latin typeface="Calibri" panose="020F0502020204030204" pitchFamily="34" charset="0"/>
                  <a:ea typeface="Calibri" panose="020F0502020204030204" pitchFamily="34" charset="0"/>
                  <a:cs typeface="Times New Roman" panose="02020603050405020304" pitchFamily="18" charset="0"/>
                </a:rPr>
                <a:t>Takım davranışları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900">
                  <a:effectLst/>
                  <a:latin typeface="Calibri" panose="020F0502020204030204" pitchFamily="34" charset="0"/>
                  <a:ea typeface="Calibri" panose="020F0502020204030204" pitchFamily="34" charset="0"/>
                  <a:cs typeface="Times New Roman" panose="02020603050405020304" pitchFamily="18" charset="0"/>
                </a:rPr>
                <a:t>İletişim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900">
                  <a:effectLst/>
                  <a:latin typeface="Calibri" panose="020F0502020204030204" pitchFamily="34" charset="0"/>
                  <a:ea typeface="Calibri" panose="020F0502020204030204" pitchFamily="34" charset="0"/>
                  <a:cs typeface="Times New Roman" panose="02020603050405020304" pitchFamily="18" charset="0"/>
                </a:rPr>
                <a:t>Çatışma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900">
                  <a:effectLst/>
                  <a:latin typeface="Calibri" panose="020F0502020204030204" pitchFamily="34" charset="0"/>
                  <a:ea typeface="Calibri" panose="020F0502020204030204" pitchFamily="34" charset="0"/>
                  <a:cs typeface="Times New Roman" panose="02020603050405020304" pitchFamily="18" charset="0"/>
                </a:rPr>
                <a:t>İşbirliği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Metin Kutusu 8"/>
            <p:cNvSpPr txBox="1"/>
            <p:nvPr/>
          </p:nvSpPr>
          <p:spPr>
            <a:xfrm>
              <a:off x="4038600" y="2714625"/>
              <a:ext cx="1076325" cy="14382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tr-TR" sz="1000" b="1">
                  <a:effectLst/>
                  <a:latin typeface="Calibri" panose="020F0502020204030204" pitchFamily="34" charset="0"/>
                  <a:ea typeface="Calibri" panose="020F0502020204030204" pitchFamily="34" charset="0"/>
                  <a:cs typeface="Times New Roman" panose="02020603050405020304" pitchFamily="18" charset="0"/>
                </a:rPr>
                <a:t>Uzun dönemli sonuçlar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Performans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Terfi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Ücret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1000">
                  <a:effectLst/>
                  <a:latin typeface="Calibri" panose="020F0502020204030204" pitchFamily="34" charset="0"/>
                  <a:ea typeface="Calibri" panose="020F0502020204030204" pitchFamily="34" charset="0"/>
                  <a:cs typeface="Times New Roman" panose="02020603050405020304" pitchFamily="18" charset="0"/>
                </a:rPr>
                <a:t>İşgücü devri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Metin Kutusu 9"/>
            <p:cNvSpPr txBox="1"/>
            <p:nvPr/>
          </p:nvSpPr>
          <p:spPr>
            <a:xfrm>
              <a:off x="2286000" y="971550"/>
              <a:ext cx="1057275" cy="2667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Örgütsel çevre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Metin Kutusu 10"/>
            <p:cNvSpPr txBox="1"/>
            <p:nvPr/>
          </p:nvSpPr>
          <p:spPr>
            <a:xfrm>
              <a:off x="2247900" y="533400"/>
              <a:ext cx="1323975"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Sosyal çevre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Metin Kutusu 11"/>
            <p:cNvSpPr txBox="1"/>
            <p:nvPr/>
          </p:nvSpPr>
          <p:spPr>
            <a:xfrm>
              <a:off x="190500" y="0"/>
              <a:ext cx="4819650" cy="4000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600" b="1">
                  <a:effectLst/>
                  <a:latin typeface="Calibri" panose="020F0502020204030204" pitchFamily="34" charset="0"/>
                  <a:ea typeface="Calibri" panose="020F0502020204030204" pitchFamily="34" charset="0"/>
                  <a:cs typeface="Times New Roman" panose="02020603050405020304" pitchFamily="18" charset="0"/>
                </a:rPr>
                <a:t>Jackson, Joshi ve Erhardt’ın Çok Katmanlı Modeli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7455946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Yazarlara göre araştırmacıların, farklılıklar konusunda ilgi duydukları alanlar şunlardır:</a:t>
            </a:r>
          </a:p>
          <a:p>
            <a:r>
              <a:rPr lang="tr-TR" dirty="0" smtClean="0"/>
              <a:t>İşle ilgili farklılıklar (işlev, eğitim, bilgi, beceri, ve yetenekler)</a:t>
            </a:r>
          </a:p>
          <a:p>
            <a:r>
              <a:rPr lang="tr-TR" dirty="0" smtClean="0"/>
              <a:t>İlişkilerle ilgili farklılıklar (yaş, cinsiyet, ırk, etnik köken)</a:t>
            </a:r>
          </a:p>
          <a:p>
            <a:r>
              <a:rPr lang="tr-TR" dirty="0" smtClean="0"/>
              <a:t>Gözlenebilir farklılıklar (yaş, cinsiyet, ırk, etnik köken)</a:t>
            </a:r>
          </a:p>
          <a:p>
            <a:endParaRPr lang="tr-TR" dirty="0"/>
          </a:p>
        </p:txBody>
      </p:sp>
    </p:spTree>
    <p:extLst>
      <p:ext uri="{BB962C8B-B14F-4D97-AF65-F5344CB8AC3E}">
        <p14:creationId xmlns:p14="http://schemas.microsoft.com/office/powerpoint/2010/main" val="25387500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Farklılıklarla ilgili çalışmaların</a:t>
            </a:r>
          </a:p>
          <a:p>
            <a:r>
              <a:rPr lang="tr-TR" dirty="0" smtClean="0"/>
              <a:t>%79’u takım düzeyinde,</a:t>
            </a:r>
          </a:p>
          <a:p>
            <a:r>
              <a:rPr lang="tr-TR" dirty="0" smtClean="0"/>
              <a:t>%13’ü örgüt düzeyindedir.</a:t>
            </a:r>
          </a:p>
          <a:p>
            <a:r>
              <a:rPr lang="tr-TR" dirty="0" smtClean="0"/>
              <a:t>Sosyal düzey araştırmacıların ilgisi dışında kalmıştır.</a:t>
            </a:r>
          </a:p>
          <a:p>
            <a:r>
              <a:rPr lang="tr-TR" dirty="0" smtClean="0"/>
              <a:t>Farklılıklarla ilgili araştırmaların çoğunda sonuç değişkeni olarak performansa odaklanılmış, sosyal süreçler ve duygusal tepkiler geri planda kalmıştır.</a:t>
            </a:r>
            <a:endParaRPr lang="tr-TR" dirty="0"/>
          </a:p>
        </p:txBody>
      </p:sp>
    </p:spTree>
    <p:extLst>
      <p:ext uri="{BB962C8B-B14F-4D97-AF65-F5344CB8AC3E}">
        <p14:creationId xmlns:p14="http://schemas.microsoft.com/office/powerpoint/2010/main" val="8232206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solidFill>
                  <a:srgbClr val="0070C0"/>
                </a:solidFill>
              </a:rPr>
              <a:t>Dreachslin</a:t>
            </a:r>
            <a:r>
              <a:rPr lang="tr-TR" dirty="0">
                <a:solidFill>
                  <a:srgbClr val="0070C0"/>
                </a:solidFill>
              </a:rPr>
              <a:t>, </a:t>
            </a:r>
            <a:r>
              <a:rPr lang="tr-TR" dirty="0" err="1">
                <a:solidFill>
                  <a:srgbClr val="0070C0"/>
                </a:solidFill>
              </a:rPr>
              <a:t>Weech-Maldonado</a:t>
            </a:r>
            <a:r>
              <a:rPr lang="tr-TR" dirty="0">
                <a:solidFill>
                  <a:srgbClr val="0070C0"/>
                </a:solidFill>
              </a:rPr>
              <a:t> ve </a:t>
            </a:r>
            <a:r>
              <a:rPr lang="tr-TR" dirty="0" err="1">
                <a:solidFill>
                  <a:srgbClr val="0070C0"/>
                </a:solidFill>
              </a:rPr>
              <a:t>Dansky’nin</a:t>
            </a:r>
            <a:r>
              <a:rPr lang="tr-TR" dirty="0">
                <a:solidFill>
                  <a:srgbClr val="0070C0"/>
                </a:solidFill>
              </a:rPr>
              <a:t> Modeli</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Yazarların araştırmalarına göre, ücret ve kariyerle ilgili çıktılarda farklılıkların varlığı etkilidir.</a:t>
            </a:r>
          </a:p>
          <a:p>
            <a:r>
              <a:rPr lang="tr-TR" dirty="0" smtClean="0"/>
              <a:t>İşyeri algısında da farklılıklar etkilidir. Azınlıklar kendilerinin örgüt tarafından daha az kabul edilebilir olduğu algısına sahiptir.</a:t>
            </a:r>
          </a:p>
          <a:p>
            <a:r>
              <a:rPr lang="tr-TR" dirty="0" smtClean="0"/>
              <a:t>Etnik gruplar diğer etnik grupların deneyimlerini algılamakta zorluk çekmektedir.</a:t>
            </a:r>
          </a:p>
          <a:p>
            <a:r>
              <a:rPr lang="tr-TR" dirty="0" smtClean="0"/>
              <a:t>Etnik farklılıklar, grup performansını, etkin işleyen liderlik ve iletişim süreçleri aracılığıyla artırabilmektedir.</a:t>
            </a:r>
          </a:p>
          <a:p>
            <a:endParaRPr lang="tr-TR" dirty="0"/>
          </a:p>
        </p:txBody>
      </p:sp>
    </p:spTree>
    <p:extLst>
      <p:ext uri="{BB962C8B-B14F-4D97-AF65-F5344CB8AC3E}">
        <p14:creationId xmlns:p14="http://schemas.microsoft.com/office/powerpoint/2010/main" val="5621449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grpSp>
        <p:nvGrpSpPr>
          <p:cNvPr id="4" name="Grup 3"/>
          <p:cNvGrpSpPr/>
          <p:nvPr/>
        </p:nvGrpSpPr>
        <p:grpSpPr>
          <a:xfrm>
            <a:off x="3671887" y="1847850"/>
            <a:ext cx="4848225" cy="3162300"/>
            <a:chOff x="-200025" y="28575"/>
            <a:chExt cx="4848225" cy="3162300"/>
          </a:xfrm>
        </p:grpSpPr>
        <p:grpSp>
          <p:nvGrpSpPr>
            <p:cNvPr id="5" name="Grup 4"/>
            <p:cNvGrpSpPr/>
            <p:nvPr/>
          </p:nvGrpSpPr>
          <p:grpSpPr>
            <a:xfrm>
              <a:off x="0" y="828675"/>
              <a:ext cx="4648200" cy="2362200"/>
              <a:chOff x="0" y="0"/>
              <a:chExt cx="4648200" cy="2362200"/>
            </a:xfrm>
          </p:grpSpPr>
          <p:sp>
            <p:nvSpPr>
              <p:cNvPr id="7" name="Dikdörtgen 6"/>
              <p:cNvSpPr/>
              <p:nvPr/>
            </p:nvSpPr>
            <p:spPr>
              <a:xfrm>
                <a:off x="9525" y="885825"/>
                <a:ext cx="1095375" cy="5810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tr-TR" sz="1100">
                    <a:effectLst/>
                    <a:ea typeface="Calibri" panose="020F0502020204030204" pitchFamily="34" charset="0"/>
                    <a:cs typeface="Times New Roman" panose="02020603050405020304" pitchFamily="18" charset="0"/>
                  </a:rPr>
                  <a:t>Irksal/Etnik Farklılıklar</a:t>
                </a:r>
              </a:p>
            </p:txBody>
          </p:sp>
          <p:sp>
            <p:nvSpPr>
              <p:cNvPr id="8" name="Dikdörtgen 7"/>
              <p:cNvSpPr/>
              <p:nvPr/>
            </p:nvSpPr>
            <p:spPr>
              <a:xfrm>
                <a:off x="0" y="1724025"/>
                <a:ext cx="1095375" cy="609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tr-TR" sz="1100">
                    <a:effectLst/>
                    <a:ea typeface="Calibri" panose="020F0502020204030204" pitchFamily="34" charset="0"/>
                    <a:cs typeface="Times New Roman" panose="02020603050405020304" pitchFamily="18" charset="0"/>
                  </a:rPr>
                  <a:t>Farklılık Yönetimi Uygulamaları</a:t>
                </a:r>
              </a:p>
            </p:txBody>
          </p:sp>
          <p:sp>
            <p:nvSpPr>
              <p:cNvPr id="9" name="Dikdörtgen 8"/>
              <p:cNvSpPr/>
              <p:nvPr/>
            </p:nvSpPr>
            <p:spPr>
              <a:xfrm>
                <a:off x="1323975" y="790575"/>
                <a:ext cx="781050" cy="15335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tr-TR" sz="1100">
                    <a:effectLst/>
                    <a:ea typeface="Calibri" panose="020F0502020204030204" pitchFamily="34" charset="0"/>
                    <a:cs typeface="Times New Roman" panose="02020603050405020304" pitchFamily="18" charset="0"/>
                  </a:rPr>
                  <a:t>Kariyer tecrübesi</a:t>
                </a:r>
              </a:p>
              <a:p>
                <a:pPr>
                  <a:lnSpc>
                    <a:spcPct val="107000"/>
                  </a:lnSpc>
                  <a:spcAft>
                    <a:spcPts val="800"/>
                  </a:spcAft>
                </a:pPr>
                <a:r>
                  <a:rPr lang="tr-TR" sz="1100">
                    <a:effectLst/>
                    <a:ea typeface="Calibri" panose="020F0502020204030204" pitchFamily="34" charset="0"/>
                    <a:cs typeface="Times New Roman" panose="02020603050405020304" pitchFamily="18" charset="0"/>
                  </a:rPr>
                  <a:t>İşyeri algıları</a:t>
                </a:r>
              </a:p>
              <a:p>
                <a:pPr>
                  <a:lnSpc>
                    <a:spcPct val="107000"/>
                  </a:lnSpc>
                  <a:spcAft>
                    <a:spcPts val="800"/>
                  </a:spcAft>
                </a:pPr>
                <a:r>
                  <a:rPr lang="tr-TR" sz="1100">
                    <a:effectLst/>
                    <a:ea typeface="Calibri" panose="020F0502020204030204" pitchFamily="34" charset="0"/>
                    <a:cs typeface="Times New Roman" panose="02020603050405020304" pitchFamily="18" charset="0"/>
                  </a:rPr>
                  <a:t>Çalışan doyumu</a:t>
                </a:r>
              </a:p>
            </p:txBody>
          </p:sp>
          <p:sp>
            <p:nvSpPr>
              <p:cNvPr id="10" name="Dikdörtgen 9"/>
              <p:cNvSpPr/>
              <p:nvPr/>
            </p:nvSpPr>
            <p:spPr>
              <a:xfrm>
                <a:off x="1323975" y="0"/>
                <a:ext cx="771525" cy="5810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tr-TR" sz="1100">
                    <a:effectLst/>
                    <a:ea typeface="Calibri" panose="020F0502020204030204" pitchFamily="34" charset="0"/>
                    <a:cs typeface="Times New Roman" panose="02020603050405020304" pitchFamily="18" charset="0"/>
                  </a:rPr>
                  <a:t>Bireysel çıktılar</a:t>
                </a:r>
              </a:p>
            </p:txBody>
          </p:sp>
          <p:sp>
            <p:nvSpPr>
              <p:cNvPr id="11" name="Dikdörtgen 10"/>
              <p:cNvSpPr/>
              <p:nvPr/>
            </p:nvSpPr>
            <p:spPr>
              <a:xfrm>
                <a:off x="2495550" y="819150"/>
                <a:ext cx="885825" cy="15049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000">
                    <a:effectLst/>
                    <a:ea typeface="Calibri" panose="020F0502020204030204" pitchFamily="34" charset="0"/>
                    <a:cs typeface="Times New Roman" panose="02020603050405020304" pitchFamily="18" charset="0"/>
                  </a:rPr>
                  <a:t>Grubun iş performansı</a:t>
                </a:r>
                <a:endParaRPr lang="tr-TR" sz="1100">
                  <a:effectLst/>
                  <a:ea typeface="Calibri" panose="020F0502020204030204" pitchFamily="34" charset="0"/>
                  <a:cs typeface="Times New Roman" panose="02020603050405020304" pitchFamily="18" charset="0"/>
                </a:endParaRPr>
              </a:p>
              <a:p>
                <a:pPr algn="ctr">
                  <a:lnSpc>
                    <a:spcPct val="107000"/>
                  </a:lnSpc>
                  <a:spcAft>
                    <a:spcPts val="800"/>
                  </a:spcAft>
                </a:pPr>
                <a:r>
                  <a:rPr lang="tr-TR" sz="1000">
                    <a:effectLst/>
                    <a:ea typeface="Calibri" panose="020F0502020204030204" pitchFamily="34" charset="0"/>
                    <a:cs typeface="Times New Roman" panose="02020603050405020304" pitchFamily="18" charset="0"/>
                  </a:rPr>
                  <a:t>Grup içi iletişim</a:t>
                </a:r>
                <a:endParaRPr lang="tr-TR" sz="1100">
                  <a:effectLst/>
                  <a:ea typeface="Calibri" panose="020F0502020204030204" pitchFamily="34" charset="0"/>
                  <a:cs typeface="Times New Roman" panose="02020603050405020304" pitchFamily="18" charset="0"/>
                </a:endParaRPr>
              </a:p>
            </p:txBody>
          </p:sp>
          <p:sp>
            <p:nvSpPr>
              <p:cNvPr id="12" name="Dikdörtgen 11"/>
              <p:cNvSpPr/>
              <p:nvPr/>
            </p:nvSpPr>
            <p:spPr>
              <a:xfrm>
                <a:off x="3810000" y="819150"/>
                <a:ext cx="838200" cy="15430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tr-TR" sz="1000">
                    <a:effectLst/>
                    <a:ea typeface="Calibri" panose="020F0502020204030204" pitchFamily="34" charset="0"/>
                    <a:cs typeface="Times New Roman" panose="02020603050405020304" pitchFamily="18" charset="0"/>
                  </a:rPr>
                  <a:t>İş kalitesi</a:t>
                </a:r>
                <a:endParaRPr lang="tr-TR" sz="1100">
                  <a:effectLst/>
                  <a:ea typeface="Calibri" panose="020F0502020204030204" pitchFamily="34" charset="0"/>
                  <a:cs typeface="Times New Roman" panose="02020603050405020304" pitchFamily="18" charset="0"/>
                </a:endParaRPr>
              </a:p>
              <a:p>
                <a:pPr>
                  <a:lnSpc>
                    <a:spcPct val="107000"/>
                  </a:lnSpc>
                  <a:spcAft>
                    <a:spcPts val="800"/>
                  </a:spcAft>
                </a:pPr>
                <a:r>
                  <a:rPr lang="tr-TR" sz="1000">
                    <a:effectLst/>
                    <a:ea typeface="Calibri" panose="020F0502020204030204" pitchFamily="34" charset="0"/>
                    <a:cs typeface="Times New Roman" panose="02020603050405020304" pitchFamily="18" charset="0"/>
                  </a:rPr>
                  <a:t>Çalışanların durumu</a:t>
                </a:r>
                <a:endParaRPr lang="tr-TR" sz="1100">
                  <a:effectLst/>
                  <a:ea typeface="Calibri" panose="020F0502020204030204" pitchFamily="34" charset="0"/>
                  <a:cs typeface="Times New Roman" panose="02020603050405020304" pitchFamily="18" charset="0"/>
                </a:endParaRPr>
              </a:p>
              <a:p>
                <a:pPr>
                  <a:lnSpc>
                    <a:spcPct val="107000"/>
                  </a:lnSpc>
                  <a:spcAft>
                    <a:spcPts val="800"/>
                  </a:spcAft>
                </a:pPr>
                <a:r>
                  <a:rPr lang="tr-TR" sz="1000">
                    <a:effectLst/>
                    <a:ea typeface="Calibri" panose="020F0502020204030204" pitchFamily="34" charset="0"/>
                    <a:cs typeface="Times New Roman" panose="02020603050405020304" pitchFamily="18" charset="0"/>
                  </a:rPr>
                  <a:t>Verimlilik</a:t>
                </a:r>
                <a:endParaRPr lang="tr-TR" sz="1100">
                  <a:effectLst/>
                  <a:ea typeface="Calibri" panose="020F0502020204030204" pitchFamily="34" charset="0"/>
                  <a:cs typeface="Times New Roman" panose="02020603050405020304" pitchFamily="18" charset="0"/>
                </a:endParaRPr>
              </a:p>
              <a:p>
                <a:pPr>
                  <a:lnSpc>
                    <a:spcPct val="107000"/>
                  </a:lnSpc>
                  <a:spcAft>
                    <a:spcPts val="800"/>
                  </a:spcAft>
                </a:pPr>
                <a:r>
                  <a:rPr lang="tr-TR" sz="1000">
                    <a:effectLst/>
                    <a:ea typeface="Calibri" panose="020F0502020204030204" pitchFamily="34" charset="0"/>
                    <a:cs typeface="Times New Roman" panose="02020603050405020304" pitchFamily="18" charset="0"/>
                  </a:rPr>
                  <a:t>Finansal performans</a:t>
                </a:r>
                <a:endParaRPr lang="tr-TR" sz="1100">
                  <a:effectLst/>
                  <a:ea typeface="Calibri" panose="020F0502020204030204" pitchFamily="34" charset="0"/>
                  <a:cs typeface="Times New Roman" panose="02020603050405020304" pitchFamily="18" charset="0"/>
                </a:endParaRPr>
              </a:p>
            </p:txBody>
          </p:sp>
          <p:sp>
            <p:nvSpPr>
              <p:cNvPr id="13" name="Dikdörtgen 12"/>
              <p:cNvSpPr/>
              <p:nvPr/>
            </p:nvSpPr>
            <p:spPr>
              <a:xfrm>
                <a:off x="2466975" y="19050"/>
                <a:ext cx="895350" cy="63817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tr-TR" sz="1100">
                    <a:effectLst/>
                    <a:ea typeface="Calibri" panose="020F0502020204030204" pitchFamily="34" charset="0"/>
                    <a:cs typeface="Times New Roman" panose="02020603050405020304" pitchFamily="18" charset="0"/>
                  </a:rPr>
                  <a:t>Grupsal çıktılar</a:t>
                </a:r>
              </a:p>
            </p:txBody>
          </p:sp>
          <p:sp>
            <p:nvSpPr>
              <p:cNvPr id="14" name="Dikdörtgen 13"/>
              <p:cNvSpPr/>
              <p:nvPr/>
            </p:nvSpPr>
            <p:spPr>
              <a:xfrm>
                <a:off x="3800475" y="19050"/>
                <a:ext cx="819150" cy="63817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tr-TR" sz="1100">
                    <a:effectLst/>
                    <a:ea typeface="Calibri" panose="020F0502020204030204" pitchFamily="34" charset="0"/>
                    <a:cs typeface="Times New Roman" panose="02020603050405020304" pitchFamily="18" charset="0"/>
                  </a:rPr>
                  <a:t>Örgütsel çıktılar</a:t>
                </a:r>
              </a:p>
            </p:txBody>
          </p:sp>
          <p:sp>
            <p:nvSpPr>
              <p:cNvPr id="15" name="Sol Sağ Ok 14"/>
              <p:cNvSpPr/>
              <p:nvPr/>
            </p:nvSpPr>
            <p:spPr>
              <a:xfrm>
                <a:off x="2095500" y="1343025"/>
                <a:ext cx="419100" cy="161925"/>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6" name="Sol Sağ Ok 15"/>
              <p:cNvSpPr/>
              <p:nvPr/>
            </p:nvSpPr>
            <p:spPr>
              <a:xfrm>
                <a:off x="3390900" y="1371600"/>
                <a:ext cx="419100" cy="161925"/>
              </a:xfrm>
              <a:prstGeom prst="lef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cxnSp>
            <p:nvCxnSpPr>
              <p:cNvPr id="17" name="Düz Ok Bağlayıcısı 16"/>
              <p:cNvCxnSpPr>
                <a:stCxn id="7" idx="3"/>
              </p:cNvCxnSpPr>
              <p:nvPr/>
            </p:nvCxnSpPr>
            <p:spPr>
              <a:xfrm>
                <a:off x="1104900" y="1176338"/>
                <a:ext cx="219075" cy="3095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Düz Ok Bağlayıcısı 17"/>
              <p:cNvCxnSpPr>
                <a:stCxn id="8" idx="3"/>
              </p:cNvCxnSpPr>
              <p:nvPr/>
            </p:nvCxnSpPr>
            <p:spPr>
              <a:xfrm flipV="1">
                <a:off x="1095375" y="1800227"/>
                <a:ext cx="238125" cy="2285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6" name="Metin Kutusu 14"/>
            <p:cNvSpPr txBox="1"/>
            <p:nvPr/>
          </p:nvSpPr>
          <p:spPr>
            <a:xfrm>
              <a:off x="-200025" y="28575"/>
              <a:ext cx="4838700" cy="5619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400">
                  <a:effectLst/>
                  <a:latin typeface="Calibri" panose="020F0502020204030204" pitchFamily="34" charset="0"/>
                  <a:ea typeface="Calibri" panose="020F0502020204030204" pitchFamily="34" charset="0"/>
                  <a:cs typeface="Times New Roman" panose="02020603050405020304" pitchFamily="18" charset="0"/>
                </a:rPr>
                <a:t>Dreachslin, Weech-Maldonado ve Dansky’nin Irksal ve Etnik Farklılıkların Örgütsel Davranışa Etkilerine İlişkin Modeli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8541400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8982" y="374073"/>
            <a:ext cx="10494818" cy="1316615"/>
          </a:xfrm>
        </p:spPr>
        <p:txBody>
          <a:bodyPr/>
          <a:lstStyle/>
          <a:p>
            <a:r>
              <a:rPr lang="tr-TR" dirty="0" err="1">
                <a:solidFill>
                  <a:srgbClr val="0070C0"/>
                </a:solidFill>
              </a:rPr>
              <a:t>Pitts’in</a:t>
            </a:r>
            <a:r>
              <a:rPr lang="tr-TR" dirty="0">
                <a:solidFill>
                  <a:srgbClr val="0070C0"/>
                </a:solidFill>
              </a:rPr>
              <a:t> Modeli</a:t>
            </a:r>
          </a:p>
        </p:txBody>
      </p:sp>
      <p:sp>
        <p:nvSpPr>
          <p:cNvPr id="3" name="İçerik Yer Tutucusu 2"/>
          <p:cNvSpPr>
            <a:spLocks noGrp="1"/>
          </p:cNvSpPr>
          <p:nvPr>
            <p:ph idx="1"/>
          </p:nvPr>
        </p:nvSpPr>
        <p:spPr/>
        <p:txBody>
          <a:bodyPr/>
          <a:lstStyle/>
          <a:p>
            <a:pPr marL="0" indent="0">
              <a:buNone/>
            </a:pPr>
            <a:r>
              <a:rPr lang="tr-TR" dirty="0" err="1" smtClean="0"/>
              <a:t>Pitts’e</a:t>
            </a:r>
            <a:r>
              <a:rPr lang="tr-TR" dirty="0" smtClean="0"/>
              <a:t> göre farklılıkların yönetimi anlayışı üç boyut içermektedir;</a:t>
            </a:r>
          </a:p>
          <a:p>
            <a:r>
              <a:rPr lang="tr-TR" dirty="0" smtClean="0"/>
              <a:t>Personel seçimi programları,</a:t>
            </a:r>
          </a:p>
          <a:p>
            <a:r>
              <a:rPr lang="tr-TR" dirty="0" smtClean="0"/>
              <a:t>Kültürel farkındalığı artırmaya yönelik programlar,</a:t>
            </a:r>
          </a:p>
          <a:p>
            <a:r>
              <a:rPr lang="tr-TR" dirty="0" smtClean="0"/>
              <a:t>Pragmatik yönetsel politikalar.</a:t>
            </a:r>
          </a:p>
          <a:p>
            <a:pPr marL="0" indent="0">
              <a:buNone/>
            </a:pPr>
            <a:endParaRPr lang="tr-TR" dirty="0" smtClean="0"/>
          </a:p>
          <a:p>
            <a:r>
              <a:rPr lang="tr-TR" dirty="0" smtClean="0"/>
              <a:t>Bu boyutlar aynı zamanda farklılıkların performans üzerindeki etkisini düzenleyen ve etkileyen boyutlardır.</a:t>
            </a:r>
            <a:endParaRPr lang="tr-TR" dirty="0"/>
          </a:p>
        </p:txBody>
      </p:sp>
    </p:spTree>
    <p:extLst>
      <p:ext uri="{BB962C8B-B14F-4D97-AF65-F5344CB8AC3E}">
        <p14:creationId xmlns:p14="http://schemas.microsoft.com/office/powerpoint/2010/main" val="19344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3564" y="304801"/>
            <a:ext cx="10550236" cy="1385888"/>
          </a:xfrm>
        </p:spPr>
        <p:txBody>
          <a:bodyPr/>
          <a:lstStyle/>
          <a:p>
            <a:r>
              <a:rPr lang="tr-TR" dirty="0" smtClean="0">
                <a:solidFill>
                  <a:srgbClr val="0070C0"/>
                </a:solidFill>
              </a:rPr>
              <a:t>Farklılıkların yönetimi anlayışının tarihçesi</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Eşit istihdam fırsatı</a:t>
            </a:r>
          </a:p>
          <a:p>
            <a:r>
              <a:rPr lang="tr-TR" dirty="0"/>
              <a:t>O</a:t>
            </a:r>
            <a:r>
              <a:rPr lang="tr-TR" dirty="0" smtClean="0"/>
              <a:t>lumlu eylem</a:t>
            </a:r>
          </a:p>
          <a:p>
            <a:r>
              <a:rPr lang="tr-TR" dirty="0" smtClean="0"/>
              <a:t>Farklılıkların yönetimi </a:t>
            </a:r>
            <a:endParaRPr lang="tr-TR" dirty="0"/>
          </a:p>
        </p:txBody>
      </p:sp>
    </p:spTree>
    <p:extLst>
      <p:ext uri="{BB962C8B-B14F-4D97-AF65-F5344CB8AC3E}">
        <p14:creationId xmlns:p14="http://schemas.microsoft.com/office/powerpoint/2010/main" val="24854667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grpSp>
        <p:nvGrpSpPr>
          <p:cNvPr id="4" name="Grup 3"/>
          <p:cNvGrpSpPr/>
          <p:nvPr/>
        </p:nvGrpSpPr>
        <p:grpSpPr>
          <a:xfrm>
            <a:off x="3348037" y="1743075"/>
            <a:ext cx="5495925" cy="3371850"/>
            <a:chOff x="0" y="0"/>
            <a:chExt cx="5495925" cy="3371850"/>
          </a:xfrm>
        </p:grpSpPr>
        <p:grpSp>
          <p:nvGrpSpPr>
            <p:cNvPr id="5" name="Grup 4"/>
            <p:cNvGrpSpPr/>
            <p:nvPr/>
          </p:nvGrpSpPr>
          <p:grpSpPr>
            <a:xfrm>
              <a:off x="66675" y="438150"/>
              <a:ext cx="5353050" cy="2933700"/>
              <a:chOff x="0" y="0"/>
              <a:chExt cx="5353050" cy="2933700"/>
            </a:xfrm>
          </p:grpSpPr>
          <p:sp>
            <p:nvSpPr>
              <p:cNvPr id="7" name="Dikdörtgen 6"/>
              <p:cNvSpPr/>
              <p:nvPr/>
            </p:nvSpPr>
            <p:spPr>
              <a:xfrm>
                <a:off x="2000250" y="0"/>
                <a:ext cx="1409700" cy="48577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Örgüt misyonu</a:t>
                </a:r>
              </a:p>
            </p:txBody>
          </p:sp>
          <p:sp>
            <p:nvSpPr>
              <p:cNvPr id="8" name="Dikdörtgen 7"/>
              <p:cNvSpPr/>
              <p:nvPr/>
            </p:nvSpPr>
            <p:spPr>
              <a:xfrm>
                <a:off x="1971675" y="752475"/>
                <a:ext cx="1400175" cy="4572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Kültürel farkındalık yaratmak</a:t>
                </a:r>
              </a:p>
            </p:txBody>
          </p:sp>
          <p:sp>
            <p:nvSpPr>
              <p:cNvPr id="9" name="Dikdörtgen 8"/>
              <p:cNvSpPr/>
              <p:nvPr/>
            </p:nvSpPr>
            <p:spPr>
              <a:xfrm>
                <a:off x="1952625" y="1476375"/>
                <a:ext cx="1390650" cy="3524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Kültürel sinerji</a:t>
                </a:r>
              </a:p>
            </p:txBody>
          </p:sp>
          <p:sp>
            <p:nvSpPr>
              <p:cNvPr id="10" name="Dikdörtgen 9"/>
              <p:cNvSpPr/>
              <p:nvPr/>
            </p:nvSpPr>
            <p:spPr>
              <a:xfrm>
                <a:off x="1905000" y="2381250"/>
                <a:ext cx="1485900" cy="55245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Örgüt performansı</a:t>
                </a:r>
              </a:p>
            </p:txBody>
          </p:sp>
          <p:sp>
            <p:nvSpPr>
              <p:cNvPr id="11" name="Dikdörtgen 10"/>
              <p:cNvSpPr/>
              <p:nvPr/>
            </p:nvSpPr>
            <p:spPr>
              <a:xfrm>
                <a:off x="38100" y="828675"/>
                <a:ext cx="1238250" cy="4191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Personel seçimi</a:t>
                </a:r>
              </a:p>
            </p:txBody>
          </p:sp>
          <p:sp>
            <p:nvSpPr>
              <p:cNvPr id="12" name="Dikdörtgen 11"/>
              <p:cNvSpPr/>
              <p:nvPr/>
            </p:nvSpPr>
            <p:spPr>
              <a:xfrm>
                <a:off x="3981450" y="771525"/>
                <a:ext cx="1371600" cy="44767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Pragmatik yönetim politikaları</a:t>
                </a:r>
              </a:p>
            </p:txBody>
          </p:sp>
          <p:sp>
            <p:nvSpPr>
              <p:cNvPr id="13" name="Dikdörtgen 12"/>
              <p:cNvSpPr/>
              <p:nvPr/>
            </p:nvSpPr>
            <p:spPr>
              <a:xfrm>
                <a:off x="4010025" y="1504950"/>
                <a:ext cx="990600" cy="3524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İş doyumu</a:t>
                </a:r>
              </a:p>
            </p:txBody>
          </p:sp>
          <p:sp>
            <p:nvSpPr>
              <p:cNvPr id="14" name="Dikdörtgen 13"/>
              <p:cNvSpPr/>
              <p:nvPr/>
            </p:nvSpPr>
            <p:spPr>
              <a:xfrm>
                <a:off x="0" y="1676400"/>
                <a:ext cx="1247775" cy="9906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r-TR" sz="1100">
                    <a:effectLst/>
                    <a:ea typeface="Calibri" panose="020F0502020204030204" pitchFamily="34" charset="0"/>
                    <a:cs typeface="Times New Roman" panose="02020603050405020304" pitchFamily="18" charset="0"/>
                  </a:rPr>
                  <a:t>Örgüt heterojenliğini artırma/ bütünleştirme</a:t>
                </a:r>
              </a:p>
            </p:txBody>
          </p:sp>
          <p:cxnSp>
            <p:nvCxnSpPr>
              <p:cNvPr id="15" name="Düz Ok Bağlayıcısı 14"/>
              <p:cNvCxnSpPr>
                <a:stCxn id="7" idx="1"/>
              </p:cNvCxnSpPr>
              <p:nvPr/>
            </p:nvCxnSpPr>
            <p:spPr>
              <a:xfrm flipH="1">
                <a:off x="914400" y="242888"/>
                <a:ext cx="1085850" cy="5667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Düz Ok Bağlayıcısı 15"/>
              <p:cNvCxnSpPr/>
              <p:nvPr/>
            </p:nvCxnSpPr>
            <p:spPr>
              <a:xfrm>
                <a:off x="3409950" y="209550"/>
                <a:ext cx="1314450" cy="552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Düz Ok Bağlayıcısı 16"/>
              <p:cNvCxnSpPr/>
              <p:nvPr/>
            </p:nvCxnSpPr>
            <p:spPr>
              <a:xfrm>
                <a:off x="2743200" y="495300"/>
                <a:ext cx="9525" cy="2762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Düz Ok Bağlayıcısı 17"/>
              <p:cNvCxnSpPr/>
              <p:nvPr/>
            </p:nvCxnSpPr>
            <p:spPr>
              <a:xfrm>
                <a:off x="638175" y="1257300"/>
                <a:ext cx="0" cy="4191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Düz Ok Bağlayıcısı 18"/>
              <p:cNvCxnSpPr/>
              <p:nvPr/>
            </p:nvCxnSpPr>
            <p:spPr>
              <a:xfrm>
                <a:off x="2733675" y="1209675"/>
                <a:ext cx="9525" cy="2952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Düz Ok Bağlayıcısı 19"/>
              <p:cNvCxnSpPr/>
              <p:nvPr/>
            </p:nvCxnSpPr>
            <p:spPr>
              <a:xfrm>
                <a:off x="2724150" y="1838325"/>
                <a:ext cx="9525" cy="5429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Düz Ok Bağlayıcısı 20"/>
              <p:cNvCxnSpPr/>
              <p:nvPr/>
            </p:nvCxnSpPr>
            <p:spPr>
              <a:xfrm>
                <a:off x="4705350" y="1228725"/>
                <a:ext cx="19050" cy="3143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Düz Ok Bağlayıcısı 21"/>
              <p:cNvCxnSpPr/>
              <p:nvPr/>
            </p:nvCxnSpPr>
            <p:spPr>
              <a:xfrm>
                <a:off x="1257300" y="2228850"/>
                <a:ext cx="657225" cy="4286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Düz Ok Bağlayıcısı 22"/>
              <p:cNvCxnSpPr/>
              <p:nvPr/>
            </p:nvCxnSpPr>
            <p:spPr>
              <a:xfrm flipH="1">
                <a:off x="3381375" y="1866900"/>
                <a:ext cx="1171575" cy="8286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6" name="Metin Kutusu 34"/>
            <p:cNvSpPr txBox="1"/>
            <p:nvPr/>
          </p:nvSpPr>
          <p:spPr>
            <a:xfrm>
              <a:off x="0" y="0"/>
              <a:ext cx="5495925" cy="2762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tr-TR" sz="1400">
                  <a:effectLst/>
                  <a:latin typeface="Calibri" panose="020F0502020204030204" pitchFamily="34" charset="0"/>
                  <a:ea typeface="Calibri" panose="020F0502020204030204" pitchFamily="34" charset="0"/>
                  <a:cs typeface="Times New Roman" panose="02020603050405020304" pitchFamily="18" charset="0"/>
                </a:rPr>
                <a:t>Pitts’in Farklılıkların Yönetimi Modeli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8893121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Kaynak:</a:t>
            </a:r>
          </a:p>
          <a:p>
            <a:r>
              <a:rPr lang="tr-TR" dirty="0" smtClean="0"/>
              <a:t>Olca </a:t>
            </a:r>
            <a:r>
              <a:rPr lang="tr-TR" dirty="0" err="1" smtClean="0"/>
              <a:t>Sürvegil</a:t>
            </a:r>
            <a:r>
              <a:rPr lang="tr-TR" dirty="0" smtClean="0"/>
              <a:t> (2010). </a:t>
            </a:r>
            <a:r>
              <a:rPr lang="tr-TR" i="1" dirty="0" smtClean="0"/>
              <a:t>Çalışma Yaşamında Farklılıkların Yönetimi</a:t>
            </a:r>
            <a:r>
              <a:rPr lang="tr-TR" dirty="0" smtClean="0"/>
              <a:t>, Nobel: İstanbul</a:t>
            </a:r>
            <a:endParaRPr lang="tr-TR" dirty="0"/>
          </a:p>
        </p:txBody>
      </p:sp>
    </p:spTree>
    <p:extLst>
      <p:ext uri="{BB962C8B-B14F-4D97-AF65-F5344CB8AC3E}">
        <p14:creationId xmlns:p14="http://schemas.microsoft.com/office/powerpoint/2010/main" val="2886066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solidFill>
                  <a:srgbClr val="0070C0"/>
                </a:solidFill>
              </a:rPr>
              <a:t>Eşit istihdam fırsatı</a:t>
            </a:r>
            <a:r>
              <a:rPr lang="tr-TR" dirty="0" smtClean="0"/>
              <a:t>, hukuki açıdan ayrımcılıktan korunan gruplara odaklamaktadır. </a:t>
            </a:r>
          </a:p>
          <a:p>
            <a:r>
              <a:rPr lang="tr-TR" dirty="0" smtClean="0"/>
              <a:t>Hukuk sayesinde, istihdam sürecinde ırk, renk, din, cinsiyet, ulusal köken, yaş ya da engellilik gibi özelliklere ilişkin ayrımcılık yasaklanmıştır.</a:t>
            </a:r>
          </a:p>
          <a:p>
            <a:r>
              <a:rPr lang="tr-TR" dirty="0" smtClean="0"/>
              <a:t>Bu yaklaşım sadece bazı gruplara odaklanması nedeniyle farklılık yönetiminden ayrılmaktadır.</a:t>
            </a:r>
          </a:p>
        </p:txBody>
      </p:sp>
    </p:spTree>
    <p:extLst>
      <p:ext uri="{BB962C8B-B14F-4D97-AF65-F5344CB8AC3E}">
        <p14:creationId xmlns:p14="http://schemas.microsoft.com/office/powerpoint/2010/main" val="146267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Eşit istihdam</a:t>
            </a:r>
            <a:endParaRPr lang="tr-TR" dirty="0">
              <a:solidFill>
                <a:srgbClr val="0070C0"/>
              </a:solidFill>
            </a:endParaRPr>
          </a:p>
        </p:txBody>
      </p:sp>
      <p:sp>
        <p:nvSpPr>
          <p:cNvPr id="3" name="İçerik Yer Tutucusu 2"/>
          <p:cNvSpPr>
            <a:spLocks noGrp="1"/>
          </p:cNvSpPr>
          <p:nvPr>
            <p:ph idx="1"/>
          </p:nvPr>
        </p:nvSpPr>
        <p:spPr/>
        <p:txBody>
          <a:bodyPr/>
          <a:lstStyle/>
          <a:p>
            <a:pPr marL="0" indent="0">
              <a:buNone/>
            </a:pPr>
            <a:r>
              <a:rPr lang="tr-TR" dirty="0" smtClean="0"/>
              <a:t>Cinsiyet eşitliğine ilişkin üç kavramsallaştırma</a:t>
            </a:r>
          </a:p>
          <a:p>
            <a:r>
              <a:rPr lang="tr-TR" dirty="0" smtClean="0"/>
              <a:t>Kadın ve erkeğin aynı olduğu varsayımı</a:t>
            </a:r>
          </a:p>
          <a:p>
            <a:r>
              <a:rPr lang="tr-TR" dirty="0" smtClean="0"/>
              <a:t>Kadınların erkeklerden farklı olduğu varsayımı</a:t>
            </a:r>
          </a:p>
          <a:p>
            <a:r>
              <a:rPr lang="tr-TR" dirty="0" smtClean="0"/>
              <a:t>Var olan cinsiyet ilişkilerinin dönüştürülmesi</a:t>
            </a:r>
          </a:p>
          <a:p>
            <a:endParaRPr lang="tr-TR" dirty="0"/>
          </a:p>
          <a:p>
            <a:pPr marL="0" indent="0">
              <a:buNone/>
            </a:pPr>
            <a:r>
              <a:rPr lang="tr-TR" dirty="0"/>
              <a:t>Bu farklı yaklaşımlar birbirinden ayrı olan değil aksine ‘üçlü bir sacayağı’ olarak birbirini tamamlayan ve birbirine gerekli olan </a:t>
            </a:r>
            <a:r>
              <a:rPr lang="tr-TR" dirty="0" smtClean="0"/>
              <a:t>yaklaşımlardır.</a:t>
            </a:r>
            <a:endParaRPr lang="tr-TR" dirty="0"/>
          </a:p>
        </p:txBody>
      </p:sp>
    </p:spTree>
    <p:extLst>
      <p:ext uri="{BB962C8B-B14F-4D97-AF65-F5344CB8AC3E}">
        <p14:creationId xmlns:p14="http://schemas.microsoft.com/office/powerpoint/2010/main" val="989419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AB’de Eşitlik Politikaları</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AB’nin Eşitlik </a:t>
            </a:r>
            <a:r>
              <a:rPr lang="tr-TR" dirty="0"/>
              <a:t>perspektifi etrafında geliştirilen politikalar daha çok kadınlar ve erkekler arasındaki farkları istihdam alanında ortadan kaldırmayı </a:t>
            </a:r>
            <a:r>
              <a:rPr lang="tr-TR" dirty="0" smtClean="0"/>
              <a:t>hedeflemiştir.</a:t>
            </a:r>
          </a:p>
          <a:p>
            <a:r>
              <a:rPr lang="tr-TR" dirty="0"/>
              <a:t>İkinci akım politikalar ise daha çok kadınlara özel politikalar olarak dizayn edilmiştir. </a:t>
            </a:r>
            <a:endParaRPr lang="tr-TR" dirty="0" smtClean="0"/>
          </a:p>
          <a:p>
            <a:r>
              <a:rPr lang="tr-TR" dirty="0" smtClean="0"/>
              <a:t>Örnek: 3 yaş üstü çocukların yüzde 90’ınan bakım hizmeti verilmesi gibi.</a:t>
            </a:r>
          </a:p>
          <a:p>
            <a:r>
              <a:rPr lang="tr-TR" dirty="0"/>
              <a:t>AB’nin cinsiyet eşitliğine ilişkin takındığı üçüncü perspektif ise, ev içindeki geleneksel kadın erkek rollerinde ve istihdam alanında toplumsal cinsiyet rollerini dönüştürmektir. </a:t>
            </a:r>
          </a:p>
        </p:txBody>
      </p:sp>
    </p:spTree>
    <p:extLst>
      <p:ext uri="{BB962C8B-B14F-4D97-AF65-F5344CB8AC3E}">
        <p14:creationId xmlns:p14="http://schemas.microsoft.com/office/powerpoint/2010/main" val="40336399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2891</Words>
  <Application>Microsoft Office PowerPoint</Application>
  <PresentationFormat>Geniş ekran</PresentationFormat>
  <Paragraphs>506</Paragraphs>
  <Slides>61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61</vt:i4>
      </vt:variant>
    </vt:vector>
  </HeadingPairs>
  <TitlesOfParts>
    <vt:vector size="67" baseType="lpstr">
      <vt:lpstr>Arial</vt:lpstr>
      <vt:lpstr>Calibri</vt:lpstr>
      <vt:lpstr>Calibri Light</vt:lpstr>
      <vt:lpstr>Symbol</vt:lpstr>
      <vt:lpstr>Times New Roman</vt:lpstr>
      <vt:lpstr>Office Teması</vt:lpstr>
      <vt:lpstr>İnsan Kaynaklarında Güncel Yaklaşımlar</vt:lpstr>
      <vt:lpstr>Farklılıkların yönetimi</vt:lpstr>
      <vt:lpstr>PowerPoint Sunusu</vt:lpstr>
      <vt:lpstr>Birincil ve ikincil düzey farklılıklar</vt:lpstr>
      <vt:lpstr>PowerPoint Sunusu</vt:lpstr>
      <vt:lpstr>Farklılıkların yönetimi anlayışının tarihçesi</vt:lpstr>
      <vt:lpstr>PowerPoint Sunusu</vt:lpstr>
      <vt:lpstr>Eşit istihdam</vt:lpstr>
      <vt:lpstr>AB’de Eşitlik Politikaları</vt:lpstr>
      <vt:lpstr>Türkiye’de eşitlik politikaları</vt:lpstr>
      <vt:lpstr>Eşitlikte fiili durum</vt:lpstr>
      <vt:lpstr>Kreş ve emzirme odaları</vt:lpstr>
      <vt:lpstr>Olumlu eylem</vt:lpstr>
      <vt:lpstr>Farklılıkların yönetimi </vt:lpstr>
      <vt:lpstr>Eşit istihdam fırsatı ile farklılıkların yönetiminin farkları</vt:lpstr>
      <vt:lpstr>Farklılıkların yönetiminin olumlu eylemden ayrıldığı noktalar</vt:lpstr>
      <vt:lpstr>PowerPoint Sunusu</vt:lpstr>
      <vt:lpstr>Farklılıkların yönetimi </vt:lpstr>
      <vt:lpstr>Farklılıkların yönetimini gerekliliği</vt:lpstr>
      <vt:lpstr>Farklılıkların yönetimini gerekliliği</vt:lpstr>
      <vt:lpstr>Farklılıkları yönetmenin işletmeye faydaları</vt:lpstr>
      <vt:lpstr>Farklılıkları yönetmenin topluma faydaları</vt:lpstr>
      <vt:lpstr>Farklılıkların yönetimi ile modeller</vt:lpstr>
      <vt:lpstr>Kuram ve model</vt:lpstr>
      <vt:lpstr>Farklılıkların yönetimi ile ilgili modeller</vt:lpstr>
      <vt:lpstr>İlk modellerin ortak özellikleri</vt:lpstr>
      <vt:lpstr>PowerPoint Sunusu</vt:lpstr>
      <vt:lpstr>Roosvelt Thomas’ın Modeli</vt:lpstr>
      <vt:lpstr>Örgütlerin, farklılıklarla başetmek için benimsemesi gereken sekiz eylem </vt:lpstr>
      <vt:lpstr>PowerPoint Sunusu</vt:lpstr>
      <vt:lpstr>Taylor Cox Modeli</vt:lpstr>
      <vt:lpstr>PowerPoint Sunusu</vt:lpstr>
      <vt:lpstr>Gary Powel’ın Modeli</vt:lpstr>
      <vt:lpstr>PowerPoint Sunusu</vt:lpstr>
      <vt:lpstr>PowerPoint Sunusu</vt:lpstr>
      <vt:lpstr>Robert Golembiewski’nin Modeli</vt:lpstr>
      <vt:lpstr>PowerPoint Sunusu</vt:lpstr>
      <vt:lpstr>PowerPoint Sunusu</vt:lpstr>
      <vt:lpstr>Tam bütünleşme modelleri</vt:lpstr>
      <vt:lpstr>Agars ve Kottke’nin tam bütünleşme modeli</vt:lpstr>
      <vt:lpstr>PowerPoint Sunusu</vt:lpstr>
      <vt:lpstr>Mor Barak’ın Kapsayıcı Modeli</vt:lpstr>
      <vt:lpstr>PowerPoint Sunusu</vt:lpstr>
      <vt:lpstr>PowerPoint Sunusu</vt:lpstr>
      <vt:lpstr>PowerPoint Sunusu</vt:lpstr>
      <vt:lpstr>PowerPoint Sunusu</vt:lpstr>
      <vt:lpstr>PowerPoint Sunusu</vt:lpstr>
      <vt:lpstr>PowerPoint Sunusu</vt:lpstr>
      <vt:lpstr>Örgüt fonksiyonlarına ve çıktı değişkenlere odaklanan modeller</vt:lpstr>
      <vt:lpstr>PowerPoint Sunusu</vt:lpstr>
      <vt:lpstr> Gibrert, Stead ve Ivanevich’in Modeli </vt:lpstr>
      <vt:lpstr>Gilbert, Stead ve Ivanevich’in Farklılıkların Etkin Yönetimi Modeli</vt:lpstr>
      <vt:lpstr> Jackson, Joshi ve Erhardt’ın Modeli </vt:lpstr>
      <vt:lpstr>PowerPoint Sunusu</vt:lpstr>
      <vt:lpstr>PowerPoint Sunusu</vt:lpstr>
      <vt:lpstr>PowerPoint Sunusu</vt:lpstr>
      <vt:lpstr>Dreachslin, Weech-Maldonado ve Dansky’nin Modeli </vt:lpstr>
      <vt:lpstr>PowerPoint Sunusu</vt:lpstr>
      <vt:lpstr>Pitts’in Modeli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Kaynaklarında Güncel Yaklaşımlar</dc:title>
  <dc:creator>Osman Bayraktar</dc:creator>
  <cp:lastModifiedBy>Osman Bayraktar</cp:lastModifiedBy>
  <cp:revision>5</cp:revision>
  <dcterms:created xsi:type="dcterms:W3CDTF">2020-03-26T20:45:18Z</dcterms:created>
  <dcterms:modified xsi:type="dcterms:W3CDTF">2020-03-27T06:08:54Z</dcterms:modified>
</cp:coreProperties>
</file>