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332" r:id="rId3"/>
    <p:sldId id="333" r:id="rId4"/>
    <p:sldId id="334" r:id="rId5"/>
    <p:sldId id="335" r:id="rId6"/>
    <p:sldId id="336" r:id="rId7"/>
    <p:sldId id="337" r:id="rId8"/>
    <p:sldId id="338" r:id="rId9"/>
    <p:sldId id="339" r:id="rId10"/>
    <p:sldId id="340" r:id="rId11"/>
    <p:sldId id="341" r:id="rId12"/>
    <p:sldId id="342" r:id="rId13"/>
    <p:sldId id="343" r:id="rId14"/>
    <p:sldId id="344" r:id="rId15"/>
    <p:sldId id="345" r:id="rId16"/>
    <p:sldId id="346" r:id="rId17"/>
    <p:sldId id="347" r:id="rId18"/>
    <p:sldId id="348" r:id="rId19"/>
    <p:sldId id="349" r:id="rId20"/>
    <p:sldId id="350" r:id="rId21"/>
    <p:sldId id="351" r:id="rId22"/>
    <p:sldId id="352" r:id="rId23"/>
    <p:sldId id="353" r:id="rId24"/>
    <p:sldId id="354" r:id="rId25"/>
    <p:sldId id="355" r:id="rId26"/>
    <p:sldId id="356" r:id="rId27"/>
    <p:sldId id="357" r:id="rId28"/>
    <p:sldId id="358" r:id="rId29"/>
  </p:sldIdLst>
  <p:sldSz cx="11304588"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56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948" y="-48"/>
      </p:cViewPr>
      <p:guideLst>
        <p:guide orient="horz" pos="2160"/>
        <p:guide pos="3561"/>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6FECF7-337C-4C50-AE17-EB12F2AB1464}" type="datetimeFigureOut">
              <a:rPr lang="tr-TR" smtClean="0"/>
              <a:t>24.03.2020</a:t>
            </a:fld>
            <a:endParaRPr lang="tr-TR"/>
          </a:p>
        </p:txBody>
      </p:sp>
      <p:sp>
        <p:nvSpPr>
          <p:cNvPr id="4" name="Slayt Görüntüsü Yer Tutucusu 3"/>
          <p:cNvSpPr>
            <a:spLocks noGrp="1" noRot="1" noChangeAspect="1"/>
          </p:cNvSpPr>
          <p:nvPr>
            <p:ph type="sldImg" idx="2"/>
          </p:nvPr>
        </p:nvSpPr>
        <p:spPr>
          <a:xfrm>
            <a:off x="603250" y="685800"/>
            <a:ext cx="56515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228BB1-6A9A-4EB5-8659-94D3B175E20E}" type="slidenum">
              <a:rPr lang="tr-TR" smtClean="0"/>
              <a:t>‹#›</a:t>
            </a:fld>
            <a:endParaRPr lang="tr-TR"/>
          </a:p>
        </p:txBody>
      </p:sp>
    </p:spTree>
    <p:extLst>
      <p:ext uri="{BB962C8B-B14F-4D97-AF65-F5344CB8AC3E}">
        <p14:creationId xmlns:p14="http://schemas.microsoft.com/office/powerpoint/2010/main" val="61075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847844" y="2130426"/>
            <a:ext cx="96089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695688" y="3886200"/>
            <a:ext cx="791321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195826" y="274639"/>
            <a:ext cx="2543532"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565229" y="274639"/>
            <a:ext cx="7442187"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892984" y="4406901"/>
            <a:ext cx="96089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892984" y="2906713"/>
            <a:ext cx="96089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24.03.2020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565229" y="1600201"/>
            <a:ext cx="499286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746499" y="1600201"/>
            <a:ext cx="499286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24.03.2020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565229" y="1535113"/>
            <a:ext cx="499482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565229" y="2174875"/>
            <a:ext cx="499482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5742574" y="1535113"/>
            <a:ext cx="499678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5742574" y="2174875"/>
            <a:ext cx="499678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24.03.2020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24.03.2020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24.03.2020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65230" y="273050"/>
            <a:ext cx="3719132"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419780" y="273051"/>
            <a:ext cx="63195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565230" y="1435101"/>
            <a:ext cx="371913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24.03.2020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215778" y="4800600"/>
            <a:ext cx="6782753"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215778" y="612775"/>
            <a:ext cx="678275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2215778" y="5367338"/>
            <a:ext cx="678275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24.03.2020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565230" y="274638"/>
            <a:ext cx="10174129"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565230" y="1600201"/>
            <a:ext cx="10174129"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565230" y="6356351"/>
            <a:ext cx="263773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24.03.2020</a:t>
            </a:fld>
            <a:endParaRPr lang="tr-TR"/>
          </a:p>
        </p:txBody>
      </p:sp>
      <p:sp>
        <p:nvSpPr>
          <p:cNvPr id="5" name="4 Altbilgi Yer Tutucusu"/>
          <p:cNvSpPr>
            <a:spLocks noGrp="1"/>
          </p:cNvSpPr>
          <p:nvPr>
            <p:ph type="ftr" sz="quarter" idx="3"/>
          </p:nvPr>
        </p:nvSpPr>
        <p:spPr>
          <a:xfrm>
            <a:off x="3862401" y="6356351"/>
            <a:ext cx="357978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8101622" y="6356351"/>
            <a:ext cx="263773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err="1" smtClean="0"/>
              <a:t>İşgörenlerin</a:t>
            </a:r>
            <a:r>
              <a:rPr lang="tr-TR" dirty="0" smtClean="0"/>
              <a:t> eğitimi ve geliştirilmesi</a:t>
            </a:r>
            <a:br>
              <a:rPr lang="tr-TR" dirty="0" smtClean="0"/>
            </a:br>
            <a:r>
              <a:rPr lang="tr-TR" dirty="0" smtClean="0"/>
              <a:t>2019-2020</a:t>
            </a:r>
            <a:r>
              <a:rPr lang="tr-TR" dirty="0" smtClean="0"/>
              <a:t/>
            </a:r>
            <a:br>
              <a:rPr lang="tr-TR" dirty="0" smtClean="0"/>
            </a:br>
            <a:r>
              <a:rPr lang="tr-TR" dirty="0" smtClean="0"/>
              <a:t>Bahar</a:t>
            </a:r>
            <a:endParaRPr lang="tr-TR" dirty="0"/>
          </a:p>
        </p:txBody>
      </p:sp>
      <p:sp>
        <p:nvSpPr>
          <p:cNvPr id="3" name="Alt Başlık 2"/>
          <p:cNvSpPr>
            <a:spLocks noGrp="1"/>
          </p:cNvSpPr>
          <p:nvPr>
            <p:ph type="subTitle" idx="1"/>
          </p:nvPr>
        </p:nvSpPr>
        <p:spPr/>
        <p:txBody>
          <a:bodyPr/>
          <a:lstStyle/>
          <a:p>
            <a:r>
              <a:rPr lang="tr-TR" dirty="0" smtClean="0"/>
              <a:t>Doç</a:t>
            </a:r>
            <a:r>
              <a:rPr lang="tr-TR" dirty="0" smtClean="0"/>
              <a:t>. Dr. Osman Bayraktar</a:t>
            </a:r>
            <a:endParaRPr lang="tr-TR" dirty="0"/>
          </a:p>
        </p:txBody>
      </p:sp>
    </p:spTree>
    <p:extLst>
      <p:ext uri="{BB962C8B-B14F-4D97-AF65-F5344CB8AC3E}">
        <p14:creationId xmlns:p14="http://schemas.microsoft.com/office/powerpoint/2010/main" val="2022204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917259923"/>
              </p:ext>
            </p:extLst>
          </p:nvPr>
        </p:nvGraphicFramePr>
        <p:xfrm>
          <a:off x="1417295" y="805219"/>
          <a:ext cx="7547638" cy="5132298"/>
        </p:xfrm>
        <a:graphic>
          <a:graphicData uri="http://schemas.openxmlformats.org/drawingml/2006/table">
            <a:tbl>
              <a:tblPr firstRow="1" bandRow="1">
                <a:tableStyleId>{5C22544A-7EE6-4342-B048-85BDC9FD1C3A}</a:tableStyleId>
              </a:tblPr>
              <a:tblGrid>
                <a:gridCol w="1142003">
                  <a:extLst>
                    <a:ext uri="{9D8B030D-6E8A-4147-A177-3AD203B41FA5}">
                      <a16:colId xmlns:a16="http://schemas.microsoft.com/office/drawing/2014/main" val="20000"/>
                    </a:ext>
                  </a:extLst>
                </a:gridCol>
                <a:gridCol w="1318020">
                  <a:extLst>
                    <a:ext uri="{9D8B030D-6E8A-4147-A177-3AD203B41FA5}">
                      <a16:colId xmlns:a16="http://schemas.microsoft.com/office/drawing/2014/main" val="20001"/>
                    </a:ext>
                  </a:extLst>
                </a:gridCol>
                <a:gridCol w="5087615">
                  <a:extLst>
                    <a:ext uri="{9D8B030D-6E8A-4147-A177-3AD203B41FA5}">
                      <a16:colId xmlns:a16="http://schemas.microsoft.com/office/drawing/2014/main" val="20002"/>
                    </a:ext>
                  </a:extLst>
                </a:gridCol>
              </a:tblGrid>
              <a:tr h="641782">
                <a:tc>
                  <a:txBody>
                    <a:bodyPr/>
                    <a:lstStyle/>
                    <a:p>
                      <a:r>
                        <a:rPr lang="tr-TR" dirty="0" smtClean="0"/>
                        <a:t>Kaynak Türü</a:t>
                      </a:r>
                      <a:endParaRPr lang="tr-TR" dirty="0"/>
                    </a:p>
                  </a:txBody>
                  <a:tcPr marL="84784" marR="84784"/>
                </a:tc>
                <a:tc>
                  <a:txBody>
                    <a:bodyPr/>
                    <a:lstStyle/>
                    <a:p>
                      <a:r>
                        <a:rPr lang="tr-TR" dirty="0" smtClean="0"/>
                        <a:t>Kaynak Adı</a:t>
                      </a:r>
                      <a:endParaRPr lang="tr-TR" dirty="0"/>
                    </a:p>
                  </a:txBody>
                  <a:tcPr marL="84784" marR="84784"/>
                </a:tc>
                <a:tc>
                  <a:txBody>
                    <a:bodyPr/>
                    <a:lstStyle/>
                    <a:p>
                      <a:r>
                        <a:rPr lang="tr-TR" dirty="0" smtClean="0"/>
                        <a:t>Açıklama </a:t>
                      </a:r>
                      <a:endParaRPr lang="tr-TR" dirty="0"/>
                    </a:p>
                  </a:txBody>
                  <a:tcPr marL="84784" marR="84784"/>
                </a:tc>
                <a:extLst>
                  <a:ext uri="{0D108BD9-81ED-4DB2-BD59-A6C34878D82A}">
                    <a16:rowId xmlns:a16="http://schemas.microsoft.com/office/drawing/2014/main" val="10000"/>
                  </a:ext>
                </a:extLst>
              </a:tr>
              <a:tr h="371826">
                <a:tc rowSpan="3">
                  <a:txBody>
                    <a:bodyPr/>
                    <a:lstStyle/>
                    <a:p>
                      <a:r>
                        <a:rPr lang="tr-TR" dirty="0" smtClean="0"/>
                        <a:t>Farklı zamanlı iletişim (mesaj bırakma)</a:t>
                      </a:r>
                      <a:endParaRPr lang="tr-TR" dirty="0"/>
                    </a:p>
                  </a:txBody>
                  <a:tcPr marL="84784" marR="84784"/>
                </a:tc>
                <a:tc>
                  <a:txBody>
                    <a:bodyPr/>
                    <a:lstStyle/>
                    <a:p>
                      <a:r>
                        <a:rPr lang="tr-TR" dirty="0" smtClean="0"/>
                        <a:t>E-posta</a:t>
                      </a:r>
                      <a:endParaRPr lang="tr-TR" dirty="0"/>
                    </a:p>
                  </a:txBody>
                  <a:tcPr marL="84784" marR="84784"/>
                </a:tc>
                <a:tc>
                  <a:txBody>
                    <a:bodyPr/>
                    <a:lstStyle/>
                    <a:p>
                      <a:r>
                        <a:rPr lang="tr-TR" dirty="0" smtClean="0"/>
                        <a:t>Bireylere elektronik mesaj gönderme</a:t>
                      </a:r>
                      <a:endParaRPr lang="tr-TR" dirty="0"/>
                    </a:p>
                  </a:txBody>
                  <a:tcPr marL="84784" marR="84784"/>
                </a:tc>
                <a:extLst>
                  <a:ext uri="{0D108BD9-81ED-4DB2-BD59-A6C34878D82A}">
                    <a16:rowId xmlns:a16="http://schemas.microsoft.com/office/drawing/2014/main" val="10001"/>
                  </a:ext>
                </a:extLst>
              </a:tr>
              <a:tr h="371826">
                <a:tc vMerge="1">
                  <a:txBody>
                    <a:bodyPr/>
                    <a:lstStyle/>
                    <a:p>
                      <a:endParaRPr lang="tr-TR" dirty="0"/>
                    </a:p>
                  </a:txBody>
                  <a:tcPr/>
                </a:tc>
                <a:tc>
                  <a:txBody>
                    <a:bodyPr/>
                    <a:lstStyle/>
                    <a:p>
                      <a:r>
                        <a:rPr lang="tr-TR" dirty="0" smtClean="0"/>
                        <a:t>Forum</a:t>
                      </a:r>
                      <a:endParaRPr lang="tr-TR" dirty="0"/>
                    </a:p>
                  </a:txBody>
                  <a:tcPr marL="84784" marR="84784"/>
                </a:tc>
                <a:tc>
                  <a:txBody>
                    <a:bodyPr/>
                    <a:lstStyle/>
                    <a:p>
                      <a:r>
                        <a:rPr lang="tr-TR" dirty="0" smtClean="0"/>
                        <a:t>Çeşitli başlıklar altında mesaj yazma ve tartışma</a:t>
                      </a:r>
                      <a:endParaRPr lang="tr-TR" dirty="0"/>
                    </a:p>
                  </a:txBody>
                  <a:tcPr marL="84784" marR="84784"/>
                </a:tc>
                <a:extLst>
                  <a:ext uri="{0D108BD9-81ED-4DB2-BD59-A6C34878D82A}">
                    <a16:rowId xmlns:a16="http://schemas.microsoft.com/office/drawing/2014/main" val="10002"/>
                  </a:ext>
                </a:extLst>
              </a:tr>
              <a:tr h="723278">
                <a:tc vMerge="1">
                  <a:txBody>
                    <a:bodyPr/>
                    <a:lstStyle/>
                    <a:p>
                      <a:endParaRPr lang="tr-TR" dirty="0"/>
                    </a:p>
                  </a:txBody>
                  <a:tcPr/>
                </a:tc>
                <a:tc>
                  <a:txBody>
                    <a:bodyPr/>
                    <a:lstStyle/>
                    <a:p>
                      <a:r>
                        <a:rPr lang="tr-TR" dirty="0" err="1" smtClean="0"/>
                        <a:t>Blog</a:t>
                      </a:r>
                      <a:endParaRPr lang="tr-TR" dirty="0"/>
                    </a:p>
                  </a:txBody>
                  <a:tcPr marL="84784" marR="84784"/>
                </a:tc>
                <a:tc>
                  <a:txBody>
                    <a:bodyPr/>
                    <a:lstStyle/>
                    <a:p>
                      <a:r>
                        <a:rPr lang="tr-TR" dirty="0" smtClean="0"/>
                        <a:t>Bir konuyu tartışmak amacıyla bireyler veya gruplar tarafından</a:t>
                      </a:r>
                      <a:r>
                        <a:rPr lang="tr-TR" baseline="0" dirty="0" smtClean="0"/>
                        <a:t> oluşturulan web sayfaları</a:t>
                      </a:r>
                      <a:endParaRPr lang="tr-TR" dirty="0"/>
                    </a:p>
                  </a:txBody>
                  <a:tcPr marL="84784" marR="84784"/>
                </a:tc>
                <a:extLst>
                  <a:ext uri="{0D108BD9-81ED-4DB2-BD59-A6C34878D82A}">
                    <a16:rowId xmlns:a16="http://schemas.microsoft.com/office/drawing/2014/main" val="10003"/>
                  </a:ext>
                </a:extLst>
              </a:tr>
              <a:tr h="371826">
                <a:tc rowSpan="3">
                  <a:txBody>
                    <a:bodyPr/>
                    <a:lstStyle/>
                    <a:p>
                      <a:r>
                        <a:rPr lang="tr-TR" dirty="0" smtClean="0"/>
                        <a:t>Eş zamanlı iletişim</a:t>
                      </a:r>
                    </a:p>
                    <a:p>
                      <a:r>
                        <a:rPr lang="tr-TR" dirty="0" smtClean="0"/>
                        <a:t>(canlı etkileşim)</a:t>
                      </a:r>
                      <a:endParaRPr lang="tr-TR" dirty="0"/>
                    </a:p>
                  </a:txBody>
                  <a:tcPr marL="84784" marR="84784"/>
                </a:tc>
                <a:tc>
                  <a:txBody>
                    <a:bodyPr/>
                    <a:lstStyle/>
                    <a:p>
                      <a:r>
                        <a:rPr lang="tr-TR" dirty="0" smtClean="0"/>
                        <a:t>Sohbet</a:t>
                      </a:r>
                      <a:endParaRPr lang="tr-TR" dirty="0"/>
                    </a:p>
                  </a:txBody>
                  <a:tcPr marL="84784" marR="84784"/>
                </a:tc>
                <a:tc>
                  <a:txBody>
                    <a:bodyPr/>
                    <a:lstStyle/>
                    <a:p>
                      <a:r>
                        <a:rPr lang="tr-TR" dirty="0" smtClean="0"/>
                        <a:t>İki</a:t>
                      </a:r>
                      <a:r>
                        <a:rPr lang="tr-TR" baseline="0" dirty="0" smtClean="0"/>
                        <a:t> veya daha fazla birey arasında «canlı» iletişim. </a:t>
                      </a:r>
                      <a:endParaRPr lang="tr-TR" dirty="0"/>
                    </a:p>
                  </a:txBody>
                  <a:tcPr marL="84784" marR="84784"/>
                </a:tc>
                <a:extLst>
                  <a:ext uri="{0D108BD9-81ED-4DB2-BD59-A6C34878D82A}">
                    <a16:rowId xmlns:a16="http://schemas.microsoft.com/office/drawing/2014/main" val="10004"/>
                  </a:ext>
                </a:extLst>
              </a:tr>
              <a:tr h="641782">
                <a:tc vMerge="1">
                  <a:txBody>
                    <a:bodyPr/>
                    <a:lstStyle/>
                    <a:p>
                      <a:endParaRPr lang="tr-TR" dirty="0"/>
                    </a:p>
                  </a:txBody>
                  <a:tcPr/>
                </a:tc>
                <a:tc>
                  <a:txBody>
                    <a:bodyPr/>
                    <a:lstStyle/>
                    <a:p>
                      <a:r>
                        <a:rPr lang="tr-TR" dirty="0" smtClean="0"/>
                        <a:t>Anlık mesajlaşma</a:t>
                      </a:r>
                      <a:endParaRPr lang="tr-TR" dirty="0"/>
                    </a:p>
                  </a:txBody>
                  <a:tcPr marL="84784" marR="84784"/>
                </a:tc>
                <a:tc>
                  <a:txBody>
                    <a:bodyPr/>
                    <a:lstStyle/>
                    <a:p>
                      <a:r>
                        <a:rPr lang="tr-TR" dirty="0" smtClean="0"/>
                        <a:t>Bireylerin sohbet etmek istediklerinde birbirlerine bir uyarı göndermeleri ve ondan sonra konuşmaların anında gerçekleşmesine yönelik özel sohbet odaları; metin mesajları ile yapılan</a:t>
                      </a:r>
                      <a:r>
                        <a:rPr lang="tr-TR" baseline="0" dirty="0" smtClean="0"/>
                        <a:t> telefon konuşması benzeri iletişim</a:t>
                      </a:r>
                      <a:endParaRPr lang="tr-TR" dirty="0"/>
                    </a:p>
                  </a:txBody>
                  <a:tcPr marL="84784" marR="84784"/>
                </a:tc>
                <a:extLst>
                  <a:ext uri="{0D108BD9-81ED-4DB2-BD59-A6C34878D82A}">
                    <a16:rowId xmlns:a16="http://schemas.microsoft.com/office/drawing/2014/main" val="10005"/>
                  </a:ext>
                </a:extLst>
              </a:tr>
              <a:tr h="641782">
                <a:tc vMerge="1">
                  <a:txBody>
                    <a:bodyPr/>
                    <a:lstStyle/>
                    <a:p>
                      <a:endParaRPr lang="tr-TR" dirty="0"/>
                    </a:p>
                  </a:txBody>
                  <a:tcPr/>
                </a:tc>
                <a:tc>
                  <a:txBody>
                    <a:bodyPr/>
                    <a:lstStyle/>
                    <a:p>
                      <a:r>
                        <a:rPr lang="tr-TR" dirty="0" smtClean="0"/>
                        <a:t>Video konferans</a:t>
                      </a:r>
                      <a:endParaRPr lang="tr-TR" dirty="0"/>
                    </a:p>
                  </a:txBody>
                  <a:tcPr marL="84784" marR="84784"/>
                </a:tc>
                <a:tc>
                  <a:txBody>
                    <a:bodyPr/>
                    <a:lstStyle/>
                    <a:p>
                      <a:r>
                        <a:rPr lang="tr-TR" dirty="0" smtClean="0"/>
                        <a:t>Bireylerin birbirlerini hem gördükleri hem de duydukları iki yönlü etkileşim yöntemi. Bir kamera,</a:t>
                      </a:r>
                      <a:r>
                        <a:rPr lang="tr-TR" baseline="0" dirty="0" smtClean="0"/>
                        <a:t> ses giriş aracı ve ses çıkış aracı ve ortak bir program kullanmayı gerektirir.</a:t>
                      </a:r>
                      <a:endParaRPr lang="tr-TR" dirty="0"/>
                    </a:p>
                  </a:txBody>
                  <a:tcPr marL="84784" marR="84784"/>
                </a:tc>
                <a:extLst>
                  <a:ext uri="{0D108BD9-81ED-4DB2-BD59-A6C34878D82A}">
                    <a16:rowId xmlns:a16="http://schemas.microsoft.com/office/drawing/2014/main" val="10006"/>
                  </a:ext>
                </a:extLst>
              </a:tr>
            </a:tbl>
          </a:graphicData>
        </a:graphic>
      </p:graphicFrame>
      <p:sp>
        <p:nvSpPr>
          <p:cNvPr id="5" name="Metin kutusu 4"/>
          <p:cNvSpPr txBox="1"/>
          <p:nvPr/>
        </p:nvSpPr>
        <p:spPr>
          <a:xfrm>
            <a:off x="1695688" y="5923128"/>
            <a:ext cx="7111767" cy="369332"/>
          </a:xfrm>
          <a:prstGeom prst="rect">
            <a:avLst/>
          </a:prstGeom>
          <a:noFill/>
        </p:spPr>
        <p:txBody>
          <a:bodyPr wrap="square" rtlCol="0">
            <a:spAutoFit/>
          </a:bodyPr>
          <a:lstStyle/>
          <a:p>
            <a:r>
              <a:rPr lang="tr-TR" dirty="0" smtClean="0">
                <a:solidFill>
                  <a:srgbClr val="FF0000"/>
                </a:solidFill>
              </a:rPr>
              <a:t>E-öğrenme için iletişim ve paylaşım araçları</a:t>
            </a:r>
            <a:endParaRPr lang="tr-TR" dirty="0">
              <a:solidFill>
                <a:srgbClr val="FF0000"/>
              </a:solidFill>
            </a:endParaRPr>
          </a:p>
        </p:txBody>
      </p:sp>
    </p:spTree>
    <p:extLst>
      <p:ext uri="{BB962C8B-B14F-4D97-AF65-F5344CB8AC3E}">
        <p14:creationId xmlns:p14="http://schemas.microsoft.com/office/powerpoint/2010/main" val="29059954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accent1"/>
                </a:solidFill>
              </a:rPr>
              <a:t>Sosyal ağlar</a:t>
            </a:r>
            <a:endParaRPr lang="tr-TR" dirty="0">
              <a:solidFill>
                <a:schemeClr val="accent1"/>
              </a:solidFill>
            </a:endParaRPr>
          </a:p>
        </p:txBody>
      </p:sp>
      <p:sp>
        <p:nvSpPr>
          <p:cNvPr id="3" name="İçerik Yer Tutucusu 2"/>
          <p:cNvSpPr>
            <a:spLocks noGrp="1"/>
          </p:cNvSpPr>
          <p:nvPr>
            <p:ph idx="1"/>
          </p:nvPr>
        </p:nvSpPr>
        <p:spPr/>
        <p:txBody>
          <a:bodyPr/>
          <a:lstStyle/>
          <a:p>
            <a:r>
              <a:rPr lang="tr-TR" dirty="0" smtClean="0"/>
              <a:t>Sosyal ağlar, belli bir sistem içerisinde kullanıcı bilgilerinin diğer kullanıcılara açık veya kısmen açık olduğu, sistem içerisinde bağlantılı bulunan kullanıcıların listelendiği ve bunlar arasında paylaşımın olduğu web tabanlı hizmetler olarak tanımlanabilir.</a:t>
            </a:r>
            <a:endParaRPr lang="tr-TR" dirty="0"/>
          </a:p>
        </p:txBody>
      </p:sp>
    </p:spTree>
    <p:extLst>
      <p:ext uri="{BB962C8B-B14F-4D97-AF65-F5344CB8AC3E}">
        <p14:creationId xmlns:p14="http://schemas.microsoft.com/office/powerpoint/2010/main" val="20165422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accent1"/>
                </a:solidFill>
              </a:rPr>
              <a:t>Önemli sosyal ağlar</a:t>
            </a:r>
            <a:endParaRPr lang="tr-TR" dirty="0">
              <a:solidFill>
                <a:schemeClr val="accent1"/>
              </a:solidFill>
            </a:endParaRPr>
          </a:p>
        </p:txBody>
      </p:sp>
      <p:sp>
        <p:nvSpPr>
          <p:cNvPr id="3" name="İçerik Yer Tutucusu 2"/>
          <p:cNvSpPr>
            <a:spLocks noGrp="1"/>
          </p:cNvSpPr>
          <p:nvPr>
            <p:ph idx="1"/>
          </p:nvPr>
        </p:nvSpPr>
        <p:spPr/>
        <p:txBody>
          <a:bodyPr/>
          <a:lstStyle/>
          <a:p>
            <a:r>
              <a:rPr lang="tr-TR" dirty="0" err="1" smtClean="0"/>
              <a:t>Twitter</a:t>
            </a:r>
            <a:endParaRPr lang="tr-TR" dirty="0" smtClean="0"/>
          </a:p>
          <a:p>
            <a:r>
              <a:rPr lang="tr-TR" dirty="0" err="1" smtClean="0"/>
              <a:t>Delicious</a:t>
            </a:r>
            <a:endParaRPr lang="tr-TR" dirty="0" smtClean="0"/>
          </a:p>
          <a:p>
            <a:r>
              <a:rPr lang="tr-TR" dirty="0" err="1" smtClean="0"/>
              <a:t>Flickr</a:t>
            </a:r>
            <a:endParaRPr lang="tr-TR" dirty="0" smtClean="0"/>
          </a:p>
          <a:p>
            <a:r>
              <a:rPr lang="tr-TR" dirty="0" err="1" smtClean="0"/>
              <a:t>facebook</a:t>
            </a:r>
            <a:endParaRPr lang="tr-TR" dirty="0"/>
          </a:p>
        </p:txBody>
      </p:sp>
    </p:spTree>
    <p:extLst>
      <p:ext uri="{BB962C8B-B14F-4D97-AF65-F5344CB8AC3E}">
        <p14:creationId xmlns:p14="http://schemas.microsoft.com/office/powerpoint/2010/main" val="6153215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solidFill>
                  <a:schemeClr val="accent1"/>
                </a:solidFill>
              </a:rPr>
              <a:t>Twitter</a:t>
            </a:r>
            <a:endParaRPr lang="tr-TR" dirty="0">
              <a:solidFill>
                <a:schemeClr val="accent1"/>
              </a:solidFill>
            </a:endParaRPr>
          </a:p>
        </p:txBody>
      </p:sp>
      <p:sp>
        <p:nvSpPr>
          <p:cNvPr id="3" name="İçerik Yer Tutucusu 2"/>
          <p:cNvSpPr>
            <a:spLocks noGrp="1"/>
          </p:cNvSpPr>
          <p:nvPr>
            <p:ph idx="1"/>
          </p:nvPr>
        </p:nvSpPr>
        <p:spPr/>
        <p:txBody>
          <a:bodyPr>
            <a:normAutofit fontScale="92500" lnSpcReduction="10000"/>
          </a:bodyPr>
          <a:lstStyle/>
          <a:p>
            <a:r>
              <a:rPr lang="tr-TR" dirty="0" smtClean="0"/>
              <a:t>En fazla 140 karakter</a:t>
            </a:r>
          </a:p>
          <a:p>
            <a:r>
              <a:rPr lang="tr-TR" dirty="0" smtClean="0"/>
              <a:t>Sisteme üyelik</a:t>
            </a:r>
          </a:p>
          <a:p>
            <a:r>
              <a:rPr lang="tr-TR" dirty="0" smtClean="0"/>
              <a:t>Belirlediğiniz kişi ve kurumları takip sistemi</a:t>
            </a:r>
          </a:p>
          <a:p>
            <a:r>
              <a:rPr lang="tr-TR" dirty="0" smtClean="0"/>
              <a:t>Sonra sizin de takipçileriniz oluşuyor</a:t>
            </a:r>
          </a:p>
          <a:p>
            <a:r>
              <a:rPr lang="tr-TR" dirty="0" smtClean="0"/>
              <a:t>E-öğrenme sürecinde kullanımı</a:t>
            </a:r>
          </a:p>
          <a:p>
            <a:pPr lvl="1"/>
            <a:r>
              <a:rPr lang="tr-TR" dirty="0" smtClean="0"/>
              <a:t>Duyuru</a:t>
            </a:r>
          </a:p>
          <a:p>
            <a:pPr lvl="1"/>
            <a:r>
              <a:rPr lang="tr-TR" dirty="0" smtClean="0"/>
              <a:t>Öneri</a:t>
            </a:r>
          </a:p>
          <a:p>
            <a:pPr lvl="1"/>
            <a:r>
              <a:rPr lang="tr-TR" dirty="0" smtClean="0"/>
              <a:t>Soru sorma</a:t>
            </a:r>
          </a:p>
          <a:p>
            <a:pPr lvl="1"/>
            <a:r>
              <a:rPr lang="tr-TR" dirty="0" smtClean="0"/>
              <a:t>Alanındaki önemli kişi ve uzmanları izleme</a:t>
            </a:r>
          </a:p>
          <a:p>
            <a:pPr marL="0" indent="0">
              <a:buNone/>
            </a:pPr>
            <a:endParaRPr lang="tr-TR" dirty="0"/>
          </a:p>
        </p:txBody>
      </p:sp>
    </p:spTree>
    <p:extLst>
      <p:ext uri="{BB962C8B-B14F-4D97-AF65-F5344CB8AC3E}">
        <p14:creationId xmlns:p14="http://schemas.microsoft.com/office/powerpoint/2010/main" val="31454472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solidFill>
                  <a:schemeClr val="accent1"/>
                </a:solidFill>
              </a:rPr>
              <a:t>Delicious</a:t>
            </a:r>
            <a:r>
              <a:rPr lang="tr-TR" dirty="0" smtClean="0">
                <a:solidFill>
                  <a:schemeClr val="accent1"/>
                </a:solidFill>
              </a:rPr>
              <a:t> </a:t>
            </a:r>
            <a:endParaRPr lang="tr-TR" dirty="0">
              <a:solidFill>
                <a:schemeClr val="accent1"/>
              </a:solidFill>
            </a:endParaRPr>
          </a:p>
        </p:txBody>
      </p:sp>
      <p:sp>
        <p:nvSpPr>
          <p:cNvPr id="3" name="İçerik Yer Tutucusu 2"/>
          <p:cNvSpPr>
            <a:spLocks noGrp="1"/>
          </p:cNvSpPr>
          <p:nvPr>
            <p:ph idx="1"/>
          </p:nvPr>
        </p:nvSpPr>
        <p:spPr/>
        <p:txBody>
          <a:bodyPr/>
          <a:lstStyle/>
          <a:p>
            <a:r>
              <a:rPr lang="tr-TR" dirty="0" smtClean="0"/>
              <a:t>Beğendiğiniz, yeniden ulaşmak istediğiniz internet adreslerini etiketleyen «sosyal imleme yazılımı»</a:t>
            </a:r>
          </a:p>
          <a:p>
            <a:r>
              <a:rPr lang="tr-TR" dirty="0" smtClean="0"/>
              <a:t>Bilgisayarınızı değiştirdiğinizde de kayıtlı adreslere ulaşmanız mümkün</a:t>
            </a:r>
          </a:p>
          <a:p>
            <a:r>
              <a:rPr lang="tr-TR" dirty="0" smtClean="0"/>
              <a:t>E-öğrenmede kullanılması</a:t>
            </a:r>
          </a:p>
          <a:p>
            <a:pPr lvl="1"/>
            <a:r>
              <a:rPr lang="tr-TR" dirty="0" smtClean="0"/>
              <a:t>Özel etiketler oluşturup, başkalarının da bu etiketleri kullanarak bilgiye ulaşması kolaylaştırılır</a:t>
            </a:r>
          </a:p>
          <a:p>
            <a:endParaRPr lang="tr-TR" dirty="0" smtClean="0"/>
          </a:p>
          <a:p>
            <a:endParaRPr lang="tr-TR" dirty="0" smtClean="0"/>
          </a:p>
          <a:p>
            <a:endParaRPr lang="tr-TR" dirty="0"/>
          </a:p>
        </p:txBody>
      </p:sp>
    </p:spTree>
    <p:extLst>
      <p:ext uri="{BB962C8B-B14F-4D97-AF65-F5344CB8AC3E}">
        <p14:creationId xmlns:p14="http://schemas.microsoft.com/office/powerpoint/2010/main" val="34603655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solidFill>
                  <a:schemeClr val="accent1"/>
                </a:solidFill>
              </a:rPr>
              <a:t>Flickr</a:t>
            </a:r>
            <a:r>
              <a:rPr lang="tr-TR" dirty="0" smtClean="0"/>
              <a:t> </a:t>
            </a:r>
            <a:endParaRPr lang="tr-TR" dirty="0"/>
          </a:p>
        </p:txBody>
      </p:sp>
      <p:sp>
        <p:nvSpPr>
          <p:cNvPr id="3" name="İçerik Yer Tutucusu 2"/>
          <p:cNvSpPr>
            <a:spLocks noGrp="1"/>
          </p:cNvSpPr>
          <p:nvPr>
            <p:ph idx="1"/>
          </p:nvPr>
        </p:nvSpPr>
        <p:spPr/>
        <p:txBody>
          <a:bodyPr>
            <a:normAutofit lnSpcReduction="10000"/>
          </a:bodyPr>
          <a:lstStyle/>
          <a:p>
            <a:r>
              <a:rPr lang="tr-TR" dirty="0" smtClean="0"/>
              <a:t>Dijital fotoğraf ve görsel malzemelerin paylaşılma ortamı</a:t>
            </a:r>
          </a:p>
          <a:p>
            <a:r>
              <a:rPr lang="tr-TR" dirty="0" err="1" smtClean="0"/>
              <a:t>Flickr</a:t>
            </a:r>
            <a:r>
              <a:rPr lang="tr-TR" dirty="0" smtClean="0"/>
              <a:t> ortamına yüklenen fotoğraf kolaylıkla </a:t>
            </a:r>
            <a:r>
              <a:rPr lang="tr-TR" dirty="0" err="1" smtClean="0"/>
              <a:t>Twitter</a:t>
            </a:r>
            <a:r>
              <a:rPr lang="tr-TR" dirty="0" smtClean="0"/>
              <a:t>, </a:t>
            </a:r>
            <a:r>
              <a:rPr lang="tr-TR" dirty="0" err="1" smtClean="0"/>
              <a:t>Fecebook</a:t>
            </a:r>
            <a:r>
              <a:rPr lang="tr-TR" dirty="0" smtClean="0"/>
              <a:t>, </a:t>
            </a:r>
            <a:r>
              <a:rPr lang="tr-TR" dirty="0" err="1" smtClean="0"/>
              <a:t>Blogger</a:t>
            </a:r>
            <a:r>
              <a:rPr lang="tr-TR" dirty="0" smtClean="0"/>
              <a:t> vb. ağlarda da paylaşılabilir</a:t>
            </a:r>
          </a:p>
          <a:p>
            <a:r>
              <a:rPr lang="tr-TR" dirty="0" err="1" smtClean="0"/>
              <a:t>Flickr</a:t>
            </a:r>
            <a:r>
              <a:rPr lang="tr-TR" dirty="0" smtClean="0"/>
              <a:t> sitesine yüklenen fotoğraflar için  kullanıcılar ortak kullanım lisansı oluşturabilir veya «tüm hakları saklıdır» biçiminde etiketleyebilir</a:t>
            </a:r>
          </a:p>
          <a:p>
            <a:r>
              <a:rPr lang="tr-TR" dirty="0" smtClean="0"/>
              <a:t>E-öğrenmede kullanılması</a:t>
            </a:r>
          </a:p>
          <a:p>
            <a:pPr lvl="1"/>
            <a:r>
              <a:rPr lang="tr-TR" dirty="0" smtClean="0"/>
              <a:t>Resimler üzerine yazı eklenebilir</a:t>
            </a:r>
          </a:p>
          <a:p>
            <a:pPr lvl="1"/>
            <a:r>
              <a:rPr lang="tr-TR" dirty="0" smtClean="0"/>
              <a:t>Dünyanın her yanındaki kişilerle görseller paylaşılabilir</a:t>
            </a:r>
          </a:p>
          <a:p>
            <a:pPr marL="457200" lvl="1" indent="0">
              <a:buNone/>
            </a:pPr>
            <a:endParaRPr lang="tr-TR" dirty="0" smtClean="0"/>
          </a:p>
          <a:p>
            <a:endParaRPr lang="tr-TR" dirty="0"/>
          </a:p>
        </p:txBody>
      </p:sp>
    </p:spTree>
    <p:extLst>
      <p:ext uri="{BB962C8B-B14F-4D97-AF65-F5344CB8AC3E}">
        <p14:creationId xmlns:p14="http://schemas.microsoft.com/office/powerpoint/2010/main" val="710174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accent1"/>
                </a:solidFill>
              </a:rPr>
              <a:t>Facebook</a:t>
            </a:r>
            <a:endParaRPr lang="tr-TR" dirty="0">
              <a:solidFill>
                <a:schemeClr val="accent1"/>
              </a:solidFill>
            </a:endParaRPr>
          </a:p>
        </p:txBody>
      </p:sp>
      <p:sp>
        <p:nvSpPr>
          <p:cNvPr id="3" name="İçerik Yer Tutucusu 2"/>
          <p:cNvSpPr>
            <a:spLocks noGrp="1"/>
          </p:cNvSpPr>
          <p:nvPr>
            <p:ph idx="1"/>
          </p:nvPr>
        </p:nvSpPr>
        <p:spPr/>
        <p:txBody>
          <a:bodyPr/>
          <a:lstStyle/>
          <a:p>
            <a:r>
              <a:rPr lang="tr-TR" dirty="0" smtClean="0"/>
              <a:t>«Arkadaş» olduğunuz kişinin izin verdiği sınırlar içerisinde onun profil bilgilerine erişme</a:t>
            </a:r>
          </a:p>
          <a:p>
            <a:r>
              <a:rPr lang="tr-TR" dirty="0" smtClean="0"/>
              <a:t>Metin, resim, video paylaşımı</a:t>
            </a:r>
          </a:p>
          <a:p>
            <a:r>
              <a:rPr lang="tr-TR" dirty="0" smtClean="0"/>
              <a:t>Kişilere özel mesaj bırakabilme</a:t>
            </a:r>
          </a:p>
          <a:p>
            <a:r>
              <a:rPr lang="tr-TR" dirty="0" smtClean="0"/>
              <a:t>E-öğrenmede kullanımı</a:t>
            </a:r>
          </a:p>
          <a:p>
            <a:pPr lvl="1"/>
            <a:r>
              <a:rPr lang="tr-TR" dirty="0" smtClean="0"/>
              <a:t>Çalışma grupları oluşturma</a:t>
            </a:r>
          </a:p>
          <a:p>
            <a:pPr lvl="1"/>
            <a:r>
              <a:rPr lang="tr-TR" dirty="0" smtClean="0"/>
              <a:t>Eğitim malzemelerini, duyuruları paylaşma</a:t>
            </a:r>
            <a:endParaRPr lang="tr-TR" dirty="0"/>
          </a:p>
        </p:txBody>
      </p:sp>
    </p:spTree>
    <p:extLst>
      <p:ext uri="{BB962C8B-B14F-4D97-AF65-F5344CB8AC3E}">
        <p14:creationId xmlns:p14="http://schemas.microsoft.com/office/powerpoint/2010/main" val="3973986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accent1"/>
                </a:solidFill>
              </a:rPr>
              <a:t>Dijital ortamın öğrenmeye etkileri</a:t>
            </a:r>
            <a:endParaRPr lang="tr-TR" dirty="0">
              <a:solidFill>
                <a:schemeClr val="accent1"/>
              </a:solidFill>
            </a:endParaRPr>
          </a:p>
        </p:txBody>
      </p:sp>
      <p:sp>
        <p:nvSpPr>
          <p:cNvPr id="3" name="İçerik Yer Tutucusu 2"/>
          <p:cNvSpPr>
            <a:spLocks noGrp="1"/>
          </p:cNvSpPr>
          <p:nvPr>
            <p:ph idx="1"/>
          </p:nvPr>
        </p:nvSpPr>
        <p:spPr/>
        <p:txBody>
          <a:bodyPr>
            <a:normAutofit fontScale="85000" lnSpcReduction="20000"/>
          </a:bodyPr>
          <a:lstStyle/>
          <a:p>
            <a:r>
              <a:rPr lang="tr-TR" dirty="0" smtClean="0"/>
              <a:t>Açık içerik</a:t>
            </a:r>
          </a:p>
          <a:p>
            <a:r>
              <a:rPr lang="tr-TR" dirty="0" smtClean="0"/>
              <a:t>7/24 öğrenme</a:t>
            </a:r>
          </a:p>
          <a:p>
            <a:r>
              <a:rPr lang="tr-TR" dirty="0" smtClean="0"/>
              <a:t>Anlamlı bilginin sosyal işbirliğine dayalı yapılandırılması</a:t>
            </a:r>
          </a:p>
          <a:p>
            <a:r>
              <a:rPr lang="tr-TR" dirty="0" smtClean="0"/>
              <a:t>Etkileşimli öğrenme</a:t>
            </a:r>
          </a:p>
          <a:p>
            <a:r>
              <a:rPr lang="tr-TR" dirty="0" smtClean="0"/>
              <a:t>Öğrenmeyi öğretmek</a:t>
            </a:r>
          </a:p>
          <a:p>
            <a:r>
              <a:rPr lang="tr-TR" dirty="0" smtClean="0"/>
              <a:t>Artık okuyucular sadece okuyucu değil</a:t>
            </a:r>
          </a:p>
          <a:p>
            <a:r>
              <a:rPr lang="tr-TR" dirty="0" smtClean="0"/>
              <a:t>İçerik saklama yeri olarak Web ortamı</a:t>
            </a:r>
          </a:p>
          <a:p>
            <a:r>
              <a:rPr lang="tr-TR" dirty="0" smtClean="0"/>
              <a:t>Artık yazmak sadece metin oluşturmak değil</a:t>
            </a:r>
          </a:p>
          <a:p>
            <a:r>
              <a:rPr lang="tr-TR" dirty="0" smtClean="0"/>
              <a:t>Uzmanlık göstergesi  başarı testi değil, ürün</a:t>
            </a:r>
          </a:p>
          <a:p>
            <a:r>
              <a:rPr lang="tr-TR" dirty="0" smtClean="0"/>
              <a:t>Nihai hedef: tamamlama değil, katkı sağlama</a:t>
            </a:r>
            <a:endParaRPr lang="tr-TR" dirty="0"/>
          </a:p>
        </p:txBody>
      </p:sp>
    </p:spTree>
    <p:extLst>
      <p:ext uri="{BB962C8B-B14F-4D97-AF65-F5344CB8AC3E}">
        <p14:creationId xmlns:p14="http://schemas.microsoft.com/office/powerpoint/2010/main" val="7884884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solidFill>
                  <a:schemeClr val="accent1"/>
                </a:solidFill>
              </a:rPr>
              <a:t>E-öğrenme öğretim ve içerik yönetim sistemleri</a:t>
            </a:r>
            <a:endParaRPr lang="tr-TR" dirty="0">
              <a:solidFill>
                <a:schemeClr val="accent1"/>
              </a:solidFill>
            </a:endParaRPr>
          </a:p>
        </p:txBody>
      </p:sp>
      <p:sp>
        <p:nvSpPr>
          <p:cNvPr id="3" name="İçerik Yer Tutucusu 2"/>
          <p:cNvSpPr>
            <a:spLocks noGrp="1"/>
          </p:cNvSpPr>
          <p:nvPr>
            <p:ph idx="1"/>
          </p:nvPr>
        </p:nvSpPr>
        <p:spPr/>
        <p:txBody>
          <a:bodyPr>
            <a:normAutofit fontScale="92500" lnSpcReduction="20000"/>
          </a:bodyPr>
          <a:lstStyle/>
          <a:p>
            <a:r>
              <a:rPr lang="tr-TR" dirty="0" smtClean="0"/>
              <a:t>Öğretim Yönetim Sistemi</a:t>
            </a:r>
          </a:p>
          <a:p>
            <a:pPr lvl="1"/>
            <a:r>
              <a:rPr lang="tr-TR" dirty="0" smtClean="0"/>
              <a:t>Çevrimiçi içeriğin yönetimi ve içeriğin öğrencilere iletimi</a:t>
            </a:r>
          </a:p>
          <a:p>
            <a:r>
              <a:rPr lang="tr-TR" dirty="0" smtClean="0"/>
              <a:t>İçerik Yönetim Sistemi</a:t>
            </a:r>
          </a:p>
          <a:p>
            <a:pPr lvl="1"/>
            <a:r>
              <a:rPr lang="tr-TR" dirty="0" smtClean="0"/>
              <a:t>Sistem içerisinde paylaşılan farklı sayıda, boyutta</a:t>
            </a:r>
            <a:r>
              <a:rPr lang="tr-TR" dirty="0"/>
              <a:t> </a:t>
            </a:r>
            <a:r>
              <a:rPr lang="tr-TR" dirty="0" smtClean="0"/>
              <a:t>ve biçimde doküman ve içeriğin kontrol altında tutulması</a:t>
            </a:r>
          </a:p>
          <a:p>
            <a:pPr lvl="1"/>
            <a:endParaRPr lang="tr-TR" dirty="0"/>
          </a:p>
          <a:p>
            <a:pPr lvl="1"/>
            <a:r>
              <a:rPr lang="tr-TR" dirty="0" smtClean="0">
                <a:solidFill>
                  <a:prstClr val="black"/>
                </a:solidFill>
              </a:rPr>
              <a:t>İçerik Yönetim Sistemi içerik yönetimine</a:t>
            </a:r>
          </a:p>
          <a:p>
            <a:pPr lvl="1"/>
            <a:r>
              <a:rPr lang="tr-TR" dirty="0" smtClean="0">
                <a:solidFill>
                  <a:prstClr val="black"/>
                </a:solidFill>
              </a:rPr>
              <a:t>Öğretim </a:t>
            </a:r>
            <a:r>
              <a:rPr lang="tr-TR" dirty="0">
                <a:solidFill>
                  <a:prstClr val="black"/>
                </a:solidFill>
              </a:rPr>
              <a:t>Yönetim </a:t>
            </a:r>
            <a:r>
              <a:rPr lang="tr-TR" dirty="0" smtClean="0">
                <a:solidFill>
                  <a:prstClr val="black"/>
                </a:solidFill>
              </a:rPr>
              <a:t>Sistemi sürecin yönetimini odaklanır.</a:t>
            </a:r>
          </a:p>
          <a:p>
            <a:pPr lvl="0"/>
            <a:r>
              <a:rPr lang="tr-TR" dirty="0" smtClean="0">
                <a:solidFill>
                  <a:prstClr val="black"/>
                </a:solidFill>
              </a:rPr>
              <a:t>Öğretim ve İçerik Yönetim Sistemi, bu iki sistemin bütünleşik olarak yönetildiği yazılımlardır</a:t>
            </a:r>
            <a:endParaRPr lang="tr-TR" dirty="0">
              <a:solidFill>
                <a:prstClr val="black"/>
              </a:solidFill>
            </a:endParaRPr>
          </a:p>
          <a:p>
            <a:pPr marL="457200" lvl="1" indent="0">
              <a:buNone/>
            </a:pPr>
            <a:r>
              <a:rPr lang="tr-TR" dirty="0" smtClean="0"/>
              <a:t> </a:t>
            </a:r>
          </a:p>
          <a:p>
            <a:pPr lvl="1"/>
            <a:endParaRPr lang="tr-TR" dirty="0" smtClean="0"/>
          </a:p>
        </p:txBody>
      </p:sp>
    </p:spTree>
    <p:extLst>
      <p:ext uri="{BB962C8B-B14F-4D97-AF65-F5344CB8AC3E}">
        <p14:creationId xmlns:p14="http://schemas.microsoft.com/office/powerpoint/2010/main" val="22812398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accent1"/>
                </a:solidFill>
              </a:rPr>
              <a:t>Öğretim yönetim sistemi temel bileşenleri</a:t>
            </a:r>
            <a:endParaRPr lang="tr-TR" dirty="0">
              <a:solidFill>
                <a:schemeClr val="accent1"/>
              </a:solidFill>
            </a:endParaRPr>
          </a:p>
        </p:txBody>
      </p:sp>
      <p:sp>
        <p:nvSpPr>
          <p:cNvPr id="3" name="İçerik Yer Tutucusu 2"/>
          <p:cNvSpPr>
            <a:spLocks noGrp="1"/>
          </p:cNvSpPr>
          <p:nvPr>
            <p:ph idx="1"/>
          </p:nvPr>
        </p:nvSpPr>
        <p:spPr/>
        <p:txBody>
          <a:bodyPr>
            <a:normAutofit fontScale="77500" lnSpcReduction="20000"/>
          </a:bodyPr>
          <a:lstStyle/>
          <a:p>
            <a:r>
              <a:rPr lang="tr-TR" dirty="0" smtClean="0"/>
              <a:t>Araç seti/Özellikler</a:t>
            </a:r>
          </a:p>
          <a:p>
            <a:pPr lvl="1"/>
            <a:r>
              <a:rPr lang="tr-TR" dirty="0" smtClean="0"/>
              <a:t>Sisteme giriş ve çıkışlar kolay olmalı</a:t>
            </a:r>
          </a:p>
          <a:p>
            <a:pPr lvl="1"/>
            <a:r>
              <a:rPr lang="tr-TR" dirty="0" smtClean="0"/>
              <a:t>İçerik hızlı bir şekilde erişilebilir olmalı</a:t>
            </a:r>
          </a:p>
          <a:p>
            <a:r>
              <a:rPr lang="tr-TR" dirty="0" err="1" smtClean="0"/>
              <a:t>Arayüzün</a:t>
            </a:r>
            <a:r>
              <a:rPr lang="tr-TR" dirty="0" smtClean="0"/>
              <a:t> kullanışlılığı</a:t>
            </a:r>
          </a:p>
          <a:p>
            <a:pPr lvl="1"/>
            <a:r>
              <a:rPr lang="tr-TR" dirty="0" smtClean="0"/>
              <a:t>Erişilebilirlik</a:t>
            </a:r>
          </a:p>
          <a:p>
            <a:pPr lvl="1"/>
            <a:r>
              <a:rPr lang="tr-TR" dirty="0" smtClean="0"/>
              <a:t>Tutarlılık</a:t>
            </a:r>
          </a:p>
          <a:p>
            <a:pPr lvl="1"/>
            <a:r>
              <a:rPr lang="tr-TR" dirty="0" smtClean="0"/>
              <a:t>Dallanma yapısı</a:t>
            </a:r>
          </a:p>
          <a:p>
            <a:pPr lvl="1"/>
            <a:r>
              <a:rPr lang="tr-TR" dirty="0" smtClean="0"/>
              <a:t>Sezgisel buluş</a:t>
            </a:r>
          </a:p>
          <a:p>
            <a:pPr lvl="1"/>
            <a:r>
              <a:rPr lang="tr-TR" dirty="0" smtClean="0"/>
              <a:t>Arama seçenekleri</a:t>
            </a:r>
          </a:p>
          <a:p>
            <a:r>
              <a:rPr lang="tr-TR" dirty="0" smtClean="0"/>
              <a:t>Öğrenmeye ilişkin teknolojik konular </a:t>
            </a:r>
          </a:p>
          <a:p>
            <a:pPr lvl="1"/>
            <a:r>
              <a:rPr lang="tr-TR" dirty="0" smtClean="0"/>
              <a:t>Sistemin farklı platformlarda çalışabilirliği</a:t>
            </a:r>
          </a:p>
          <a:p>
            <a:pPr lvl="1"/>
            <a:r>
              <a:rPr lang="tr-TR" dirty="0" smtClean="0"/>
              <a:t>Yardım özelliği</a:t>
            </a:r>
          </a:p>
          <a:p>
            <a:pPr lvl="1"/>
            <a:r>
              <a:rPr lang="tr-TR" dirty="0" smtClean="0"/>
              <a:t>Tarayıcı desteği</a:t>
            </a:r>
            <a:endParaRPr lang="tr-TR" dirty="0"/>
          </a:p>
        </p:txBody>
      </p:sp>
    </p:spTree>
    <p:extLst>
      <p:ext uri="{BB962C8B-B14F-4D97-AF65-F5344CB8AC3E}">
        <p14:creationId xmlns:p14="http://schemas.microsoft.com/office/powerpoint/2010/main" val="3481610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5230" y="692697"/>
            <a:ext cx="10174129" cy="5433468"/>
          </a:xfrm>
        </p:spPr>
        <p:txBody>
          <a:bodyPr>
            <a:normAutofit/>
          </a:bodyPr>
          <a:lstStyle/>
          <a:p>
            <a:pPr marL="2286000" lvl="5" indent="0">
              <a:buNone/>
            </a:pPr>
            <a:r>
              <a:rPr lang="tr-TR" sz="5000" dirty="0" smtClean="0">
                <a:solidFill>
                  <a:srgbClr val="FF0000"/>
                </a:solidFill>
              </a:rPr>
              <a:t>	</a:t>
            </a:r>
            <a:r>
              <a:rPr lang="tr-TR" sz="5000" dirty="0" smtClean="0">
                <a:solidFill>
                  <a:schemeClr val="accent1"/>
                </a:solidFill>
              </a:rPr>
              <a:t>E-öğrenme</a:t>
            </a:r>
            <a:endParaRPr lang="tr-TR" sz="5000" dirty="0">
              <a:solidFill>
                <a:schemeClr val="accent1"/>
              </a:solidFill>
            </a:endParaRPr>
          </a:p>
        </p:txBody>
      </p:sp>
    </p:spTree>
    <p:extLst>
      <p:ext uri="{BB962C8B-B14F-4D97-AF65-F5344CB8AC3E}">
        <p14:creationId xmlns:p14="http://schemas.microsoft.com/office/powerpoint/2010/main" val="42377080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accent1"/>
                </a:solidFill>
              </a:rPr>
              <a:t>İçerik yönetim sistemi temel bileşenler</a:t>
            </a:r>
            <a:endParaRPr lang="tr-TR" dirty="0">
              <a:solidFill>
                <a:schemeClr val="accent1"/>
              </a:solidFill>
            </a:endParaRPr>
          </a:p>
        </p:txBody>
      </p:sp>
      <p:sp>
        <p:nvSpPr>
          <p:cNvPr id="3" name="İçerik Yer Tutucusu 2"/>
          <p:cNvSpPr>
            <a:spLocks noGrp="1"/>
          </p:cNvSpPr>
          <p:nvPr>
            <p:ph idx="1"/>
          </p:nvPr>
        </p:nvSpPr>
        <p:spPr/>
        <p:txBody>
          <a:bodyPr>
            <a:normAutofit fontScale="70000" lnSpcReduction="20000"/>
          </a:bodyPr>
          <a:lstStyle/>
          <a:p>
            <a:r>
              <a:rPr lang="tr-TR" dirty="0" smtClean="0"/>
              <a:t>İçerik oluşturma</a:t>
            </a:r>
          </a:p>
          <a:p>
            <a:pPr lvl="1"/>
            <a:r>
              <a:rPr lang="tr-TR" dirty="0" smtClean="0"/>
              <a:t>İYS kullanıcılar tarafından içerik oluşturulmasına ilişkin araçlar sağlar</a:t>
            </a:r>
          </a:p>
          <a:p>
            <a:pPr lvl="1"/>
            <a:r>
              <a:rPr lang="tr-TR" dirty="0" smtClean="0"/>
              <a:t>Kullanıcılar sistem içerisindeki hazır dokümanlara ulaşabilir</a:t>
            </a:r>
          </a:p>
          <a:p>
            <a:pPr lvl="1"/>
            <a:r>
              <a:rPr lang="tr-TR" dirty="0" smtClean="0"/>
              <a:t>İsterlerse kendileri yeni dokuman oluşturabilir</a:t>
            </a:r>
          </a:p>
          <a:p>
            <a:pPr lvl="1"/>
            <a:r>
              <a:rPr lang="tr-TR" dirty="0" smtClean="0"/>
              <a:t>Sistemde tekli ya da çoklu yazarlık olabilir</a:t>
            </a:r>
          </a:p>
          <a:p>
            <a:r>
              <a:rPr lang="tr-TR" dirty="0" smtClean="0"/>
              <a:t>İçerik yönetimi</a:t>
            </a:r>
          </a:p>
          <a:p>
            <a:pPr lvl="1"/>
            <a:r>
              <a:rPr lang="tr-TR" dirty="0" smtClean="0"/>
              <a:t>Sistemin raporlama özelliğinin olması; değişiklik versiyonlarının raporlanması</a:t>
            </a:r>
          </a:p>
          <a:p>
            <a:pPr lvl="1"/>
            <a:r>
              <a:rPr lang="tr-TR" dirty="0" smtClean="0"/>
              <a:t>Kişisel dosyalara izin verildiğinde ulaşılabilmesi</a:t>
            </a:r>
          </a:p>
          <a:p>
            <a:r>
              <a:rPr lang="tr-TR" dirty="0" smtClean="0"/>
              <a:t>Yayınlama</a:t>
            </a:r>
          </a:p>
          <a:p>
            <a:pPr lvl="1"/>
            <a:r>
              <a:rPr lang="tr-TR" dirty="0" smtClean="0"/>
              <a:t>İçerik standart bir yapıda sunulmalı</a:t>
            </a:r>
          </a:p>
          <a:p>
            <a:r>
              <a:rPr lang="tr-TR" dirty="0" smtClean="0"/>
              <a:t>Sunum </a:t>
            </a:r>
          </a:p>
          <a:p>
            <a:pPr lvl="1"/>
            <a:r>
              <a:rPr lang="tr-TR" dirty="0" smtClean="0"/>
              <a:t>Hız kritik faktör</a:t>
            </a:r>
          </a:p>
          <a:p>
            <a:pPr lvl="1"/>
            <a:r>
              <a:rPr lang="tr-TR" dirty="0" smtClean="0"/>
              <a:t>Sistem içinde kaybolmadan gezinebilme</a:t>
            </a:r>
            <a:endParaRPr lang="tr-TR" dirty="0"/>
          </a:p>
        </p:txBody>
      </p:sp>
    </p:spTree>
    <p:extLst>
      <p:ext uri="{BB962C8B-B14F-4D97-AF65-F5344CB8AC3E}">
        <p14:creationId xmlns:p14="http://schemas.microsoft.com/office/powerpoint/2010/main" val="32377033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77191" y="223458"/>
            <a:ext cx="9750207" cy="1325563"/>
          </a:xfrm>
        </p:spPr>
        <p:txBody>
          <a:bodyPr/>
          <a:lstStyle/>
          <a:p>
            <a:r>
              <a:rPr lang="tr-TR" dirty="0" smtClean="0">
                <a:solidFill>
                  <a:schemeClr val="accent1"/>
                </a:solidFill>
              </a:rPr>
              <a:t>E-öğrenme için öğretim ve içerik tasarımı</a:t>
            </a:r>
            <a:endParaRPr lang="tr-TR" dirty="0">
              <a:solidFill>
                <a:schemeClr val="accent1"/>
              </a:solidFill>
            </a:endParaRPr>
          </a:p>
        </p:txBody>
      </p:sp>
      <p:sp>
        <p:nvSpPr>
          <p:cNvPr id="3" name="İçerik Yer Tutucusu 2"/>
          <p:cNvSpPr>
            <a:spLocks noGrp="1"/>
          </p:cNvSpPr>
          <p:nvPr>
            <p:ph idx="1"/>
          </p:nvPr>
        </p:nvSpPr>
        <p:spPr/>
        <p:txBody>
          <a:bodyPr/>
          <a:lstStyle/>
          <a:p>
            <a:endParaRPr lang="tr-TR" dirty="0"/>
          </a:p>
        </p:txBody>
      </p:sp>
      <p:sp>
        <p:nvSpPr>
          <p:cNvPr id="4" name="Dikdörtgen 3"/>
          <p:cNvSpPr/>
          <p:nvPr/>
        </p:nvSpPr>
        <p:spPr>
          <a:xfrm>
            <a:off x="4745396" y="1883391"/>
            <a:ext cx="2037357" cy="914400"/>
          </a:xfrm>
          <a:prstGeom prst="rect">
            <a:avLst/>
          </a:prstGeom>
          <a:solidFill>
            <a:srgbClr val="92D050"/>
          </a:solidFill>
        </p:spPr>
        <p:style>
          <a:lnRef idx="0">
            <a:schemeClr val="dk1"/>
          </a:lnRef>
          <a:fillRef idx="3">
            <a:schemeClr val="dk1"/>
          </a:fillRef>
          <a:effectRef idx="3">
            <a:schemeClr val="dk1"/>
          </a:effectRef>
          <a:fontRef idx="minor">
            <a:schemeClr val="lt1"/>
          </a:fontRef>
        </p:style>
        <p:txBody>
          <a:bodyPr rtlCol="0" anchor="ctr"/>
          <a:lstStyle/>
          <a:p>
            <a:pPr algn="ctr"/>
            <a:r>
              <a:rPr lang="tr-TR" dirty="0" smtClean="0"/>
              <a:t>Analiz</a:t>
            </a:r>
            <a:endParaRPr lang="tr-TR" dirty="0"/>
          </a:p>
        </p:txBody>
      </p:sp>
      <p:sp>
        <p:nvSpPr>
          <p:cNvPr id="5" name="Dikdörtgen 4"/>
          <p:cNvSpPr/>
          <p:nvPr/>
        </p:nvSpPr>
        <p:spPr>
          <a:xfrm>
            <a:off x="4745396" y="3439236"/>
            <a:ext cx="2075320" cy="777922"/>
          </a:xfrm>
          <a:prstGeom prst="rect">
            <a:avLst/>
          </a:prstGeom>
          <a:solidFill>
            <a:srgbClr val="92D050"/>
          </a:solidFill>
        </p:spPr>
        <p:style>
          <a:lnRef idx="0">
            <a:schemeClr val="dk1"/>
          </a:lnRef>
          <a:fillRef idx="3">
            <a:schemeClr val="dk1"/>
          </a:fillRef>
          <a:effectRef idx="3">
            <a:schemeClr val="dk1"/>
          </a:effectRef>
          <a:fontRef idx="minor">
            <a:schemeClr val="lt1"/>
          </a:fontRef>
        </p:style>
        <p:txBody>
          <a:bodyPr rtlCol="0" anchor="ctr"/>
          <a:lstStyle/>
          <a:p>
            <a:pPr algn="ctr"/>
            <a:r>
              <a:rPr lang="tr-TR" dirty="0" smtClean="0"/>
              <a:t>Değerlendirme</a:t>
            </a:r>
            <a:endParaRPr lang="tr-TR" dirty="0"/>
          </a:p>
        </p:txBody>
      </p:sp>
      <p:sp>
        <p:nvSpPr>
          <p:cNvPr id="6" name="Dikdörtgen 5"/>
          <p:cNvSpPr/>
          <p:nvPr/>
        </p:nvSpPr>
        <p:spPr>
          <a:xfrm>
            <a:off x="4745396" y="4885900"/>
            <a:ext cx="2075320" cy="709683"/>
          </a:xfrm>
          <a:prstGeom prst="rect">
            <a:avLst/>
          </a:prstGeom>
          <a:solidFill>
            <a:srgbClr val="92D050"/>
          </a:solidFill>
        </p:spPr>
        <p:style>
          <a:lnRef idx="0">
            <a:schemeClr val="dk1"/>
          </a:lnRef>
          <a:fillRef idx="3">
            <a:schemeClr val="dk1"/>
          </a:fillRef>
          <a:effectRef idx="3">
            <a:schemeClr val="dk1"/>
          </a:effectRef>
          <a:fontRef idx="minor">
            <a:schemeClr val="lt1"/>
          </a:fontRef>
        </p:style>
        <p:txBody>
          <a:bodyPr rtlCol="0" anchor="ctr"/>
          <a:lstStyle/>
          <a:p>
            <a:pPr algn="ctr"/>
            <a:r>
              <a:rPr lang="tr-TR" dirty="0" smtClean="0"/>
              <a:t>Geliştirme</a:t>
            </a:r>
            <a:endParaRPr lang="tr-TR" dirty="0"/>
          </a:p>
        </p:txBody>
      </p:sp>
      <p:sp>
        <p:nvSpPr>
          <p:cNvPr id="7" name="Dikdörtgen 6"/>
          <p:cNvSpPr/>
          <p:nvPr/>
        </p:nvSpPr>
        <p:spPr>
          <a:xfrm>
            <a:off x="7845722" y="3439237"/>
            <a:ext cx="2037356" cy="777922"/>
          </a:xfrm>
          <a:prstGeom prst="rect">
            <a:avLst/>
          </a:prstGeom>
          <a:solidFill>
            <a:srgbClr val="92D050"/>
          </a:solidFill>
        </p:spPr>
        <p:style>
          <a:lnRef idx="0">
            <a:schemeClr val="dk1"/>
          </a:lnRef>
          <a:fillRef idx="3">
            <a:schemeClr val="dk1"/>
          </a:fillRef>
          <a:effectRef idx="3">
            <a:schemeClr val="dk1"/>
          </a:effectRef>
          <a:fontRef idx="minor">
            <a:schemeClr val="lt1"/>
          </a:fontRef>
        </p:style>
        <p:txBody>
          <a:bodyPr rtlCol="0" anchor="ctr"/>
          <a:lstStyle/>
          <a:p>
            <a:pPr algn="ctr"/>
            <a:r>
              <a:rPr lang="tr-TR" dirty="0" smtClean="0"/>
              <a:t>Tasarım</a:t>
            </a:r>
            <a:endParaRPr lang="tr-TR" dirty="0"/>
          </a:p>
        </p:txBody>
      </p:sp>
      <p:sp>
        <p:nvSpPr>
          <p:cNvPr id="8" name="Dikdörtgen 7"/>
          <p:cNvSpPr/>
          <p:nvPr/>
        </p:nvSpPr>
        <p:spPr>
          <a:xfrm>
            <a:off x="1809578" y="3439236"/>
            <a:ext cx="2125938" cy="777922"/>
          </a:xfrm>
          <a:prstGeom prst="rect">
            <a:avLst/>
          </a:prstGeom>
          <a:solidFill>
            <a:srgbClr val="92D050"/>
          </a:solidFill>
        </p:spPr>
        <p:style>
          <a:lnRef idx="0">
            <a:schemeClr val="dk1"/>
          </a:lnRef>
          <a:fillRef idx="3">
            <a:schemeClr val="dk1"/>
          </a:fillRef>
          <a:effectRef idx="3">
            <a:schemeClr val="dk1"/>
          </a:effectRef>
          <a:fontRef idx="minor">
            <a:schemeClr val="lt1"/>
          </a:fontRef>
        </p:style>
        <p:txBody>
          <a:bodyPr rtlCol="0" anchor="ctr"/>
          <a:lstStyle/>
          <a:p>
            <a:pPr algn="ctr"/>
            <a:r>
              <a:rPr lang="tr-TR" dirty="0" smtClean="0"/>
              <a:t>Uygulama</a:t>
            </a:r>
            <a:endParaRPr lang="tr-TR" dirty="0"/>
          </a:p>
        </p:txBody>
      </p:sp>
      <p:sp>
        <p:nvSpPr>
          <p:cNvPr id="10" name="Bükülü Ok 9"/>
          <p:cNvSpPr/>
          <p:nvPr/>
        </p:nvSpPr>
        <p:spPr>
          <a:xfrm rot="5400000">
            <a:off x="7563016" y="2126196"/>
            <a:ext cx="813816" cy="805452"/>
          </a:xfrm>
          <a:prstGeom prst="bentArrow">
            <a:avLst/>
          </a:prstGeom>
          <a:solidFill>
            <a:srgbClr val="92D050"/>
          </a:solidFill>
        </p:spPr>
        <p:style>
          <a:lnRef idx="0">
            <a:schemeClr val="dk1"/>
          </a:lnRef>
          <a:fillRef idx="3">
            <a:schemeClr val="dk1"/>
          </a:fillRef>
          <a:effectRef idx="3">
            <a:schemeClr val="dk1"/>
          </a:effectRef>
          <a:fontRef idx="minor">
            <a:schemeClr val="lt1"/>
          </a:fontRef>
        </p:style>
        <p:txBody>
          <a:bodyPr rtlCol="0" anchor="ctr"/>
          <a:lstStyle/>
          <a:p>
            <a:pPr algn="ctr"/>
            <a:endParaRPr lang="tr-TR">
              <a:solidFill>
                <a:schemeClr val="tx1"/>
              </a:solidFill>
            </a:endParaRPr>
          </a:p>
        </p:txBody>
      </p:sp>
      <p:sp>
        <p:nvSpPr>
          <p:cNvPr id="11" name="Bükülü Ok 10"/>
          <p:cNvSpPr/>
          <p:nvPr/>
        </p:nvSpPr>
        <p:spPr>
          <a:xfrm rot="10625608">
            <a:off x="7598132" y="4706827"/>
            <a:ext cx="754581" cy="868680"/>
          </a:xfrm>
          <a:prstGeom prst="bentArrow">
            <a:avLst/>
          </a:prstGeom>
          <a:solidFill>
            <a:srgbClr val="92D050"/>
          </a:solidFill>
        </p:spPr>
        <p:style>
          <a:lnRef idx="0">
            <a:schemeClr val="dk1"/>
          </a:lnRef>
          <a:fillRef idx="3">
            <a:schemeClr val="dk1"/>
          </a:fillRef>
          <a:effectRef idx="3">
            <a:schemeClr val="dk1"/>
          </a:effectRef>
          <a:fontRef idx="minor">
            <a:schemeClr val="lt1"/>
          </a:fontRef>
        </p:style>
        <p:txBody>
          <a:bodyPr rtlCol="0" anchor="ctr"/>
          <a:lstStyle/>
          <a:p>
            <a:pPr algn="ctr"/>
            <a:endParaRPr lang="tr-TR">
              <a:solidFill>
                <a:schemeClr val="tx1"/>
              </a:solidFill>
            </a:endParaRPr>
          </a:p>
        </p:txBody>
      </p:sp>
      <p:sp>
        <p:nvSpPr>
          <p:cNvPr id="12" name="Bükülü Ok 11"/>
          <p:cNvSpPr/>
          <p:nvPr/>
        </p:nvSpPr>
        <p:spPr>
          <a:xfrm rot="16200000">
            <a:off x="3202210" y="4331877"/>
            <a:ext cx="786797" cy="1110571"/>
          </a:xfrm>
          <a:prstGeom prst="bentArrow">
            <a:avLst/>
          </a:prstGeom>
          <a:solidFill>
            <a:srgbClr val="92D050"/>
          </a:solidFill>
        </p:spPr>
        <p:style>
          <a:lnRef idx="0">
            <a:schemeClr val="dk1"/>
          </a:lnRef>
          <a:fillRef idx="3">
            <a:schemeClr val="dk1"/>
          </a:fillRef>
          <a:effectRef idx="3">
            <a:schemeClr val="dk1"/>
          </a:effectRef>
          <a:fontRef idx="minor">
            <a:schemeClr val="lt1"/>
          </a:fontRef>
        </p:style>
        <p:txBody>
          <a:bodyPr rtlCol="0" anchor="ctr"/>
          <a:lstStyle/>
          <a:p>
            <a:pPr algn="ctr"/>
            <a:endParaRPr lang="tr-TR">
              <a:solidFill>
                <a:schemeClr val="tx1"/>
              </a:solidFill>
            </a:endParaRPr>
          </a:p>
        </p:txBody>
      </p:sp>
      <p:sp>
        <p:nvSpPr>
          <p:cNvPr id="13" name="Bükülü Ok 12"/>
          <p:cNvSpPr/>
          <p:nvPr/>
        </p:nvSpPr>
        <p:spPr>
          <a:xfrm>
            <a:off x="3040322" y="2122014"/>
            <a:ext cx="754581" cy="868680"/>
          </a:xfrm>
          <a:prstGeom prst="bentArrow">
            <a:avLst/>
          </a:prstGeom>
          <a:solidFill>
            <a:srgbClr val="92D050"/>
          </a:solidFill>
        </p:spPr>
        <p:style>
          <a:lnRef idx="0">
            <a:schemeClr val="dk1"/>
          </a:lnRef>
          <a:fillRef idx="3">
            <a:schemeClr val="dk1"/>
          </a:fillRef>
          <a:effectRef idx="3">
            <a:schemeClr val="dk1"/>
          </a:effectRef>
          <a:fontRef idx="minor">
            <a:schemeClr val="lt1"/>
          </a:fontRef>
        </p:style>
        <p:txBody>
          <a:bodyPr rtlCol="0" anchor="ctr"/>
          <a:lstStyle/>
          <a:p>
            <a:pPr algn="ctr"/>
            <a:endParaRPr lang="tr-TR">
              <a:solidFill>
                <a:schemeClr val="tx1"/>
              </a:solidFill>
            </a:endParaRPr>
          </a:p>
        </p:txBody>
      </p:sp>
      <p:sp>
        <p:nvSpPr>
          <p:cNvPr id="14" name="Sol Sağ Ok 13"/>
          <p:cNvSpPr/>
          <p:nvPr/>
        </p:nvSpPr>
        <p:spPr>
          <a:xfrm>
            <a:off x="3935516" y="3585881"/>
            <a:ext cx="809880" cy="484632"/>
          </a:xfrm>
          <a:prstGeom prst="leftRightArrow">
            <a:avLst/>
          </a:prstGeom>
          <a:solidFill>
            <a:srgbClr val="92D050"/>
          </a:solidFill>
        </p:spPr>
        <p:style>
          <a:lnRef idx="0">
            <a:schemeClr val="dk1"/>
          </a:lnRef>
          <a:fillRef idx="3">
            <a:schemeClr val="dk1"/>
          </a:fillRef>
          <a:effectRef idx="3">
            <a:schemeClr val="dk1"/>
          </a:effectRef>
          <a:fontRef idx="minor">
            <a:schemeClr val="lt1"/>
          </a:fontRef>
        </p:style>
        <p:txBody>
          <a:bodyPr rtlCol="0" anchor="ctr"/>
          <a:lstStyle/>
          <a:p>
            <a:pPr algn="ctr"/>
            <a:endParaRPr lang="tr-TR"/>
          </a:p>
        </p:txBody>
      </p:sp>
      <p:sp>
        <p:nvSpPr>
          <p:cNvPr id="15" name="Sol Sağ Ok 14"/>
          <p:cNvSpPr/>
          <p:nvPr/>
        </p:nvSpPr>
        <p:spPr>
          <a:xfrm>
            <a:off x="6871333" y="3634387"/>
            <a:ext cx="974388" cy="484632"/>
          </a:xfrm>
          <a:prstGeom prst="leftRightArrow">
            <a:avLst/>
          </a:prstGeom>
          <a:solidFill>
            <a:srgbClr val="92D050"/>
          </a:solidFill>
        </p:spPr>
        <p:style>
          <a:lnRef idx="0">
            <a:schemeClr val="dk1"/>
          </a:lnRef>
          <a:fillRef idx="3">
            <a:schemeClr val="dk1"/>
          </a:fillRef>
          <a:effectRef idx="3">
            <a:schemeClr val="dk1"/>
          </a:effectRef>
          <a:fontRef idx="minor">
            <a:schemeClr val="lt1"/>
          </a:fontRef>
        </p:style>
        <p:txBody>
          <a:bodyPr rtlCol="0" anchor="ctr"/>
          <a:lstStyle/>
          <a:p>
            <a:pPr algn="ctr"/>
            <a:endParaRPr lang="tr-TR"/>
          </a:p>
        </p:txBody>
      </p:sp>
      <p:sp>
        <p:nvSpPr>
          <p:cNvPr id="16" name="Yukarı Aşağı Ok 15"/>
          <p:cNvSpPr/>
          <p:nvPr/>
        </p:nvSpPr>
        <p:spPr>
          <a:xfrm>
            <a:off x="5591826" y="2770495"/>
            <a:ext cx="449357" cy="668741"/>
          </a:xfrm>
          <a:prstGeom prst="up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tr-TR"/>
          </a:p>
        </p:txBody>
      </p:sp>
      <p:sp>
        <p:nvSpPr>
          <p:cNvPr id="17" name="Yukarı Aşağı Ok 16"/>
          <p:cNvSpPr/>
          <p:nvPr/>
        </p:nvSpPr>
        <p:spPr>
          <a:xfrm>
            <a:off x="5610933" y="4217159"/>
            <a:ext cx="449357" cy="655093"/>
          </a:xfrm>
          <a:prstGeom prst="upDownArrow">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tr-TR"/>
          </a:p>
        </p:txBody>
      </p:sp>
      <p:sp>
        <p:nvSpPr>
          <p:cNvPr id="18" name="Metin kutusu 17"/>
          <p:cNvSpPr txBox="1"/>
          <p:nvPr/>
        </p:nvSpPr>
        <p:spPr>
          <a:xfrm>
            <a:off x="2695385" y="5872187"/>
            <a:ext cx="6580283" cy="369332"/>
          </a:xfrm>
          <a:prstGeom prst="rect">
            <a:avLst/>
          </a:prstGeom>
          <a:noFill/>
        </p:spPr>
        <p:txBody>
          <a:bodyPr wrap="square" rtlCol="0">
            <a:spAutoFit/>
          </a:bodyPr>
          <a:lstStyle/>
          <a:p>
            <a:r>
              <a:rPr lang="tr-TR" dirty="0" smtClean="0">
                <a:solidFill>
                  <a:srgbClr val="FF0000"/>
                </a:solidFill>
              </a:rPr>
              <a:t>Öğretim sistemleri tasarım süreci modeli</a:t>
            </a:r>
            <a:endParaRPr lang="tr-TR" dirty="0">
              <a:solidFill>
                <a:srgbClr val="FF0000"/>
              </a:solidFill>
            </a:endParaRPr>
          </a:p>
        </p:txBody>
      </p:sp>
    </p:spTree>
    <p:extLst>
      <p:ext uri="{BB962C8B-B14F-4D97-AF65-F5344CB8AC3E}">
        <p14:creationId xmlns:p14="http://schemas.microsoft.com/office/powerpoint/2010/main" val="38751698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accent1"/>
                </a:solidFill>
              </a:rPr>
              <a:t>Öğretim tasarım sistemi bileşenleri</a:t>
            </a:r>
            <a:endParaRPr lang="tr-TR" dirty="0">
              <a:solidFill>
                <a:schemeClr val="accent1"/>
              </a:solidFill>
            </a:endParaRPr>
          </a:p>
        </p:txBody>
      </p:sp>
      <p:sp>
        <p:nvSpPr>
          <p:cNvPr id="3" name="İçerik Yer Tutucusu 2"/>
          <p:cNvSpPr>
            <a:spLocks noGrp="1"/>
          </p:cNvSpPr>
          <p:nvPr>
            <p:ph idx="1"/>
          </p:nvPr>
        </p:nvSpPr>
        <p:spPr/>
        <p:txBody>
          <a:bodyPr/>
          <a:lstStyle/>
          <a:p>
            <a:r>
              <a:rPr lang="tr-TR" dirty="0" smtClean="0"/>
              <a:t>Öğrenci</a:t>
            </a:r>
          </a:p>
          <a:p>
            <a:r>
              <a:rPr lang="tr-TR" dirty="0" smtClean="0"/>
              <a:t>İçerik</a:t>
            </a:r>
          </a:p>
          <a:p>
            <a:r>
              <a:rPr lang="tr-TR" dirty="0" smtClean="0"/>
              <a:t>Yöntem</a:t>
            </a:r>
          </a:p>
          <a:p>
            <a:r>
              <a:rPr lang="tr-TR" dirty="0" smtClean="0"/>
              <a:t>Materyal</a:t>
            </a:r>
          </a:p>
          <a:p>
            <a:r>
              <a:rPr lang="tr-TR" dirty="0" smtClean="0"/>
              <a:t>Çevre</a:t>
            </a:r>
          </a:p>
          <a:p>
            <a:r>
              <a:rPr lang="tr-TR" dirty="0" smtClean="0"/>
              <a:t>Teknoloji </a:t>
            </a:r>
            <a:endParaRPr lang="tr-TR" dirty="0"/>
          </a:p>
        </p:txBody>
      </p:sp>
    </p:spTree>
    <p:extLst>
      <p:ext uri="{BB962C8B-B14F-4D97-AF65-F5344CB8AC3E}">
        <p14:creationId xmlns:p14="http://schemas.microsoft.com/office/powerpoint/2010/main" val="31423027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accent1"/>
                </a:solidFill>
              </a:rPr>
              <a:t>Web tasarımı için modeller</a:t>
            </a:r>
            <a:endParaRPr lang="tr-TR" dirty="0">
              <a:solidFill>
                <a:schemeClr val="accent1"/>
              </a:solidFill>
            </a:endParaRPr>
          </a:p>
        </p:txBody>
      </p:sp>
      <p:sp>
        <p:nvSpPr>
          <p:cNvPr id="3" name="İçerik Yer Tutucusu 2"/>
          <p:cNvSpPr>
            <a:spLocks noGrp="1"/>
          </p:cNvSpPr>
          <p:nvPr>
            <p:ph idx="1"/>
          </p:nvPr>
        </p:nvSpPr>
        <p:spPr/>
        <p:txBody>
          <a:bodyPr/>
          <a:lstStyle/>
          <a:p>
            <a:r>
              <a:rPr lang="tr-TR" dirty="0" smtClean="0"/>
              <a:t>Doğrusal tasarlanmış model</a:t>
            </a:r>
          </a:p>
          <a:p>
            <a:r>
              <a:rPr lang="tr-TR" dirty="0" smtClean="0"/>
              <a:t>Dallandırılarak tasarlanmış model</a:t>
            </a:r>
          </a:p>
          <a:p>
            <a:r>
              <a:rPr lang="tr-TR" dirty="0" err="1" smtClean="0"/>
              <a:t>Hiper</a:t>
            </a:r>
            <a:r>
              <a:rPr lang="tr-TR" dirty="0" smtClean="0"/>
              <a:t> içerik olarak tasarlanmış model</a:t>
            </a:r>
          </a:p>
          <a:p>
            <a:r>
              <a:rPr lang="tr-TR" dirty="0" smtClean="0"/>
              <a:t>Öğrenci yönlendirmeli tasarım</a:t>
            </a:r>
          </a:p>
          <a:p>
            <a:endParaRPr lang="tr-TR" dirty="0"/>
          </a:p>
        </p:txBody>
      </p:sp>
    </p:spTree>
    <p:extLst>
      <p:ext uri="{BB962C8B-B14F-4D97-AF65-F5344CB8AC3E}">
        <p14:creationId xmlns:p14="http://schemas.microsoft.com/office/powerpoint/2010/main" val="12564477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accent1"/>
                </a:solidFill>
              </a:rPr>
              <a:t>Doğrusal tasarlanmış öğretim</a:t>
            </a:r>
            <a:endParaRPr lang="tr-TR" dirty="0">
              <a:solidFill>
                <a:schemeClr val="accent1"/>
              </a:solidFill>
            </a:endParaRPr>
          </a:p>
        </p:txBody>
      </p:sp>
      <p:sp>
        <p:nvSpPr>
          <p:cNvPr id="3" name="İçerik Yer Tutucusu 2"/>
          <p:cNvSpPr>
            <a:spLocks noGrp="1"/>
          </p:cNvSpPr>
          <p:nvPr>
            <p:ph idx="1"/>
          </p:nvPr>
        </p:nvSpPr>
        <p:spPr/>
        <p:txBody>
          <a:bodyPr/>
          <a:lstStyle/>
          <a:p>
            <a:r>
              <a:rPr lang="tr-TR" dirty="0" smtClean="0"/>
              <a:t>Konular birbirini tamamlar şekilde tasarlanmıştır</a:t>
            </a:r>
          </a:p>
          <a:p>
            <a:r>
              <a:rPr lang="tr-TR" dirty="0" smtClean="0"/>
              <a:t>Bir konuyu başarmadan diğerine geçilmez</a:t>
            </a:r>
            <a:endParaRPr lang="tr-TR" dirty="0"/>
          </a:p>
        </p:txBody>
      </p:sp>
    </p:spTree>
    <p:extLst>
      <p:ext uri="{BB962C8B-B14F-4D97-AF65-F5344CB8AC3E}">
        <p14:creationId xmlns:p14="http://schemas.microsoft.com/office/powerpoint/2010/main" val="20007136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accent1"/>
                </a:solidFill>
              </a:rPr>
              <a:t>Dallandırarak tasarlanmış öğretim</a:t>
            </a:r>
            <a:endParaRPr lang="tr-TR" dirty="0">
              <a:solidFill>
                <a:schemeClr val="accent1"/>
              </a:solidFill>
            </a:endParaRPr>
          </a:p>
        </p:txBody>
      </p:sp>
      <p:sp>
        <p:nvSpPr>
          <p:cNvPr id="3" name="İçerik Yer Tutucusu 2"/>
          <p:cNvSpPr>
            <a:spLocks noGrp="1"/>
          </p:cNvSpPr>
          <p:nvPr>
            <p:ph idx="1"/>
          </p:nvPr>
        </p:nvSpPr>
        <p:spPr/>
        <p:txBody>
          <a:bodyPr/>
          <a:lstStyle/>
          <a:p>
            <a:r>
              <a:rPr lang="tr-TR" dirty="0" smtClean="0"/>
              <a:t>Çok daha kapsamlı daha kapsamlı başarı değerlendirmesi</a:t>
            </a:r>
          </a:p>
          <a:p>
            <a:r>
              <a:rPr lang="tr-TR" dirty="0" smtClean="0"/>
              <a:t>Başarısız olursa hatırlatıcı bilgileri okuyarak bir sonraki konuya geçebilir</a:t>
            </a:r>
            <a:endParaRPr lang="tr-TR" dirty="0"/>
          </a:p>
        </p:txBody>
      </p:sp>
    </p:spTree>
    <p:extLst>
      <p:ext uri="{BB962C8B-B14F-4D97-AF65-F5344CB8AC3E}">
        <p14:creationId xmlns:p14="http://schemas.microsoft.com/office/powerpoint/2010/main" val="12389039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solidFill>
                  <a:schemeClr val="accent1"/>
                </a:solidFill>
              </a:rPr>
              <a:t>Hiper</a:t>
            </a:r>
            <a:r>
              <a:rPr lang="tr-TR" dirty="0" smtClean="0">
                <a:solidFill>
                  <a:schemeClr val="accent1"/>
                </a:solidFill>
              </a:rPr>
              <a:t> içerik olarak tasarlanmış öğretim</a:t>
            </a:r>
            <a:endParaRPr lang="tr-TR" dirty="0">
              <a:solidFill>
                <a:schemeClr val="accent1"/>
              </a:solidFill>
            </a:endParaRPr>
          </a:p>
        </p:txBody>
      </p:sp>
      <p:sp>
        <p:nvSpPr>
          <p:cNvPr id="3" name="İçerik Yer Tutucusu 2"/>
          <p:cNvSpPr>
            <a:spLocks noGrp="1"/>
          </p:cNvSpPr>
          <p:nvPr>
            <p:ph idx="1"/>
          </p:nvPr>
        </p:nvSpPr>
        <p:spPr/>
        <p:txBody>
          <a:bodyPr/>
          <a:lstStyle/>
          <a:p>
            <a:r>
              <a:rPr lang="tr-TR" dirty="0" smtClean="0"/>
              <a:t>Konular hiyerarşik bir yapı içinde hazırlanmamıştır</a:t>
            </a:r>
          </a:p>
          <a:p>
            <a:r>
              <a:rPr lang="tr-TR" dirty="0" smtClean="0"/>
              <a:t>Öğrenci istediği konulardan başlayabilir</a:t>
            </a:r>
            <a:endParaRPr lang="tr-TR" dirty="0"/>
          </a:p>
        </p:txBody>
      </p:sp>
    </p:spTree>
    <p:extLst>
      <p:ext uri="{BB962C8B-B14F-4D97-AF65-F5344CB8AC3E}">
        <p14:creationId xmlns:p14="http://schemas.microsoft.com/office/powerpoint/2010/main" val="41983341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accent1"/>
                </a:solidFill>
              </a:rPr>
              <a:t>Öğrenci yönlendirmeli tasarım</a:t>
            </a:r>
            <a:endParaRPr lang="tr-TR" dirty="0">
              <a:solidFill>
                <a:schemeClr val="accent1"/>
              </a:solidFill>
            </a:endParaRPr>
          </a:p>
        </p:txBody>
      </p:sp>
      <p:sp>
        <p:nvSpPr>
          <p:cNvPr id="3" name="İçerik Yer Tutucusu 2"/>
          <p:cNvSpPr>
            <a:spLocks noGrp="1"/>
          </p:cNvSpPr>
          <p:nvPr>
            <p:ph idx="1"/>
          </p:nvPr>
        </p:nvSpPr>
        <p:spPr/>
        <p:txBody>
          <a:bodyPr/>
          <a:lstStyle/>
          <a:p>
            <a:r>
              <a:rPr lang="tr-TR" dirty="0" smtClean="0"/>
              <a:t>İçerik tüm detayları ile tasarlanır</a:t>
            </a:r>
          </a:p>
          <a:p>
            <a:r>
              <a:rPr lang="tr-TR" dirty="0" smtClean="0"/>
              <a:t>Ancak modül içinde veya modüller arasında bir hiyerarşi ve gruplama yapılmaz</a:t>
            </a:r>
            <a:endParaRPr lang="tr-TR" dirty="0"/>
          </a:p>
        </p:txBody>
      </p:sp>
    </p:spTree>
    <p:extLst>
      <p:ext uri="{BB962C8B-B14F-4D97-AF65-F5344CB8AC3E}">
        <p14:creationId xmlns:p14="http://schemas.microsoft.com/office/powerpoint/2010/main" val="3862323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77191" y="815897"/>
            <a:ext cx="9750207" cy="6370794"/>
          </a:xfrm>
        </p:spPr>
        <p:txBody>
          <a:bodyPr/>
          <a:lstStyle/>
          <a:p>
            <a:r>
              <a:rPr lang="tr-TR" dirty="0" smtClean="0"/>
              <a:t>Kaynak</a:t>
            </a:r>
          </a:p>
          <a:p>
            <a:pPr marL="0" indent="0">
              <a:buNone/>
            </a:pPr>
            <a:r>
              <a:rPr lang="tr-TR" dirty="0" smtClean="0"/>
              <a:t>Yasemin Gülbahar, </a:t>
            </a:r>
            <a:r>
              <a:rPr lang="tr-TR" i="1" dirty="0" smtClean="0"/>
              <a:t>E-öğrenme</a:t>
            </a:r>
            <a:r>
              <a:rPr lang="tr-TR" dirty="0" smtClean="0"/>
              <a:t>, </a:t>
            </a:r>
            <a:r>
              <a:rPr lang="tr-TR" dirty="0" err="1" smtClean="0"/>
              <a:t>Pegem</a:t>
            </a:r>
            <a:r>
              <a:rPr lang="tr-TR" dirty="0" smtClean="0"/>
              <a:t> Akademi, Ankara, 2012.</a:t>
            </a:r>
            <a:endParaRPr lang="tr-TR" dirty="0"/>
          </a:p>
        </p:txBody>
      </p:sp>
    </p:spTree>
    <p:extLst>
      <p:ext uri="{BB962C8B-B14F-4D97-AF65-F5344CB8AC3E}">
        <p14:creationId xmlns:p14="http://schemas.microsoft.com/office/powerpoint/2010/main" val="2378973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accent1"/>
                </a:solidFill>
              </a:rPr>
              <a:t>E-öğrenme</a:t>
            </a:r>
            <a:endParaRPr lang="tr-TR" dirty="0">
              <a:solidFill>
                <a:schemeClr val="accent1"/>
              </a:solidFill>
            </a:endParaRPr>
          </a:p>
        </p:txBody>
      </p:sp>
      <p:sp>
        <p:nvSpPr>
          <p:cNvPr id="3" name="İçerik Yer Tutucusu 2"/>
          <p:cNvSpPr>
            <a:spLocks noGrp="1"/>
          </p:cNvSpPr>
          <p:nvPr>
            <p:ph idx="1"/>
          </p:nvPr>
        </p:nvSpPr>
        <p:spPr/>
        <p:txBody>
          <a:bodyPr/>
          <a:lstStyle/>
          <a:p>
            <a:r>
              <a:rPr lang="tr-TR" dirty="0" smtClean="0"/>
              <a:t>Bilgi ve iletişim teknolojilerinin yardımı, İnternet/İntranet gibi yerel ve geniş alan ağları aracılığı ile zaman ve mekandan bağımsız olarak bilgiye erişimi ve çoklu ortam uygulamaları ile etkileşim sağlanarak, öğretim etkinliklerinin elektronik öğrenme ortamlarında yürütülmesidir.</a:t>
            </a:r>
            <a:endParaRPr lang="tr-TR" dirty="0"/>
          </a:p>
        </p:txBody>
      </p:sp>
    </p:spTree>
    <p:extLst>
      <p:ext uri="{BB962C8B-B14F-4D97-AF65-F5344CB8AC3E}">
        <p14:creationId xmlns:p14="http://schemas.microsoft.com/office/powerpoint/2010/main" val="1291050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41421" y="365126"/>
            <a:ext cx="9750207" cy="1325563"/>
          </a:xfrm>
        </p:spPr>
        <p:txBody>
          <a:bodyPr/>
          <a:lstStyle/>
          <a:p>
            <a:r>
              <a:rPr lang="tr-TR" dirty="0" smtClean="0">
                <a:solidFill>
                  <a:schemeClr val="accent1"/>
                </a:solidFill>
              </a:rPr>
              <a:t>E-öğrenme sürecinin bileşenleri</a:t>
            </a:r>
            <a:endParaRPr lang="tr-TR" dirty="0">
              <a:solidFill>
                <a:schemeClr val="accent1"/>
              </a:solidFill>
            </a:endParaRPr>
          </a:p>
        </p:txBody>
      </p:sp>
      <p:sp>
        <p:nvSpPr>
          <p:cNvPr id="3" name="İçerik Yer Tutucusu 2"/>
          <p:cNvSpPr>
            <a:spLocks noGrp="1"/>
          </p:cNvSpPr>
          <p:nvPr>
            <p:ph idx="1"/>
          </p:nvPr>
        </p:nvSpPr>
        <p:spPr/>
        <p:txBody>
          <a:bodyPr/>
          <a:lstStyle/>
          <a:p>
            <a:r>
              <a:rPr lang="tr-TR" dirty="0" smtClean="0"/>
              <a:t>Öğrenciler</a:t>
            </a:r>
          </a:p>
          <a:p>
            <a:r>
              <a:rPr lang="tr-TR" dirty="0" smtClean="0"/>
              <a:t>Eğitmenler</a:t>
            </a:r>
          </a:p>
          <a:p>
            <a:r>
              <a:rPr lang="tr-TR" dirty="0" smtClean="0"/>
              <a:t>Etkileşim</a:t>
            </a:r>
          </a:p>
          <a:p>
            <a:r>
              <a:rPr lang="tr-TR" dirty="0" smtClean="0"/>
              <a:t>Çoklu ortam uygulamalarını içeren materyaller</a:t>
            </a:r>
            <a:endParaRPr lang="tr-TR" dirty="0"/>
          </a:p>
        </p:txBody>
      </p:sp>
    </p:spTree>
    <p:extLst>
      <p:ext uri="{BB962C8B-B14F-4D97-AF65-F5344CB8AC3E}">
        <p14:creationId xmlns:p14="http://schemas.microsoft.com/office/powerpoint/2010/main" val="834770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accent1"/>
                </a:solidFill>
              </a:rPr>
              <a:t>E-öğrenme yaklaşımları</a:t>
            </a:r>
            <a:endParaRPr lang="tr-TR" dirty="0">
              <a:solidFill>
                <a:schemeClr val="accent1"/>
              </a:solidFill>
            </a:endParaRPr>
          </a:p>
        </p:txBody>
      </p:sp>
      <p:sp>
        <p:nvSpPr>
          <p:cNvPr id="3" name="İçerik Yer Tutucusu 2"/>
          <p:cNvSpPr>
            <a:spLocks noGrp="1"/>
          </p:cNvSpPr>
          <p:nvPr>
            <p:ph idx="1"/>
          </p:nvPr>
        </p:nvSpPr>
        <p:spPr/>
        <p:txBody>
          <a:bodyPr>
            <a:normAutofit lnSpcReduction="10000"/>
          </a:bodyPr>
          <a:lstStyle/>
          <a:p>
            <a:r>
              <a:rPr lang="tr-TR" dirty="0" smtClean="0"/>
              <a:t>Aynı zamanda aynı yerde.</a:t>
            </a:r>
          </a:p>
          <a:p>
            <a:pPr lvl="1"/>
            <a:r>
              <a:rPr lang="tr-TR" dirty="0" smtClean="0"/>
              <a:t>Sınıf ortamı.</a:t>
            </a:r>
          </a:p>
          <a:p>
            <a:r>
              <a:rPr lang="tr-TR" dirty="0" smtClean="0"/>
              <a:t>Farklı zamanda aynı yerde </a:t>
            </a:r>
          </a:p>
          <a:p>
            <a:pPr lvl="1"/>
            <a:r>
              <a:rPr lang="tr-TR" dirty="0" smtClean="0"/>
              <a:t>Bireyin bir öğrenme merkezine gitmesi.</a:t>
            </a:r>
          </a:p>
          <a:p>
            <a:r>
              <a:rPr lang="tr-TR" dirty="0" smtClean="0"/>
              <a:t>Aynı zamanda farklı yerde</a:t>
            </a:r>
          </a:p>
          <a:p>
            <a:pPr lvl="1"/>
            <a:r>
              <a:rPr lang="tr-TR" dirty="0" smtClean="0"/>
              <a:t>Televizyon veya uydu yayını yoluyla. Senkronize öğrenme.</a:t>
            </a:r>
          </a:p>
          <a:p>
            <a:r>
              <a:rPr lang="tr-TR" dirty="0" smtClean="0"/>
              <a:t>Farklı zamanda farklı yerde</a:t>
            </a:r>
          </a:p>
          <a:p>
            <a:pPr lvl="1"/>
            <a:r>
              <a:rPr lang="tr-TR" dirty="0" smtClean="0"/>
              <a:t>Öğrenciler ne zaman ve nerede öğreneceklerine kendileri karar verir. </a:t>
            </a:r>
            <a:r>
              <a:rPr lang="tr-TR" dirty="0" err="1" smtClean="0"/>
              <a:t>Asenkronize</a:t>
            </a:r>
            <a:r>
              <a:rPr lang="tr-TR" dirty="0" smtClean="0"/>
              <a:t> öğrenme.</a:t>
            </a:r>
          </a:p>
          <a:p>
            <a:endParaRPr lang="tr-TR" dirty="0"/>
          </a:p>
        </p:txBody>
      </p:sp>
    </p:spTree>
    <p:extLst>
      <p:ext uri="{BB962C8B-B14F-4D97-AF65-F5344CB8AC3E}">
        <p14:creationId xmlns:p14="http://schemas.microsoft.com/office/powerpoint/2010/main" val="353325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Düz Bağlayıcı 4"/>
          <p:cNvCxnSpPr/>
          <p:nvPr/>
        </p:nvCxnSpPr>
        <p:spPr>
          <a:xfrm>
            <a:off x="5466696" y="532264"/>
            <a:ext cx="12655" cy="5759355"/>
          </a:xfrm>
          <a:prstGeom prst="line">
            <a:avLst/>
          </a:prstGeom>
        </p:spPr>
        <p:style>
          <a:lnRef idx="1">
            <a:schemeClr val="dk1"/>
          </a:lnRef>
          <a:fillRef idx="0">
            <a:schemeClr val="dk1"/>
          </a:fillRef>
          <a:effectRef idx="0">
            <a:schemeClr val="dk1"/>
          </a:effectRef>
          <a:fontRef idx="minor">
            <a:schemeClr val="tx1"/>
          </a:fontRef>
        </p:style>
      </p:cxnSp>
      <p:cxnSp>
        <p:nvCxnSpPr>
          <p:cNvPr id="7" name="Düz Bağlayıcı 6"/>
          <p:cNvCxnSpPr/>
          <p:nvPr/>
        </p:nvCxnSpPr>
        <p:spPr>
          <a:xfrm>
            <a:off x="860499" y="3289110"/>
            <a:ext cx="9275668" cy="40944"/>
          </a:xfrm>
          <a:prstGeom prst="line">
            <a:avLst/>
          </a:prstGeom>
        </p:spPr>
        <p:style>
          <a:lnRef idx="1">
            <a:schemeClr val="dk1"/>
          </a:lnRef>
          <a:fillRef idx="0">
            <a:schemeClr val="dk1"/>
          </a:fillRef>
          <a:effectRef idx="0">
            <a:schemeClr val="dk1"/>
          </a:effectRef>
          <a:fontRef idx="minor">
            <a:schemeClr val="tx1"/>
          </a:fontRef>
        </p:style>
      </p:cxnSp>
      <p:sp>
        <p:nvSpPr>
          <p:cNvPr id="8" name="Metin kutusu 7"/>
          <p:cNvSpPr txBox="1"/>
          <p:nvPr/>
        </p:nvSpPr>
        <p:spPr>
          <a:xfrm>
            <a:off x="809882" y="532264"/>
            <a:ext cx="4391073" cy="3139321"/>
          </a:xfrm>
          <a:prstGeom prst="rect">
            <a:avLst/>
          </a:prstGeom>
          <a:noFill/>
        </p:spPr>
        <p:txBody>
          <a:bodyPr wrap="square" rtlCol="0">
            <a:spAutoFit/>
          </a:bodyPr>
          <a:lstStyle/>
          <a:p>
            <a:r>
              <a:rPr lang="tr-TR" b="1" dirty="0" smtClean="0"/>
              <a:t>Aynı Zaman + Aynı Yer</a:t>
            </a:r>
          </a:p>
          <a:p>
            <a:endParaRPr lang="tr-TR" dirty="0"/>
          </a:p>
          <a:p>
            <a:r>
              <a:rPr lang="tr-TR" dirty="0" smtClean="0"/>
              <a:t>Tahta</a:t>
            </a:r>
          </a:p>
          <a:p>
            <a:endParaRPr lang="tr-TR" dirty="0" smtClean="0"/>
          </a:p>
          <a:p>
            <a:r>
              <a:rPr lang="tr-TR" dirty="0" smtClean="0"/>
              <a:t>Tepegöz</a:t>
            </a:r>
          </a:p>
          <a:p>
            <a:endParaRPr lang="tr-TR" dirty="0" smtClean="0"/>
          </a:p>
          <a:p>
            <a:r>
              <a:rPr lang="tr-TR" dirty="0" smtClean="0"/>
              <a:t>Bilgisayar-Projeksiyon Sistemi</a:t>
            </a:r>
          </a:p>
          <a:p>
            <a:endParaRPr lang="tr-TR" dirty="0" smtClean="0"/>
          </a:p>
          <a:p>
            <a:r>
              <a:rPr lang="tr-TR" dirty="0" smtClean="0"/>
              <a:t>Doküman Kamera</a:t>
            </a:r>
          </a:p>
          <a:p>
            <a:endParaRPr lang="tr-TR" dirty="0" smtClean="0"/>
          </a:p>
          <a:p>
            <a:endParaRPr lang="tr-TR" dirty="0"/>
          </a:p>
        </p:txBody>
      </p:sp>
      <p:sp>
        <p:nvSpPr>
          <p:cNvPr id="9" name="Metin kutusu 8"/>
          <p:cNvSpPr txBox="1"/>
          <p:nvPr/>
        </p:nvSpPr>
        <p:spPr>
          <a:xfrm>
            <a:off x="6010836" y="532263"/>
            <a:ext cx="4391073" cy="2862322"/>
          </a:xfrm>
          <a:prstGeom prst="rect">
            <a:avLst/>
          </a:prstGeom>
          <a:noFill/>
        </p:spPr>
        <p:txBody>
          <a:bodyPr wrap="square" rtlCol="0">
            <a:spAutoFit/>
          </a:bodyPr>
          <a:lstStyle/>
          <a:p>
            <a:r>
              <a:rPr lang="tr-TR" b="1" dirty="0" smtClean="0"/>
              <a:t>Aynı Zaman + Farklı Yer</a:t>
            </a:r>
          </a:p>
          <a:p>
            <a:endParaRPr lang="tr-TR" dirty="0"/>
          </a:p>
          <a:p>
            <a:r>
              <a:rPr lang="tr-TR" dirty="0" smtClean="0"/>
              <a:t>Sesli Konferans</a:t>
            </a:r>
          </a:p>
          <a:p>
            <a:endParaRPr lang="tr-TR" dirty="0" smtClean="0"/>
          </a:p>
          <a:p>
            <a:r>
              <a:rPr lang="tr-TR" dirty="0" smtClean="0"/>
              <a:t>Telekonferans</a:t>
            </a:r>
          </a:p>
          <a:p>
            <a:endParaRPr lang="tr-TR" dirty="0" smtClean="0"/>
          </a:p>
          <a:p>
            <a:r>
              <a:rPr lang="tr-TR" dirty="0" smtClean="0"/>
              <a:t>Uydu Yayını - TV</a:t>
            </a:r>
          </a:p>
          <a:p>
            <a:endParaRPr lang="tr-TR" dirty="0" smtClean="0"/>
          </a:p>
          <a:p>
            <a:r>
              <a:rPr lang="tr-TR" dirty="0" err="1" smtClean="0"/>
              <a:t>İnternet_Bilgisayar</a:t>
            </a:r>
            <a:endParaRPr lang="tr-TR" dirty="0" smtClean="0"/>
          </a:p>
          <a:p>
            <a:r>
              <a:rPr lang="tr-TR" dirty="0" smtClean="0"/>
              <a:t>Sohbet</a:t>
            </a:r>
            <a:endParaRPr lang="tr-TR" dirty="0"/>
          </a:p>
        </p:txBody>
      </p:sp>
      <p:sp>
        <p:nvSpPr>
          <p:cNvPr id="10" name="Metin kutusu 9"/>
          <p:cNvSpPr txBox="1"/>
          <p:nvPr/>
        </p:nvSpPr>
        <p:spPr>
          <a:xfrm>
            <a:off x="809882" y="3118514"/>
            <a:ext cx="4391073" cy="3416320"/>
          </a:xfrm>
          <a:prstGeom prst="rect">
            <a:avLst/>
          </a:prstGeom>
          <a:noFill/>
        </p:spPr>
        <p:txBody>
          <a:bodyPr wrap="square" rtlCol="0">
            <a:spAutoFit/>
          </a:bodyPr>
          <a:lstStyle/>
          <a:p>
            <a:endParaRPr lang="tr-TR" dirty="0"/>
          </a:p>
          <a:p>
            <a:r>
              <a:rPr lang="tr-TR" dirty="0" smtClean="0"/>
              <a:t>Bilgisayar Destekli Eğitim</a:t>
            </a:r>
          </a:p>
          <a:p>
            <a:endParaRPr lang="tr-TR" dirty="0" smtClean="0"/>
          </a:p>
          <a:p>
            <a:r>
              <a:rPr lang="tr-TR" dirty="0" smtClean="0"/>
              <a:t>Çoklu Ortam Uygulamaları</a:t>
            </a:r>
          </a:p>
          <a:p>
            <a:endParaRPr lang="tr-TR" dirty="0" smtClean="0"/>
          </a:p>
          <a:p>
            <a:r>
              <a:rPr lang="tr-TR" dirty="0" smtClean="0"/>
              <a:t>CD_ROM, DVD</a:t>
            </a:r>
          </a:p>
          <a:p>
            <a:endParaRPr lang="tr-TR" dirty="0" smtClean="0"/>
          </a:p>
          <a:p>
            <a:r>
              <a:rPr lang="tr-TR" dirty="0" smtClean="0"/>
              <a:t>Doküman Kamera</a:t>
            </a:r>
          </a:p>
          <a:p>
            <a:endParaRPr lang="tr-TR" dirty="0"/>
          </a:p>
          <a:p>
            <a:r>
              <a:rPr lang="tr-TR" b="1" dirty="0" smtClean="0"/>
              <a:t>Faklı Zaman + Aynı Yer</a:t>
            </a:r>
          </a:p>
          <a:p>
            <a:endParaRPr lang="tr-TR" dirty="0" smtClean="0"/>
          </a:p>
          <a:p>
            <a:endParaRPr lang="tr-TR" dirty="0"/>
          </a:p>
        </p:txBody>
      </p:sp>
      <p:sp>
        <p:nvSpPr>
          <p:cNvPr id="11" name="Metin kutusu 10"/>
          <p:cNvSpPr txBox="1"/>
          <p:nvPr/>
        </p:nvSpPr>
        <p:spPr>
          <a:xfrm>
            <a:off x="6010836" y="3118514"/>
            <a:ext cx="4391073" cy="3416320"/>
          </a:xfrm>
          <a:prstGeom prst="rect">
            <a:avLst/>
          </a:prstGeom>
          <a:noFill/>
        </p:spPr>
        <p:txBody>
          <a:bodyPr wrap="square" rtlCol="0">
            <a:spAutoFit/>
          </a:bodyPr>
          <a:lstStyle/>
          <a:p>
            <a:endParaRPr lang="tr-TR" dirty="0"/>
          </a:p>
          <a:p>
            <a:r>
              <a:rPr lang="tr-TR" dirty="0" err="1" smtClean="0"/>
              <a:t>İnternet_Bilgisayar</a:t>
            </a:r>
            <a:endParaRPr lang="tr-TR" dirty="0" smtClean="0"/>
          </a:p>
          <a:p>
            <a:endParaRPr lang="tr-TR" dirty="0" smtClean="0"/>
          </a:p>
          <a:p>
            <a:r>
              <a:rPr lang="tr-TR" dirty="0" smtClean="0"/>
              <a:t>World </a:t>
            </a:r>
            <a:r>
              <a:rPr lang="tr-TR" dirty="0" err="1" smtClean="0"/>
              <a:t>Wide</a:t>
            </a:r>
            <a:r>
              <a:rPr lang="tr-TR" dirty="0" smtClean="0"/>
              <a:t> Web</a:t>
            </a:r>
          </a:p>
          <a:p>
            <a:endParaRPr lang="tr-TR" dirty="0" smtClean="0"/>
          </a:p>
          <a:p>
            <a:r>
              <a:rPr lang="tr-TR" dirty="0" smtClean="0"/>
              <a:t>E-Posta</a:t>
            </a:r>
          </a:p>
          <a:p>
            <a:endParaRPr lang="tr-TR" dirty="0" smtClean="0"/>
          </a:p>
          <a:p>
            <a:r>
              <a:rPr lang="tr-TR" dirty="0" smtClean="0"/>
              <a:t>Forum</a:t>
            </a:r>
          </a:p>
          <a:p>
            <a:endParaRPr lang="tr-TR" dirty="0"/>
          </a:p>
          <a:p>
            <a:r>
              <a:rPr lang="tr-TR" b="1" dirty="0" smtClean="0"/>
              <a:t>Faklı Zaman + Farklı Yer</a:t>
            </a:r>
          </a:p>
          <a:p>
            <a:endParaRPr lang="tr-TR" dirty="0" smtClean="0"/>
          </a:p>
          <a:p>
            <a:endParaRPr lang="tr-TR" dirty="0"/>
          </a:p>
        </p:txBody>
      </p:sp>
      <p:sp>
        <p:nvSpPr>
          <p:cNvPr id="12" name="Metin kutusu 11"/>
          <p:cNvSpPr txBox="1"/>
          <p:nvPr/>
        </p:nvSpPr>
        <p:spPr>
          <a:xfrm>
            <a:off x="1088277" y="218364"/>
            <a:ext cx="3846935" cy="369332"/>
          </a:xfrm>
          <a:prstGeom prst="rect">
            <a:avLst/>
          </a:prstGeom>
          <a:noFill/>
        </p:spPr>
        <p:txBody>
          <a:bodyPr wrap="square" rtlCol="0">
            <a:spAutoFit/>
          </a:bodyPr>
          <a:lstStyle/>
          <a:p>
            <a:r>
              <a:rPr lang="tr-TR" dirty="0" smtClean="0"/>
              <a:t>EŞ ZAMANLI (SEKNRON)</a:t>
            </a:r>
            <a:endParaRPr lang="tr-TR" dirty="0"/>
          </a:p>
        </p:txBody>
      </p:sp>
      <p:sp>
        <p:nvSpPr>
          <p:cNvPr id="13" name="Metin kutusu 12"/>
          <p:cNvSpPr txBox="1"/>
          <p:nvPr/>
        </p:nvSpPr>
        <p:spPr>
          <a:xfrm>
            <a:off x="1178967" y="6334666"/>
            <a:ext cx="3846935" cy="369332"/>
          </a:xfrm>
          <a:prstGeom prst="rect">
            <a:avLst/>
          </a:prstGeom>
          <a:noFill/>
        </p:spPr>
        <p:txBody>
          <a:bodyPr wrap="square" rtlCol="0">
            <a:spAutoFit/>
          </a:bodyPr>
          <a:lstStyle/>
          <a:p>
            <a:r>
              <a:rPr lang="tr-TR" dirty="0" smtClean="0"/>
              <a:t>FARKLI ZAMANLI (ASEKNRON)</a:t>
            </a:r>
            <a:endParaRPr lang="tr-TR" dirty="0"/>
          </a:p>
        </p:txBody>
      </p:sp>
      <p:sp>
        <p:nvSpPr>
          <p:cNvPr id="14" name="Metin kutusu 13"/>
          <p:cNvSpPr txBox="1"/>
          <p:nvPr/>
        </p:nvSpPr>
        <p:spPr>
          <a:xfrm>
            <a:off x="241528" y="2893326"/>
            <a:ext cx="461665" cy="966163"/>
          </a:xfrm>
          <a:prstGeom prst="rect">
            <a:avLst/>
          </a:prstGeom>
          <a:noFill/>
        </p:spPr>
        <p:txBody>
          <a:bodyPr vert="vert270" wrap="square" rtlCol="0">
            <a:spAutoFit/>
          </a:bodyPr>
          <a:lstStyle/>
          <a:p>
            <a:r>
              <a:rPr lang="tr-TR" b="1" dirty="0" smtClean="0"/>
              <a:t>AYNI YER</a:t>
            </a:r>
            <a:endParaRPr lang="tr-TR" b="1" dirty="0"/>
          </a:p>
        </p:txBody>
      </p:sp>
      <p:sp>
        <p:nvSpPr>
          <p:cNvPr id="15" name="Metin kutusu 14"/>
          <p:cNvSpPr txBox="1"/>
          <p:nvPr/>
        </p:nvSpPr>
        <p:spPr>
          <a:xfrm>
            <a:off x="10136167" y="2313296"/>
            <a:ext cx="461665" cy="1610436"/>
          </a:xfrm>
          <a:prstGeom prst="rect">
            <a:avLst/>
          </a:prstGeom>
          <a:noFill/>
        </p:spPr>
        <p:txBody>
          <a:bodyPr vert="vert270" wrap="square" rtlCol="0">
            <a:spAutoFit/>
          </a:bodyPr>
          <a:lstStyle/>
          <a:p>
            <a:r>
              <a:rPr lang="tr-TR" b="1" dirty="0" smtClean="0"/>
              <a:t>FARKLI YER</a:t>
            </a:r>
            <a:endParaRPr lang="tr-TR" b="1" dirty="0"/>
          </a:p>
        </p:txBody>
      </p:sp>
      <p:sp>
        <p:nvSpPr>
          <p:cNvPr id="16" name="Metin kutusu 15"/>
          <p:cNvSpPr txBox="1"/>
          <p:nvPr/>
        </p:nvSpPr>
        <p:spPr>
          <a:xfrm>
            <a:off x="7010532" y="6334666"/>
            <a:ext cx="3553696" cy="369332"/>
          </a:xfrm>
          <a:prstGeom prst="rect">
            <a:avLst/>
          </a:prstGeom>
          <a:noFill/>
        </p:spPr>
        <p:txBody>
          <a:bodyPr wrap="square" rtlCol="0">
            <a:spAutoFit/>
          </a:bodyPr>
          <a:lstStyle/>
          <a:p>
            <a:r>
              <a:rPr lang="tr-TR" dirty="0" smtClean="0">
                <a:solidFill>
                  <a:srgbClr val="FF0000"/>
                </a:solidFill>
              </a:rPr>
              <a:t>E-Öğrenme Yaklaşımlar</a:t>
            </a:r>
            <a:endParaRPr lang="tr-TR" dirty="0">
              <a:solidFill>
                <a:srgbClr val="FF0000"/>
              </a:solidFill>
            </a:endParaRPr>
          </a:p>
        </p:txBody>
      </p:sp>
    </p:spTree>
    <p:extLst>
      <p:ext uri="{BB962C8B-B14F-4D97-AF65-F5344CB8AC3E}">
        <p14:creationId xmlns:p14="http://schemas.microsoft.com/office/powerpoint/2010/main" val="882552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accent1"/>
                </a:solidFill>
              </a:rPr>
              <a:t>E-öğrenme için sistem modeli</a:t>
            </a:r>
            <a:endParaRPr lang="tr-TR" dirty="0">
              <a:solidFill>
                <a:schemeClr val="accent1"/>
              </a:solidFill>
            </a:endParaRPr>
          </a:p>
        </p:txBody>
      </p:sp>
      <p:sp>
        <p:nvSpPr>
          <p:cNvPr id="3" name="İçerik Yer Tutucusu 2"/>
          <p:cNvSpPr>
            <a:spLocks noGrp="1"/>
          </p:cNvSpPr>
          <p:nvPr>
            <p:ph idx="1"/>
          </p:nvPr>
        </p:nvSpPr>
        <p:spPr>
          <a:ln>
            <a:solidFill>
              <a:schemeClr val="tx1"/>
            </a:solidFill>
          </a:ln>
        </p:spPr>
        <p:txBody>
          <a:bodyPr/>
          <a:lstStyle/>
          <a:p>
            <a:endParaRPr lang="tr-TR" dirty="0"/>
          </a:p>
        </p:txBody>
      </p:sp>
      <p:sp>
        <p:nvSpPr>
          <p:cNvPr id="4" name="Dikdörtgen 3"/>
          <p:cNvSpPr/>
          <p:nvPr/>
        </p:nvSpPr>
        <p:spPr>
          <a:xfrm>
            <a:off x="3669773" y="1825625"/>
            <a:ext cx="3277487" cy="50814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smtClean="0"/>
              <a:t>Yönetim ve uygulama</a:t>
            </a:r>
            <a:endParaRPr lang="tr-TR" dirty="0"/>
          </a:p>
        </p:txBody>
      </p:sp>
      <p:sp>
        <p:nvSpPr>
          <p:cNvPr id="5" name="Dikdörtgen 4"/>
          <p:cNvSpPr/>
          <p:nvPr/>
        </p:nvSpPr>
        <p:spPr>
          <a:xfrm>
            <a:off x="1240131" y="2715904"/>
            <a:ext cx="2075319" cy="106452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smtClean="0">
                <a:ln w="0"/>
                <a:solidFill>
                  <a:schemeClr val="tx1"/>
                </a:solidFill>
                <a:effectLst>
                  <a:outerShdw blurRad="38100" dist="19050" dir="2700000" algn="tl" rotWithShape="0">
                    <a:schemeClr val="dk1">
                      <a:alpha val="40000"/>
                    </a:schemeClr>
                  </a:outerShdw>
                </a:effectLst>
              </a:rPr>
              <a:t>Bilgi kaynakları</a:t>
            </a:r>
            <a:endParaRPr lang="tr-TR" dirty="0">
              <a:ln w="0"/>
              <a:solidFill>
                <a:schemeClr val="tx1"/>
              </a:solidFill>
              <a:effectLst>
                <a:outerShdw blurRad="38100" dist="19050" dir="2700000" algn="tl" rotWithShape="0">
                  <a:schemeClr val="dk1">
                    <a:alpha val="40000"/>
                  </a:schemeClr>
                </a:outerShdw>
              </a:effectLst>
            </a:endParaRPr>
          </a:p>
        </p:txBody>
      </p:sp>
      <p:sp>
        <p:nvSpPr>
          <p:cNvPr id="6" name="Dikdörtgen 5"/>
          <p:cNvSpPr/>
          <p:nvPr/>
        </p:nvSpPr>
        <p:spPr>
          <a:xfrm>
            <a:off x="4391073" y="2715904"/>
            <a:ext cx="2125938" cy="106452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smtClean="0"/>
              <a:t>Derslerin tasarımı</a:t>
            </a:r>
            <a:endParaRPr lang="tr-TR" dirty="0"/>
          </a:p>
        </p:txBody>
      </p:sp>
      <p:sp>
        <p:nvSpPr>
          <p:cNvPr id="7" name="Dikdörtgen 6"/>
          <p:cNvSpPr/>
          <p:nvPr/>
        </p:nvSpPr>
        <p:spPr>
          <a:xfrm>
            <a:off x="7484545" y="2715905"/>
            <a:ext cx="2075320" cy="106452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smtClean="0"/>
              <a:t>İçeriğin iletimi</a:t>
            </a:r>
            <a:endParaRPr lang="tr-TR" dirty="0"/>
          </a:p>
        </p:txBody>
      </p:sp>
      <p:sp>
        <p:nvSpPr>
          <p:cNvPr id="8" name="Dikdörtgen 7"/>
          <p:cNvSpPr/>
          <p:nvPr/>
        </p:nvSpPr>
        <p:spPr>
          <a:xfrm>
            <a:off x="3315450" y="4558353"/>
            <a:ext cx="1885505" cy="1105469"/>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smtClean="0"/>
              <a:t>Etkileşim</a:t>
            </a:r>
            <a:endParaRPr lang="tr-TR" dirty="0"/>
          </a:p>
        </p:txBody>
      </p:sp>
      <p:sp>
        <p:nvSpPr>
          <p:cNvPr id="9" name="Dikdörtgen 8"/>
          <p:cNvSpPr/>
          <p:nvPr/>
        </p:nvSpPr>
        <p:spPr>
          <a:xfrm>
            <a:off x="6643556" y="4670709"/>
            <a:ext cx="1720996" cy="97946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smtClean="0"/>
              <a:t>Öğrenme ortamları</a:t>
            </a:r>
            <a:endParaRPr lang="tr-TR" dirty="0"/>
          </a:p>
        </p:txBody>
      </p:sp>
    </p:spTree>
    <p:extLst>
      <p:ext uri="{BB962C8B-B14F-4D97-AF65-F5344CB8AC3E}">
        <p14:creationId xmlns:p14="http://schemas.microsoft.com/office/powerpoint/2010/main" val="15959157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accent1"/>
                </a:solidFill>
              </a:rPr>
              <a:t>E-öğrenme sistem modeli</a:t>
            </a:r>
            <a:endParaRPr lang="tr-TR" dirty="0">
              <a:solidFill>
                <a:schemeClr val="accent1"/>
              </a:solidFill>
            </a:endParaRPr>
          </a:p>
        </p:txBody>
      </p:sp>
      <p:sp>
        <p:nvSpPr>
          <p:cNvPr id="3" name="İçerik Yer Tutucusu 2"/>
          <p:cNvSpPr>
            <a:spLocks noGrp="1"/>
          </p:cNvSpPr>
          <p:nvPr>
            <p:ph idx="1"/>
          </p:nvPr>
        </p:nvSpPr>
        <p:spPr/>
        <p:txBody>
          <a:bodyPr>
            <a:normAutofit fontScale="70000" lnSpcReduction="20000"/>
          </a:bodyPr>
          <a:lstStyle/>
          <a:p>
            <a:endParaRPr lang="tr-TR" dirty="0" smtClean="0"/>
          </a:p>
          <a:p>
            <a:r>
              <a:rPr lang="tr-TR" dirty="0" smtClean="0"/>
              <a:t>Yönetim ve Uygulama</a:t>
            </a:r>
          </a:p>
          <a:p>
            <a:pPr lvl="1"/>
            <a:r>
              <a:rPr lang="tr-TR" dirty="0" smtClean="0"/>
              <a:t>E-öğrenme sürecine ilişkin tüm detayların planlanması</a:t>
            </a:r>
          </a:p>
          <a:p>
            <a:r>
              <a:rPr lang="tr-TR" dirty="0" smtClean="0"/>
              <a:t>Bilgi kaynakları</a:t>
            </a:r>
          </a:p>
          <a:p>
            <a:pPr lvl="1"/>
            <a:r>
              <a:rPr lang="tr-TR" dirty="0" smtClean="0"/>
              <a:t>Öncelikle öğrenci ve öğretim üyelerinin beklentileri dikkate alınır</a:t>
            </a:r>
          </a:p>
          <a:p>
            <a:r>
              <a:rPr lang="tr-TR" dirty="0" smtClean="0"/>
              <a:t>Derslerin tasarımı</a:t>
            </a:r>
          </a:p>
          <a:p>
            <a:pPr lvl="1"/>
            <a:r>
              <a:rPr lang="tr-TR" dirty="0" smtClean="0"/>
              <a:t>Öğretim tasarımcısı, içerik uzmanı ve grafik tasarım ekibi birlikte çalışır.</a:t>
            </a:r>
          </a:p>
          <a:p>
            <a:r>
              <a:rPr lang="tr-TR" dirty="0" smtClean="0"/>
              <a:t>İçeriğin iletimi</a:t>
            </a:r>
          </a:p>
          <a:p>
            <a:pPr lvl="1"/>
            <a:r>
              <a:rPr lang="tr-TR" dirty="0" smtClean="0"/>
              <a:t>Tek yönlü veya çift yönlü iletişim kanalları ile iletim</a:t>
            </a:r>
          </a:p>
          <a:p>
            <a:r>
              <a:rPr lang="tr-TR" dirty="0" smtClean="0"/>
              <a:t>Etkileşim </a:t>
            </a:r>
          </a:p>
          <a:p>
            <a:pPr lvl="1"/>
            <a:r>
              <a:rPr lang="tr-TR" dirty="0" smtClean="0"/>
              <a:t>Öğrenciler ile eğitmenler, diğer öğrenciler ve materyal arasındaki etkileşim</a:t>
            </a:r>
          </a:p>
          <a:p>
            <a:r>
              <a:rPr lang="tr-TR" dirty="0" smtClean="0"/>
              <a:t>Öğrenme ortamları </a:t>
            </a:r>
          </a:p>
          <a:p>
            <a:pPr lvl="1"/>
            <a:r>
              <a:rPr lang="tr-TR" dirty="0" smtClean="0"/>
              <a:t>Öğrencilerin materyallere erişirken bulundukları mekanlar ve kullandıkları elektronik ortamlar</a:t>
            </a:r>
          </a:p>
          <a:p>
            <a:endParaRPr lang="tr-TR" dirty="0"/>
          </a:p>
        </p:txBody>
      </p:sp>
    </p:spTree>
    <p:extLst>
      <p:ext uri="{BB962C8B-B14F-4D97-AF65-F5344CB8AC3E}">
        <p14:creationId xmlns:p14="http://schemas.microsoft.com/office/powerpoint/2010/main" val="20837275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accent1"/>
                </a:solidFill>
              </a:rPr>
              <a:t>E-öğrenme türleri</a:t>
            </a:r>
            <a:endParaRPr lang="tr-TR" dirty="0">
              <a:solidFill>
                <a:schemeClr val="accent1"/>
              </a:solidFill>
            </a:endParaRPr>
          </a:p>
        </p:txBody>
      </p:sp>
      <p:sp>
        <p:nvSpPr>
          <p:cNvPr id="3" name="İçerik Yer Tutucusu 2"/>
          <p:cNvSpPr>
            <a:spLocks noGrp="1"/>
          </p:cNvSpPr>
          <p:nvPr>
            <p:ph idx="1"/>
          </p:nvPr>
        </p:nvSpPr>
        <p:spPr/>
        <p:txBody>
          <a:bodyPr>
            <a:normAutofit fontScale="85000" lnSpcReduction="10000"/>
          </a:bodyPr>
          <a:lstStyle/>
          <a:p>
            <a:r>
              <a:rPr lang="tr-TR" dirty="0" smtClean="0"/>
              <a:t>Öğrenci önderliğinde öğrenme</a:t>
            </a:r>
          </a:p>
          <a:p>
            <a:pPr lvl="1"/>
            <a:r>
              <a:rPr lang="tr-TR" dirty="0" smtClean="0"/>
              <a:t>Öğrenci tek başınadır. Kimseden yardım almaz.</a:t>
            </a:r>
          </a:p>
          <a:p>
            <a:r>
              <a:rPr lang="tr-TR" dirty="0" smtClean="0"/>
              <a:t>Yönlendirilmiş öğrenme</a:t>
            </a:r>
          </a:p>
          <a:p>
            <a:pPr lvl="1"/>
            <a:r>
              <a:rPr lang="tr-TR" dirty="0" smtClean="0"/>
              <a:t>Yönlendirmeyi yapan kişi sadece teknik soruları yanıtlar. İçeriği öğretmez. Forumlara yönlendirir.</a:t>
            </a:r>
          </a:p>
          <a:p>
            <a:r>
              <a:rPr lang="tr-TR" dirty="0" smtClean="0"/>
              <a:t>Eğitmen önderliğinde öğrenme</a:t>
            </a:r>
          </a:p>
          <a:p>
            <a:pPr lvl="1"/>
            <a:r>
              <a:rPr lang="tr-TR" dirty="0" smtClean="0"/>
              <a:t>Öğretmen sesli ve görüntülü olarak slaytlar ve gösterimler eşliğinde içeriği aktarır. Öğrenciler sohbet ortamında veya e-posta ile soru sorabilir.</a:t>
            </a:r>
          </a:p>
          <a:p>
            <a:r>
              <a:rPr lang="tr-TR" dirty="0" smtClean="0"/>
              <a:t>Bütünleşik öğrenme</a:t>
            </a:r>
          </a:p>
          <a:p>
            <a:pPr lvl="1"/>
            <a:r>
              <a:rPr lang="tr-TR" dirty="0" smtClean="0"/>
              <a:t>Anında öğrenme sağlar. Bilgisayar programları, yardım dosyaları, web sayfaları veya ağ uygulamaları içinde yer alabilir.</a:t>
            </a:r>
          </a:p>
        </p:txBody>
      </p:sp>
    </p:spTree>
    <p:extLst>
      <p:ext uri="{BB962C8B-B14F-4D97-AF65-F5344CB8AC3E}">
        <p14:creationId xmlns:p14="http://schemas.microsoft.com/office/powerpoint/2010/main" val="39574657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990</Words>
  <Application>Microsoft Office PowerPoint</Application>
  <PresentationFormat>Özel</PresentationFormat>
  <Paragraphs>231</Paragraphs>
  <Slides>28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28</vt:i4>
      </vt:variant>
    </vt:vector>
  </HeadingPairs>
  <TitlesOfParts>
    <vt:vector size="31" baseType="lpstr">
      <vt:lpstr>Arial</vt:lpstr>
      <vt:lpstr>Calibri</vt:lpstr>
      <vt:lpstr>Ofis Teması</vt:lpstr>
      <vt:lpstr>İşgörenlerin eğitimi ve geliştirilmesi 2019-2020 Bahar</vt:lpstr>
      <vt:lpstr>PowerPoint Sunusu</vt:lpstr>
      <vt:lpstr>E-öğrenme</vt:lpstr>
      <vt:lpstr>E-öğrenme sürecinin bileşenleri</vt:lpstr>
      <vt:lpstr>E-öğrenme yaklaşımları</vt:lpstr>
      <vt:lpstr>PowerPoint Sunusu</vt:lpstr>
      <vt:lpstr>E-öğrenme için sistem modeli</vt:lpstr>
      <vt:lpstr>E-öğrenme sistem modeli</vt:lpstr>
      <vt:lpstr>E-öğrenme türleri</vt:lpstr>
      <vt:lpstr>PowerPoint Sunusu</vt:lpstr>
      <vt:lpstr>Sosyal ağlar</vt:lpstr>
      <vt:lpstr>Önemli sosyal ağlar</vt:lpstr>
      <vt:lpstr>Twitter</vt:lpstr>
      <vt:lpstr>Delicious </vt:lpstr>
      <vt:lpstr>Flickr </vt:lpstr>
      <vt:lpstr>Facebook</vt:lpstr>
      <vt:lpstr>Dijital ortamın öğrenmeye etkileri</vt:lpstr>
      <vt:lpstr>E-öğrenme öğretim ve içerik yönetim sistemleri</vt:lpstr>
      <vt:lpstr>Öğretim yönetim sistemi temel bileşenleri</vt:lpstr>
      <vt:lpstr>İçerik yönetim sistemi temel bileşenler</vt:lpstr>
      <vt:lpstr>E-öğrenme için öğretim ve içerik tasarımı</vt:lpstr>
      <vt:lpstr>Öğretim tasarım sistemi bileşenleri</vt:lpstr>
      <vt:lpstr>Web tasarımı için modeller</vt:lpstr>
      <vt:lpstr>Doğrusal tasarlanmış öğretim</vt:lpstr>
      <vt:lpstr>Dallandırarak tasarlanmış öğretim</vt:lpstr>
      <vt:lpstr>Hiper içerik olarak tasarlanmış öğretim</vt:lpstr>
      <vt:lpstr>Öğrenci yönlendirmeli tasarım</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İşgörenlerin eğitimi ve geliştirilmesi 2014-2015 Bahar</dc:title>
  <dc:creator>Osman Bayraktar</dc:creator>
  <cp:lastModifiedBy>Osman Bayraktar</cp:lastModifiedBy>
  <cp:revision>10</cp:revision>
  <dcterms:created xsi:type="dcterms:W3CDTF">2015-02-23T22:46:33Z</dcterms:created>
  <dcterms:modified xsi:type="dcterms:W3CDTF">2020-03-24T09:24:39Z</dcterms:modified>
</cp:coreProperties>
</file>