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44" r:id="rId2"/>
  </p:sldMasterIdLst>
  <p:notesMasterIdLst>
    <p:notesMasterId r:id="rId34"/>
  </p:notesMasterIdLst>
  <p:sldIdLst>
    <p:sldId id="273"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 id="300" r:id="rId27"/>
    <p:sldId id="301" r:id="rId28"/>
    <p:sldId id="302" r:id="rId29"/>
    <p:sldId id="303" r:id="rId30"/>
    <p:sldId id="304" r:id="rId31"/>
    <p:sldId id="305" r:id="rId32"/>
    <p:sldId id="30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599" autoAdjust="0"/>
  </p:normalViewPr>
  <p:slideViewPr>
    <p:cSldViewPr>
      <p:cViewPr varScale="1">
        <p:scale>
          <a:sx n="99" d="100"/>
          <a:sy n="99" d="100"/>
        </p:scale>
        <p:origin x="1022"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A7A704-9F1C-4FD3-85D1-57AF2D7FD0E8}" type="datetimeFigureOut">
              <a:rPr lang="en-US" smtClean="0"/>
              <a:pPr/>
              <a:t>5/26/2020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EBFB8C-BBFF-4397-A51C-1E92596422A9}" type="slidenum">
              <a:rPr lang="en-US" smtClean="0"/>
              <a:pPr/>
              <a:t>‹#›</a:t>
            </a:fld>
            <a:endParaRPr lang="en-US" dirty="0"/>
          </a:p>
        </p:txBody>
      </p:sp>
    </p:spTree>
    <p:extLst>
      <p:ext uri="{BB962C8B-B14F-4D97-AF65-F5344CB8AC3E}">
        <p14:creationId xmlns:p14="http://schemas.microsoft.com/office/powerpoint/2010/main" val="3569711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1</a:t>
            </a:fld>
            <a:endParaRPr lang="en-US"/>
          </a:p>
        </p:txBody>
      </p:sp>
    </p:spTree>
    <p:extLst>
      <p:ext uri="{BB962C8B-B14F-4D97-AF65-F5344CB8AC3E}">
        <p14:creationId xmlns:p14="http://schemas.microsoft.com/office/powerpoint/2010/main" val="10728255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10</a:t>
            </a:fld>
            <a:endParaRPr lang="en-US"/>
          </a:p>
        </p:txBody>
      </p:sp>
    </p:spTree>
    <p:extLst>
      <p:ext uri="{BB962C8B-B14F-4D97-AF65-F5344CB8AC3E}">
        <p14:creationId xmlns:p14="http://schemas.microsoft.com/office/powerpoint/2010/main" val="13525300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11</a:t>
            </a:fld>
            <a:endParaRPr lang="en-US"/>
          </a:p>
        </p:txBody>
      </p:sp>
    </p:spTree>
    <p:extLst>
      <p:ext uri="{BB962C8B-B14F-4D97-AF65-F5344CB8AC3E}">
        <p14:creationId xmlns:p14="http://schemas.microsoft.com/office/powerpoint/2010/main" val="24743408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12</a:t>
            </a:fld>
            <a:endParaRPr lang="en-US"/>
          </a:p>
        </p:txBody>
      </p:sp>
    </p:spTree>
    <p:extLst>
      <p:ext uri="{BB962C8B-B14F-4D97-AF65-F5344CB8AC3E}">
        <p14:creationId xmlns:p14="http://schemas.microsoft.com/office/powerpoint/2010/main" val="783283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13</a:t>
            </a:fld>
            <a:endParaRPr lang="en-US"/>
          </a:p>
        </p:txBody>
      </p:sp>
    </p:spTree>
    <p:extLst>
      <p:ext uri="{BB962C8B-B14F-4D97-AF65-F5344CB8AC3E}">
        <p14:creationId xmlns:p14="http://schemas.microsoft.com/office/powerpoint/2010/main" val="509269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14</a:t>
            </a:fld>
            <a:endParaRPr lang="en-US"/>
          </a:p>
        </p:txBody>
      </p:sp>
    </p:spTree>
    <p:extLst>
      <p:ext uri="{BB962C8B-B14F-4D97-AF65-F5344CB8AC3E}">
        <p14:creationId xmlns:p14="http://schemas.microsoft.com/office/powerpoint/2010/main" val="2399287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15</a:t>
            </a:fld>
            <a:endParaRPr lang="en-US"/>
          </a:p>
        </p:txBody>
      </p:sp>
    </p:spTree>
    <p:extLst>
      <p:ext uri="{BB962C8B-B14F-4D97-AF65-F5344CB8AC3E}">
        <p14:creationId xmlns:p14="http://schemas.microsoft.com/office/powerpoint/2010/main" val="15590595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16</a:t>
            </a:fld>
            <a:endParaRPr lang="en-US"/>
          </a:p>
        </p:txBody>
      </p:sp>
    </p:spTree>
    <p:extLst>
      <p:ext uri="{BB962C8B-B14F-4D97-AF65-F5344CB8AC3E}">
        <p14:creationId xmlns:p14="http://schemas.microsoft.com/office/powerpoint/2010/main" val="35857694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17</a:t>
            </a:fld>
            <a:endParaRPr lang="en-US"/>
          </a:p>
        </p:txBody>
      </p:sp>
    </p:spTree>
    <p:extLst>
      <p:ext uri="{BB962C8B-B14F-4D97-AF65-F5344CB8AC3E}">
        <p14:creationId xmlns:p14="http://schemas.microsoft.com/office/powerpoint/2010/main" val="20026363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18</a:t>
            </a:fld>
            <a:endParaRPr lang="en-US"/>
          </a:p>
        </p:txBody>
      </p:sp>
    </p:spTree>
    <p:extLst>
      <p:ext uri="{BB962C8B-B14F-4D97-AF65-F5344CB8AC3E}">
        <p14:creationId xmlns:p14="http://schemas.microsoft.com/office/powerpoint/2010/main" val="3200507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19</a:t>
            </a:fld>
            <a:endParaRPr lang="en-US"/>
          </a:p>
        </p:txBody>
      </p:sp>
    </p:spTree>
    <p:extLst>
      <p:ext uri="{BB962C8B-B14F-4D97-AF65-F5344CB8AC3E}">
        <p14:creationId xmlns:p14="http://schemas.microsoft.com/office/powerpoint/2010/main" val="1960633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a:t>
            </a:fld>
            <a:endParaRPr lang="en-US"/>
          </a:p>
        </p:txBody>
      </p:sp>
    </p:spTree>
    <p:extLst>
      <p:ext uri="{BB962C8B-B14F-4D97-AF65-F5344CB8AC3E}">
        <p14:creationId xmlns:p14="http://schemas.microsoft.com/office/powerpoint/2010/main" val="10351114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20</a:t>
            </a:fld>
            <a:endParaRPr lang="en-US"/>
          </a:p>
        </p:txBody>
      </p:sp>
    </p:spTree>
    <p:extLst>
      <p:ext uri="{BB962C8B-B14F-4D97-AF65-F5344CB8AC3E}">
        <p14:creationId xmlns:p14="http://schemas.microsoft.com/office/powerpoint/2010/main" val="4596845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21</a:t>
            </a:fld>
            <a:endParaRPr lang="en-US"/>
          </a:p>
        </p:txBody>
      </p:sp>
    </p:spTree>
    <p:extLst>
      <p:ext uri="{BB962C8B-B14F-4D97-AF65-F5344CB8AC3E}">
        <p14:creationId xmlns:p14="http://schemas.microsoft.com/office/powerpoint/2010/main" val="37383244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22</a:t>
            </a:fld>
            <a:endParaRPr lang="en-US"/>
          </a:p>
        </p:txBody>
      </p:sp>
    </p:spTree>
    <p:extLst>
      <p:ext uri="{BB962C8B-B14F-4D97-AF65-F5344CB8AC3E}">
        <p14:creationId xmlns:p14="http://schemas.microsoft.com/office/powerpoint/2010/main" val="10695208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23</a:t>
            </a:fld>
            <a:endParaRPr lang="en-US"/>
          </a:p>
        </p:txBody>
      </p:sp>
    </p:spTree>
    <p:extLst>
      <p:ext uri="{BB962C8B-B14F-4D97-AF65-F5344CB8AC3E}">
        <p14:creationId xmlns:p14="http://schemas.microsoft.com/office/powerpoint/2010/main" val="4553875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24</a:t>
            </a:fld>
            <a:endParaRPr lang="en-US"/>
          </a:p>
        </p:txBody>
      </p:sp>
    </p:spTree>
    <p:extLst>
      <p:ext uri="{BB962C8B-B14F-4D97-AF65-F5344CB8AC3E}">
        <p14:creationId xmlns:p14="http://schemas.microsoft.com/office/powerpoint/2010/main" val="24921041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25</a:t>
            </a:fld>
            <a:endParaRPr lang="en-US"/>
          </a:p>
        </p:txBody>
      </p:sp>
    </p:spTree>
    <p:extLst>
      <p:ext uri="{BB962C8B-B14F-4D97-AF65-F5344CB8AC3E}">
        <p14:creationId xmlns:p14="http://schemas.microsoft.com/office/powerpoint/2010/main" val="6029714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26</a:t>
            </a:fld>
            <a:endParaRPr lang="en-US"/>
          </a:p>
        </p:txBody>
      </p:sp>
    </p:spTree>
    <p:extLst>
      <p:ext uri="{BB962C8B-B14F-4D97-AF65-F5344CB8AC3E}">
        <p14:creationId xmlns:p14="http://schemas.microsoft.com/office/powerpoint/2010/main" val="16039305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27</a:t>
            </a:fld>
            <a:endParaRPr lang="en-US"/>
          </a:p>
        </p:txBody>
      </p:sp>
    </p:spTree>
    <p:extLst>
      <p:ext uri="{BB962C8B-B14F-4D97-AF65-F5344CB8AC3E}">
        <p14:creationId xmlns:p14="http://schemas.microsoft.com/office/powerpoint/2010/main" val="20814766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28</a:t>
            </a:fld>
            <a:endParaRPr lang="en-US"/>
          </a:p>
        </p:txBody>
      </p:sp>
    </p:spTree>
    <p:extLst>
      <p:ext uri="{BB962C8B-B14F-4D97-AF65-F5344CB8AC3E}">
        <p14:creationId xmlns:p14="http://schemas.microsoft.com/office/powerpoint/2010/main" val="3276916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29</a:t>
            </a:fld>
            <a:endParaRPr lang="en-US"/>
          </a:p>
        </p:txBody>
      </p:sp>
    </p:spTree>
    <p:extLst>
      <p:ext uri="{BB962C8B-B14F-4D97-AF65-F5344CB8AC3E}">
        <p14:creationId xmlns:p14="http://schemas.microsoft.com/office/powerpoint/2010/main" val="1511934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3</a:t>
            </a:fld>
            <a:endParaRPr lang="en-US"/>
          </a:p>
        </p:txBody>
      </p:sp>
    </p:spTree>
    <p:extLst>
      <p:ext uri="{BB962C8B-B14F-4D97-AF65-F5344CB8AC3E}">
        <p14:creationId xmlns:p14="http://schemas.microsoft.com/office/powerpoint/2010/main" val="7464471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30</a:t>
            </a:fld>
            <a:endParaRPr lang="en-US"/>
          </a:p>
        </p:txBody>
      </p:sp>
    </p:spTree>
    <p:extLst>
      <p:ext uri="{BB962C8B-B14F-4D97-AF65-F5344CB8AC3E}">
        <p14:creationId xmlns:p14="http://schemas.microsoft.com/office/powerpoint/2010/main" val="28261996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31</a:t>
            </a:fld>
            <a:endParaRPr lang="en-US"/>
          </a:p>
        </p:txBody>
      </p:sp>
    </p:spTree>
    <p:extLst>
      <p:ext uri="{BB962C8B-B14F-4D97-AF65-F5344CB8AC3E}">
        <p14:creationId xmlns:p14="http://schemas.microsoft.com/office/powerpoint/2010/main" val="2865906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4</a:t>
            </a:fld>
            <a:endParaRPr lang="en-US"/>
          </a:p>
        </p:txBody>
      </p:sp>
    </p:spTree>
    <p:extLst>
      <p:ext uri="{BB962C8B-B14F-4D97-AF65-F5344CB8AC3E}">
        <p14:creationId xmlns:p14="http://schemas.microsoft.com/office/powerpoint/2010/main" val="2494527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5</a:t>
            </a:fld>
            <a:endParaRPr lang="en-US"/>
          </a:p>
        </p:txBody>
      </p:sp>
    </p:spTree>
    <p:extLst>
      <p:ext uri="{BB962C8B-B14F-4D97-AF65-F5344CB8AC3E}">
        <p14:creationId xmlns:p14="http://schemas.microsoft.com/office/powerpoint/2010/main" val="3011819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6</a:t>
            </a:fld>
            <a:endParaRPr lang="en-US"/>
          </a:p>
        </p:txBody>
      </p:sp>
    </p:spTree>
    <p:extLst>
      <p:ext uri="{BB962C8B-B14F-4D97-AF65-F5344CB8AC3E}">
        <p14:creationId xmlns:p14="http://schemas.microsoft.com/office/powerpoint/2010/main" val="2096204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7</a:t>
            </a:fld>
            <a:endParaRPr lang="en-US"/>
          </a:p>
        </p:txBody>
      </p:sp>
    </p:spTree>
    <p:extLst>
      <p:ext uri="{BB962C8B-B14F-4D97-AF65-F5344CB8AC3E}">
        <p14:creationId xmlns:p14="http://schemas.microsoft.com/office/powerpoint/2010/main" val="3546066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8</a:t>
            </a:fld>
            <a:endParaRPr lang="en-US"/>
          </a:p>
        </p:txBody>
      </p:sp>
    </p:spTree>
    <p:extLst>
      <p:ext uri="{BB962C8B-B14F-4D97-AF65-F5344CB8AC3E}">
        <p14:creationId xmlns:p14="http://schemas.microsoft.com/office/powerpoint/2010/main" val="517242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9</a:t>
            </a:fld>
            <a:endParaRPr lang="en-US"/>
          </a:p>
        </p:txBody>
      </p:sp>
    </p:spTree>
    <p:extLst>
      <p:ext uri="{BB962C8B-B14F-4D97-AF65-F5344CB8AC3E}">
        <p14:creationId xmlns:p14="http://schemas.microsoft.com/office/powerpoint/2010/main" val="1296360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Title 13"/>
          <p:cNvSpPr>
            <a:spLocks noGrp="1"/>
          </p:cNvSpPr>
          <p:nvPr>
            <p:ph type="ctrTitle"/>
          </p:nvPr>
        </p:nvSpPr>
        <p:spPr>
          <a:xfrm>
            <a:off x="1435608" y="435936"/>
            <a:ext cx="7406640" cy="1472184"/>
          </a:xfrm>
        </p:spPr>
        <p:txBody>
          <a:bodyPr anchor="b"/>
          <a:lstStyle>
            <a:lvl1pPr algn="l">
              <a:defRPr/>
            </a:lvl1pPr>
            <a:extLst/>
          </a:lstStyle>
          <a:p>
            <a:r>
              <a:rPr lang="tr-TR" noProof="1" smtClean="0"/>
              <a:t>Asıl başlık stili için tıklatın</a:t>
            </a:r>
            <a:endParaRPr lang="en-US" dirty="0"/>
          </a:p>
        </p:txBody>
      </p:sp>
      <p:sp>
        <p:nvSpPr>
          <p:cNvPr id="22" name="Subtitle 21"/>
          <p:cNvSpPr>
            <a:spLocks noGrp="1"/>
          </p:cNvSpPr>
          <p:nvPr>
            <p:ph type="subTitle" idx="1"/>
          </p:nvPr>
        </p:nvSpPr>
        <p:spPr>
          <a:xfrm>
            <a:off x="1432560" y="1850064"/>
            <a:ext cx="7406640" cy="1752600"/>
          </a:xfrm>
        </p:spPr>
        <p:txBody>
          <a:bodyPr/>
          <a:lstStyle>
            <a:lvl1pPr marL="7315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tr-TR" noProof="1" smtClean="0"/>
              <a:t>Asıl alt başlık stilini düzenlemek için tıklatın</a:t>
            </a:r>
            <a:endParaRPr lang="en-US" dirty="0"/>
          </a:p>
        </p:txBody>
      </p:sp>
      <p:sp>
        <p:nvSpPr>
          <p:cNvPr id="7" name="Date Placeholder 6"/>
          <p:cNvSpPr>
            <a:spLocks noGrp="1"/>
          </p:cNvSpPr>
          <p:nvPr>
            <p:ph type="dt" sz="half" idx="10"/>
          </p:nvPr>
        </p:nvSpPr>
        <p:spPr/>
        <p:txBody>
          <a:bodyPr/>
          <a:lstStyle/>
          <a:p>
            <a:fld id="{D80A4771-C6EF-4B99-81F4-D30BE4E017A0}" type="datetimeFigureOut">
              <a:rPr lang="en-US" smtClean="0"/>
              <a:pPr/>
              <a:t>5/26/2020</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990B41CA-569D-40E7-8E58-026C0338B2C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80A4771-C6EF-4B99-81F4-D30BE4E017A0}"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B41CA-569D-40E7-8E58-026C0338B2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80A4771-C6EF-4B99-81F4-D30BE4E017A0}"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B41CA-569D-40E7-8E58-026C0338B2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80A4771-C6EF-4B99-81F4-D30BE4E017A0}"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B41CA-569D-40E7-8E58-026C0338B2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tr-TR" smtClean="0"/>
              <a:t>Asıl başlık stili için tıklatın</a:t>
            </a:r>
            <a:endParaRPr lang="en-US" dirty="0"/>
          </a:p>
        </p:txBody>
      </p:sp>
      <p:sp>
        <p:nvSpPr>
          <p:cNvPr id="3" name="Text Placeholder 2"/>
          <p:cNvSpPr>
            <a:spLocks noGrp="1"/>
          </p:cNvSpPr>
          <p:nvPr>
            <p:ph type="body" idx="1"/>
          </p:nvPr>
        </p:nvSpPr>
        <p:spPr>
          <a:xfrm>
            <a:off x="2578392" y="1100138"/>
            <a:ext cx="6400800" cy="1509712"/>
          </a:xfrm>
        </p:spPr>
        <p:txBody>
          <a:bodyPr anchor="b"/>
          <a:lstStyle>
            <a:lvl1pPr marL="27432"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80A4771-C6EF-4B99-81F4-D30BE4E017A0}"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B41CA-569D-40E7-8E58-026C0338B2C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9" name="Pie 8"/>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Oval 9"/>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Rectangle 11"/>
          <p:cNvSpPr/>
          <p:nvPr/>
        </p:nvSpPr>
        <p:spPr>
          <a:xfrm>
            <a:off x="1033974" y="-54"/>
            <a:ext cx="8131127"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435608" y="274320"/>
            <a:ext cx="7498080" cy="1143000"/>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80A4771-C6EF-4B99-81F4-D30BE4E017A0}" type="datetimeFigureOut">
              <a:rPr lang="en-US" smtClean="0"/>
              <a:pPr/>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B41CA-569D-40E7-8E58-026C0338B2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lang="tr-TR" smtClean="0"/>
              <a:t>Asıl başlık stili için tıklatın</a:t>
            </a:r>
            <a:endParaRPr lang="en-US" dirty="0"/>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80A4771-C6EF-4B99-81F4-D30BE4E017A0}" type="datetimeFigureOut">
              <a:rPr lang="en-US" smtClean="0"/>
              <a:pPr/>
              <a:t>5/26/2020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0B41CA-569D-40E7-8E58-026C0338B2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80A4771-C6EF-4B99-81F4-D30BE4E017A0}" type="datetimeFigureOut">
              <a:rPr lang="en-US" smtClean="0"/>
              <a:pPr/>
              <a:t>5/26/2020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Date Placeholder 1"/>
          <p:cNvSpPr>
            <a:spLocks noGrp="1"/>
          </p:cNvSpPr>
          <p:nvPr>
            <p:ph type="dt" sz="half" idx="10"/>
          </p:nvPr>
        </p:nvSpPr>
        <p:spPr/>
        <p:txBody>
          <a:bodyPr/>
          <a:lstStyle/>
          <a:p>
            <a:fld id="{D80A4771-C6EF-4B99-81F4-D30BE4E017A0}" type="datetimeFigureOut">
              <a:rPr lang="en-US" smtClean="0"/>
              <a:pPr/>
              <a:t>5/26/2020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0B41CA-569D-40E7-8E58-026C0338B2C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810000" cy="1162050"/>
          </a:xfrm>
          <a:ln>
            <a:noFill/>
          </a:ln>
        </p:spPr>
        <p:txBody>
          <a:bodyPr anchor="b"/>
          <a:lstStyle>
            <a:lvl1pPr algn="l">
              <a:lnSpc>
                <a:spcPts val="2000"/>
              </a:lnSpc>
              <a:buNone/>
              <a:defRPr sz="2200" b="1" cap="all" baseline="0"/>
            </a:lvl1pPr>
            <a:extLst/>
          </a:lstStyle>
          <a:p>
            <a:r>
              <a:rPr lang="tr-TR" smtClean="0"/>
              <a:t>Asıl başlık stili için tıklatın</a:t>
            </a:r>
            <a:endParaRPr lang="en-US" dirty="0"/>
          </a:p>
        </p:txBody>
      </p:sp>
      <p:sp>
        <p:nvSpPr>
          <p:cNvPr id="3" name="Text Placeholder 2"/>
          <p:cNvSpPr>
            <a:spLocks noGrp="1"/>
          </p:cNvSpPr>
          <p:nvPr>
            <p:ph type="body" idx="2"/>
          </p:nvPr>
        </p:nvSpPr>
        <p:spPr>
          <a:xfrm>
            <a:off x="457200" y="1435100"/>
            <a:ext cx="3810000" cy="698500"/>
          </a:xfrm>
        </p:spPr>
        <p:txBody>
          <a:bodyPr/>
          <a:lstStyle>
            <a:lvl1pPr marL="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tr-TR" smtClean="0"/>
              <a:t>Asıl metin stillerini düzenlemek için tıklatın</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80A4771-C6EF-4B99-81F4-D30BE4E017A0}" type="datetimeFigureOut">
              <a:rPr lang="en-US" smtClean="0"/>
              <a:pPr/>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B41CA-569D-40E7-8E58-026C0338B2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tr-TR" smtClean="0"/>
              <a:t>Asıl başlık stili için tıklatın</a:t>
            </a:r>
            <a:endParaRPr lang="en-US" dirty="0"/>
          </a:p>
        </p:txBody>
      </p:sp>
      <p:sp>
        <p:nvSpPr>
          <p:cNvPr id="5" name="Date Placeholder 4"/>
          <p:cNvSpPr>
            <a:spLocks noGrp="1"/>
          </p:cNvSpPr>
          <p:nvPr>
            <p:ph type="dt" sz="half" idx="10"/>
          </p:nvPr>
        </p:nvSpPr>
        <p:spPr/>
        <p:txBody>
          <a:bodyPr/>
          <a:lstStyle/>
          <a:p>
            <a:fld id="{D80A4771-C6EF-4B99-81F4-D30BE4E017A0}" type="datetimeFigureOut">
              <a:rPr lang="en-US" smtClean="0"/>
              <a:pPr/>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B41CA-569D-40E7-8E58-026C0338B2C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0">
            <a:bevelT w="25400" h="19050"/>
            <a:contourClr>
              <a:srgbClr val="969696"/>
            </a:contourClr>
          </a:sp3d>
        </p:spPr>
        <p:txBody>
          <a:bodyPr lIns="91440" tIns="274320" rtlCol="0" anchor="t">
            <a:normAutofit/>
          </a:bodyPr>
          <a:lstStyle/>
          <a:p>
            <a:pPr marL="0" indent="-283464" algn="l" rtl="0" latinLnBrk="0">
              <a:lnSpc>
                <a:spcPts val="3000"/>
              </a:lnSpc>
              <a:spcBef>
                <a:spcPts val="600"/>
              </a:spcBef>
              <a:buClr>
                <a:schemeClr val="accent1"/>
              </a:buClr>
              <a:buSzPct val="80000"/>
              <a:buFont typeface="Wingdings 2"/>
              <a:buNone/>
            </a:pPr>
            <a:endParaRPr lang="en-US" sz="3200" kern="1200">
              <a:solidFill>
                <a:schemeClr val="tx1"/>
              </a:solidFill>
              <a:latin typeface="+mn-lt"/>
              <a:ea typeface="+mn-ea"/>
              <a:cs typeface="+mn-cs"/>
            </a:endParaRPr>
          </a:p>
        </p:txBody>
      </p:sp>
      <p:sp>
        <p:nvSpPr>
          <p:cNvPr id="3" name="Shap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a:r>
              <a:rPr lang="tr-TR" smtClean="0"/>
              <a:t>Resim eklemek için simgeyi tıklatın</a:t>
            </a:r>
            <a:endParaRPr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4" name="Text Placeholder 3"/>
          <p:cNvSpPr>
            <a:spLocks noGrp="1"/>
          </p:cNvSpPr>
          <p:nvPr>
            <p:ph type="body" sz="half" idx="2"/>
          </p:nvPr>
        </p:nvSpPr>
        <p:spPr>
          <a:xfrm>
            <a:off x="838200" y="4800600"/>
            <a:ext cx="4419600" cy="762000"/>
          </a:xfrm>
        </p:spPr>
        <p:txBody>
          <a:bodyP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lang="tr-TR" noProof="1" smtClean="0"/>
              <a:t>Asıl başlık stili için tıklatın</a:t>
            </a:r>
            <a:endParaRPr lang="en-US" dirty="0"/>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a:r>
              <a:rPr lang="tr-TR" noProof="1" smtClean="0"/>
              <a:t>Asıl metin stillerini düzenlemek için tıklatın</a:t>
            </a:r>
          </a:p>
          <a:p>
            <a:pPr lvl="1"/>
            <a:r>
              <a:rPr lang="tr-TR" noProof="1" smtClean="0"/>
              <a:t>İkinci düzey</a:t>
            </a:r>
          </a:p>
          <a:p>
            <a:pPr lvl="2"/>
            <a:r>
              <a:rPr lang="tr-TR" noProof="1" smtClean="0"/>
              <a:t>Üçüncü düzey</a:t>
            </a:r>
          </a:p>
          <a:p>
            <a:pPr lvl="3"/>
            <a:r>
              <a:rPr lang="tr-TR" noProof="1" smtClean="0"/>
              <a:t>Dördüncü düzey</a:t>
            </a:r>
          </a:p>
          <a:p>
            <a:pPr lvl="4"/>
            <a:r>
              <a:rPr lang="tr-TR" noProof="1" smtClean="0"/>
              <a:t>Beşinci düzey</a:t>
            </a:r>
            <a:endParaRPr lang="en-US" dirty="0"/>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a:defRPr sz="1200">
                <a:solidFill>
                  <a:schemeClr val="bg2">
                    <a:shade val="50000"/>
                    <a:satMod val="200000"/>
                  </a:schemeClr>
                </a:solidFill>
              </a:defRPr>
            </a:lvl1pPr>
            <a:extLst/>
          </a:lstStyle>
          <a:p>
            <a:pPr algn="r"/>
            <a:fld id="{D80A4771-C6EF-4B99-81F4-D30BE4E017A0}" type="datetimeFigureOut">
              <a:rPr lang="en-US" smtClean="0"/>
              <a:pPr algn="r"/>
              <a:t>5/26/2020</a:t>
            </a:fld>
            <a:endParaRPr lang="en-US" sz="1200">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a:defRPr sz="1200">
                <a:solidFill>
                  <a:schemeClr val="bg2">
                    <a:shade val="50000"/>
                    <a:satMod val="200000"/>
                  </a:schemeClr>
                </a:solidFill>
                <a:effectLst/>
              </a:defRPr>
            </a:lvl1pPr>
            <a:extLst/>
          </a:lstStyle>
          <a:p>
            <a:endParaRPr lang="en-US" sz="1200">
              <a:solidFill>
                <a:schemeClr val="bg2">
                  <a:shade val="50000"/>
                </a:schemeClr>
              </a:solidFill>
              <a:effectLst/>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a:defRPr sz="1200">
                <a:solidFill>
                  <a:schemeClr val="bg2">
                    <a:shade val="50000"/>
                    <a:satMod val="200000"/>
                  </a:schemeClr>
                </a:solidFill>
                <a:effectLst/>
              </a:defRPr>
            </a:lvl1pPr>
            <a:extLst/>
          </a:lstStyle>
          <a:p>
            <a:pPr algn="ctr"/>
            <a:fld id="{990B41CA-569D-40E7-8E58-026C0338B2C8}" type="slidenum">
              <a:rPr lang="en-US" smtClean="0"/>
              <a:pPr algn="ctr"/>
              <a:t>‹#›</a:t>
            </a:fld>
            <a:endParaRPr lang="en-US" sz="1200">
              <a:solidFill>
                <a:schemeClr val="bg2">
                  <a:shade val="50000"/>
                </a:schemeClr>
              </a:solidFill>
              <a:effectLst/>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sz="44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ts val="3000"/>
        </a:lnSpc>
        <a:spcBef>
          <a:spcPts val="600"/>
        </a:spcBef>
        <a:buClr>
          <a:schemeClr val="accent1"/>
        </a:buClr>
        <a:buSzPct val="80000"/>
        <a:buFont typeface="Wingdings 2"/>
        <a:buChar char=""/>
        <a:defRPr sz="3200" kern="1200">
          <a:solidFill>
            <a:schemeClr val="tx1"/>
          </a:solidFill>
          <a:latin typeface="+mn-lt"/>
          <a:ea typeface="+mn-ea"/>
          <a:cs typeface="+mn-cs"/>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mn-lt"/>
          <a:ea typeface="+mn-ea"/>
          <a:cs typeface="+mn-cs"/>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mn-lt"/>
          <a:ea typeface="+mn-ea"/>
          <a:cs typeface="+mn-cs"/>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mn-lt"/>
          <a:ea typeface="+mn-ea"/>
          <a:cs typeface="+mn-cs"/>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mn-lt"/>
          <a:ea typeface="+mn-ea"/>
          <a:cs typeface="+mn-cs"/>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r>
              <a:rPr lang="tr-TR" sz="2400" dirty="0">
                <a:solidFill>
                  <a:schemeClr val="accent1">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Uzaktan Eğitim Notları</a:t>
            </a:r>
          </a:p>
          <a:p>
            <a:endParaRPr lang="tr-TR" sz="4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tr-TR" sz="4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tr-TR" sz="4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tr-TR" sz="4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tr-TR" sz="4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Finansal </a:t>
            </a:r>
            <a:r>
              <a:rPr lang="tr-TR" sz="400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Muhasebe </a:t>
            </a:r>
            <a:r>
              <a:rPr lang="tr-TR" sz="400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2/7</a:t>
            </a:r>
            <a:endParaRPr lang="tr-TR" sz="4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tr-TR" sz="4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tr-TR" sz="4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Uygulamalar</a:t>
            </a:r>
          </a:p>
          <a:p>
            <a:pPr algn="ctr"/>
            <a:endParaRPr lang="tr-TR" sz="4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tr-TR" sz="1800" dirty="0" smtClean="0">
              <a:latin typeface="Arial" panose="020B0604020202020204" pitchFamily="34" charset="0"/>
              <a:cs typeface="Arial" panose="020B0604020202020204" pitchFamily="34" charset="0"/>
            </a:endParaRPr>
          </a:p>
          <a:p>
            <a:endParaRPr lang="tr-T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11292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pPr algn="just"/>
            <a:r>
              <a:rPr lang="tr-TR" sz="1800" b="1" dirty="0" smtClean="0">
                <a:latin typeface="Arial" panose="020B0604020202020204" pitchFamily="34" charset="0"/>
                <a:cs typeface="Arial" panose="020B0604020202020204" pitchFamily="34" charset="0"/>
              </a:rPr>
              <a:t>19.</a:t>
            </a:r>
            <a:r>
              <a:rPr lang="tr-TR" sz="1800" dirty="0" smtClean="0">
                <a:latin typeface="Arial" panose="020B0604020202020204" pitchFamily="34" charset="0"/>
                <a:cs typeface="Arial" panose="020B0604020202020204" pitchFamily="34" charset="0"/>
              </a:rPr>
              <a:t> Yukarıdaki hisse senetlerinin satışı için 680 TL komisyon gideri ödendiği anlaşılmıştır.</a:t>
            </a:r>
          </a:p>
          <a:p>
            <a:pPr algn="just"/>
            <a:r>
              <a:rPr lang="tr-TR" sz="1800" dirty="0" smtClean="0">
                <a:latin typeface="Arial" panose="020B0604020202020204" pitchFamily="34" charset="0"/>
                <a:cs typeface="Arial" panose="020B0604020202020204" pitchFamily="34" charset="0"/>
              </a:rPr>
              <a:t>           </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653 Komisyon Giderleri Hs.      680.-</a:t>
            </a:r>
          </a:p>
          <a:p>
            <a:pPr algn="just"/>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100 Kasa Hesabı		680.-</a:t>
            </a:r>
          </a:p>
          <a:p>
            <a:pPr algn="just">
              <a:lnSpc>
                <a:spcPct val="100000"/>
              </a:lnSpc>
              <a:spcBef>
                <a:spcPts val="0"/>
              </a:spcBef>
            </a:pPr>
            <a:r>
              <a:rPr lang="tr-TR" sz="1800" dirty="0">
                <a:latin typeface="Arial" panose="020B0604020202020204" pitchFamily="34" charset="0"/>
                <a:cs typeface="Arial" panose="020B0604020202020204" pitchFamily="34" charset="0"/>
              </a:rPr>
              <a:t>	</a:t>
            </a:r>
            <a:endParaRPr lang="tr-TR" sz="1800" b="1" dirty="0" smtClean="0">
              <a:latin typeface="Arial" panose="020B0604020202020204" pitchFamily="34" charset="0"/>
              <a:cs typeface="Arial" panose="020B0604020202020204" pitchFamily="34" charset="0"/>
            </a:endParaRPr>
          </a:p>
          <a:p>
            <a:pPr algn="just"/>
            <a:r>
              <a:rPr lang="tr-TR" sz="1800" b="1" dirty="0" smtClean="0">
                <a:latin typeface="Arial" panose="020B0604020202020204" pitchFamily="34" charset="0"/>
                <a:cs typeface="Arial" panose="020B0604020202020204" pitchFamily="34" charset="0"/>
              </a:rPr>
              <a:t>20.</a:t>
            </a:r>
            <a:r>
              <a:rPr lang="tr-TR" sz="1800" dirty="0" smtClean="0">
                <a:latin typeface="Arial" panose="020B0604020202020204" pitchFamily="34" charset="0"/>
                <a:cs typeface="Arial" panose="020B0604020202020204" pitchFamily="34" charset="0"/>
              </a:rPr>
              <a:t> Geçici yatırım olarak alınan hisse senetlerine, çıkaran şirket tarafından yıl sonunda 18.000 TL kar payı tahakkuk ettirildiği belirlenmiştir.. Henüz tahsil edilmemiştir.</a:t>
            </a:r>
          </a:p>
          <a:p>
            <a:pPr algn="just"/>
            <a:endParaRPr lang="tr-TR" sz="1800" dirty="0" smtClean="0">
              <a:latin typeface="Arial" panose="020B0604020202020204" pitchFamily="34" charset="0"/>
              <a:cs typeface="Arial" panose="020B0604020202020204" pitchFamily="34" charset="0"/>
            </a:endParaRPr>
          </a:p>
          <a:p>
            <a:pPr algn="just"/>
            <a:r>
              <a:rPr lang="tr-TR" sz="1800" dirty="0" smtClean="0">
                <a:latin typeface="Arial" panose="020B0604020202020204" pitchFamily="34" charset="0"/>
                <a:cs typeface="Arial" panose="020B0604020202020204" pitchFamily="34" charset="0"/>
              </a:rPr>
              <a:t>	181 Gelir </a:t>
            </a:r>
            <a:r>
              <a:rPr lang="tr-TR" sz="1800" dirty="0" err="1" smtClean="0">
                <a:latin typeface="Arial" panose="020B0604020202020204" pitchFamily="34" charset="0"/>
                <a:cs typeface="Arial" panose="020B0604020202020204" pitchFamily="34" charset="0"/>
              </a:rPr>
              <a:t>Tahakkuları</a:t>
            </a:r>
            <a:r>
              <a:rPr lang="tr-TR" sz="1800" dirty="0" smtClean="0">
                <a:latin typeface="Arial" panose="020B0604020202020204" pitchFamily="34" charset="0"/>
                <a:cs typeface="Arial" panose="020B0604020202020204" pitchFamily="34" charset="0"/>
              </a:rPr>
              <a:t> 		18.000.-</a:t>
            </a:r>
          </a:p>
          <a:p>
            <a:pPr algn="just"/>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649 Diğer Olağan Gelir ve Karl.		 18.000.-</a:t>
            </a:r>
          </a:p>
          <a:p>
            <a:pPr algn="just"/>
            <a:r>
              <a:rPr lang="tr-TR" sz="1800" dirty="0" smtClean="0">
                <a:latin typeface="Arial" panose="020B0604020202020204" pitchFamily="34" charset="0"/>
                <a:cs typeface="Arial" panose="020B0604020202020204" pitchFamily="34" charset="0"/>
              </a:rPr>
              <a:t>	</a:t>
            </a:r>
            <a:endParaRPr lang="tr-TR" sz="1800" dirty="0">
              <a:latin typeface="Arial" panose="020B0604020202020204" pitchFamily="34" charset="0"/>
              <a:cs typeface="Arial" panose="020B0604020202020204" pitchFamily="34" charset="0"/>
            </a:endParaRPr>
          </a:p>
        </p:txBody>
      </p:sp>
      <p:cxnSp>
        <p:nvCxnSpPr>
          <p:cNvPr id="6" name="Düz Bağlayıcı 5"/>
          <p:cNvCxnSpPr/>
          <p:nvPr/>
        </p:nvCxnSpPr>
        <p:spPr>
          <a:xfrm>
            <a:off x="2483768" y="4293096"/>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2627784" y="5661248"/>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2339752" y="1484784"/>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2483768" y="2636912"/>
            <a:ext cx="338437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00113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pPr algn="just"/>
            <a:r>
              <a:rPr lang="tr-TR" sz="1800" b="1" dirty="0" smtClean="0">
                <a:latin typeface="Arial" panose="020B0604020202020204" pitchFamily="34" charset="0"/>
                <a:cs typeface="Arial" panose="020B0604020202020204" pitchFamily="34" charset="0"/>
              </a:rPr>
              <a:t>21.</a:t>
            </a:r>
            <a:r>
              <a:rPr lang="tr-TR" sz="1800" dirty="0" smtClean="0">
                <a:latin typeface="Arial" panose="020B0604020202020204" pitchFamily="34" charset="0"/>
                <a:cs typeface="Arial" panose="020B0604020202020204" pitchFamily="34" charset="0"/>
              </a:rPr>
              <a:t> Envanter sırasında; işletmenin 40.000 TL tutarındaki senedini </a:t>
            </a:r>
            <a:r>
              <a:rPr lang="tr-TR" sz="1800" dirty="0" err="1" smtClean="0">
                <a:latin typeface="Arial" panose="020B0604020202020204" pitchFamily="34" charset="0"/>
                <a:cs typeface="Arial" panose="020B0604020202020204" pitchFamily="34" charset="0"/>
              </a:rPr>
              <a:t>iskonto</a:t>
            </a:r>
            <a:r>
              <a:rPr lang="tr-TR" sz="1800" dirty="0" smtClean="0">
                <a:latin typeface="Arial" panose="020B0604020202020204" pitchFamily="34" charset="0"/>
                <a:cs typeface="Arial" panose="020B0604020202020204" pitchFamily="34" charset="0"/>
              </a:rPr>
              <a:t> ettirdiği (bankaya verdiği) ve 39.200 TL parayı kasaya tahsil ettiği, fakat kaydedilmediği belirlenmiştir.</a:t>
            </a:r>
          </a:p>
          <a:p>
            <a:pPr algn="just"/>
            <a:r>
              <a:rPr lang="tr-TR" sz="1800" dirty="0" smtClean="0">
                <a:latin typeface="Arial" panose="020B0604020202020204" pitchFamily="34" charset="0"/>
                <a:cs typeface="Arial" panose="020B0604020202020204" pitchFamily="34" charset="0"/>
              </a:rPr>
              <a:t>           </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100 Kasa Hs.	         39.200.-</a:t>
            </a:r>
          </a:p>
          <a:p>
            <a:pPr algn="just"/>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780 Finansman </a:t>
            </a:r>
            <a:r>
              <a:rPr lang="tr-TR" sz="1800" dirty="0" err="1" smtClean="0">
                <a:latin typeface="Arial" panose="020B0604020202020204" pitchFamily="34" charset="0"/>
                <a:cs typeface="Arial" panose="020B0604020202020204" pitchFamily="34" charset="0"/>
              </a:rPr>
              <a:t>Gid</a:t>
            </a:r>
            <a:r>
              <a:rPr lang="tr-TR" sz="1800" dirty="0" smtClean="0">
                <a:latin typeface="Arial" panose="020B0604020202020204" pitchFamily="34" charset="0"/>
                <a:cs typeface="Arial" panose="020B0604020202020204" pitchFamily="34" charset="0"/>
              </a:rPr>
              <a:t>.          800.-    	</a:t>
            </a:r>
          </a:p>
          <a:p>
            <a:pPr algn="just"/>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121 Alacak Senetleri	40.000.-</a:t>
            </a:r>
          </a:p>
          <a:p>
            <a:pPr algn="just">
              <a:lnSpc>
                <a:spcPct val="100000"/>
              </a:lnSpc>
              <a:spcBef>
                <a:spcPts val="0"/>
              </a:spcBef>
            </a:pPr>
            <a:r>
              <a:rPr lang="tr-TR" sz="1800" dirty="0" smtClean="0">
                <a:latin typeface="Arial" panose="020B0604020202020204" pitchFamily="34" charset="0"/>
                <a:cs typeface="Arial" panose="020B0604020202020204" pitchFamily="34" charset="0"/>
              </a:rPr>
              <a:t>		   121.01 </a:t>
            </a:r>
            <a:r>
              <a:rPr lang="tr-TR" sz="1800" dirty="0" err="1" smtClean="0">
                <a:latin typeface="Arial" panose="020B0604020202020204" pitchFamily="34" charset="0"/>
                <a:cs typeface="Arial" panose="020B0604020202020204" pitchFamily="34" charset="0"/>
              </a:rPr>
              <a:t>Cüzd.Sen</a:t>
            </a:r>
            <a:r>
              <a:rPr lang="tr-TR" sz="1800" dirty="0" smtClean="0">
                <a:latin typeface="Arial" panose="020B0604020202020204" pitchFamily="34" charset="0"/>
                <a:cs typeface="Arial" panose="020B0604020202020204" pitchFamily="34" charset="0"/>
              </a:rPr>
              <a:t>.</a:t>
            </a:r>
          </a:p>
          <a:p>
            <a:pPr algn="just">
              <a:lnSpc>
                <a:spcPct val="100000"/>
              </a:lnSpc>
              <a:spcBef>
                <a:spcPts val="0"/>
              </a:spcBef>
            </a:pPr>
            <a:r>
              <a:rPr lang="tr-TR" sz="1800" dirty="0">
                <a:latin typeface="Arial" panose="020B0604020202020204" pitchFamily="34" charset="0"/>
                <a:cs typeface="Arial" panose="020B0604020202020204" pitchFamily="34" charset="0"/>
              </a:rPr>
              <a:t>	</a:t>
            </a:r>
            <a:endParaRPr lang="tr-TR" sz="1800" b="1" dirty="0" smtClean="0">
              <a:latin typeface="Arial" panose="020B0604020202020204" pitchFamily="34" charset="0"/>
              <a:cs typeface="Arial" panose="020B0604020202020204" pitchFamily="34" charset="0"/>
            </a:endParaRPr>
          </a:p>
          <a:p>
            <a:pPr algn="just"/>
            <a:r>
              <a:rPr lang="tr-TR" sz="1800" b="1" dirty="0" smtClean="0">
                <a:latin typeface="Arial" panose="020B0604020202020204" pitchFamily="34" charset="0"/>
                <a:cs typeface="Arial" panose="020B0604020202020204" pitchFamily="34" charset="0"/>
              </a:rPr>
              <a:t>22.</a:t>
            </a:r>
            <a:r>
              <a:rPr lang="tr-TR" sz="1800" dirty="0" smtClean="0">
                <a:latin typeface="Arial" panose="020B0604020202020204" pitchFamily="34" charset="0"/>
                <a:cs typeface="Arial" panose="020B0604020202020204" pitchFamily="34" charset="0"/>
              </a:rPr>
              <a:t> İşletmenin alacak senetlerinden 50.000 TL tutarlı bir senedin teminat olarak verildiği belirlenmiştir.</a:t>
            </a:r>
          </a:p>
          <a:p>
            <a:pPr algn="just"/>
            <a:endParaRPr lang="tr-TR" sz="1800" dirty="0" smtClean="0">
              <a:latin typeface="Arial" panose="020B0604020202020204" pitchFamily="34" charset="0"/>
              <a:cs typeface="Arial" panose="020B0604020202020204" pitchFamily="34" charset="0"/>
            </a:endParaRP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121 Alacak Sen. Hs. 	50.000.-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121.03 </a:t>
            </a:r>
            <a:r>
              <a:rPr lang="tr-TR" sz="1800" dirty="0" err="1" smtClean="0">
                <a:latin typeface="Arial" panose="020B0604020202020204" pitchFamily="34" charset="0"/>
                <a:cs typeface="Arial" panose="020B0604020202020204" pitchFamily="34" charset="0"/>
              </a:rPr>
              <a:t>Tem.Ver.Sen</a:t>
            </a:r>
            <a:r>
              <a:rPr lang="tr-TR" sz="1800" dirty="0" smtClean="0">
                <a:latin typeface="Arial" panose="020B0604020202020204" pitchFamily="34" charset="0"/>
                <a:cs typeface="Arial" panose="020B0604020202020204" pitchFamily="34" charset="0"/>
              </a:rPr>
              <a:t>.</a:t>
            </a:r>
          </a:p>
          <a:p>
            <a:pPr algn="just">
              <a:lnSpc>
                <a:spcPct val="100000"/>
              </a:lnSpc>
              <a:spcBef>
                <a:spcPts val="0"/>
              </a:spcBef>
            </a:pPr>
            <a:r>
              <a:rPr lang="tr-TR" sz="1800" dirty="0" smtClean="0">
                <a:latin typeface="Arial" panose="020B0604020202020204" pitchFamily="34" charset="0"/>
                <a:cs typeface="Arial" panose="020B0604020202020204" pitchFamily="34" charset="0"/>
              </a:rPr>
              <a:t>	           121 Alacak Sen.</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50.000.-</a:t>
            </a:r>
          </a:p>
          <a:p>
            <a:pPr algn="just">
              <a:lnSpc>
                <a:spcPct val="100000"/>
              </a:lnSpc>
              <a:spcBef>
                <a:spcPts val="0"/>
              </a:spcBef>
            </a:pPr>
            <a:r>
              <a:rPr lang="tr-TR" sz="1800" dirty="0" smtClean="0">
                <a:latin typeface="Arial" panose="020B0604020202020204" pitchFamily="34" charset="0"/>
                <a:cs typeface="Arial" panose="020B0604020202020204" pitchFamily="34" charset="0"/>
              </a:rPr>
              <a:t>                           121.01 </a:t>
            </a:r>
            <a:r>
              <a:rPr lang="tr-TR" sz="1800" dirty="0" err="1" smtClean="0">
                <a:latin typeface="Arial" panose="020B0604020202020204" pitchFamily="34" charset="0"/>
                <a:cs typeface="Arial" panose="020B0604020202020204" pitchFamily="34" charset="0"/>
              </a:rPr>
              <a:t>Cüzd</a:t>
            </a:r>
            <a:r>
              <a:rPr lang="tr-TR" sz="1800" dirty="0" smtClean="0">
                <a:latin typeface="Arial" panose="020B0604020202020204" pitchFamily="34" charset="0"/>
                <a:cs typeface="Arial" panose="020B0604020202020204" pitchFamily="34" charset="0"/>
              </a:rPr>
              <a:t>. Sen.	</a:t>
            </a:r>
          </a:p>
          <a:p>
            <a:pPr algn="just">
              <a:lnSpc>
                <a:spcPct val="100000"/>
              </a:lnSpc>
              <a:spcBef>
                <a:spcPts val="0"/>
              </a:spcBef>
            </a:pPr>
            <a:r>
              <a:rPr lang="tr-TR" sz="1800" dirty="0" smtClean="0">
                <a:latin typeface="Arial" panose="020B0604020202020204" pitchFamily="34" charset="0"/>
                <a:cs typeface="Arial" panose="020B0604020202020204" pitchFamily="34" charset="0"/>
              </a:rPr>
              <a:t>	</a:t>
            </a:r>
            <a:endParaRPr lang="tr-TR" sz="1800" dirty="0">
              <a:latin typeface="Arial" panose="020B0604020202020204" pitchFamily="34" charset="0"/>
              <a:cs typeface="Arial" panose="020B0604020202020204" pitchFamily="34" charset="0"/>
            </a:endParaRPr>
          </a:p>
        </p:txBody>
      </p:sp>
      <p:cxnSp>
        <p:nvCxnSpPr>
          <p:cNvPr id="7" name="Düz Bağlayıcı 6"/>
          <p:cNvCxnSpPr/>
          <p:nvPr/>
        </p:nvCxnSpPr>
        <p:spPr>
          <a:xfrm>
            <a:off x="2339752" y="4941168"/>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2339752" y="1916832"/>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2483768" y="3717032"/>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2843808" y="6381328"/>
            <a:ext cx="338437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06420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pPr algn="just"/>
            <a:r>
              <a:rPr lang="tr-TR" sz="1800" b="1" dirty="0" smtClean="0">
                <a:latin typeface="Arial" panose="020B0604020202020204" pitchFamily="34" charset="0"/>
                <a:cs typeface="Arial" panose="020B0604020202020204" pitchFamily="34" charset="0"/>
              </a:rPr>
              <a:t>23.</a:t>
            </a:r>
            <a:r>
              <a:rPr lang="tr-TR" sz="1800" dirty="0" smtClean="0">
                <a:latin typeface="Arial" panose="020B0604020202020204" pitchFamily="34" charset="0"/>
                <a:cs typeface="Arial" panose="020B0604020202020204" pitchFamily="34" charset="0"/>
              </a:rPr>
              <a:t> Alacak senetlerinden 12.750 TL tutarındaki bir senet vadesinde ödenmediğinden icra takibine alınmıştır. Teminatı yoktur.</a:t>
            </a:r>
          </a:p>
          <a:p>
            <a:pPr algn="just"/>
            <a:r>
              <a:rPr lang="tr-TR" sz="1800" dirty="0" smtClean="0">
                <a:latin typeface="Arial" panose="020B0604020202020204" pitchFamily="34" charset="0"/>
                <a:cs typeface="Arial" panose="020B0604020202020204" pitchFamily="34" charset="0"/>
              </a:rPr>
              <a:t>           </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128 </a:t>
            </a:r>
            <a:r>
              <a:rPr lang="tr-TR" sz="1800" dirty="0" err="1" smtClean="0">
                <a:latin typeface="Arial" panose="020B0604020202020204" pitchFamily="34" charset="0"/>
                <a:cs typeface="Arial" panose="020B0604020202020204" pitchFamily="34" charset="0"/>
              </a:rPr>
              <a:t>Şüph</a:t>
            </a:r>
            <a:r>
              <a:rPr lang="tr-TR" sz="1800" dirty="0" smtClean="0">
                <a:latin typeface="Arial" panose="020B0604020202020204" pitchFamily="34" charset="0"/>
                <a:cs typeface="Arial" panose="020B0604020202020204" pitchFamily="34" charset="0"/>
              </a:rPr>
              <a:t>. Tic. Al. </a:t>
            </a:r>
            <a:r>
              <a:rPr lang="tr-TR" sz="1800" dirty="0" err="1" smtClean="0">
                <a:latin typeface="Arial" panose="020B0604020202020204" pitchFamily="34" charset="0"/>
                <a:cs typeface="Arial" panose="020B0604020202020204" pitchFamily="34" charset="0"/>
              </a:rPr>
              <a:t>Hes</a:t>
            </a:r>
            <a:r>
              <a:rPr lang="tr-TR" sz="1800" dirty="0" smtClean="0">
                <a:latin typeface="Arial" panose="020B0604020202020204" pitchFamily="34" charset="0"/>
                <a:cs typeface="Arial" panose="020B0604020202020204" pitchFamily="34" charset="0"/>
              </a:rPr>
              <a:t>.	   12.750.-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121 Alacak Sen.       	12.750.-    	</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a:t>
            </a:r>
            <a:r>
              <a:rPr lang="tr-TR" sz="1800" dirty="0">
                <a:latin typeface="Arial" panose="020B0604020202020204" pitchFamily="34" charset="0"/>
                <a:cs typeface="Arial" panose="020B0604020202020204" pitchFamily="34" charset="0"/>
              </a:rPr>
              <a:t> 121.01 </a:t>
            </a:r>
            <a:r>
              <a:rPr lang="tr-TR" sz="1800" dirty="0" err="1">
                <a:latin typeface="Arial" panose="020B0604020202020204" pitchFamily="34" charset="0"/>
                <a:cs typeface="Arial" panose="020B0604020202020204" pitchFamily="34" charset="0"/>
              </a:rPr>
              <a:t>Cüzd.Sen</a:t>
            </a:r>
            <a:r>
              <a:rPr lang="tr-TR" sz="1800" dirty="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pPr algn="just">
              <a:lnSpc>
                <a:spcPct val="100000"/>
              </a:lnSpc>
              <a:spcBef>
                <a:spcPts val="0"/>
              </a:spcBef>
            </a:pPr>
            <a:r>
              <a:rPr lang="tr-TR" sz="1800" dirty="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pPr algn="just">
              <a:lnSpc>
                <a:spcPct val="100000"/>
              </a:lnSpc>
              <a:spcBef>
                <a:spcPts val="0"/>
              </a:spcBef>
            </a:pPr>
            <a:r>
              <a:rPr lang="tr-TR" sz="1800" b="1"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654 Karşılık Giderleri	   12.750.-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129 </a:t>
            </a:r>
            <a:r>
              <a:rPr lang="tr-TR" sz="1800" dirty="0" err="1" smtClean="0">
                <a:latin typeface="Arial" panose="020B0604020202020204" pitchFamily="34" charset="0"/>
                <a:cs typeface="Arial" panose="020B0604020202020204" pitchFamily="34" charset="0"/>
              </a:rPr>
              <a:t>Şüph.Tic.Al.Krş</a:t>
            </a:r>
            <a:r>
              <a:rPr lang="tr-TR" sz="1800" dirty="0" smtClean="0">
                <a:latin typeface="Arial" panose="020B0604020202020204" pitchFamily="34" charset="0"/>
                <a:cs typeface="Arial" panose="020B0604020202020204" pitchFamily="34" charset="0"/>
              </a:rPr>
              <a:t>		12.750.-</a:t>
            </a:r>
          </a:p>
          <a:p>
            <a:pPr algn="just">
              <a:lnSpc>
                <a:spcPct val="100000"/>
              </a:lnSpc>
              <a:spcBef>
                <a:spcPts val="0"/>
              </a:spcBef>
            </a:pPr>
            <a:endParaRPr lang="tr-TR" sz="1800" b="1" dirty="0" smtClean="0">
              <a:latin typeface="Arial" panose="020B0604020202020204" pitchFamily="34" charset="0"/>
              <a:cs typeface="Arial" panose="020B0604020202020204" pitchFamily="34" charset="0"/>
            </a:endParaRPr>
          </a:p>
          <a:p>
            <a:pPr algn="just"/>
            <a:r>
              <a:rPr lang="tr-TR" sz="1800" b="1" dirty="0" smtClean="0">
                <a:latin typeface="Arial" panose="020B0604020202020204" pitchFamily="34" charset="0"/>
                <a:cs typeface="Arial" panose="020B0604020202020204" pitchFamily="34" charset="0"/>
              </a:rPr>
              <a:t>24.</a:t>
            </a:r>
            <a:r>
              <a:rPr lang="tr-TR" sz="1800" dirty="0" smtClean="0">
                <a:latin typeface="Arial" panose="020B0604020202020204" pitchFamily="34" charset="0"/>
                <a:cs typeface="Arial" panose="020B0604020202020204" pitchFamily="34" charset="0"/>
              </a:rPr>
              <a:t> Şüpheli hale gelen ve karşılık ayrılan senet tahsil edilmiştir. (12.750.-)</a:t>
            </a:r>
          </a:p>
          <a:p>
            <a:pPr algn="just"/>
            <a:r>
              <a:rPr lang="tr-TR" sz="1800" dirty="0" smtClean="0">
                <a:latin typeface="Arial" panose="020B0604020202020204" pitchFamily="34" charset="0"/>
                <a:cs typeface="Arial" panose="020B0604020202020204" pitchFamily="34" charset="0"/>
              </a:rPr>
              <a:t>	      100 Kasa Hs. 		12.750.-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128 </a:t>
            </a:r>
            <a:r>
              <a:rPr lang="tr-TR" sz="1800" dirty="0" err="1" smtClean="0">
                <a:latin typeface="Arial" panose="020B0604020202020204" pitchFamily="34" charset="0"/>
                <a:cs typeface="Arial" panose="020B0604020202020204" pitchFamily="34" charset="0"/>
              </a:rPr>
              <a:t>Süph</a:t>
            </a:r>
            <a:r>
              <a:rPr lang="tr-TR" sz="1800" dirty="0" smtClean="0">
                <a:latin typeface="Arial" panose="020B0604020202020204" pitchFamily="34" charset="0"/>
                <a:cs typeface="Arial" panose="020B0604020202020204" pitchFamily="34" charset="0"/>
              </a:rPr>
              <a:t>. Tic. Al.		12.750.-</a:t>
            </a:r>
          </a:p>
          <a:p>
            <a:pPr algn="just">
              <a:lnSpc>
                <a:spcPct val="100000"/>
              </a:lnSpc>
              <a:spcBef>
                <a:spcPts val="0"/>
              </a:spcBef>
            </a:pPr>
            <a:r>
              <a:rPr lang="tr-TR" sz="1800" dirty="0" smtClean="0">
                <a:latin typeface="Arial" panose="020B0604020202020204" pitchFamily="34" charset="0"/>
                <a:cs typeface="Arial" panose="020B0604020202020204" pitchFamily="34" charset="0"/>
              </a:rPr>
              <a:t>	          </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129 </a:t>
            </a:r>
            <a:r>
              <a:rPr lang="tr-TR" sz="1800" dirty="0" err="1" smtClean="0">
                <a:latin typeface="Arial" panose="020B0604020202020204" pitchFamily="34" charset="0"/>
                <a:cs typeface="Arial" panose="020B0604020202020204" pitchFamily="34" charset="0"/>
              </a:rPr>
              <a:t>Şüph.Tic.Al.Krş</a:t>
            </a:r>
            <a:r>
              <a:rPr lang="tr-TR" sz="1800" dirty="0" smtClean="0">
                <a:latin typeface="Arial" panose="020B0604020202020204" pitchFamily="34" charset="0"/>
                <a:cs typeface="Arial" panose="020B0604020202020204" pitchFamily="34" charset="0"/>
              </a:rPr>
              <a:t>	12.750.-</a:t>
            </a:r>
          </a:p>
          <a:p>
            <a:pPr algn="just">
              <a:lnSpc>
                <a:spcPct val="100000"/>
              </a:lnSpc>
              <a:spcBef>
                <a:spcPts val="0"/>
              </a:spcBef>
            </a:pPr>
            <a:r>
              <a:rPr lang="tr-TR" sz="1800" dirty="0" smtClean="0">
                <a:latin typeface="Arial" panose="020B0604020202020204" pitchFamily="34" charset="0"/>
                <a:cs typeface="Arial" panose="020B0604020202020204" pitchFamily="34" charset="0"/>
              </a:rPr>
              <a:t>                           644 Konusu </a:t>
            </a:r>
            <a:r>
              <a:rPr lang="tr-TR" sz="1800" dirty="0" err="1" smtClean="0">
                <a:latin typeface="Arial" panose="020B0604020202020204" pitchFamily="34" charset="0"/>
                <a:cs typeface="Arial" panose="020B0604020202020204" pitchFamily="34" charset="0"/>
              </a:rPr>
              <a:t>Kalm.Karş</a:t>
            </a:r>
            <a:r>
              <a:rPr lang="tr-TR" sz="1800" dirty="0" smtClean="0">
                <a:latin typeface="Arial" panose="020B0604020202020204" pitchFamily="34" charset="0"/>
                <a:cs typeface="Arial" panose="020B0604020202020204" pitchFamily="34" charset="0"/>
              </a:rPr>
              <a:t>.	12.750	</a:t>
            </a:r>
          </a:p>
          <a:p>
            <a:pPr algn="just">
              <a:lnSpc>
                <a:spcPct val="100000"/>
              </a:lnSpc>
              <a:spcBef>
                <a:spcPts val="0"/>
              </a:spcBef>
            </a:pPr>
            <a:r>
              <a:rPr lang="tr-TR" sz="1800" dirty="0" smtClean="0">
                <a:latin typeface="Arial" panose="020B0604020202020204" pitchFamily="34" charset="0"/>
                <a:cs typeface="Arial" panose="020B0604020202020204" pitchFamily="34" charset="0"/>
              </a:rPr>
              <a:t>	</a:t>
            </a:r>
            <a:endParaRPr lang="tr-TR" sz="1800" dirty="0">
              <a:latin typeface="Arial" panose="020B0604020202020204" pitchFamily="34" charset="0"/>
              <a:cs typeface="Arial" panose="020B0604020202020204" pitchFamily="34" charset="0"/>
            </a:endParaRPr>
          </a:p>
        </p:txBody>
      </p:sp>
      <p:cxnSp>
        <p:nvCxnSpPr>
          <p:cNvPr id="7" name="Düz Bağlayıcı 6"/>
          <p:cNvCxnSpPr/>
          <p:nvPr/>
        </p:nvCxnSpPr>
        <p:spPr>
          <a:xfrm>
            <a:off x="2843808" y="4509120"/>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2339752" y="1484784"/>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2483768" y="3645024"/>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2987824" y="5445224"/>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2483768" y="2708920"/>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3059832" y="6309320"/>
            <a:ext cx="338437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76255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pPr algn="just"/>
            <a:r>
              <a:rPr lang="tr-TR" sz="1800" b="1" dirty="0" smtClean="0">
                <a:latin typeface="Arial" panose="020B0604020202020204" pitchFamily="34" charset="0"/>
                <a:cs typeface="Arial" panose="020B0604020202020204" pitchFamily="34" charset="0"/>
              </a:rPr>
              <a:t>25.</a:t>
            </a:r>
            <a:r>
              <a:rPr lang="tr-TR" sz="1800" dirty="0" smtClean="0">
                <a:latin typeface="Arial" panose="020B0604020202020204" pitchFamily="34" charset="0"/>
                <a:cs typeface="Arial" panose="020B0604020202020204" pitchFamily="34" charset="0"/>
              </a:rPr>
              <a:t> İşletmenin 20.000 TL tutarındaki bir senedinin protesto olduğu ve takibe alındığı belirlenmiştir. Senedin 11.000 TL değerinde alınmış bir teminatı vardır. Herhangi bir kayıt yapılmamıştır. (Tahsile verilmiş olan senet)</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128 </a:t>
            </a:r>
            <a:r>
              <a:rPr lang="tr-TR" sz="1800" dirty="0" err="1" smtClean="0">
                <a:latin typeface="Arial" panose="020B0604020202020204" pitchFamily="34" charset="0"/>
                <a:cs typeface="Arial" panose="020B0604020202020204" pitchFamily="34" charset="0"/>
              </a:rPr>
              <a:t>Şüph</a:t>
            </a:r>
            <a:r>
              <a:rPr lang="tr-TR" sz="1800" dirty="0" smtClean="0">
                <a:latin typeface="Arial" panose="020B0604020202020204" pitchFamily="34" charset="0"/>
                <a:cs typeface="Arial" panose="020B0604020202020204" pitchFamily="34" charset="0"/>
              </a:rPr>
              <a:t>. Tic. Al. </a:t>
            </a:r>
            <a:r>
              <a:rPr lang="tr-TR" sz="1800" dirty="0" err="1" smtClean="0">
                <a:latin typeface="Arial" panose="020B0604020202020204" pitchFamily="34" charset="0"/>
                <a:cs typeface="Arial" panose="020B0604020202020204" pitchFamily="34" charset="0"/>
              </a:rPr>
              <a:t>Hes</a:t>
            </a:r>
            <a:r>
              <a:rPr lang="tr-TR" sz="1800" dirty="0" smtClean="0">
                <a:latin typeface="Arial" panose="020B0604020202020204" pitchFamily="34" charset="0"/>
                <a:cs typeface="Arial" panose="020B0604020202020204" pitchFamily="34" charset="0"/>
              </a:rPr>
              <a:t>.	   20.000.-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121 Alacak Sen.       	20.000.-    	</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121.02 </a:t>
            </a:r>
            <a:r>
              <a:rPr lang="tr-TR" sz="1800" dirty="0" err="1" smtClean="0">
                <a:latin typeface="Arial" panose="020B0604020202020204" pitchFamily="34" charset="0"/>
                <a:cs typeface="Arial" panose="020B0604020202020204" pitchFamily="34" charset="0"/>
              </a:rPr>
              <a:t>Tahsil.Sen</a:t>
            </a:r>
            <a:r>
              <a:rPr lang="tr-TR" sz="1800" dirty="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pPr algn="just">
              <a:lnSpc>
                <a:spcPct val="100000"/>
              </a:lnSpc>
              <a:spcBef>
                <a:spcPts val="0"/>
              </a:spcBef>
            </a:pPr>
            <a:r>
              <a:rPr lang="tr-TR" sz="1800" dirty="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pPr algn="just">
              <a:lnSpc>
                <a:spcPct val="100000"/>
              </a:lnSpc>
              <a:spcBef>
                <a:spcPts val="0"/>
              </a:spcBef>
            </a:pPr>
            <a:r>
              <a:rPr lang="tr-TR" sz="1800" b="1"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654 Karşılık Giderleri	     9.000.-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129 </a:t>
            </a:r>
            <a:r>
              <a:rPr lang="tr-TR" sz="1800" dirty="0" err="1" smtClean="0">
                <a:latin typeface="Arial" panose="020B0604020202020204" pitchFamily="34" charset="0"/>
                <a:cs typeface="Arial" panose="020B0604020202020204" pitchFamily="34" charset="0"/>
              </a:rPr>
              <a:t>Şüph.Tic.Al.Krş</a:t>
            </a:r>
            <a:r>
              <a:rPr lang="tr-TR" sz="1800" dirty="0" smtClean="0">
                <a:latin typeface="Arial" panose="020B0604020202020204" pitchFamily="34" charset="0"/>
                <a:cs typeface="Arial" panose="020B0604020202020204" pitchFamily="34" charset="0"/>
              </a:rPr>
              <a:t>		  9.000.-</a:t>
            </a:r>
          </a:p>
          <a:p>
            <a:pPr algn="just">
              <a:lnSpc>
                <a:spcPct val="100000"/>
              </a:lnSpc>
              <a:spcBef>
                <a:spcPts val="0"/>
              </a:spcBef>
            </a:pPr>
            <a:endParaRPr lang="tr-TR" sz="1800" b="1" dirty="0" smtClean="0">
              <a:latin typeface="Arial" panose="020B0604020202020204" pitchFamily="34" charset="0"/>
              <a:cs typeface="Arial" panose="020B0604020202020204" pitchFamily="34" charset="0"/>
            </a:endParaRPr>
          </a:p>
          <a:p>
            <a:pPr algn="just"/>
            <a:r>
              <a:rPr lang="tr-TR" sz="1800" b="1" dirty="0" smtClean="0">
                <a:latin typeface="Arial" panose="020B0604020202020204" pitchFamily="34" charset="0"/>
                <a:cs typeface="Arial" panose="020B0604020202020204" pitchFamily="34" charset="0"/>
              </a:rPr>
              <a:t>26.</a:t>
            </a:r>
            <a:r>
              <a:rPr lang="tr-TR" sz="1800" dirty="0" smtClean="0">
                <a:latin typeface="Arial" panose="020B0604020202020204" pitchFamily="34" charset="0"/>
                <a:cs typeface="Arial" panose="020B0604020202020204" pitchFamily="34" charset="0"/>
              </a:rPr>
              <a:t> İşletmenin; şüpheli hale gelmiş ve karşılığı ayrılmış olan 15.000 TL’lik alacak senedinin alınamayacağı kesinleşmiştir.</a:t>
            </a:r>
          </a:p>
          <a:p>
            <a:pPr algn="just"/>
            <a:endParaRPr lang="tr-TR" sz="1800" dirty="0" smtClean="0">
              <a:latin typeface="Arial" panose="020B0604020202020204" pitchFamily="34" charset="0"/>
              <a:cs typeface="Arial" panose="020B0604020202020204" pitchFamily="34" charset="0"/>
            </a:endParaRPr>
          </a:p>
          <a:p>
            <a:pPr algn="just"/>
            <a:r>
              <a:rPr lang="tr-TR" sz="1800" dirty="0" smtClean="0">
                <a:latin typeface="Arial" panose="020B0604020202020204" pitchFamily="34" charset="0"/>
                <a:cs typeface="Arial" panose="020B0604020202020204" pitchFamily="34" charset="0"/>
              </a:rPr>
              <a:t>	      129 </a:t>
            </a:r>
            <a:r>
              <a:rPr lang="tr-TR" sz="1800" dirty="0" err="1" smtClean="0">
                <a:latin typeface="Arial" panose="020B0604020202020204" pitchFamily="34" charset="0"/>
                <a:cs typeface="Arial" panose="020B0604020202020204" pitchFamily="34" charset="0"/>
              </a:rPr>
              <a:t>Şüph</a:t>
            </a:r>
            <a:r>
              <a:rPr lang="tr-TR" sz="1800" dirty="0" smtClean="0">
                <a:latin typeface="Arial" panose="020B0604020202020204" pitchFamily="34" charset="0"/>
                <a:cs typeface="Arial" panose="020B0604020202020204" pitchFamily="34" charset="0"/>
              </a:rPr>
              <a:t>. Tic. Al. Krş. Hs. 	15.000.-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128 </a:t>
            </a:r>
            <a:r>
              <a:rPr lang="tr-TR" sz="1800" dirty="0" err="1" smtClean="0">
                <a:latin typeface="Arial" panose="020B0604020202020204" pitchFamily="34" charset="0"/>
                <a:cs typeface="Arial" panose="020B0604020202020204" pitchFamily="34" charset="0"/>
              </a:rPr>
              <a:t>Süph</a:t>
            </a:r>
            <a:r>
              <a:rPr lang="tr-TR" sz="1800" dirty="0" smtClean="0">
                <a:latin typeface="Arial" panose="020B0604020202020204" pitchFamily="34" charset="0"/>
                <a:cs typeface="Arial" panose="020B0604020202020204" pitchFamily="34" charset="0"/>
              </a:rPr>
              <a:t>. Tic. Al.	Hs.		15.000.-</a:t>
            </a:r>
          </a:p>
          <a:p>
            <a:pPr algn="just">
              <a:lnSpc>
                <a:spcPct val="100000"/>
              </a:lnSpc>
              <a:spcBef>
                <a:spcPts val="0"/>
              </a:spcBef>
            </a:pPr>
            <a:r>
              <a:rPr lang="tr-TR" sz="1800" dirty="0" smtClean="0">
                <a:latin typeface="Arial" panose="020B0604020202020204" pitchFamily="34" charset="0"/>
                <a:cs typeface="Arial" panose="020B0604020202020204" pitchFamily="34" charset="0"/>
              </a:rPr>
              <a:t>	          </a:t>
            </a:r>
          </a:p>
          <a:p>
            <a:pPr algn="just">
              <a:lnSpc>
                <a:spcPct val="100000"/>
              </a:lnSpc>
              <a:spcBef>
                <a:spcPts val="0"/>
              </a:spcBef>
            </a:pPr>
            <a:r>
              <a:rPr lang="tr-TR" sz="1800" dirty="0">
                <a:latin typeface="Arial" panose="020B0604020202020204" pitchFamily="34" charset="0"/>
                <a:cs typeface="Arial" panose="020B0604020202020204" pitchFamily="34" charset="0"/>
              </a:rPr>
              <a:t>	</a:t>
            </a:r>
          </a:p>
        </p:txBody>
      </p:sp>
      <p:cxnSp>
        <p:nvCxnSpPr>
          <p:cNvPr id="9" name="Düz Bağlayıcı 8"/>
          <p:cNvCxnSpPr/>
          <p:nvPr/>
        </p:nvCxnSpPr>
        <p:spPr>
          <a:xfrm>
            <a:off x="2339752" y="1916832"/>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2483768" y="2996952"/>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2483768" y="3861048"/>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2771800" y="5157192"/>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2771800" y="6237312"/>
            <a:ext cx="338437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20415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pPr algn="just"/>
            <a:r>
              <a:rPr lang="tr-TR" sz="1800" b="1" dirty="0" smtClean="0">
                <a:latin typeface="Arial" panose="020B0604020202020204" pitchFamily="34" charset="0"/>
                <a:cs typeface="Arial" panose="020B0604020202020204" pitchFamily="34" charset="0"/>
              </a:rPr>
              <a:t>27.</a:t>
            </a:r>
            <a:r>
              <a:rPr lang="tr-TR" sz="1800" dirty="0" smtClean="0">
                <a:latin typeface="Arial" panose="020B0604020202020204" pitchFamily="34" charset="0"/>
                <a:cs typeface="Arial" panose="020B0604020202020204" pitchFamily="34" charset="0"/>
              </a:rPr>
              <a:t> 15.000 TL’lik senet tahsil edilebilseydi hangi kayıt yapılmalı idi?</a:t>
            </a:r>
          </a:p>
          <a:p>
            <a:pPr algn="just"/>
            <a:endParaRPr lang="tr-TR" sz="1800" dirty="0" smtClean="0">
              <a:latin typeface="Arial" panose="020B0604020202020204" pitchFamily="34" charset="0"/>
              <a:cs typeface="Arial" panose="020B0604020202020204" pitchFamily="34" charset="0"/>
            </a:endParaRP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100 Kasa Hs.		   15.000.-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128 </a:t>
            </a:r>
            <a:r>
              <a:rPr lang="tr-TR" sz="1800" dirty="0" err="1" smtClean="0">
                <a:latin typeface="Arial" panose="020B0604020202020204" pitchFamily="34" charset="0"/>
                <a:cs typeface="Arial" panose="020B0604020202020204" pitchFamily="34" charset="0"/>
              </a:rPr>
              <a:t>Şüph.Tic.Al</a:t>
            </a:r>
            <a:r>
              <a:rPr lang="tr-TR" sz="1800" dirty="0" smtClean="0">
                <a:latin typeface="Arial" panose="020B0604020202020204" pitchFamily="34" charset="0"/>
                <a:cs typeface="Arial" panose="020B0604020202020204" pitchFamily="34" charset="0"/>
              </a:rPr>
              <a:t>.       	15.000.-    	</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a:t>
            </a:r>
          </a:p>
          <a:p>
            <a:pPr algn="just">
              <a:lnSpc>
                <a:spcPct val="100000"/>
              </a:lnSpc>
              <a:spcBef>
                <a:spcPts val="0"/>
              </a:spcBef>
            </a:pPr>
            <a:r>
              <a:rPr lang="tr-TR" sz="1800" b="1"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129 </a:t>
            </a:r>
            <a:r>
              <a:rPr lang="tr-TR" sz="1800" dirty="0" err="1">
                <a:latin typeface="Arial" panose="020B0604020202020204" pitchFamily="34" charset="0"/>
                <a:cs typeface="Arial" panose="020B0604020202020204" pitchFamily="34" charset="0"/>
              </a:rPr>
              <a:t>Şüph.Tic.Al.Krş</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15.000.-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644 Konusu </a:t>
            </a:r>
            <a:r>
              <a:rPr lang="tr-TR" sz="1800" dirty="0" err="1" smtClean="0">
                <a:latin typeface="Arial" panose="020B0604020202020204" pitchFamily="34" charset="0"/>
                <a:cs typeface="Arial" panose="020B0604020202020204" pitchFamily="34" charset="0"/>
              </a:rPr>
              <a:t>Kalm.Krş</a:t>
            </a:r>
            <a:r>
              <a:rPr lang="tr-TR" sz="1800" dirty="0" smtClean="0">
                <a:latin typeface="Arial" panose="020B0604020202020204" pitchFamily="34" charset="0"/>
                <a:cs typeface="Arial" panose="020B0604020202020204" pitchFamily="34" charset="0"/>
              </a:rPr>
              <a:t>	 1</a:t>
            </a:r>
            <a:r>
              <a:rPr lang="tr-TR" sz="1800" dirty="0">
                <a:latin typeface="Arial" panose="020B0604020202020204" pitchFamily="34" charset="0"/>
                <a:cs typeface="Arial" panose="020B0604020202020204" pitchFamily="34" charset="0"/>
              </a:rPr>
              <a:t>5</a:t>
            </a:r>
            <a:r>
              <a:rPr lang="tr-TR" sz="1800" dirty="0" smtClean="0">
                <a:latin typeface="Arial" panose="020B0604020202020204" pitchFamily="34" charset="0"/>
                <a:cs typeface="Arial" panose="020B0604020202020204" pitchFamily="34" charset="0"/>
              </a:rPr>
              <a:t>.000.-</a:t>
            </a:r>
          </a:p>
          <a:p>
            <a:pPr algn="just">
              <a:lnSpc>
                <a:spcPct val="100000"/>
              </a:lnSpc>
              <a:spcBef>
                <a:spcPts val="0"/>
              </a:spcBef>
            </a:pPr>
            <a:endParaRPr lang="tr-TR" sz="1800" b="1" dirty="0" smtClean="0">
              <a:latin typeface="Arial" panose="020B0604020202020204" pitchFamily="34" charset="0"/>
              <a:cs typeface="Arial" panose="020B0604020202020204" pitchFamily="34" charset="0"/>
            </a:endParaRPr>
          </a:p>
          <a:p>
            <a:pPr algn="just"/>
            <a:r>
              <a:rPr lang="tr-TR" sz="1800" b="1" dirty="0" smtClean="0">
                <a:latin typeface="Arial" panose="020B0604020202020204" pitchFamily="34" charset="0"/>
                <a:cs typeface="Arial" panose="020B0604020202020204" pitchFamily="34" charset="0"/>
              </a:rPr>
              <a:t>28.</a:t>
            </a:r>
            <a:r>
              <a:rPr lang="tr-TR" sz="1800" dirty="0" smtClean="0">
                <a:latin typeface="Arial" panose="020B0604020202020204" pitchFamily="34" charset="0"/>
                <a:cs typeface="Arial" panose="020B0604020202020204" pitchFamily="34" charset="0"/>
              </a:rPr>
              <a:t> İşletmenin kayıtlı değeri 40.000 TL ve birikmiş amortismanı 32.000 TL olan bir makinesi çıkan yangında hasar görmüş ve kullanılamaz hale gelmiştir. Makine 30.000 TL bedeller sigorta edilmiştir. Sigorta şirketi, 30.000 TL’yi ödeyeceğini şirkete bildirmiştir. Herhangi bir kayıt yapılmamıştır.</a:t>
            </a:r>
          </a:p>
          <a:p>
            <a:pPr algn="just"/>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136 Diğer </a:t>
            </a:r>
            <a:r>
              <a:rPr lang="tr-TR" sz="1800" dirty="0" err="1" smtClean="0">
                <a:latin typeface="Arial" panose="020B0604020202020204" pitchFamily="34" charset="0"/>
                <a:cs typeface="Arial" panose="020B0604020202020204" pitchFamily="34" charset="0"/>
              </a:rPr>
              <a:t>Çeş.Al.Hs</a:t>
            </a:r>
            <a:r>
              <a:rPr lang="tr-TR" sz="1800" dirty="0" smtClean="0">
                <a:latin typeface="Arial" panose="020B0604020202020204" pitchFamily="34" charset="0"/>
                <a:cs typeface="Arial" panose="020B0604020202020204" pitchFamily="34" charset="0"/>
              </a:rPr>
              <a:t>.  	30.000.-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136.01 Sigortadan. Al.</a:t>
            </a:r>
          </a:p>
          <a:p>
            <a:pPr algn="just">
              <a:lnSpc>
                <a:spcPct val="100000"/>
              </a:lnSpc>
              <a:spcBef>
                <a:spcPts val="0"/>
              </a:spcBef>
            </a:pPr>
            <a:r>
              <a:rPr lang="tr-TR" sz="1800" dirty="0" smtClean="0">
                <a:latin typeface="Arial" panose="020B0604020202020204" pitchFamily="34" charset="0"/>
                <a:cs typeface="Arial" panose="020B0604020202020204" pitchFamily="34" charset="0"/>
              </a:rPr>
              <a:t>	          257 Birikmiş </a:t>
            </a:r>
            <a:r>
              <a:rPr lang="tr-TR" sz="1800" dirty="0" err="1" smtClean="0">
                <a:latin typeface="Arial" panose="020B0604020202020204" pitchFamily="34" charset="0"/>
                <a:cs typeface="Arial" panose="020B0604020202020204" pitchFamily="34" charset="0"/>
              </a:rPr>
              <a:t>Amort</a:t>
            </a:r>
            <a:r>
              <a:rPr lang="tr-TR" sz="1800" dirty="0" smtClean="0">
                <a:latin typeface="Arial" panose="020B0604020202020204" pitchFamily="34" charset="0"/>
                <a:cs typeface="Arial" panose="020B0604020202020204" pitchFamily="34" charset="0"/>
              </a:rPr>
              <a:t>.		32.000.-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253 </a:t>
            </a:r>
            <a:r>
              <a:rPr lang="tr-TR" sz="1800" dirty="0" err="1" smtClean="0">
                <a:latin typeface="Arial" panose="020B0604020202020204" pitchFamily="34" charset="0"/>
                <a:cs typeface="Arial" panose="020B0604020202020204" pitchFamily="34" charset="0"/>
              </a:rPr>
              <a:t>T.Mak.Cih</a:t>
            </a:r>
            <a:r>
              <a:rPr lang="tr-TR" sz="1800" dirty="0" smtClean="0">
                <a:latin typeface="Arial" panose="020B0604020202020204" pitchFamily="34" charset="0"/>
                <a:cs typeface="Arial" panose="020B0604020202020204" pitchFamily="34" charset="0"/>
              </a:rPr>
              <a:t>.			40.000.-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679 </a:t>
            </a:r>
            <a:r>
              <a:rPr lang="tr-TR" sz="1800" dirty="0" err="1" smtClean="0">
                <a:latin typeface="Arial" panose="020B0604020202020204" pitchFamily="34" charset="0"/>
                <a:cs typeface="Arial" panose="020B0604020202020204" pitchFamily="34" charset="0"/>
              </a:rPr>
              <a:t>Diğ</a:t>
            </a:r>
            <a:r>
              <a:rPr lang="tr-TR" sz="1800" dirty="0" smtClean="0">
                <a:latin typeface="Arial" panose="020B0604020202020204" pitchFamily="34" charset="0"/>
                <a:cs typeface="Arial" panose="020B0604020202020204" pitchFamily="34" charset="0"/>
              </a:rPr>
              <a:t>. </a:t>
            </a:r>
            <a:r>
              <a:rPr lang="tr-TR" sz="1800" dirty="0" err="1" smtClean="0">
                <a:latin typeface="Arial" panose="020B0604020202020204" pitchFamily="34" charset="0"/>
                <a:cs typeface="Arial" panose="020B0604020202020204" pitchFamily="34" charset="0"/>
              </a:rPr>
              <a:t>Ol.Dışı</a:t>
            </a:r>
            <a:r>
              <a:rPr lang="tr-TR" sz="1800" dirty="0" smtClean="0">
                <a:latin typeface="Arial" panose="020B0604020202020204" pitchFamily="34" charset="0"/>
                <a:cs typeface="Arial" panose="020B0604020202020204" pitchFamily="34" charset="0"/>
              </a:rPr>
              <a:t> Gel/Kar.		22.000.-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p>
        </p:txBody>
      </p:sp>
      <p:cxnSp>
        <p:nvCxnSpPr>
          <p:cNvPr id="9" name="Düz Bağlayıcı 8"/>
          <p:cNvCxnSpPr/>
          <p:nvPr/>
        </p:nvCxnSpPr>
        <p:spPr>
          <a:xfrm>
            <a:off x="2339752" y="1268760"/>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2483768" y="2060848"/>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2483768" y="2924944"/>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2771800" y="5013176"/>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2771800" y="6636501"/>
            <a:ext cx="338437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27163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pPr algn="just"/>
            <a:r>
              <a:rPr lang="tr-TR" sz="1800" b="1" dirty="0" smtClean="0">
                <a:latin typeface="Arial" panose="020B0604020202020204" pitchFamily="34" charset="0"/>
                <a:cs typeface="Arial" panose="020B0604020202020204" pitchFamily="34" charset="0"/>
              </a:rPr>
              <a:t>29.</a:t>
            </a:r>
            <a:r>
              <a:rPr lang="tr-TR" sz="1800" dirty="0" smtClean="0">
                <a:latin typeface="Arial" panose="020B0604020202020204" pitchFamily="34" charset="0"/>
                <a:cs typeface="Arial" panose="020B0604020202020204" pitchFamily="34" charset="0"/>
              </a:rPr>
              <a:t> İşin niteliği ve gereği olarak, makinenin yenilenmesi kararı alınsa ve teşebbüse geçilseydi hangi kayıt yapılmalıydı?</a:t>
            </a:r>
          </a:p>
          <a:p>
            <a:pPr algn="just"/>
            <a:r>
              <a:rPr lang="tr-TR" sz="1800" dirty="0" smtClean="0">
                <a:latin typeface="Arial" panose="020B0604020202020204" pitchFamily="34" charset="0"/>
                <a:cs typeface="Arial" panose="020B0604020202020204" pitchFamily="34" charset="0"/>
              </a:rPr>
              <a:t>	Yukarıdaki kayıtta (28.md.</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679 </a:t>
            </a:r>
            <a:r>
              <a:rPr lang="tr-TR" sz="1800" dirty="0" err="1" smtClean="0">
                <a:latin typeface="Arial" panose="020B0604020202020204" pitchFamily="34" charset="0"/>
                <a:cs typeface="Arial" panose="020B0604020202020204" pitchFamily="34" charset="0"/>
              </a:rPr>
              <a:t>Nr.lı</a:t>
            </a:r>
            <a:r>
              <a:rPr lang="tr-TR" sz="1800" dirty="0" smtClean="0">
                <a:latin typeface="Arial" panose="020B0604020202020204" pitchFamily="34" charset="0"/>
                <a:cs typeface="Arial" panose="020B0604020202020204" pitchFamily="34" charset="0"/>
              </a:rPr>
              <a:t> Hesap yerine	</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549 Özel Fonlar Hs.       	</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549.01 Yenileme </a:t>
            </a:r>
            <a:r>
              <a:rPr lang="tr-TR" sz="1800" dirty="0" err="1" smtClean="0">
                <a:latin typeface="Arial" panose="020B0604020202020204" pitchFamily="34" charset="0"/>
                <a:cs typeface="Arial" panose="020B0604020202020204" pitchFamily="34" charset="0"/>
              </a:rPr>
              <a:t>F.Hs</a:t>
            </a:r>
            <a:r>
              <a:rPr lang="tr-TR" sz="1800" dirty="0" smtClean="0">
                <a:latin typeface="Arial" panose="020B0604020202020204" pitchFamily="34" charset="0"/>
                <a:cs typeface="Arial" panose="020B0604020202020204" pitchFamily="34" charset="0"/>
              </a:rPr>
              <a:t>.</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a:t>
            </a:r>
          </a:p>
          <a:p>
            <a:pPr algn="just">
              <a:lnSpc>
                <a:spcPct val="100000"/>
              </a:lnSpc>
              <a:spcBef>
                <a:spcPts val="0"/>
              </a:spcBef>
            </a:pPr>
            <a:r>
              <a:rPr lang="tr-TR" sz="1800" b="1" dirty="0" smtClean="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Kaydı yapılmalıydı</a:t>
            </a:r>
            <a:r>
              <a:rPr lang="tr-TR" sz="1800" b="1" dirty="0">
                <a:latin typeface="Arial" panose="020B0604020202020204" pitchFamily="34" charset="0"/>
                <a:cs typeface="Arial" panose="020B0604020202020204" pitchFamily="34" charset="0"/>
              </a:rPr>
              <a:t>	</a:t>
            </a:r>
            <a:endParaRPr lang="tr-TR" sz="1800" b="1" dirty="0" smtClean="0">
              <a:latin typeface="Arial" panose="020B0604020202020204" pitchFamily="34" charset="0"/>
              <a:cs typeface="Arial" panose="020B0604020202020204" pitchFamily="34" charset="0"/>
            </a:endParaRPr>
          </a:p>
          <a:p>
            <a:pPr algn="just">
              <a:lnSpc>
                <a:spcPct val="100000"/>
              </a:lnSpc>
              <a:spcBef>
                <a:spcPts val="0"/>
              </a:spcBef>
            </a:pPr>
            <a:endParaRPr lang="tr-TR" sz="1800" b="1" dirty="0">
              <a:latin typeface="Arial" panose="020B0604020202020204" pitchFamily="34" charset="0"/>
              <a:cs typeface="Arial" panose="020B0604020202020204" pitchFamily="34" charset="0"/>
            </a:endParaRPr>
          </a:p>
          <a:p>
            <a:pPr algn="just">
              <a:lnSpc>
                <a:spcPct val="100000"/>
              </a:lnSpc>
              <a:spcBef>
                <a:spcPts val="0"/>
              </a:spcBef>
            </a:pPr>
            <a:r>
              <a:rPr lang="tr-TR" sz="1800" b="1" dirty="0" smtClean="0">
                <a:latin typeface="Arial" panose="020B0604020202020204" pitchFamily="34" charset="0"/>
                <a:cs typeface="Arial" panose="020B0604020202020204" pitchFamily="34" charset="0"/>
              </a:rPr>
              <a:t>30.</a:t>
            </a:r>
            <a:r>
              <a:rPr lang="tr-TR" sz="1800" dirty="0" smtClean="0">
                <a:latin typeface="Arial" panose="020B0604020202020204" pitchFamily="34" charset="0"/>
                <a:cs typeface="Arial" panose="020B0604020202020204" pitchFamily="34" charset="0"/>
              </a:rPr>
              <a:t> Dönem sonu envanterinde; satın alınan mallardan KDV hariç 5.000 TL değerindeki malın iade edildiği belirlenmiştir.</a:t>
            </a:r>
          </a:p>
          <a:p>
            <a:pPr algn="just">
              <a:lnSpc>
                <a:spcPct val="100000"/>
              </a:lnSpc>
              <a:spcBef>
                <a:spcPts val="0"/>
              </a:spcBef>
            </a:pPr>
            <a:endParaRPr lang="tr-TR" sz="1800" dirty="0" smtClean="0">
              <a:latin typeface="Arial" panose="020B0604020202020204" pitchFamily="34" charset="0"/>
              <a:cs typeface="Arial" panose="020B0604020202020204" pitchFamily="34" charset="0"/>
            </a:endParaRPr>
          </a:p>
          <a:p>
            <a:pPr algn="just"/>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320 Satıcılar Hs.  	5.900.-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153 </a:t>
            </a:r>
            <a:r>
              <a:rPr lang="tr-TR" sz="1800" dirty="0" err="1" smtClean="0">
                <a:latin typeface="Arial" panose="020B0604020202020204" pitchFamily="34" charset="0"/>
                <a:cs typeface="Arial" panose="020B0604020202020204" pitchFamily="34" charset="0"/>
              </a:rPr>
              <a:t>T.Mallar</a:t>
            </a:r>
            <a:r>
              <a:rPr lang="tr-TR" sz="1800" dirty="0" smtClean="0">
                <a:latin typeface="Arial" panose="020B0604020202020204" pitchFamily="34" charset="0"/>
                <a:cs typeface="Arial" panose="020B0604020202020204" pitchFamily="34" charset="0"/>
              </a:rPr>
              <a:t>			5.000.-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391 </a:t>
            </a:r>
            <a:r>
              <a:rPr lang="tr-TR" sz="1800" dirty="0" err="1" smtClean="0">
                <a:latin typeface="Arial" panose="020B0604020202020204" pitchFamily="34" charset="0"/>
                <a:cs typeface="Arial" panose="020B0604020202020204" pitchFamily="34" charset="0"/>
              </a:rPr>
              <a:t>Hes</a:t>
            </a:r>
            <a:r>
              <a:rPr lang="tr-TR" sz="1800" dirty="0" smtClean="0">
                <a:latin typeface="Arial" panose="020B0604020202020204" pitchFamily="34" charset="0"/>
                <a:cs typeface="Arial" panose="020B0604020202020204" pitchFamily="34" charset="0"/>
              </a:rPr>
              <a:t>. KDV 			</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900.-</a:t>
            </a:r>
          </a:p>
          <a:p>
            <a:pPr algn="just">
              <a:lnSpc>
                <a:spcPct val="100000"/>
              </a:lnSpc>
              <a:spcBef>
                <a:spcPts val="0"/>
              </a:spcBef>
            </a:pPr>
            <a:r>
              <a:rPr lang="tr-TR" sz="1800" dirty="0">
                <a:latin typeface="Arial" panose="020B0604020202020204" pitchFamily="34" charset="0"/>
                <a:cs typeface="Arial" panose="020B0604020202020204" pitchFamily="34" charset="0"/>
              </a:rPr>
              <a:t>	</a:t>
            </a:r>
          </a:p>
        </p:txBody>
      </p:sp>
      <p:cxnSp>
        <p:nvCxnSpPr>
          <p:cNvPr id="9" name="Düz Bağlayıcı 8"/>
          <p:cNvCxnSpPr/>
          <p:nvPr/>
        </p:nvCxnSpPr>
        <p:spPr>
          <a:xfrm>
            <a:off x="2195736" y="1700808"/>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2195736" y="2636912"/>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2771800" y="4221088"/>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2987824" y="5445224"/>
            <a:ext cx="3384376"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Sağa Bükülü Ok 1"/>
          <p:cNvSpPr/>
          <p:nvPr/>
        </p:nvSpPr>
        <p:spPr>
          <a:xfrm>
            <a:off x="1907704" y="1844824"/>
            <a:ext cx="360040" cy="43204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Tree>
    <p:extLst>
      <p:ext uri="{BB962C8B-B14F-4D97-AF65-F5344CB8AC3E}">
        <p14:creationId xmlns:p14="http://schemas.microsoft.com/office/powerpoint/2010/main" val="30104791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pPr algn="just"/>
            <a:r>
              <a:rPr lang="tr-TR" sz="1800" b="1" dirty="0" smtClean="0">
                <a:latin typeface="Arial" panose="020B0604020202020204" pitchFamily="34" charset="0"/>
                <a:cs typeface="Arial" panose="020B0604020202020204" pitchFamily="34" charset="0"/>
              </a:rPr>
              <a:t>31.</a:t>
            </a:r>
            <a:r>
              <a:rPr lang="tr-TR" sz="1800" dirty="0" smtClean="0">
                <a:latin typeface="Arial" panose="020B0604020202020204" pitchFamily="34" charset="0"/>
                <a:cs typeface="Arial" panose="020B0604020202020204" pitchFamily="34" charset="0"/>
              </a:rPr>
              <a:t> İşletme; Satıcılara olan borcu karşılığında 20.000 TL tutarında senet ciro etmiştir.</a:t>
            </a:r>
          </a:p>
          <a:p>
            <a:pPr algn="just"/>
            <a:endParaRPr lang="tr-TR" sz="1800" dirty="0" smtClean="0">
              <a:latin typeface="Arial" panose="020B0604020202020204" pitchFamily="34" charset="0"/>
              <a:cs typeface="Arial" panose="020B0604020202020204" pitchFamily="34" charset="0"/>
            </a:endParaRP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320 Satıcılar Hs.		   20.000.-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121 Alacak senetleri       	20.000.-    	</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a:t>
            </a:r>
            <a:endParaRPr lang="tr-TR" sz="1800" b="1" dirty="0" smtClean="0">
              <a:latin typeface="Arial" panose="020B0604020202020204" pitchFamily="34" charset="0"/>
              <a:cs typeface="Arial" panose="020B0604020202020204" pitchFamily="34" charset="0"/>
            </a:endParaRPr>
          </a:p>
          <a:p>
            <a:pPr algn="just"/>
            <a:r>
              <a:rPr lang="tr-TR" sz="1800" b="1" dirty="0" smtClean="0">
                <a:latin typeface="Arial" panose="020B0604020202020204" pitchFamily="34" charset="0"/>
                <a:cs typeface="Arial" panose="020B0604020202020204" pitchFamily="34" charset="0"/>
              </a:rPr>
              <a:t>32.</a:t>
            </a:r>
            <a:r>
              <a:rPr lang="tr-TR" sz="1800" dirty="0" smtClean="0">
                <a:latin typeface="Arial" panose="020B0604020202020204" pitchFamily="34" charset="0"/>
                <a:cs typeface="Arial" panose="020B0604020202020204" pitchFamily="34" charset="0"/>
              </a:rPr>
              <a:t> Dönem sonunda; işletmenin Gider Hs. </a:t>
            </a:r>
            <a:r>
              <a:rPr lang="tr-TR" sz="1800" dirty="0" err="1">
                <a:latin typeface="Arial" panose="020B0604020202020204" pitchFamily="34" charset="0"/>
                <a:cs typeface="Arial" panose="020B0604020202020204" pitchFamily="34" charset="0"/>
              </a:rPr>
              <a:t>l</a:t>
            </a:r>
            <a:r>
              <a:rPr lang="tr-TR" sz="1800" dirty="0" err="1" smtClean="0">
                <a:latin typeface="Arial" panose="020B0604020202020204" pitchFamily="34" charset="0"/>
                <a:cs typeface="Arial" panose="020B0604020202020204" pitchFamily="34" charset="0"/>
              </a:rPr>
              <a:t>arının</a:t>
            </a:r>
            <a:r>
              <a:rPr lang="tr-TR" sz="1800" dirty="0" smtClean="0">
                <a:latin typeface="Arial" panose="020B0604020202020204" pitchFamily="34" charset="0"/>
                <a:cs typeface="Arial" panose="020B0604020202020204" pitchFamily="34" charset="0"/>
              </a:rPr>
              <a:t> durumu aşağıdaki gibidir. Hesapları 690 Dönem Karı veya Zararı Hesabına devrederek kapatınız.</a:t>
            </a:r>
          </a:p>
          <a:p>
            <a:pPr algn="just"/>
            <a:r>
              <a:rPr lang="tr-TR" sz="1800" u="sng" dirty="0" smtClean="0">
                <a:latin typeface="Arial" panose="020B0604020202020204" pitchFamily="34" charset="0"/>
                <a:cs typeface="Arial" panose="020B0604020202020204" pitchFamily="34" charset="0"/>
              </a:rPr>
              <a:t>Hesap Adı		Tutar (Borç Kalanı)</a:t>
            </a:r>
          </a:p>
          <a:p>
            <a:pPr algn="just">
              <a:lnSpc>
                <a:spcPct val="100000"/>
              </a:lnSpc>
              <a:spcBef>
                <a:spcPts val="0"/>
              </a:spcBef>
            </a:pPr>
            <a:r>
              <a:rPr lang="tr-TR" sz="1800" dirty="0" smtClean="0">
                <a:latin typeface="Arial" panose="020B0604020202020204" pitchFamily="34" charset="0"/>
                <a:cs typeface="Arial" panose="020B0604020202020204" pitchFamily="34" charset="0"/>
              </a:rPr>
              <a:t>621 S. Tic. Mal. Mal.	200.000.-	Hesapların Kapatılması</a:t>
            </a:r>
          </a:p>
          <a:p>
            <a:pPr algn="just">
              <a:lnSpc>
                <a:spcPct val="100000"/>
              </a:lnSpc>
              <a:spcBef>
                <a:spcPts val="0"/>
              </a:spcBef>
            </a:pPr>
            <a:r>
              <a:rPr lang="tr-TR" sz="1800" dirty="0" smtClean="0">
                <a:latin typeface="Arial" panose="020B0604020202020204" pitchFamily="34" charset="0"/>
                <a:cs typeface="Arial" panose="020B0604020202020204" pitchFamily="34" charset="0"/>
              </a:rPr>
              <a:t>632 G. Yön </a:t>
            </a:r>
            <a:r>
              <a:rPr lang="tr-TR" sz="1800" dirty="0" err="1" smtClean="0">
                <a:latin typeface="Arial" panose="020B0604020202020204" pitchFamily="34" charset="0"/>
                <a:cs typeface="Arial" panose="020B0604020202020204" pitchFamily="34" charset="0"/>
              </a:rPr>
              <a:t>Giderl</a:t>
            </a:r>
            <a:r>
              <a:rPr lang="tr-TR" sz="1800" dirty="0" smtClean="0">
                <a:latin typeface="Arial" panose="020B0604020202020204" pitchFamily="34" charset="0"/>
                <a:cs typeface="Arial" panose="020B0604020202020204" pitchFamily="34" charset="0"/>
              </a:rPr>
              <a:t>.	100.000.-</a:t>
            </a:r>
          </a:p>
          <a:p>
            <a:pPr algn="just">
              <a:lnSpc>
                <a:spcPct val="100000"/>
              </a:lnSpc>
              <a:spcBef>
                <a:spcPts val="0"/>
              </a:spcBef>
            </a:pPr>
            <a:r>
              <a:rPr lang="tr-TR" sz="1800" dirty="0" smtClean="0">
                <a:latin typeface="Arial" panose="020B0604020202020204" pitchFamily="34" charset="0"/>
                <a:cs typeface="Arial" panose="020B0604020202020204" pitchFamily="34" charset="0"/>
              </a:rPr>
              <a:t>653 Komisyon </a:t>
            </a:r>
            <a:r>
              <a:rPr lang="tr-TR" sz="1800" dirty="0" err="1" smtClean="0">
                <a:latin typeface="Arial" panose="020B0604020202020204" pitchFamily="34" charset="0"/>
                <a:cs typeface="Arial" panose="020B0604020202020204" pitchFamily="34" charset="0"/>
              </a:rPr>
              <a:t>Gid</a:t>
            </a:r>
            <a:r>
              <a:rPr lang="tr-TR" sz="1800" dirty="0" smtClean="0">
                <a:latin typeface="Arial" panose="020B0604020202020204" pitchFamily="34" charset="0"/>
                <a:cs typeface="Arial" panose="020B0604020202020204" pitchFamily="34" charset="0"/>
              </a:rPr>
              <a:t>.	    5.000.-</a:t>
            </a:r>
          </a:p>
          <a:p>
            <a:pPr algn="just">
              <a:lnSpc>
                <a:spcPct val="100000"/>
              </a:lnSpc>
              <a:spcBef>
                <a:spcPts val="0"/>
              </a:spcBef>
            </a:pPr>
            <a:r>
              <a:rPr lang="tr-TR" sz="1800" dirty="0" smtClean="0">
                <a:latin typeface="Arial" panose="020B0604020202020204" pitchFamily="34" charset="0"/>
                <a:cs typeface="Arial" panose="020B0604020202020204" pitchFamily="34" charset="0"/>
              </a:rPr>
              <a:t>660 </a:t>
            </a:r>
            <a:r>
              <a:rPr lang="tr-TR" sz="1800" dirty="0" err="1" smtClean="0">
                <a:latin typeface="Arial" panose="020B0604020202020204" pitchFamily="34" charset="0"/>
                <a:cs typeface="Arial" panose="020B0604020202020204" pitchFamily="34" charset="0"/>
              </a:rPr>
              <a:t>K.Vadeli</a:t>
            </a:r>
            <a:r>
              <a:rPr lang="tr-TR" sz="1800" dirty="0" smtClean="0">
                <a:latin typeface="Arial" panose="020B0604020202020204" pitchFamily="34" charset="0"/>
                <a:cs typeface="Arial" panose="020B0604020202020204" pitchFamily="34" charset="0"/>
              </a:rPr>
              <a:t> </a:t>
            </a:r>
            <a:r>
              <a:rPr lang="tr-TR" sz="1800" dirty="0" err="1" smtClean="0">
                <a:latin typeface="Arial" panose="020B0604020202020204" pitchFamily="34" charset="0"/>
                <a:cs typeface="Arial" panose="020B0604020202020204" pitchFamily="34" charset="0"/>
              </a:rPr>
              <a:t>Borçl.Gid</a:t>
            </a:r>
            <a:r>
              <a:rPr lang="tr-TR" sz="1800" dirty="0" smtClean="0">
                <a:latin typeface="Arial" panose="020B0604020202020204" pitchFamily="34" charset="0"/>
                <a:cs typeface="Arial" panose="020B0604020202020204" pitchFamily="34" charset="0"/>
              </a:rPr>
              <a:t>.	  30.000.-</a:t>
            </a:r>
          </a:p>
          <a:p>
            <a:pPr algn="just">
              <a:lnSpc>
                <a:spcPct val="100000"/>
              </a:lnSpc>
              <a:spcBef>
                <a:spcPts val="0"/>
              </a:spcBef>
            </a:pPr>
            <a:r>
              <a:rPr lang="tr-TR" sz="1800" dirty="0" smtClean="0">
                <a:latin typeface="Arial" panose="020B0604020202020204" pitchFamily="34" charset="0"/>
                <a:cs typeface="Arial" panose="020B0604020202020204" pitchFamily="34" charset="0"/>
              </a:rPr>
              <a:t>689 </a:t>
            </a:r>
            <a:r>
              <a:rPr lang="tr-TR" sz="1800" dirty="0" err="1" smtClean="0">
                <a:latin typeface="Arial" panose="020B0604020202020204" pitchFamily="34" charset="0"/>
                <a:cs typeface="Arial" panose="020B0604020202020204" pitchFamily="34" charset="0"/>
              </a:rPr>
              <a:t>D.Olağandışı</a:t>
            </a:r>
            <a:r>
              <a:rPr lang="tr-TR" sz="1800" dirty="0">
                <a:latin typeface="Arial" panose="020B0604020202020204" pitchFamily="34" charset="0"/>
                <a:cs typeface="Arial" panose="020B0604020202020204" pitchFamily="34" charset="0"/>
              </a:rPr>
              <a:t> </a:t>
            </a:r>
            <a:r>
              <a:rPr lang="tr-TR" sz="1800" dirty="0" err="1" smtClean="0">
                <a:latin typeface="Arial" panose="020B0604020202020204" pitchFamily="34" charset="0"/>
                <a:cs typeface="Arial" panose="020B0604020202020204" pitchFamily="34" charset="0"/>
              </a:rPr>
              <a:t>Gid</a:t>
            </a:r>
            <a:r>
              <a:rPr lang="tr-TR" sz="1800" dirty="0" smtClean="0">
                <a:latin typeface="Arial" panose="020B0604020202020204" pitchFamily="34" charset="0"/>
                <a:cs typeface="Arial" panose="020B0604020202020204" pitchFamily="34" charset="0"/>
              </a:rPr>
              <a:t>./Z.	  </a:t>
            </a:r>
            <a:r>
              <a:rPr lang="tr-TR" sz="1800" u="sng" dirty="0" smtClean="0">
                <a:latin typeface="Arial" panose="020B0604020202020204" pitchFamily="34" charset="0"/>
                <a:cs typeface="Arial" panose="020B0604020202020204" pitchFamily="34" charset="0"/>
              </a:rPr>
              <a:t>18.000.-</a:t>
            </a:r>
          </a:p>
          <a:p>
            <a:pPr algn="just">
              <a:lnSpc>
                <a:spcPct val="100000"/>
              </a:lnSpc>
              <a:spcBef>
                <a:spcPts val="0"/>
              </a:spcBef>
            </a:pPr>
            <a:r>
              <a:rPr lang="tr-TR" sz="1800" dirty="0" smtClean="0">
                <a:latin typeface="Arial" panose="020B0604020202020204" pitchFamily="34" charset="0"/>
                <a:cs typeface="Arial" panose="020B0604020202020204" pitchFamily="34" charset="0"/>
              </a:rPr>
              <a:t>			 353.000.-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a:t>
            </a:r>
            <a:r>
              <a:rPr lang="tr-TR" sz="1800" dirty="0">
                <a:latin typeface="Arial" panose="020B0604020202020204" pitchFamily="34" charset="0"/>
                <a:cs typeface="Arial" panose="020B0604020202020204" pitchFamily="34" charset="0"/>
              </a:rPr>
              <a:t>	</a:t>
            </a:r>
          </a:p>
        </p:txBody>
      </p:sp>
      <p:cxnSp>
        <p:nvCxnSpPr>
          <p:cNvPr id="9" name="Düz Bağlayıcı 8"/>
          <p:cNvCxnSpPr/>
          <p:nvPr/>
        </p:nvCxnSpPr>
        <p:spPr>
          <a:xfrm>
            <a:off x="2339752" y="1484784"/>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2339752" y="2420888"/>
            <a:ext cx="3384376"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Aşağı Ok 1"/>
          <p:cNvSpPr/>
          <p:nvPr/>
        </p:nvSpPr>
        <p:spPr>
          <a:xfrm>
            <a:off x="5364088" y="5733256"/>
            <a:ext cx="360040"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0814905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pPr algn="just"/>
            <a:r>
              <a:rPr lang="tr-TR" sz="1800" b="1" dirty="0" smtClean="0">
                <a:latin typeface="Arial" panose="020B0604020202020204" pitchFamily="34" charset="0"/>
                <a:cs typeface="Arial" panose="020B0604020202020204" pitchFamily="34" charset="0"/>
              </a:rPr>
              <a:t>32.</a:t>
            </a:r>
            <a:r>
              <a:rPr lang="tr-TR" sz="1800" dirty="0" smtClean="0">
                <a:latin typeface="Arial" panose="020B0604020202020204" pitchFamily="34" charset="0"/>
                <a:cs typeface="Arial" panose="020B0604020202020204" pitchFamily="34" charset="0"/>
              </a:rPr>
              <a:t> </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a:t>
            </a:r>
          </a:p>
          <a:p>
            <a:pPr algn="just">
              <a:lnSpc>
                <a:spcPct val="100000"/>
              </a:lnSpc>
              <a:spcBef>
                <a:spcPts val="0"/>
              </a:spcBef>
            </a:pPr>
            <a:r>
              <a:rPr lang="tr-TR" sz="1800" dirty="0" smtClean="0">
                <a:latin typeface="Arial" panose="020B0604020202020204" pitchFamily="34" charset="0"/>
                <a:cs typeface="Arial" panose="020B0604020202020204" pitchFamily="34" charset="0"/>
              </a:rPr>
              <a:t>	  690 Dönem Karı/Zararı Hs.	353.000.-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621 S. Tic. Mal. Mal.		200.000.-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632 </a:t>
            </a:r>
            <a:r>
              <a:rPr lang="tr-TR" sz="1800" dirty="0" err="1" smtClean="0">
                <a:latin typeface="Arial" panose="020B0604020202020204" pitchFamily="34" charset="0"/>
                <a:cs typeface="Arial" panose="020B0604020202020204" pitchFamily="34" charset="0"/>
              </a:rPr>
              <a:t>G.Yön.Gid</a:t>
            </a:r>
            <a:r>
              <a:rPr lang="tr-TR" sz="1800" dirty="0" smtClean="0">
                <a:latin typeface="Arial" panose="020B0604020202020204" pitchFamily="34" charset="0"/>
                <a:cs typeface="Arial" panose="020B0604020202020204" pitchFamily="34" charset="0"/>
              </a:rPr>
              <a:t>.			100.000.-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653 Kom. </a:t>
            </a:r>
            <a:r>
              <a:rPr lang="tr-TR" sz="1800" dirty="0" err="1" smtClean="0">
                <a:latin typeface="Arial" panose="020B0604020202020204" pitchFamily="34" charset="0"/>
                <a:cs typeface="Arial" panose="020B0604020202020204" pitchFamily="34" charset="0"/>
              </a:rPr>
              <a:t>Gid</a:t>
            </a:r>
            <a:r>
              <a:rPr lang="tr-TR" sz="1800" dirty="0" smtClean="0">
                <a:latin typeface="Arial" panose="020B0604020202020204" pitchFamily="34" charset="0"/>
                <a:cs typeface="Arial" panose="020B0604020202020204" pitchFamily="34" charset="0"/>
              </a:rPr>
              <a:t>.			    5.000.-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660 Kısa Vadeli </a:t>
            </a:r>
            <a:r>
              <a:rPr lang="tr-TR" sz="1800" dirty="0" err="1" smtClean="0">
                <a:latin typeface="Arial" panose="020B0604020202020204" pitchFamily="34" charset="0"/>
                <a:cs typeface="Arial" panose="020B0604020202020204" pitchFamily="34" charset="0"/>
              </a:rPr>
              <a:t>Borç.Gid</a:t>
            </a:r>
            <a:r>
              <a:rPr lang="tr-TR" sz="1800" dirty="0" smtClean="0">
                <a:latin typeface="Arial" panose="020B0604020202020204" pitchFamily="34" charset="0"/>
                <a:cs typeface="Arial" panose="020B0604020202020204" pitchFamily="34" charset="0"/>
              </a:rPr>
              <a:t>.		  30.000.-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689 Diğer </a:t>
            </a:r>
            <a:r>
              <a:rPr lang="tr-TR" sz="1800" dirty="0" err="1" smtClean="0">
                <a:latin typeface="Arial" panose="020B0604020202020204" pitchFamily="34" charset="0"/>
                <a:cs typeface="Arial" panose="020B0604020202020204" pitchFamily="34" charset="0"/>
              </a:rPr>
              <a:t>Ol.Dışı</a:t>
            </a:r>
            <a:r>
              <a:rPr lang="tr-TR" sz="1800" dirty="0" smtClean="0">
                <a:latin typeface="Arial" panose="020B0604020202020204" pitchFamily="34" charset="0"/>
                <a:cs typeface="Arial" panose="020B0604020202020204" pitchFamily="34" charset="0"/>
              </a:rPr>
              <a:t> </a:t>
            </a:r>
            <a:r>
              <a:rPr lang="tr-TR" sz="1800" dirty="0" err="1" smtClean="0">
                <a:latin typeface="Arial" panose="020B0604020202020204" pitchFamily="34" charset="0"/>
                <a:cs typeface="Arial" panose="020B0604020202020204" pitchFamily="34" charset="0"/>
              </a:rPr>
              <a:t>Gid.Zarar</a:t>
            </a:r>
            <a:r>
              <a:rPr lang="tr-TR" sz="1800" dirty="0" smtClean="0">
                <a:latin typeface="Arial" panose="020B0604020202020204" pitchFamily="34" charset="0"/>
                <a:cs typeface="Arial" panose="020B0604020202020204" pitchFamily="34" charset="0"/>
              </a:rPr>
              <a:t>	  18.000.-</a:t>
            </a:r>
          </a:p>
          <a:p>
            <a:pPr algn="just"/>
            <a:endParaRPr lang="tr-TR" sz="1800" b="1" dirty="0" smtClean="0">
              <a:latin typeface="Arial" panose="020B0604020202020204" pitchFamily="34" charset="0"/>
              <a:cs typeface="Arial" panose="020B0604020202020204" pitchFamily="34" charset="0"/>
            </a:endParaRPr>
          </a:p>
          <a:p>
            <a:pPr algn="just"/>
            <a:r>
              <a:rPr lang="tr-TR" sz="1800" b="1" dirty="0" smtClean="0">
                <a:latin typeface="Arial" panose="020B0604020202020204" pitchFamily="34" charset="0"/>
                <a:cs typeface="Arial" panose="020B0604020202020204" pitchFamily="34" charset="0"/>
              </a:rPr>
              <a:t>33.</a:t>
            </a:r>
            <a:r>
              <a:rPr lang="tr-TR" sz="1800" dirty="0" smtClean="0">
                <a:latin typeface="Arial" panose="020B0604020202020204" pitchFamily="34" charset="0"/>
                <a:cs typeface="Arial" panose="020B0604020202020204" pitchFamily="34" charset="0"/>
              </a:rPr>
              <a:t> Dönem sonunda Gelir Hesaplarının durumu aşağıdaki gibidir: Hesaplar 690 Dönem K/Z. Hesabına devredilerek kapatılabilecektir.</a:t>
            </a:r>
          </a:p>
          <a:p>
            <a:pPr algn="just"/>
            <a:r>
              <a:rPr lang="tr-TR" sz="1800" u="sng" dirty="0" smtClean="0">
                <a:latin typeface="Arial" panose="020B0604020202020204" pitchFamily="34" charset="0"/>
                <a:cs typeface="Arial" panose="020B0604020202020204" pitchFamily="34" charset="0"/>
              </a:rPr>
              <a:t>Hesap Adı		Tutar</a:t>
            </a:r>
          </a:p>
          <a:p>
            <a:pPr algn="just">
              <a:lnSpc>
                <a:spcPct val="100000"/>
              </a:lnSpc>
              <a:spcBef>
                <a:spcPts val="0"/>
              </a:spcBef>
            </a:pPr>
            <a:r>
              <a:rPr lang="tr-TR" sz="1800" dirty="0" smtClean="0">
                <a:latin typeface="Arial" panose="020B0604020202020204" pitchFamily="34" charset="0"/>
                <a:cs typeface="Arial" panose="020B0604020202020204" pitchFamily="34" charset="0"/>
              </a:rPr>
              <a:t>600 Yurtiçi Satışlar	225.000.-	</a:t>
            </a:r>
          </a:p>
          <a:p>
            <a:pPr algn="just">
              <a:lnSpc>
                <a:spcPct val="100000"/>
              </a:lnSpc>
              <a:spcBef>
                <a:spcPts val="0"/>
              </a:spcBef>
            </a:pPr>
            <a:r>
              <a:rPr lang="tr-TR" sz="1800" dirty="0" smtClean="0">
                <a:latin typeface="Arial" panose="020B0604020202020204" pitchFamily="34" charset="0"/>
                <a:cs typeface="Arial" panose="020B0604020202020204" pitchFamily="34" charset="0"/>
              </a:rPr>
              <a:t>644 Konusu </a:t>
            </a:r>
            <a:r>
              <a:rPr lang="tr-TR" sz="1800" dirty="0" err="1" smtClean="0">
                <a:latin typeface="Arial" panose="020B0604020202020204" pitchFamily="34" charset="0"/>
                <a:cs typeface="Arial" panose="020B0604020202020204" pitchFamily="34" charset="0"/>
              </a:rPr>
              <a:t>Kalm.Karş</a:t>
            </a:r>
            <a:r>
              <a:rPr lang="tr-TR" sz="1800" dirty="0" smtClean="0">
                <a:latin typeface="Arial" panose="020B0604020202020204" pitchFamily="34" charset="0"/>
                <a:cs typeface="Arial" panose="020B0604020202020204" pitchFamily="34" charset="0"/>
              </a:rPr>
              <a:t>.	  15.000.-</a:t>
            </a:r>
          </a:p>
          <a:p>
            <a:pPr algn="just">
              <a:lnSpc>
                <a:spcPct val="100000"/>
              </a:lnSpc>
              <a:spcBef>
                <a:spcPts val="0"/>
              </a:spcBef>
            </a:pPr>
            <a:r>
              <a:rPr lang="tr-TR" sz="1800" dirty="0" smtClean="0">
                <a:latin typeface="Arial" panose="020B0604020202020204" pitchFamily="34" charset="0"/>
                <a:cs typeface="Arial" panose="020B0604020202020204" pitchFamily="34" charset="0"/>
              </a:rPr>
              <a:t>645 </a:t>
            </a:r>
            <a:r>
              <a:rPr lang="tr-TR" sz="1800" dirty="0" err="1" smtClean="0">
                <a:latin typeface="Arial" panose="020B0604020202020204" pitchFamily="34" charset="0"/>
                <a:cs typeface="Arial" panose="020B0604020202020204" pitchFamily="34" charset="0"/>
              </a:rPr>
              <a:t>Menk.Kıym.Satış</a:t>
            </a:r>
            <a:r>
              <a:rPr lang="tr-TR" sz="1800" dirty="0" smtClean="0">
                <a:latin typeface="Arial" panose="020B0604020202020204" pitchFamily="34" charset="0"/>
                <a:cs typeface="Arial" panose="020B0604020202020204" pitchFamily="34" charset="0"/>
              </a:rPr>
              <a:t> K.	  12.000.-</a:t>
            </a:r>
          </a:p>
          <a:p>
            <a:pPr algn="just">
              <a:lnSpc>
                <a:spcPct val="100000"/>
              </a:lnSpc>
              <a:spcBef>
                <a:spcPts val="0"/>
              </a:spcBef>
            </a:pPr>
            <a:r>
              <a:rPr lang="tr-TR" sz="1800" dirty="0" smtClean="0">
                <a:latin typeface="Arial" panose="020B0604020202020204" pitchFamily="34" charset="0"/>
                <a:cs typeface="Arial" panose="020B0604020202020204" pitchFamily="34" charset="0"/>
              </a:rPr>
              <a:t>646 Kambiyo Karları	  </a:t>
            </a:r>
            <a:r>
              <a:rPr lang="tr-TR" sz="1800" u="sng" dirty="0" smtClean="0">
                <a:latin typeface="Arial" panose="020B0604020202020204" pitchFamily="34" charset="0"/>
                <a:cs typeface="Arial" panose="020B0604020202020204" pitchFamily="34" charset="0"/>
              </a:rPr>
              <a:t>17.000.-</a:t>
            </a:r>
          </a:p>
          <a:p>
            <a:pPr algn="just">
              <a:lnSpc>
                <a:spcPct val="100000"/>
              </a:lnSpc>
              <a:spcBef>
                <a:spcPts val="0"/>
              </a:spcBef>
            </a:pPr>
            <a:r>
              <a:rPr lang="tr-TR" sz="1800" dirty="0" smtClean="0">
                <a:latin typeface="Arial" panose="020B0604020202020204" pitchFamily="34" charset="0"/>
                <a:cs typeface="Arial" panose="020B0604020202020204" pitchFamily="34" charset="0"/>
              </a:rPr>
              <a:t>			 269.000.-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a:t>
            </a:r>
            <a:r>
              <a:rPr lang="tr-TR" sz="1800" dirty="0">
                <a:latin typeface="Arial" panose="020B0604020202020204" pitchFamily="34" charset="0"/>
                <a:cs typeface="Arial" panose="020B0604020202020204" pitchFamily="34" charset="0"/>
              </a:rPr>
              <a:t>	</a:t>
            </a:r>
          </a:p>
        </p:txBody>
      </p:sp>
      <p:sp>
        <p:nvSpPr>
          <p:cNvPr id="2" name="Aşağı Ok 1"/>
          <p:cNvSpPr/>
          <p:nvPr/>
        </p:nvSpPr>
        <p:spPr>
          <a:xfrm>
            <a:off x="5508104" y="5805264"/>
            <a:ext cx="360040"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6" name="Düz Bağlayıcı 5"/>
          <p:cNvCxnSpPr/>
          <p:nvPr/>
        </p:nvCxnSpPr>
        <p:spPr>
          <a:xfrm>
            <a:off x="2483768" y="764704"/>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2771800" y="2708920"/>
            <a:ext cx="338437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88234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pPr algn="just"/>
            <a:r>
              <a:rPr lang="tr-TR" sz="1800" b="1" dirty="0" smtClean="0">
                <a:latin typeface="Arial" panose="020B0604020202020204" pitchFamily="34" charset="0"/>
                <a:cs typeface="Arial" panose="020B0604020202020204" pitchFamily="34" charset="0"/>
              </a:rPr>
              <a:t>33.</a:t>
            </a:r>
            <a:r>
              <a:rPr lang="tr-TR" sz="1800" dirty="0" smtClean="0">
                <a:latin typeface="Arial" panose="020B0604020202020204" pitchFamily="34" charset="0"/>
                <a:cs typeface="Arial" panose="020B0604020202020204" pitchFamily="34" charset="0"/>
              </a:rPr>
              <a:t> </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Hesapların Kapatılması</a:t>
            </a:r>
          </a:p>
          <a:p>
            <a:pPr algn="just"/>
            <a:r>
              <a:rPr lang="tr-TR" sz="1800" dirty="0" smtClean="0">
                <a:latin typeface="Arial" panose="020B0604020202020204" pitchFamily="34" charset="0"/>
                <a:cs typeface="Arial" panose="020B0604020202020204" pitchFamily="34" charset="0"/>
              </a:rPr>
              <a:t>	</a:t>
            </a:r>
          </a:p>
          <a:p>
            <a:pPr algn="just">
              <a:lnSpc>
                <a:spcPct val="100000"/>
              </a:lnSpc>
              <a:spcBef>
                <a:spcPts val="0"/>
              </a:spcBef>
            </a:pPr>
            <a:r>
              <a:rPr lang="tr-TR" sz="1800" dirty="0" smtClean="0">
                <a:latin typeface="Arial" panose="020B0604020202020204" pitchFamily="34" charset="0"/>
                <a:cs typeface="Arial" panose="020B0604020202020204" pitchFamily="34" charset="0"/>
              </a:rPr>
              <a:t>	  600 Yurtiçi Satışlar Hs.		225.000.-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644 </a:t>
            </a:r>
            <a:r>
              <a:rPr lang="tr-TR" sz="1800" dirty="0" err="1" smtClean="0">
                <a:latin typeface="Arial" panose="020B0604020202020204" pitchFamily="34" charset="0"/>
                <a:cs typeface="Arial" panose="020B0604020202020204" pitchFamily="34" charset="0"/>
              </a:rPr>
              <a:t>K.Kalm.Krş</a:t>
            </a:r>
            <a:r>
              <a:rPr lang="tr-TR" sz="1800" dirty="0" smtClean="0">
                <a:latin typeface="Arial" panose="020B0604020202020204" pitchFamily="34" charset="0"/>
                <a:cs typeface="Arial" panose="020B0604020202020204" pitchFamily="34" charset="0"/>
              </a:rPr>
              <a:t>.			  15.000.-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645 </a:t>
            </a:r>
            <a:r>
              <a:rPr lang="tr-TR" sz="1800" dirty="0" err="1" smtClean="0">
                <a:latin typeface="Arial" panose="020B0604020202020204" pitchFamily="34" charset="0"/>
                <a:cs typeface="Arial" panose="020B0604020202020204" pitchFamily="34" charset="0"/>
              </a:rPr>
              <a:t>Men.Kıym.Sat.Karl</a:t>
            </a:r>
            <a:r>
              <a:rPr lang="tr-TR" sz="1800" dirty="0" smtClean="0">
                <a:latin typeface="Arial" panose="020B0604020202020204" pitchFamily="34" charset="0"/>
                <a:cs typeface="Arial" panose="020B0604020202020204" pitchFamily="34" charset="0"/>
              </a:rPr>
              <a:t>.		  12.000.-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653 Kambiyo Karları 		  17.000.-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690 Dönem Karı/Zar.</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269.000.-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a:t>
            </a:r>
            <a:endParaRPr lang="tr-TR" sz="1800" b="1" dirty="0" smtClean="0">
              <a:latin typeface="Arial" panose="020B0604020202020204" pitchFamily="34" charset="0"/>
              <a:cs typeface="Arial" panose="020B0604020202020204" pitchFamily="34" charset="0"/>
            </a:endParaRPr>
          </a:p>
          <a:p>
            <a:pPr algn="just"/>
            <a:r>
              <a:rPr lang="tr-TR" sz="1800" b="1" dirty="0" smtClean="0">
                <a:latin typeface="Arial" panose="020B0604020202020204" pitchFamily="34" charset="0"/>
                <a:cs typeface="Arial" panose="020B0604020202020204" pitchFamily="34" charset="0"/>
              </a:rPr>
              <a:t>34.</a:t>
            </a:r>
            <a:r>
              <a:rPr lang="tr-TR" sz="1800" dirty="0" smtClean="0">
                <a:latin typeface="Arial" panose="020B0604020202020204" pitchFamily="34" charset="0"/>
                <a:cs typeface="Arial" panose="020B0604020202020204" pitchFamily="34" charset="0"/>
              </a:rPr>
              <a:t> Yukarıdaki bilgilere göre Kar/Zarar Hesabını düzenleyiniz.</a:t>
            </a:r>
          </a:p>
          <a:p>
            <a:pPr algn="just"/>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01.01.2018 … </a:t>
            </a:r>
            <a:r>
              <a:rPr lang="tr-TR" sz="1800" dirty="0" err="1" smtClean="0">
                <a:latin typeface="Arial" panose="020B0604020202020204" pitchFamily="34" charset="0"/>
                <a:cs typeface="Arial" panose="020B0604020202020204" pitchFamily="34" charset="0"/>
              </a:rPr>
              <a:t>DÖNEMi</a:t>
            </a:r>
            <a:endParaRPr lang="tr-TR" sz="1800" dirty="0" smtClean="0">
              <a:latin typeface="Arial" panose="020B0604020202020204" pitchFamily="34" charset="0"/>
              <a:cs typeface="Arial" panose="020B0604020202020204" pitchFamily="34" charset="0"/>
            </a:endParaRPr>
          </a:p>
          <a:p>
            <a:pPr algn="just">
              <a:lnSpc>
                <a:spcPct val="100000"/>
              </a:lnSpc>
              <a:spcBef>
                <a:spcPts val="0"/>
              </a:spcBef>
            </a:pPr>
            <a:r>
              <a:rPr lang="tr-TR" sz="1800" dirty="0" err="1" smtClean="0">
                <a:latin typeface="Arial" panose="020B0604020202020204" pitchFamily="34" charset="0"/>
                <a:cs typeface="Arial" panose="020B0604020202020204" pitchFamily="34" charset="0"/>
              </a:rPr>
              <a:t>Sat.Tic.M.Ml</a:t>
            </a:r>
            <a:r>
              <a:rPr lang="tr-TR" sz="1800" dirty="0" smtClean="0">
                <a:latin typeface="Arial" panose="020B0604020202020204" pitchFamily="34" charset="0"/>
                <a:cs typeface="Arial" panose="020B0604020202020204" pitchFamily="34" charset="0"/>
              </a:rPr>
              <a:t>.	200.000.-	Yurtiçi Satışlar	    225.000.-	</a:t>
            </a:r>
          </a:p>
          <a:p>
            <a:pPr algn="just">
              <a:lnSpc>
                <a:spcPct val="100000"/>
              </a:lnSpc>
              <a:spcBef>
                <a:spcPts val="0"/>
              </a:spcBef>
            </a:pPr>
            <a:r>
              <a:rPr lang="tr-TR" sz="1800" dirty="0" err="1" smtClean="0">
                <a:latin typeface="Arial" panose="020B0604020202020204" pitchFamily="34" charset="0"/>
                <a:cs typeface="Arial" panose="020B0604020202020204" pitchFamily="34" charset="0"/>
              </a:rPr>
              <a:t>G.Yön.Gid</a:t>
            </a:r>
            <a:r>
              <a:rPr lang="tr-TR" sz="1800" dirty="0" smtClean="0">
                <a:latin typeface="Arial" panose="020B0604020202020204" pitchFamily="34" charset="0"/>
                <a:cs typeface="Arial" panose="020B0604020202020204" pitchFamily="34" charset="0"/>
              </a:rPr>
              <a:t>.	100.000.-	Konusu </a:t>
            </a:r>
            <a:r>
              <a:rPr lang="tr-TR" sz="1800" dirty="0" err="1" smtClean="0">
                <a:latin typeface="Arial" panose="020B0604020202020204" pitchFamily="34" charset="0"/>
                <a:cs typeface="Arial" panose="020B0604020202020204" pitchFamily="34" charset="0"/>
              </a:rPr>
              <a:t>Kalm.Karş</a:t>
            </a:r>
            <a:r>
              <a:rPr lang="tr-TR" sz="1800" dirty="0" smtClean="0">
                <a:latin typeface="Arial" panose="020B0604020202020204" pitchFamily="34" charset="0"/>
                <a:cs typeface="Arial" panose="020B0604020202020204" pitchFamily="34" charset="0"/>
              </a:rPr>
              <a:t>.    15.000.-</a:t>
            </a:r>
          </a:p>
          <a:p>
            <a:pPr algn="just">
              <a:lnSpc>
                <a:spcPct val="100000"/>
              </a:lnSpc>
              <a:spcBef>
                <a:spcPts val="0"/>
              </a:spcBef>
            </a:pPr>
            <a:r>
              <a:rPr lang="tr-TR" sz="1800" dirty="0" err="1" smtClean="0">
                <a:latin typeface="Arial" panose="020B0604020202020204" pitchFamily="34" charset="0"/>
                <a:cs typeface="Arial" panose="020B0604020202020204" pitchFamily="34" charset="0"/>
              </a:rPr>
              <a:t>Kom.Gid</a:t>
            </a:r>
            <a:r>
              <a:rPr lang="tr-TR" sz="1800" dirty="0" smtClean="0">
                <a:latin typeface="Arial" panose="020B0604020202020204" pitchFamily="34" charset="0"/>
                <a:cs typeface="Arial" panose="020B0604020202020204" pitchFamily="34" charset="0"/>
              </a:rPr>
              <a:t>. 	    5.000.-	</a:t>
            </a:r>
            <a:r>
              <a:rPr lang="tr-TR" sz="1800" dirty="0" err="1" smtClean="0">
                <a:latin typeface="Arial" panose="020B0604020202020204" pitchFamily="34" charset="0"/>
                <a:cs typeface="Arial" panose="020B0604020202020204" pitchFamily="34" charset="0"/>
              </a:rPr>
              <a:t>Menk.Kıym.Satış</a:t>
            </a:r>
            <a:r>
              <a:rPr lang="tr-TR" sz="1800" dirty="0" smtClean="0">
                <a:latin typeface="Arial" panose="020B0604020202020204" pitchFamily="34" charset="0"/>
                <a:cs typeface="Arial" panose="020B0604020202020204" pitchFamily="34" charset="0"/>
              </a:rPr>
              <a:t> K.   12.000.-</a:t>
            </a:r>
          </a:p>
          <a:p>
            <a:pPr algn="just">
              <a:lnSpc>
                <a:spcPct val="100000"/>
              </a:lnSpc>
              <a:spcBef>
                <a:spcPts val="0"/>
              </a:spcBef>
            </a:pPr>
            <a:r>
              <a:rPr lang="tr-TR" sz="1800" dirty="0" smtClean="0">
                <a:latin typeface="Arial" panose="020B0604020202020204" pitchFamily="34" charset="0"/>
                <a:cs typeface="Arial" panose="020B0604020202020204" pitchFamily="34" charset="0"/>
              </a:rPr>
              <a:t>Kısa Vd. </a:t>
            </a:r>
            <a:r>
              <a:rPr lang="tr-TR" sz="1800" dirty="0" err="1" smtClean="0">
                <a:latin typeface="Arial" panose="020B0604020202020204" pitchFamily="34" charset="0"/>
                <a:cs typeface="Arial" panose="020B0604020202020204" pitchFamily="34" charset="0"/>
              </a:rPr>
              <a:t>Borçl.G</a:t>
            </a:r>
            <a:r>
              <a:rPr lang="tr-TR" sz="1800" dirty="0" smtClean="0">
                <a:latin typeface="Arial" panose="020B0604020202020204" pitchFamily="34" charset="0"/>
                <a:cs typeface="Arial" panose="020B0604020202020204" pitchFamily="34" charset="0"/>
              </a:rPr>
              <a:t>.	  30.000.-	Kambiyo Karları	      </a:t>
            </a:r>
            <a:r>
              <a:rPr lang="tr-TR" sz="1800" u="sng" dirty="0" smtClean="0">
                <a:latin typeface="Arial" panose="020B0604020202020204" pitchFamily="34" charset="0"/>
                <a:cs typeface="Arial" panose="020B0604020202020204" pitchFamily="34" charset="0"/>
              </a:rPr>
              <a:t>17.000.-</a:t>
            </a:r>
          </a:p>
          <a:p>
            <a:pPr algn="just">
              <a:lnSpc>
                <a:spcPct val="100000"/>
              </a:lnSpc>
              <a:spcBef>
                <a:spcPts val="0"/>
              </a:spcBef>
            </a:pPr>
            <a:r>
              <a:rPr lang="tr-TR" sz="1800" dirty="0" err="1" smtClean="0">
                <a:latin typeface="Arial" panose="020B0604020202020204" pitchFamily="34" charset="0"/>
                <a:cs typeface="Arial" panose="020B0604020202020204" pitchFamily="34" charset="0"/>
              </a:rPr>
              <a:t>Diğ.Ol.dışı</a:t>
            </a:r>
            <a:r>
              <a:rPr lang="tr-TR" sz="1800" dirty="0" smtClean="0">
                <a:latin typeface="Arial" panose="020B0604020202020204" pitchFamily="34" charset="0"/>
                <a:cs typeface="Arial" panose="020B0604020202020204" pitchFamily="34" charset="0"/>
              </a:rPr>
              <a:t> G/Z	</a:t>
            </a:r>
            <a:r>
              <a:rPr lang="tr-TR" sz="1800" u="sng" dirty="0" smtClean="0">
                <a:latin typeface="Arial" panose="020B0604020202020204" pitchFamily="34" charset="0"/>
                <a:cs typeface="Arial" panose="020B0604020202020204" pitchFamily="34" charset="0"/>
              </a:rPr>
              <a:t>  18.000.-</a:t>
            </a:r>
            <a:r>
              <a:rPr lang="tr-TR" sz="1800" dirty="0" smtClean="0">
                <a:latin typeface="Arial" panose="020B0604020202020204" pitchFamily="34" charset="0"/>
                <a:cs typeface="Arial" panose="020B0604020202020204" pitchFamily="34" charset="0"/>
              </a:rPr>
              <a:t>	</a:t>
            </a:r>
            <a:r>
              <a:rPr lang="tr-TR" sz="1800" dirty="0" err="1" smtClean="0">
                <a:latin typeface="Arial" panose="020B0604020202020204" pitchFamily="34" charset="0"/>
                <a:cs typeface="Arial" panose="020B0604020202020204" pitchFamily="34" charset="0"/>
              </a:rPr>
              <a:t>Dön.Net.Z</a:t>
            </a:r>
            <a:r>
              <a:rPr lang="tr-TR" sz="1800" dirty="0" smtClean="0">
                <a:latin typeface="Arial" panose="020B0604020202020204" pitchFamily="34" charset="0"/>
                <a:cs typeface="Arial" panose="020B0604020202020204" pitchFamily="34" charset="0"/>
              </a:rPr>
              <a:t>.	    269.000.-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84.000.-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a:t>
            </a:r>
            <a:r>
              <a:rPr lang="tr-TR" sz="1800" u="sng" dirty="0" smtClean="0">
                <a:latin typeface="Arial" panose="020B0604020202020204" pitchFamily="34" charset="0"/>
                <a:cs typeface="Arial" panose="020B0604020202020204" pitchFamily="34" charset="0"/>
              </a:rPr>
              <a:t>353.000.-</a:t>
            </a:r>
            <a:r>
              <a:rPr lang="tr-TR" sz="1800" dirty="0" smtClean="0">
                <a:latin typeface="Arial" panose="020B0604020202020204" pitchFamily="34" charset="0"/>
                <a:cs typeface="Arial" panose="020B0604020202020204" pitchFamily="34" charset="0"/>
              </a:rPr>
              <a:t>			    </a:t>
            </a:r>
            <a:r>
              <a:rPr lang="tr-TR" sz="1800" u="sng" dirty="0" smtClean="0">
                <a:latin typeface="Arial" panose="020B0604020202020204" pitchFamily="34" charset="0"/>
                <a:cs typeface="Arial" panose="020B0604020202020204" pitchFamily="34" charset="0"/>
              </a:rPr>
              <a:t>353.000.-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a:t>
            </a:r>
            <a:r>
              <a:rPr lang="tr-TR" sz="1800" dirty="0">
                <a:latin typeface="Arial" panose="020B0604020202020204" pitchFamily="34" charset="0"/>
                <a:cs typeface="Arial" panose="020B0604020202020204" pitchFamily="34" charset="0"/>
              </a:rPr>
              <a:t>	</a:t>
            </a:r>
          </a:p>
        </p:txBody>
      </p:sp>
      <p:cxnSp>
        <p:nvCxnSpPr>
          <p:cNvPr id="6" name="Düz Bağlayıcı 5"/>
          <p:cNvCxnSpPr/>
          <p:nvPr/>
        </p:nvCxnSpPr>
        <p:spPr>
          <a:xfrm>
            <a:off x="2483768" y="1196752"/>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2627784" y="2924944"/>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763688" y="3861048"/>
            <a:ext cx="62646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4716016" y="3861048"/>
            <a:ext cx="0" cy="273630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88948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pPr algn="just"/>
            <a:r>
              <a:rPr lang="tr-TR" sz="1800" b="1" dirty="0" smtClean="0">
                <a:latin typeface="Arial" panose="020B0604020202020204" pitchFamily="34" charset="0"/>
                <a:cs typeface="Arial" panose="020B0604020202020204" pitchFamily="34" charset="0"/>
              </a:rPr>
              <a:t>35.</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Dönem başında alınan 20.000 TL’lik makinenin azalan kalanlar yöntemine göre amortisman tablosu düzenlenecektir. Satın alma yılı 2018 ve amortisman oranı 0,20’dir. (normal oran)</a:t>
            </a:r>
          </a:p>
          <a:p>
            <a:pPr algn="just"/>
            <a:r>
              <a:rPr lang="tr-TR" sz="1800" u="sng" dirty="0" smtClean="0">
                <a:latin typeface="Arial" panose="020B0604020202020204" pitchFamily="34" charset="0"/>
                <a:cs typeface="Arial" panose="020B0604020202020204" pitchFamily="34" charset="0"/>
              </a:rPr>
              <a:t>Yıllar	Kayıtlı Değer	</a:t>
            </a:r>
            <a:r>
              <a:rPr lang="tr-TR" sz="1800" u="sng" dirty="0" err="1" smtClean="0">
                <a:latin typeface="Arial" panose="020B0604020202020204" pitchFamily="34" charset="0"/>
                <a:cs typeface="Arial" panose="020B0604020202020204" pitchFamily="34" charset="0"/>
              </a:rPr>
              <a:t>Amort.Ayr.Değer</a:t>
            </a:r>
            <a:r>
              <a:rPr lang="tr-TR" sz="1800" u="sng" dirty="0" smtClean="0">
                <a:latin typeface="Arial" panose="020B0604020202020204" pitchFamily="34" charset="0"/>
                <a:cs typeface="Arial" panose="020B0604020202020204" pitchFamily="34" charset="0"/>
              </a:rPr>
              <a:t>	Oran	</a:t>
            </a:r>
            <a:r>
              <a:rPr lang="tr-TR" sz="1800" u="sng" dirty="0" err="1" smtClean="0">
                <a:latin typeface="Arial" panose="020B0604020202020204" pitchFamily="34" charset="0"/>
                <a:cs typeface="Arial" panose="020B0604020202020204" pitchFamily="34" charset="0"/>
              </a:rPr>
              <a:t>Amort</a:t>
            </a:r>
            <a:r>
              <a:rPr lang="tr-TR" sz="1800" u="sng" dirty="0" smtClean="0">
                <a:latin typeface="Arial" panose="020B0604020202020204" pitchFamily="34" charset="0"/>
                <a:cs typeface="Arial" panose="020B0604020202020204" pitchFamily="34" charset="0"/>
              </a:rPr>
              <a:t> Tutarı</a:t>
            </a:r>
          </a:p>
          <a:p>
            <a:pPr algn="just">
              <a:lnSpc>
                <a:spcPct val="100000"/>
              </a:lnSpc>
              <a:spcBef>
                <a:spcPts val="0"/>
              </a:spcBef>
            </a:pPr>
            <a:r>
              <a:rPr lang="tr-TR" sz="1800" dirty="0" smtClean="0">
                <a:latin typeface="Arial" panose="020B0604020202020204" pitchFamily="34" charset="0"/>
                <a:cs typeface="Arial" panose="020B0604020202020204" pitchFamily="34" charset="0"/>
              </a:rPr>
              <a:t>2018	   20.000.-	       20.000.-	 0,40	  8.000.-</a:t>
            </a:r>
          </a:p>
          <a:p>
            <a:pPr algn="just">
              <a:lnSpc>
                <a:spcPct val="100000"/>
              </a:lnSpc>
              <a:spcBef>
                <a:spcPts val="0"/>
              </a:spcBef>
            </a:pPr>
            <a:r>
              <a:rPr lang="tr-TR" sz="1800" dirty="0" smtClean="0">
                <a:latin typeface="Arial" panose="020B0604020202020204" pitchFamily="34" charset="0"/>
                <a:cs typeface="Arial" panose="020B0604020202020204" pitchFamily="34" charset="0"/>
              </a:rPr>
              <a:t>2019	   20.000.-	       12.000.-	 0,40	  4.800.-</a:t>
            </a:r>
          </a:p>
          <a:p>
            <a:pPr algn="just">
              <a:lnSpc>
                <a:spcPct val="100000"/>
              </a:lnSpc>
              <a:spcBef>
                <a:spcPts val="0"/>
              </a:spcBef>
            </a:pPr>
            <a:r>
              <a:rPr lang="tr-TR" sz="1800" dirty="0" smtClean="0">
                <a:latin typeface="Arial" panose="020B0604020202020204" pitchFamily="34" charset="0"/>
                <a:cs typeface="Arial" panose="020B0604020202020204" pitchFamily="34" charset="0"/>
              </a:rPr>
              <a:t>2020</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20.000.-	         7.200.-          0,40        2.880.-</a:t>
            </a:r>
            <a:endParaRPr lang="tr-TR" sz="1800" dirty="0">
              <a:latin typeface="Arial" panose="020B0604020202020204" pitchFamily="34" charset="0"/>
              <a:cs typeface="Arial" panose="020B0604020202020204" pitchFamily="34" charset="0"/>
            </a:endParaRPr>
          </a:p>
          <a:p>
            <a:pPr algn="just">
              <a:lnSpc>
                <a:spcPct val="100000"/>
              </a:lnSpc>
              <a:spcBef>
                <a:spcPts val="0"/>
              </a:spcBef>
            </a:pPr>
            <a:r>
              <a:rPr lang="tr-TR" sz="1800" dirty="0" smtClean="0">
                <a:latin typeface="Arial" panose="020B0604020202020204" pitchFamily="34" charset="0"/>
                <a:cs typeface="Arial" panose="020B0604020202020204" pitchFamily="34" charset="0"/>
              </a:rPr>
              <a:t>2021</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20.000.-	         4.320.-	 0,40        1.728.-</a:t>
            </a:r>
          </a:p>
          <a:p>
            <a:pPr algn="just">
              <a:lnSpc>
                <a:spcPct val="100000"/>
              </a:lnSpc>
              <a:spcBef>
                <a:spcPts val="0"/>
              </a:spcBef>
            </a:pPr>
            <a:r>
              <a:rPr lang="tr-TR" sz="1800" dirty="0" smtClean="0">
                <a:latin typeface="Arial" panose="020B0604020202020204" pitchFamily="34" charset="0"/>
                <a:cs typeface="Arial" panose="020B0604020202020204" pitchFamily="34" charset="0"/>
              </a:rPr>
              <a:t>2022	   20.000</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Kalan               -           </a:t>
            </a:r>
            <a:r>
              <a:rPr lang="tr-TR" sz="1800" u="sng" dirty="0" smtClean="0">
                <a:latin typeface="Arial" panose="020B0604020202020204" pitchFamily="34" charset="0"/>
                <a:cs typeface="Arial" panose="020B0604020202020204" pitchFamily="34" charset="0"/>
              </a:rPr>
              <a:t>2.592.-</a:t>
            </a:r>
          </a:p>
          <a:p>
            <a:pPr algn="just">
              <a:lnSpc>
                <a:spcPct val="100000"/>
              </a:lnSpc>
              <a:spcBef>
                <a:spcPts val="0"/>
              </a:spcBef>
            </a:pPr>
            <a:r>
              <a:rPr lang="tr-TR" sz="1800" b="1" dirty="0" smtClean="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20.000.-</a:t>
            </a:r>
          </a:p>
          <a:p>
            <a:pPr algn="just"/>
            <a:r>
              <a:rPr lang="tr-TR" sz="1800" b="1" dirty="0" smtClean="0">
                <a:latin typeface="Arial" panose="020B0604020202020204" pitchFamily="34" charset="0"/>
                <a:cs typeface="Arial" panose="020B0604020202020204" pitchFamily="34" charset="0"/>
              </a:rPr>
              <a:t>36. </a:t>
            </a:r>
            <a:r>
              <a:rPr lang="tr-TR" sz="1800" dirty="0" smtClean="0">
                <a:latin typeface="Arial" panose="020B0604020202020204" pitchFamily="34" charset="0"/>
                <a:cs typeface="Arial" panose="020B0604020202020204" pitchFamily="34" charset="0"/>
              </a:rPr>
              <a:t>İşletmenin 150.000 TL değerindeki</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malı su basması sonucu hasar görmüş ve değer kaybına uğramıştır.</a:t>
            </a:r>
          </a:p>
          <a:p>
            <a:pPr algn="just"/>
            <a:endParaRPr lang="tr-TR" sz="1800" dirty="0">
              <a:latin typeface="Arial" panose="020B0604020202020204" pitchFamily="34" charset="0"/>
              <a:cs typeface="Arial" panose="020B0604020202020204" pitchFamily="34" charset="0"/>
            </a:endParaRPr>
          </a:p>
          <a:p>
            <a:pPr algn="just">
              <a:lnSpc>
                <a:spcPct val="100000"/>
              </a:lnSpc>
              <a:spcBef>
                <a:spcPts val="0"/>
              </a:spcBef>
            </a:pPr>
            <a:r>
              <a:rPr lang="tr-TR" sz="1800" dirty="0" smtClean="0">
                <a:latin typeface="Arial" panose="020B0604020202020204" pitchFamily="34" charset="0"/>
                <a:cs typeface="Arial" panose="020B0604020202020204" pitchFamily="34" charset="0"/>
              </a:rPr>
              <a:t>	         157 Diğer Stoklar Hs.	150.000.-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157.01 </a:t>
            </a:r>
            <a:r>
              <a:rPr lang="tr-TR" sz="1800" dirty="0" err="1" smtClean="0">
                <a:latin typeface="Arial" panose="020B0604020202020204" pitchFamily="34" charset="0"/>
                <a:cs typeface="Arial" panose="020B0604020202020204" pitchFamily="34" charset="0"/>
              </a:rPr>
              <a:t>Değ.Düş</a:t>
            </a:r>
            <a:r>
              <a:rPr lang="tr-TR" sz="1800" dirty="0" smtClean="0">
                <a:latin typeface="Arial" panose="020B0604020202020204" pitchFamily="34" charset="0"/>
                <a:cs typeface="Arial" panose="020B0604020202020204" pitchFamily="34" charset="0"/>
              </a:rPr>
              <a:t>. St.</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153 Tic. Mallar			150.000.-</a:t>
            </a:r>
          </a:p>
          <a:p>
            <a:pPr algn="just"/>
            <a:r>
              <a:rPr lang="tr-TR" sz="1800" dirty="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pPr algn="just"/>
            <a:endParaRPr lang="tr-TR" sz="1800" dirty="0">
              <a:latin typeface="Arial" panose="020B0604020202020204" pitchFamily="34" charset="0"/>
              <a:cs typeface="Arial" panose="020B0604020202020204" pitchFamily="34" charset="0"/>
            </a:endParaRPr>
          </a:p>
        </p:txBody>
      </p:sp>
      <p:cxnSp>
        <p:nvCxnSpPr>
          <p:cNvPr id="9" name="Düz Bağlayıcı 8"/>
          <p:cNvCxnSpPr/>
          <p:nvPr/>
        </p:nvCxnSpPr>
        <p:spPr>
          <a:xfrm>
            <a:off x="2699792" y="4869160"/>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2843808" y="6093296"/>
            <a:ext cx="338437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62566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pPr algn="just"/>
            <a:endParaRPr lang="tr-TR" sz="1800" dirty="0">
              <a:latin typeface="Arial" panose="020B0604020202020204" pitchFamily="34" charset="0"/>
              <a:cs typeface="Arial" panose="020B0604020202020204" pitchFamily="34" charset="0"/>
            </a:endParaRPr>
          </a:p>
          <a:p>
            <a:pPr algn="just"/>
            <a:r>
              <a:rPr lang="tr-TR" sz="1800" b="1" dirty="0" smtClean="0">
                <a:latin typeface="Arial" panose="020B0604020202020204" pitchFamily="34" charset="0"/>
                <a:cs typeface="Arial" panose="020B0604020202020204" pitchFamily="34" charset="0"/>
              </a:rPr>
              <a:t>1. Envanter:</a:t>
            </a:r>
            <a:r>
              <a:rPr lang="tr-TR" sz="1800" dirty="0" smtClean="0">
                <a:latin typeface="Arial" panose="020B0604020202020204" pitchFamily="34" charset="0"/>
                <a:cs typeface="Arial" panose="020B0604020202020204" pitchFamily="34" charset="0"/>
              </a:rPr>
              <a:t> Envanter çıkarmak; bilanço günündeki mevcutları ve borçları saymak, ölçmek, tartmak ve değerlemek suretiyle kesin bir şekilde ve ayrıntılı olarak tespit etmektir.</a:t>
            </a:r>
          </a:p>
          <a:p>
            <a:pPr algn="just"/>
            <a:r>
              <a:rPr lang="tr-TR" sz="1800" b="1" dirty="0" smtClean="0">
                <a:latin typeface="Arial" panose="020B0604020202020204" pitchFamily="34" charset="0"/>
                <a:cs typeface="Arial" panose="020B0604020202020204" pitchFamily="34" charset="0"/>
              </a:rPr>
              <a:t>2. Değerleme:</a:t>
            </a:r>
            <a:r>
              <a:rPr lang="tr-TR" sz="1800" dirty="0" smtClean="0">
                <a:latin typeface="Arial" panose="020B0604020202020204" pitchFamily="34" charset="0"/>
                <a:cs typeface="Arial" panose="020B0604020202020204" pitchFamily="34" charset="0"/>
              </a:rPr>
              <a:t> İşletmeye dahil iktisadi varlıkların vergi matrahlarının hesaplanması ile ilgili iktisadi varlıkların takdir ve tespitidir. Bilançoda gösterilecek varlık ve borçların tutar olarak takdir ve tespitidir.</a:t>
            </a:r>
          </a:p>
          <a:p>
            <a:pPr algn="just"/>
            <a:r>
              <a:rPr lang="tr-TR" sz="1800" b="1" dirty="0" smtClean="0">
                <a:latin typeface="Arial" panose="020B0604020202020204" pitchFamily="34" charset="0"/>
                <a:cs typeface="Arial" panose="020B0604020202020204" pitchFamily="34" charset="0"/>
              </a:rPr>
              <a:t>3. Maliyet Bedeli: </a:t>
            </a:r>
            <a:r>
              <a:rPr lang="tr-TR" sz="1800" dirty="0" smtClean="0">
                <a:latin typeface="Arial" panose="020B0604020202020204" pitchFamily="34" charset="0"/>
                <a:cs typeface="Arial" panose="020B0604020202020204" pitchFamily="34" charset="0"/>
              </a:rPr>
              <a:t>Vergi Usul Kanunu’nda şöyle tanımlanmıştır: İktisadi bir varlığın iktisap edilmesi (elde edilmesi) veya değerinin artırılması amacı ile yapılan ödemelerle, bunlarla ilgili olarak yapılan giderlerin toplamıdır.</a:t>
            </a:r>
          </a:p>
          <a:p>
            <a:pPr algn="just"/>
            <a:r>
              <a:rPr lang="tr-TR" sz="1800" b="1" dirty="0" smtClean="0">
                <a:latin typeface="Arial" panose="020B0604020202020204" pitchFamily="34" charset="0"/>
                <a:cs typeface="Arial" panose="020B0604020202020204" pitchFamily="34" charset="0"/>
              </a:rPr>
              <a:t>4.</a:t>
            </a:r>
            <a:r>
              <a:rPr lang="tr-TR" sz="1800" dirty="0">
                <a:latin typeface="Arial" panose="020B0604020202020204" pitchFamily="34" charset="0"/>
                <a:cs typeface="Arial" panose="020B0604020202020204" pitchFamily="34" charset="0"/>
              </a:rPr>
              <a:t> </a:t>
            </a:r>
            <a:r>
              <a:rPr lang="tr-TR" sz="1800" b="1" dirty="0" smtClean="0">
                <a:latin typeface="Arial" panose="020B0604020202020204" pitchFamily="34" charset="0"/>
                <a:cs typeface="Arial" panose="020B0604020202020204" pitchFamily="34" charset="0"/>
              </a:rPr>
              <a:t>Tasarruf Değeri: </a:t>
            </a:r>
            <a:r>
              <a:rPr lang="tr-TR" sz="1800" dirty="0">
                <a:latin typeface="Arial" panose="020B0604020202020204" pitchFamily="34" charset="0"/>
                <a:cs typeface="Arial" panose="020B0604020202020204" pitchFamily="34" charset="0"/>
              </a:rPr>
              <a:t>Vergi Usul Kanunu’nda şöyle tanımlanmıştır: </a:t>
            </a:r>
            <a:r>
              <a:rPr lang="tr-TR" sz="1800" dirty="0" smtClean="0">
                <a:latin typeface="Arial" panose="020B0604020202020204" pitchFamily="34" charset="0"/>
                <a:cs typeface="Arial" panose="020B0604020202020204" pitchFamily="34" charset="0"/>
              </a:rPr>
              <a:t>Bir iktisadi varlığın değerleme gününde sahibi için ifade ettiği (arz ettiği) değerdir. Paraya dönüştürülmek istendiğinde, değerleme günü değeri ne ise, onun tasarruf değeri odur.</a:t>
            </a:r>
          </a:p>
          <a:p>
            <a:pPr marL="416052" indent="-342900" algn="just">
              <a:buAutoNum type="arabicPeriod"/>
            </a:pPr>
            <a:endParaRPr lang="tr-T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97518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pPr algn="just"/>
            <a:r>
              <a:rPr lang="tr-TR" sz="1800" b="1" dirty="0" smtClean="0">
                <a:latin typeface="Arial" panose="020B0604020202020204" pitchFamily="34" charset="0"/>
                <a:cs typeface="Arial" panose="020B0604020202020204" pitchFamily="34" charset="0"/>
              </a:rPr>
              <a:t>37.</a:t>
            </a:r>
            <a:r>
              <a:rPr lang="tr-TR" sz="1800" dirty="0" smtClean="0">
                <a:latin typeface="Arial" panose="020B0604020202020204" pitchFamily="34" charset="0"/>
                <a:cs typeface="Arial" panose="020B0604020202020204" pitchFamily="34" charset="0"/>
              </a:rPr>
              <a:t> Hasarlı mal için 80.000.- emsal bedel hesaplanmıştır.</a:t>
            </a:r>
          </a:p>
          <a:p>
            <a:pPr algn="just"/>
            <a:endParaRPr lang="tr-TR" sz="1800" dirty="0" smtClean="0">
              <a:latin typeface="Arial" panose="020B0604020202020204" pitchFamily="34" charset="0"/>
              <a:cs typeface="Arial" panose="020B0604020202020204" pitchFamily="34" charset="0"/>
            </a:endParaRP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654 Karşılık Giderleri</a:t>
            </a:r>
            <a:r>
              <a:rPr lang="tr-TR" sz="1800" dirty="0">
                <a:latin typeface="Arial" panose="020B0604020202020204" pitchFamily="34" charset="0"/>
                <a:cs typeface="Arial" panose="020B0604020202020204" pitchFamily="34" charset="0"/>
              </a:rPr>
              <a:t>	7</a:t>
            </a:r>
            <a:r>
              <a:rPr lang="tr-TR" sz="1800" dirty="0" smtClean="0">
                <a:latin typeface="Arial" panose="020B0604020202020204" pitchFamily="34" charset="0"/>
                <a:cs typeface="Arial" panose="020B0604020202020204" pitchFamily="34" charset="0"/>
              </a:rPr>
              <a:t>0.000</a:t>
            </a:r>
            <a:r>
              <a:rPr lang="tr-TR" sz="1800" dirty="0">
                <a:latin typeface="Arial" panose="020B0604020202020204" pitchFamily="34" charset="0"/>
                <a:cs typeface="Arial" panose="020B0604020202020204" pitchFamily="34" charset="0"/>
              </a:rPr>
              <a:t>.-</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654.01.Değer </a:t>
            </a:r>
            <a:r>
              <a:rPr lang="tr-TR" sz="1800" dirty="0" err="1" smtClean="0">
                <a:latin typeface="Arial" panose="020B0604020202020204" pitchFamily="34" charset="0"/>
                <a:cs typeface="Arial" panose="020B0604020202020204" pitchFamily="34" charset="0"/>
              </a:rPr>
              <a:t>Düş.Mal.Krş</a:t>
            </a:r>
            <a:r>
              <a:rPr lang="tr-TR" sz="1800" dirty="0" smtClean="0">
                <a:latin typeface="Arial" panose="020B0604020202020204" pitchFamily="34" charset="0"/>
                <a:cs typeface="Arial" panose="020B0604020202020204" pitchFamily="34" charset="0"/>
              </a:rPr>
              <a:t>.</a:t>
            </a:r>
            <a:endParaRPr lang="tr-TR" sz="1800" dirty="0">
              <a:latin typeface="Arial" panose="020B0604020202020204" pitchFamily="34" charset="0"/>
              <a:cs typeface="Arial" panose="020B0604020202020204" pitchFamily="34" charset="0"/>
            </a:endParaRPr>
          </a:p>
          <a:p>
            <a:pPr algn="just">
              <a:lnSpc>
                <a:spcPct val="100000"/>
              </a:lnSpc>
              <a:spcBef>
                <a:spcPts val="0"/>
              </a:spcBef>
            </a:pPr>
            <a:r>
              <a:rPr lang="tr-TR" sz="1800" dirty="0" smtClean="0">
                <a:latin typeface="Arial" panose="020B0604020202020204" pitchFamily="34" charset="0"/>
                <a:cs typeface="Arial" panose="020B0604020202020204" pitchFamily="34" charset="0"/>
              </a:rPr>
              <a:t>	          158 </a:t>
            </a:r>
            <a:r>
              <a:rPr lang="tr-TR" sz="1800" dirty="0" err="1" smtClean="0">
                <a:latin typeface="Arial" panose="020B0604020202020204" pitchFamily="34" charset="0"/>
                <a:cs typeface="Arial" panose="020B0604020202020204" pitchFamily="34" charset="0"/>
              </a:rPr>
              <a:t>Srok</a:t>
            </a:r>
            <a:r>
              <a:rPr lang="tr-TR" sz="1800" dirty="0" smtClean="0">
                <a:latin typeface="Arial" panose="020B0604020202020204" pitchFamily="34" charset="0"/>
                <a:cs typeface="Arial" panose="020B0604020202020204" pitchFamily="34" charset="0"/>
              </a:rPr>
              <a:t> </a:t>
            </a:r>
            <a:r>
              <a:rPr lang="tr-TR" sz="1800" dirty="0" err="1" smtClean="0">
                <a:latin typeface="Arial" panose="020B0604020202020204" pitchFamily="34" charset="0"/>
                <a:cs typeface="Arial" panose="020B0604020202020204" pitchFamily="34" charset="0"/>
              </a:rPr>
              <a:t>Değ.Düş.Krş</a:t>
            </a:r>
            <a:r>
              <a:rPr lang="tr-TR" sz="1800" dirty="0" smtClean="0">
                <a:latin typeface="Arial" panose="020B0604020202020204" pitchFamily="34" charset="0"/>
                <a:cs typeface="Arial" panose="020B0604020202020204" pitchFamily="34" charset="0"/>
              </a:rPr>
              <a:t>.</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70.000.-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(150.000 – 80.000)</a:t>
            </a:r>
            <a:endParaRPr lang="tr-TR" sz="1800" dirty="0">
              <a:latin typeface="Arial" panose="020B0604020202020204" pitchFamily="34" charset="0"/>
              <a:cs typeface="Arial" panose="020B0604020202020204" pitchFamily="34" charset="0"/>
            </a:endParaRPr>
          </a:p>
          <a:p>
            <a:pPr algn="just"/>
            <a:r>
              <a:rPr lang="tr-TR" sz="1800" dirty="0" smtClean="0">
                <a:latin typeface="Arial" panose="020B0604020202020204" pitchFamily="34" charset="0"/>
                <a:cs typeface="Arial" panose="020B0604020202020204" pitchFamily="34" charset="0"/>
              </a:rPr>
              <a:t>  </a:t>
            </a:r>
          </a:p>
          <a:p>
            <a:pPr algn="just"/>
            <a:r>
              <a:rPr lang="tr-TR" sz="1800" b="1" dirty="0" smtClean="0">
                <a:latin typeface="Arial" panose="020B0604020202020204" pitchFamily="34" charset="0"/>
                <a:cs typeface="Arial" panose="020B0604020202020204" pitchFamily="34" charset="0"/>
              </a:rPr>
              <a:t>38. </a:t>
            </a:r>
            <a:r>
              <a:rPr lang="tr-TR" sz="1800" dirty="0" smtClean="0">
                <a:latin typeface="Arial" panose="020B0604020202020204" pitchFamily="34" charset="0"/>
                <a:cs typeface="Arial" panose="020B0604020202020204" pitchFamily="34" charset="0"/>
              </a:rPr>
              <a:t>Yapılan envanterde; işletmenin satılan 15.000 TL’lik malının maliyet kaydının yapılmadığı görülmüştür. (satış kaydı önceden yapılmıştır.)</a:t>
            </a:r>
          </a:p>
          <a:p>
            <a:pPr algn="just"/>
            <a:r>
              <a:rPr lang="tr-TR" sz="1800" dirty="0" smtClean="0">
                <a:latin typeface="Arial" panose="020B0604020202020204" pitchFamily="34" charset="0"/>
                <a:cs typeface="Arial" panose="020B0604020202020204" pitchFamily="34" charset="0"/>
              </a:rPr>
              <a:t>(maliyet 15.000)</a:t>
            </a:r>
          </a:p>
          <a:p>
            <a:pPr algn="just"/>
            <a:endParaRPr lang="tr-TR" sz="1800" dirty="0">
              <a:latin typeface="Arial" panose="020B0604020202020204" pitchFamily="34" charset="0"/>
              <a:cs typeface="Arial" panose="020B0604020202020204" pitchFamily="34" charset="0"/>
            </a:endParaRPr>
          </a:p>
          <a:p>
            <a:pPr algn="just">
              <a:lnSpc>
                <a:spcPct val="100000"/>
              </a:lnSpc>
              <a:spcBef>
                <a:spcPts val="0"/>
              </a:spcBef>
            </a:pPr>
            <a:r>
              <a:rPr lang="tr-TR" sz="1800" dirty="0" smtClean="0">
                <a:latin typeface="Arial" panose="020B0604020202020204" pitchFamily="34" charset="0"/>
                <a:cs typeface="Arial" panose="020B0604020202020204" pitchFamily="34" charset="0"/>
              </a:rPr>
              <a:t>	         621 Satılan </a:t>
            </a:r>
            <a:r>
              <a:rPr lang="tr-TR" sz="1800" dirty="0" err="1" smtClean="0">
                <a:latin typeface="Arial" panose="020B0604020202020204" pitchFamily="34" charset="0"/>
                <a:cs typeface="Arial" panose="020B0604020202020204" pitchFamily="34" charset="0"/>
              </a:rPr>
              <a:t>Tic.Mal.Mal</a:t>
            </a:r>
            <a:r>
              <a:rPr lang="tr-TR" sz="1800" dirty="0" smtClean="0">
                <a:latin typeface="Arial" panose="020B0604020202020204" pitchFamily="34" charset="0"/>
                <a:cs typeface="Arial" panose="020B0604020202020204" pitchFamily="34" charset="0"/>
              </a:rPr>
              <a:t>.	15.000.-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153 Tic. Mallar			15.000.-</a:t>
            </a:r>
          </a:p>
          <a:p>
            <a:pPr algn="just"/>
            <a:r>
              <a:rPr lang="tr-TR" sz="1800" dirty="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pPr algn="just"/>
            <a:endParaRPr lang="tr-TR" sz="1800" dirty="0">
              <a:latin typeface="Arial" panose="020B0604020202020204" pitchFamily="34" charset="0"/>
              <a:cs typeface="Arial" panose="020B0604020202020204" pitchFamily="34" charset="0"/>
            </a:endParaRPr>
          </a:p>
        </p:txBody>
      </p:sp>
      <p:cxnSp>
        <p:nvCxnSpPr>
          <p:cNvPr id="9" name="Düz Bağlayıcı 8"/>
          <p:cNvCxnSpPr/>
          <p:nvPr/>
        </p:nvCxnSpPr>
        <p:spPr>
          <a:xfrm>
            <a:off x="2382713" y="1124744"/>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2627784" y="2636912"/>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2627784" y="4437112"/>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2771800" y="5445224"/>
            <a:ext cx="338437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4404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pPr algn="just"/>
            <a:r>
              <a:rPr lang="tr-TR" sz="1800" b="1" dirty="0" smtClean="0">
                <a:latin typeface="Arial" panose="020B0604020202020204" pitchFamily="34" charset="0"/>
                <a:cs typeface="Arial" panose="020B0604020202020204" pitchFamily="34" charset="0"/>
              </a:rPr>
              <a:t>39.</a:t>
            </a:r>
            <a:r>
              <a:rPr lang="tr-TR" sz="1800" dirty="0" smtClean="0">
                <a:latin typeface="Arial" panose="020B0604020202020204" pitchFamily="34" charset="0"/>
                <a:cs typeface="Arial" panose="020B0604020202020204" pitchFamily="34" charset="0"/>
              </a:rPr>
              <a:t> İşletmenin kiraya verilen binasından; 18.000.- kira gelirinin oluştuğu, fakat tahakkuk kaydının yapılmadığı görülmüştür.</a:t>
            </a:r>
          </a:p>
          <a:p>
            <a:pPr algn="just"/>
            <a:endParaRPr lang="tr-TR" sz="1800" dirty="0" smtClean="0">
              <a:latin typeface="Arial" panose="020B0604020202020204" pitchFamily="34" charset="0"/>
              <a:cs typeface="Arial" panose="020B0604020202020204" pitchFamily="34" charset="0"/>
            </a:endParaRP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181 Gelir Tahakkuk Hs.</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18.000</a:t>
            </a:r>
            <a:r>
              <a:rPr lang="tr-TR" sz="1800" dirty="0">
                <a:latin typeface="Arial" panose="020B0604020202020204" pitchFamily="34" charset="0"/>
                <a:cs typeface="Arial" panose="020B0604020202020204" pitchFamily="34" charset="0"/>
              </a:rPr>
              <a:t>.-</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181.03.Kira Gel.</a:t>
            </a:r>
            <a:endParaRPr lang="tr-TR" sz="1800" dirty="0">
              <a:latin typeface="Arial" panose="020B0604020202020204" pitchFamily="34" charset="0"/>
              <a:cs typeface="Arial" panose="020B0604020202020204" pitchFamily="34" charset="0"/>
            </a:endParaRPr>
          </a:p>
          <a:p>
            <a:pPr algn="just">
              <a:lnSpc>
                <a:spcPct val="100000"/>
              </a:lnSpc>
              <a:spcBef>
                <a:spcPts val="0"/>
              </a:spcBef>
            </a:pPr>
            <a:r>
              <a:rPr lang="tr-TR" sz="1800" dirty="0" smtClean="0">
                <a:latin typeface="Arial" panose="020B0604020202020204" pitchFamily="34" charset="0"/>
                <a:cs typeface="Arial" panose="020B0604020202020204" pitchFamily="34" charset="0"/>
              </a:rPr>
              <a:t>	          649 Diğer </a:t>
            </a:r>
            <a:r>
              <a:rPr lang="tr-TR" sz="1800" dirty="0" err="1" smtClean="0">
                <a:latin typeface="Arial" panose="020B0604020202020204" pitchFamily="34" charset="0"/>
                <a:cs typeface="Arial" panose="020B0604020202020204" pitchFamily="34" charset="0"/>
              </a:rPr>
              <a:t>Ol.Gel.Kar</a:t>
            </a:r>
            <a:r>
              <a:rPr lang="tr-TR" sz="1800" dirty="0" smtClean="0">
                <a:latin typeface="Arial" panose="020B0604020202020204" pitchFamily="34" charset="0"/>
                <a:cs typeface="Arial" panose="020B0604020202020204" pitchFamily="34" charset="0"/>
              </a:rPr>
              <a:t>.</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18.000.-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649.09 </a:t>
            </a:r>
            <a:r>
              <a:rPr lang="tr-TR" sz="1800" dirty="0" err="1" smtClean="0">
                <a:latin typeface="Arial" panose="020B0604020202020204" pitchFamily="34" charset="0"/>
                <a:cs typeface="Arial" panose="020B0604020202020204" pitchFamily="34" charset="0"/>
              </a:rPr>
              <a:t>Diğ.Gel</a:t>
            </a:r>
            <a:r>
              <a:rPr lang="tr-TR" sz="1800" dirty="0" smtClean="0">
                <a:latin typeface="Arial" panose="020B0604020202020204" pitchFamily="34" charset="0"/>
                <a:cs typeface="Arial" panose="020B0604020202020204" pitchFamily="34" charset="0"/>
              </a:rPr>
              <a:t>.</a:t>
            </a:r>
            <a:endParaRPr lang="tr-TR" sz="1800" dirty="0">
              <a:latin typeface="Arial" panose="020B0604020202020204" pitchFamily="34" charset="0"/>
              <a:cs typeface="Arial" panose="020B0604020202020204" pitchFamily="34" charset="0"/>
            </a:endParaRPr>
          </a:p>
          <a:p>
            <a:pPr algn="just"/>
            <a:r>
              <a:rPr lang="tr-TR" sz="1800" dirty="0" smtClean="0">
                <a:latin typeface="Arial" panose="020B0604020202020204" pitchFamily="34" charset="0"/>
                <a:cs typeface="Arial" panose="020B0604020202020204" pitchFamily="34" charset="0"/>
              </a:rPr>
              <a:t>  </a:t>
            </a:r>
          </a:p>
          <a:p>
            <a:pPr algn="just"/>
            <a:r>
              <a:rPr lang="tr-TR" sz="1800" b="1" dirty="0" smtClean="0">
                <a:latin typeface="Arial" panose="020B0604020202020204" pitchFamily="34" charset="0"/>
                <a:cs typeface="Arial" panose="020B0604020202020204" pitchFamily="34" charset="0"/>
              </a:rPr>
              <a:t>40. </a:t>
            </a:r>
            <a:r>
              <a:rPr lang="tr-TR" sz="1800" dirty="0" smtClean="0">
                <a:latin typeface="Arial" panose="020B0604020202020204" pitchFamily="34" charset="0"/>
                <a:cs typeface="Arial" panose="020B0604020202020204" pitchFamily="34" charset="0"/>
              </a:rPr>
              <a:t>Tahakkuk ettirilen kira geliri tahsil edildiğinde hangi kayıt yapılmalıdır.</a:t>
            </a:r>
          </a:p>
          <a:p>
            <a:pPr algn="just"/>
            <a:endParaRPr lang="tr-TR" sz="1800" dirty="0">
              <a:latin typeface="Arial" panose="020B0604020202020204" pitchFamily="34" charset="0"/>
              <a:cs typeface="Arial" panose="020B0604020202020204" pitchFamily="34" charset="0"/>
            </a:endParaRPr>
          </a:p>
          <a:p>
            <a:pPr algn="just">
              <a:lnSpc>
                <a:spcPct val="100000"/>
              </a:lnSpc>
              <a:spcBef>
                <a:spcPts val="0"/>
              </a:spcBef>
            </a:pPr>
            <a:r>
              <a:rPr lang="tr-TR" sz="1800" dirty="0" smtClean="0">
                <a:latin typeface="Arial" panose="020B0604020202020204" pitchFamily="34" charset="0"/>
                <a:cs typeface="Arial" panose="020B0604020202020204" pitchFamily="34" charset="0"/>
              </a:rPr>
              <a:t>	         100 Kasa		18.000.-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Kira Gel.</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181 Gelir Tahakkuk	18.000.-</a:t>
            </a:r>
          </a:p>
          <a:p>
            <a:pPr algn="just"/>
            <a:r>
              <a:rPr lang="tr-TR" sz="1800" dirty="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pPr algn="just"/>
            <a:endParaRPr lang="tr-TR" sz="1800" dirty="0">
              <a:latin typeface="Arial" panose="020B0604020202020204" pitchFamily="34" charset="0"/>
              <a:cs typeface="Arial" panose="020B0604020202020204" pitchFamily="34" charset="0"/>
            </a:endParaRPr>
          </a:p>
        </p:txBody>
      </p:sp>
      <p:cxnSp>
        <p:nvCxnSpPr>
          <p:cNvPr id="9" name="Düz Bağlayıcı 8"/>
          <p:cNvCxnSpPr/>
          <p:nvPr/>
        </p:nvCxnSpPr>
        <p:spPr>
          <a:xfrm>
            <a:off x="2411760" y="1556792"/>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2627784" y="2996952"/>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2627784" y="4437112"/>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2771800" y="5517232"/>
            <a:ext cx="338437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95836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pPr algn="just"/>
            <a:r>
              <a:rPr lang="tr-TR" sz="1800" b="1" dirty="0" smtClean="0">
                <a:latin typeface="Arial" panose="020B0604020202020204" pitchFamily="34" charset="0"/>
                <a:cs typeface="Arial" panose="020B0604020202020204" pitchFamily="34" charset="0"/>
              </a:rPr>
              <a:t>41.</a:t>
            </a:r>
            <a:r>
              <a:rPr lang="tr-TR" sz="1800" dirty="0" smtClean="0">
                <a:latin typeface="Arial" panose="020B0604020202020204" pitchFamily="34" charset="0"/>
                <a:cs typeface="Arial" panose="020B0604020202020204" pitchFamily="34" charset="0"/>
              </a:rPr>
              <a:t> </a:t>
            </a:r>
            <a:r>
              <a:rPr lang="tr-TR" sz="1800" dirty="0" err="1" smtClean="0">
                <a:latin typeface="Arial" panose="020B0604020202020204" pitchFamily="34" charset="0"/>
                <a:cs typeface="Arial" panose="020B0604020202020204" pitchFamily="34" charset="0"/>
              </a:rPr>
              <a:t>Kazai</a:t>
            </a:r>
            <a:r>
              <a:rPr lang="tr-TR" sz="1800" dirty="0" smtClean="0">
                <a:latin typeface="Arial" panose="020B0604020202020204" pitchFamily="34" charset="0"/>
                <a:cs typeface="Arial" panose="020B0604020202020204" pitchFamily="34" charset="0"/>
              </a:rPr>
              <a:t> bir hükme veya kanaat verici bir vesikaya göre tahsiline imkan kalmayan alacaklar aşağıdakilerden hangisidir?</a:t>
            </a:r>
          </a:p>
          <a:p>
            <a:pPr algn="just"/>
            <a:r>
              <a:rPr lang="tr-TR" sz="1800" dirty="0" smtClean="0">
                <a:latin typeface="Arial" panose="020B0604020202020204" pitchFamily="34" charset="0"/>
                <a:cs typeface="Arial" panose="020B0604020202020204" pitchFamily="34" charset="0"/>
              </a:rPr>
              <a:t>a. Vazgeçilen Alacak</a:t>
            </a:r>
          </a:p>
          <a:p>
            <a:pPr algn="just"/>
            <a:r>
              <a:rPr lang="tr-TR" sz="1800" dirty="0" smtClean="0">
                <a:latin typeface="Arial" panose="020B0604020202020204" pitchFamily="34" charset="0"/>
                <a:cs typeface="Arial" panose="020B0604020202020204" pitchFamily="34" charset="0"/>
              </a:rPr>
              <a:t>b. Değersiz Alacak</a:t>
            </a:r>
          </a:p>
          <a:p>
            <a:pPr algn="just"/>
            <a:r>
              <a:rPr lang="tr-TR" sz="1800" dirty="0" smtClean="0">
                <a:latin typeface="Arial" panose="020B0604020202020204" pitchFamily="34" charset="0"/>
                <a:cs typeface="Arial" panose="020B0604020202020204" pitchFamily="34" charset="0"/>
              </a:rPr>
              <a:t>c. Şüpheli Alacak</a:t>
            </a:r>
          </a:p>
          <a:p>
            <a:pPr algn="just"/>
            <a:r>
              <a:rPr lang="tr-TR" sz="1800" dirty="0" smtClean="0">
                <a:latin typeface="Arial" panose="020B0604020202020204" pitchFamily="34" charset="0"/>
                <a:cs typeface="Arial" panose="020B0604020202020204" pitchFamily="34" charset="0"/>
              </a:rPr>
              <a:t>d. Teminatlı Alacak</a:t>
            </a:r>
          </a:p>
          <a:p>
            <a:pPr algn="just"/>
            <a:endParaRPr lang="tr-TR" sz="1800" dirty="0">
              <a:latin typeface="Arial" panose="020B0604020202020204" pitchFamily="34" charset="0"/>
              <a:cs typeface="Arial" panose="020B0604020202020204" pitchFamily="34" charset="0"/>
            </a:endParaRPr>
          </a:p>
          <a:p>
            <a:pPr algn="just"/>
            <a:r>
              <a:rPr lang="tr-TR" sz="1800" b="1" dirty="0" smtClean="0">
                <a:latin typeface="Arial" panose="020B0604020202020204" pitchFamily="34" charset="0"/>
                <a:cs typeface="Arial" panose="020B0604020202020204" pitchFamily="34" charset="0"/>
              </a:rPr>
              <a:t>42. </a:t>
            </a:r>
            <a:r>
              <a:rPr lang="tr-TR" sz="1800" dirty="0" smtClean="0">
                <a:latin typeface="Arial" panose="020B0604020202020204" pitchFamily="34" charset="0"/>
                <a:cs typeface="Arial" panose="020B0604020202020204" pitchFamily="34" charset="0"/>
              </a:rPr>
              <a:t>Vadesinde tahsil edilemediğinden dolayı dava icra safhasına intikal eden alacak aşağıdakilerden hangisidir?</a:t>
            </a:r>
          </a:p>
          <a:p>
            <a:pPr algn="just"/>
            <a:r>
              <a:rPr lang="tr-TR" sz="1800" dirty="0">
                <a:latin typeface="Arial" panose="020B0604020202020204" pitchFamily="34" charset="0"/>
                <a:cs typeface="Arial" panose="020B0604020202020204" pitchFamily="34" charset="0"/>
              </a:rPr>
              <a:t>a. Şüpheli Alacak</a:t>
            </a:r>
            <a:endParaRPr lang="tr-TR" sz="1800" dirty="0" smtClean="0">
              <a:latin typeface="Arial" panose="020B0604020202020204" pitchFamily="34" charset="0"/>
              <a:cs typeface="Arial" panose="020B0604020202020204" pitchFamily="34" charset="0"/>
            </a:endParaRPr>
          </a:p>
          <a:p>
            <a:pPr algn="just"/>
            <a:r>
              <a:rPr lang="tr-TR" sz="1800" dirty="0" smtClean="0">
                <a:latin typeface="Arial" panose="020B0604020202020204" pitchFamily="34" charset="0"/>
                <a:cs typeface="Arial" panose="020B0604020202020204" pitchFamily="34" charset="0"/>
              </a:rPr>
              <a:t>b. Vazgeçilen </a:t>
            </a:r>
            <a:r>
              <a:rPr lang="tr-TR" sz="1800" dirty="0">
                <a:latin typeface="Arial" panose="020B0604020202020204" pitchFamily="34" charset="0"/>
                <a:cs typeface="Arial" panose="020B0604020202020204" pitchFamily="34" charset="0"/>
              </a:rPr>
              <a:t>Alacak</a:t>
            </a:r>
          </a:p>
          <a:p>
            <a:pPr algn="just"/>
            <a:r>
              <a:rPr lang="tr-TR" sz="1800" dirty="0" smtClean="0">
                <a:latin typeface="Arial" panose="020B0604020202020204" pitchFamily="34" charset="0"/>
                <a:cs typeface="Arial" panose="020B0604020202020204" pitchFamily="34" charset="0"/>
              </a:rPr>
              <a:t>c. Teminatlı </a:t>
            </a:r>
            <a:r>
              <a:rPr lang="tr-TR" sz="1800" dirty="0">
                <a:latin typeface="Arial" panose="020B0604020202020204" pitchFamily="34" charset="0"/>
                <a:cs typeface="Arial" panose="020B0604020202020204" pitchFamily="34" charset="0"/>
              </a:rPr>
              <a:t>Alacak</a:t>
            </a:r>
          </a:p>
          <a:p>
            <a:pPr algn="just"/>
            <a:r>
              <a:rPr lang="tr-TR" sz="1800" dirty="0" smtClean="0">
                <a:latin typeface="Arial" panose="020B0604020202020204" pitchFamily="34" charset="0"/>
                <a:cs typeface="Arial" panose="020B0604020202020204" pitchFamily="34" charset="0"/>
              </a:rPr>
              <a:t>c</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Değersiz Alacak</a:t>
            </a:r>
            <a:endParaRPr lang="tr-TR" sz="1800" dirty="0">
              <a:latin typeface="Arial" panose="020B0604020202020204" pitchFamily="34" charset="0"/>
              <a:cs typeface="Arial" panose="020B0604020202020204" pitchFamily="34" charset="0"/>
            </a:endParaRPr>
          </a:p>
          <a:p>
            <a:pPr algn="just"/>
            <a:endParaRPr lang="tr-TR" sz="1800" dirty="0" smtClean="0">
              <a:latin typeface="Arial" panose="020B0604020202020204" pitchFamily="34" charset="0"/>
              <a:cs typeface="Arial" panose="020B0604020202020204" pitchFamily="34" charset="0"/>
            </a:endParaRPr>
          </a:p>
          <a:p>
            <a:pPr algn="just"/>
            <a:endParaRPr lang="tr-T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83916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pPr algn="just"/>
            <a:r>
              <a:rPr lang="tr-TR" sz="1800" b="1" dirty="0" smtClean="0">
                <a:latin typeface="Arial" panose="020B0604020202020204" pitchFamily="34" charset="0"/>
                <a:cs typeface="Arial" panose="020B0604020202020204" pitchFamily="34" charset="0"/>
              </a:rPr>
              <a:t>43.</a:t>
            </a:r>
            <a:r>
              <a:rPr lang="tr-TR" sz="1800" dirty="0" smtClean="0">
                <a:latin typeface="Arial" panose="020B0604020202020204" pitchFamily="34" charset="0"/>
                <a:cs typeface="Arial" panose="020B0604020202020204" pitchFamily="34" charset="0"/>
              </a:rPr>
              <a:t> Konkordato veya sulh yolu ile alınmasından vazgeçilen alacaklar aşağıdakilerden hangisidir?</a:t>
            </a:r>
          </a:p>
          <a:p>
            <a:pPr algn="just"/>
            <a:r>
              <a:rPr lang="tr-TR" sz="1800" dirty="0" smtClean="0">
                <a:latin typeface="Arial" panose="020B0604020202020204" pitchFamily="34" charset="0"/>
                <a:cs typeface="Arial" panose="020B0604020202020204" pitchFamily="34" charset="0"/>
              </a:rPr>
              <a:t>a. Değersiz Alacak</a:t>
            </a:r>
          </a:p>
          <a:p>
            <a:pPr algn="just"/>
            <a:r>
              <a:rPr lang="tr-TR" sz="1800" dirty="0">
                <a:latin typeface="Arial" panose="020B0604020202020204" pitchFamily="34" charset="0"/>
                <a:cs typeface="Arial" panose="020B0604020202020204" pitchFamily="34" charset="0"/>
              </a:rPr>
              <a:t>b</a:t>
            </a:r>
            <a:r>
              <a:rPr lang="tr-TR" sz="1800" dirty="0" smtClean="0">
                <a:latin typeface="Arial" panose="020B0604020202020204" pitchFamily="34" charset="0"/>
                <a:cs typeface="Arial" panose="020B0604020202020204" pitchFamily="34" charset="0"/>
              </a:rPr>
              <a:t>. Şüpheli Alacak</a:t>
            </a:r>
          </a:p>
          <a:p>
            <a:pPr algn="just"/>
            <a:r>
              <a:rPr lang="tr-TR" sz="1800" dirty="0">
                <a:latin typeface="Arial" panose="020B0604020202020204" pitchFamily="34" charset="0"/>
                <a:cs typeface="Arial" panose="020B0604020202020204" pitchFamily="34" charset="0"/>
              </a:rPr>
              <a:t>c</a:t>
            </a:r>
            <a:r>
              <a:rPr lang="tr-TR" sz="1800" dirty="0" smtClean="0">
                <a:latin typeface="Arial" panose="020B0604020202020204" pitchFamily="34" charset="0"/>
                <a:cs typeface="Arial" panose="020B0604020202020204" pitchFamily="34" charset="0"/>
              </a:rPr>
              <a:t>. Teminatlı Alacak</a:t>
            </a:r>
          </a:p>
          <a:p>
            <a:pPr algn="just"/>
            <a:r>
              <a:rPr lang="tr-TR" sz="1800" dirty="0" smtClean="0">
                <a:latin typeface="Arial" panose="020B0604020202020204" pitchFamily="34" charset="0"/>
                <a:cs typeface="Arial" panose="020B0604020202020204" pitchFamily="34" charset="0"/>
              </a:rPr>
              <a:t>d. </a:t>
            </a:r>
            <a:r>
              <a:rPr lang="tr-TR" sz="1800" dirty="0">
                <a:latin typeface="Arial" panose="020B0604020202020204" pitchFamily="34" charset="0"/>
                <a:cs typeface="Arial" panose="020B0604020202020204" pitchFamily="34" charset="0"/>
              </a:rPr>
              <a:t>Vazgeçilen </a:t>
            </a:r>
            <a:r>
              <a:rPr lang="tr-TR" sz="1800" dirty="0" smtClean="0">
                <a:latin typeface="Arial" panose="020B0604020202020204" pitchFamily="34" charset="0"/>
                <a:cs typeface="Arial" panose="020B0604020202020204" pitchFamily="34" charset="0"/>
              </a:rPr>
              <a:t>Alacak</a:t>
            </a:r>
          </a:p>
          <a:p>
            <a:pPr algn="just"/>
            <a:endParaRPr lang="tr-TR" sz="1800" dirty="0">
              <a:latin typeface="Arial" panose="020B0604020202020204" pitchFamily="34" charset="0"/>
              <a:cs typeface="Arial" panose="020B0604020202020204" pitchFamily="34" charset="0"/>
            </a:endParaRPr>
          </a:p>
          <a:p>
            <a:pPr algn="just"/>
            <a:r>
              <a:rPr lang="tr-TR" sz="1800" b="1" dirty="0" smtClean="0">
                <a:latin typeface="Arial" panose="020B0604020202020204" pitchFamily="34" charset="0"/>
                <a:cs typeface="Arial" panose="020B0604020202020204" pitchFamily="34" charset="0"/>
              </a:rPr>
              <a:t>44. </a:t>
            </a:r>
            <a:r>
              <a:rPr lang="tr-TR" sz="1800" dirty="0" smtClean="0">
                <a:latin typeface="Arial" panose="020B0604020202020204" pitchFamily="34" charset="0"/>
                <a:cs typeface="Arial" panose="020B0604020202020204" pitchFamily="34" charset="0"/>
              </a:rPr>
              <a:t>İşletmenin kasasında 10.000 TL eksik çıkmıştır. Aşağıdakilerden hangisi doğrudur?</a:t>
            </a:r>
          </a:p>
          <a:p>
            <a:pPr algn="just"/>
            <a:r>
              <a:rPr lang="tr-TR" sz="1800" dirty="0">
                <a:latin typeface="Arial" panose="020B0604020202020204" pitchFamily="34" charset="0"/>
                <a:cs typeface="Arial" panose="020B0604020202020204" pitchFamily="34" charset="0"/>
              </a:rPr>
              <a:t>a. </a:t>
            </a:r>
            <a:r>
              <a:rPr lang="tr-TR" sz="1800" dirty="0" smtClean="0">
                <a:latin typeface="Arial" panose="020B0604020202020204" pitchFamily="34" charset="0"/>
                <a:cs typeface="Arial" panose="020B0604020202020204" pitchFamily="34" charset="0"/>
              </a:rPr>
              <a:t>100 Kasa 10.000 TL </a:t>
            </a:r>
            <a:r>
              <a:rPr lang="tr-TR" sz="1800" b="1" dirty="0" smtClean="0">
                <a:latin typeface="Arial" panose="020B0604020202020204" pitchFamily="34" charset="0"/>
                <a:cs typeface="Arial" panose="020B0604020202020204" pitchFamily="34" charset="0"/>
              </a:rPr>
              <a:t>borçlu</a:t>
            </a:r>
            <a:r>
              <a:rPr lang="tr-TR" sz="1800" dirty="0" smtClean="0">
                <a:latin typeface="Arial" panose="020B0604020202020204" pitchFamily="34" charset="0"/>
                <a:cs typeface="Arial" panose="020B0604020202020204" pitchFamily="34" charset="0"/>
              </a:rPr>
              <a:t> / 197 </a:t>
            </a:r>
            <a:r>
              <a:rPr lang="tr-TR" sz="1800" dirty="0" err="1" smtClean="0">
                <a:latin typeface="Arial" panose="020B0604020202020204" pitchFamily="34" charset="0"/>
                <a:cs typeface="Arial" panose="020B0604020202020204" pitchFamily="34" charset="0"/>
              </a:rPr>
              <a:t>Say.Tes.Nok</a:t>
            </a:r>
            <a:r>
              <a:rPr lang="tr-TR" sz="1800" dirty="0" smtClean="0">
                <a:latin typeface="Arial" panose="020B0604020202020204" pitchFamily="34" charset="0"/>
                <a:cs typeface="Arial" panose="020B0604020202020204" pitchFamily="34" charset="0"/>
              </a:rPr>
              <a:t>. 10.000 TL </a:t>
            </a:r>
            <a:r>
              <a:rPr lang="tr-TR" sz="1800" b="1" dirty="0" smtClean="0">
                <a:latin typeface="Arial" panose="020B0604020202020204" pitchFamily="34" charset="0"/>
                <a:cs typeface="Arial" panose="020B0604020202020204" pitchFamily="34" charset="0"/>
              </a:rPr>
              <a:t>alacaklı</a:t>
            </a:r>
          </a:p>
          <a:p>
            <a:pPr algn="just"/>
            <a:r>
              <a:rPr lang="tr-TR" sz="1800" dirty="0" smtClean="0">
                <a:latin typeface="Arial" panose="020B0604020202020204" pitchFamily="34" charset="0"/>
                <a:cs typeface="Arial" panose="020B0604020202020204" pitchFamily="34" charset="0"/>
              </a:rPr>
              <a:t>b. 197 </a:t>
            </a:r>
            <a:r>
              <a:rPr lang="tr-TR" sz="1800" dirty="0" err="1">
                <a:latin typeface="Arial" panose="020B0604020202020204" pitchFamily="34" charset="0"/>
                <a:cs typeface="Arial" panose="020B0604020202020204" pitchFamily="34" charset="0"/>
              </a:rPr>
              <a:t>Say.Tes.Nok</a:t>
            </a:r>
            <a:r>
              <a:rPr lang="tr-TR" sz="1800" dirty="0" smtClean="0">
                <a:latin typeface="Arial" panose="020B0604020202020204" pitchFamily="34" charset="0"/>
                <a:cs typeface="Arial" panose="020B0604020202020204" pitchFamily="34" charset="0"/>
              </a:rPr>
              <a:t>. 10.000 TL </a:t>
            </a:r>
            <a:r>
              <a:rPr lang="tr-TR" sz="1800" b="1" dirty="0" smtClean="0">
                <a:latin typeface="Arial" panose="020B0604020202020204" pitchFamily="34" charset="0"/>
                <a:cs typeface="Arial" panose="020B0604020202020204" pitchFamily="34" charset="0"/>
              </a:rPr>
              <a:t>borçlu </a:t>
            </a:r>
            <a:r>
              <a:rPr lang="tr-TR" sz="1800" dirty="0" smtClean="0">
                <a:latin typeface="Arial" panose="020B0604020202020204" pitchFamily="34" charset="0"/>
                <a:cs typeface="Arial" panose="020B0604020202020204" pitchFamily="34" charset="0"/>
              </a:rPr>
              <a:t>/ 100 Kasa 10.000 TL </a:t>
            </a:r>
            <a:r>
              <a:rPr lang="tr-TR" sz="1800" b="1" dirty="0" smtClean="0">
                <a:latin typeface="Arial" panose="020B0604020202020204" pitchFamily="34" charset="0"/>
                <a:cs typeface="Arial" panose="020B0604020202020204" pitchFamily="34" charset="0"/>
              </a:rPr>
              <a:t>alacaklı</a:t>
            </a:r>
          </a:p>
          <a:p>
            <a:pPr algn="just"/>
            <a:r>
              <a:rPr lang="tr-TR" sz="1800" dirty="0" smtClean="0">
                <a:latin typeface="Arial" panose="020B0604020202020204" pitchFamily="34" charset="0"/>
                <a:cs typeface="Arial" panose="020B0604020202020204" pitchFamily="34" charset="0"/>
              </a:rPr>
              <a:t>c. </a:t>
            </a:r>
            <a:r>
              <a:rPr lang="tr-TR" sz="1800" dirty="0">
                <a:latin typeface="Arial" panose="020B0604020202020204" pitchFamily="34" charset="0"/>
                <a:cs typeface="Arial" panose="020B0604020202020204" pitchFamily="34" charset="0"/>
              </a:rPr>
              <a:t>100 Kasa 10.000 TL </a:t>
            </a:r>
            <a:r>
              <a:rPr lang="tr-TR" sz="1800" b="1" dirty="0">
                <a:latin typeface="Arial" panose="020B0604020202020204" pitchFamily="34" charset="0"/>
                <a:cs typeface="Arial" panose="020B0604020202020204" pitchFamily="34" charset="0"/>
              </a:rPr>
              <a:t>borçlu</a:t>
            </a:r>
            <a:r>
              <a:rPr lang="tr-TR" sz="1800" dirty="0">
                <a:latin typeface="Arial" panose="020B0604020202020204" pitchFamily="34" charset="0"/>
                <a:cs typeface="Arial" panose="020B0604020202020204" pitchFamily="34" charset="0"/>
              </a:rPr>
              <a:t> / </a:t>
            </a:r>
            <a:r>
              <a:rPr lang="tr-TR" sz="1800" dirty="0" smtClean="0">
                <a:latin typeface="Arial" panose="020B0604020202020204" pitchFamily="34" charset="0"/>
                <a:cs typeface="Arial" panose="020B0604020202020204" pitchFamily="34" charset="0"/>
              </a:rPr>
              <a:t>102 Banka </a:t>
            </a:r>
            <a:r>
              <a:rPr lang="tr-TR" sz="1800" dirty="0">
                <a:latin typeface="Arial" panose="020B0604020202020204" pitchFamily="34" charset="0"/>
                <a:cs typeface="Arial" panose="020B0604020202020204" pitchFamily="34" charset="0"/>
              </a:rPr>
              <a:t>10.000 TL </a:t>
            </a:r>
            <a:r>
              <a:rPr lang="tr-TR" sz="1800" b="1" dirty="0" smtClean="0">
                <a:latin typeface="Arial" panose="020B0604020202020204" pitchFamily="34" charset="0"/>
                <a:cs typeface="Arial" panose="020B0604020202020204" pitchFamily="34" charset="0"/>
              </a:rPr>
              <a:t>alacaklı</a:t>
            </a:r>
            <a:endParaRPr lang="tr-TR" sz="1800" dirty="0">
              <a:latin typeface="Arial" panose="020B0604020202020204" pitchFamily="34" charset="0"/>
              <a:cs typeface="Arial" panose="020B0604020202020204" pitchFamily="34" charset="0"/>
            </a:endParaRPr>
          </a:p>
          <a:p>
            <a:pPr algn="just"/>
            <a:r>
              <a:rPr lang="tr-TR" sz="1800" dirty="0">
                <a:latin typeface="Arial" panose="020B0604020202020204" pitchFamily="34" charset="0"/>
                <a:cs typeface="Arial" panose="020B0604020202020204" pitchFamily="34" charset="0"/>
              </a:rPr>
              <a:t>d</a:t>
            </a:r>
            <a:r>
              <a:rPr lang="tr-TR" sz="1800" dirty="0" smtClean="0">
                <a:latin typeface="Arial" panose="020B0604020202020204" pitchFamily="34" charset="0"/>
                <a:cs typeface="Arial" panose="020B0604020202020204" pitchFamily="34" charset="0"/>
              </a:rPr>
              <a:t>. </a:t>
            </a:r>
            <a:r>
              <a:rPr lang="tr-TR" sz="1800" dirty="0">
                <a:latin typeface="Arial" panose="020B0604020202020204" pitchFamily="34" charset="0"/>
                <a:cs typeface="Arial" panose="020B0604020202020204" pitchFamily="34" charset="0"/>
              </a:rPr>
              <a:t>100 Kasa 10.000 TL </a:t>
            </a:r>
            <a:r>
              <a:rPr lang="tr-TR" sz="1800" b="1" dirty="0">
                <a:latin typeface="Arial" panose="020B0604020202020204" pitchFamily="34" charset="0"/>
                <a:cs typeface="Arial" panose="020B0604020202020204" pitchFamily="34" charset="0"/>
              </a:rPr>
              <a:t>borçlu</a:t>
            </a:r>
            <a:r>
              <a:rPr lang="tr-TR" sz="1800" dirty="0">
                <a:latin typeface="Arial" panose="020B0604020202020204" pitchFamily="34" charset="0"/>
                <a:cs typeface="Arial" panose="020B0604020202020204" pitchFamily="34" charset="0"/>
              </a:rPr>
              <a:t> / </a:t>
            </a:r>
            <a:r>
              <a:rPr lang="tr-TR" sz="1800" dirty="0" smtClean="0">
                <a:latin typeface="Arial" panose="020B0604020202020204" pitchFamily="34" charset="0"/>
                <a:cs typeface="Arial" panose="020B0604020202020204" pitchFamily="34" charset="0"/>
              </a:rPr>
              <a:t>131 </a:t>
            </a:r>
            <a:r>
              <a:rPr lang="tr-TR" sz="1800" dirty="0" err="1" smtClean="0">
                <a:latin typeface="Arial" panose="020B0604020202020204" pitchFamily="34" charset="0"/>
                <a:cs typeface="Arial" panose="020B0604020202020204" pitchFamily="34" charset="0"/>
              </a:rPr>
              <a:t>Ortak.Alac</a:t>
            </a:r>
            <a:r>
              <a:rPr lang="tr-TR" sz="1800" dirty="0" smtClean="0">
                <a:latin typeface="Arial" panose="020B0604020202020204" pitchFamily="34" charset="0"/>
                <a:cs typeface="Arial" panose="020B0604020202020204" pitchFamily="34" charset="0"/>
              </a:rPr>
              <a:t>. </a:t>
            </a:r>
            <a:r>
              <a:rPr lang="tr-TR" sz="1800" dirty="0">
                <a:latin typeface="Arial" panose="020B0604020202020204" pitchFamily="34" charset="0"/>
                <a:cs typeface="Arial" panose="020B0604020202020204" pitchFamily="34" charset="0"/>
              </a:rPr>
              <a:t>10.000 TL </a:t>
            </a:r>
            <a:r>
              <a:rPr lang="tr-TR" sz="1800" b="1" dirty="0">
                <a:latin typeface="Arial" panose="020B0604020202020204" pitchFamily="34" charset="0"/>
                <a:cs typeface="Arial" panose="020B0604020202020204" pitchFamily="34" charset="0"/>
              </a:rPr>
              <a:t>alacaklı</a:t>
            </a:r>
          </a:p>
          <a:p>
            <a:pPr algn="just"/>
            <a:endParaRPr lang="tr-TR" sz="1800" dirty="0" smtClean="0">
              <a:latin typeface="Arial" panose="020B0604020202020204" pitchFamily="34" charset="0"/>
              <a:cs typeface="Arial" panose="020B0604020202020204" pitchFamily="34" charset="0"/>
            </a:endParaRPr>
          </a:p>
          <a:p>
            <a:pPr algn="just"/>
            <a:endParaRPr lang="tr-T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75667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pPr algn="just"/>
            <a:r>
              <a:rPr lang="tr-TR" sz="1800" b="1" dirty="0" smtClean="0">
                <a:latin typeface="Arial" panose="020B0604020202020204" pitchFamily="34" charset="0"/>
                <a:cs typeface="Arial" panose="020B0604020202020204" pitchFamily="34" charset="0"/>
              </a:rPr>
              <a:t>45. </a:t>
            </a:r>
            <a:r>
              <a:rPr lang="tr-TR" sz="1800" dirty="0" smtClean="0">
                <a:latin typeface="Arial" panose="020B0604020202020204" pitchFamily="34" charset="0"/>
                <a:cs typeface="Arial" panose="020B0604020202020204" pitchFamily="34" charset="0"/>
              </a:rPr>
              <a:t>Kasada çıkan noksanın bankaya yatırıldığı anlaşılmıştır. Hangisi doğru cevaptır?</a:t>
            </a:r>
          </a:p>
          <a:p>
            <a:pPr algn="just"/>
            <a:r>
              <a:rPr lang="tr-TR" sz="1800" dirty="0">
                <a:latin typeface="Arial" panose="020B0604020202020204" pitchFamily="34" charset="0"/>
                <a:cs typeface="Arial" panose="020B0604020202020204" pitchFamily="34" charset="0"/>
              </a:rPr>
              <a:t>a. </a:t>
            </a:r>
            <a:r>
              <a:rPr lang="tr-TR" sz="1800" dirty="0" smtClean="0">
                <a:latin typeface="Arial" panose="020B0604020202020204" pitchFamily="34" charset="0"/>
                <a:cs typeface="Arial" panose="020B0604020202020204" pitchFamily="34" charset="0"/>
              </a:rPr>
              <a:t>100 Kasa 10.000 TL </a:t>
            </a:r>
            <a:r>
              <a:rPr lang="tr-TR" sz="1800" b="1" dirty="0" smtClean="0">
                <a:latin typeface="Arial" panose="020B0604020202020204" pitchFamily="34" charset="0"/>
                <a:cs typeface="Arial" panose="020B0604020202020204" pitchFamily="34" charset="0"/>
              </a:rPr>
              <a:t>borçlu</a:t>
            </a:r>
            <a:r>
              <a:rPr lang="tr-TR" sz="1800" dirty="0" smtClean="0">
                <a:latin typeface="Arial" panose="020B0604020202020204" pitchFamily="34" charset="0"/>
                <a:cs typeface="Arial" panose="020B0604020202020204" pitchFamily="34" charset="0"/>
              </a:rPr>
              <a:t> / </a:t>
            </a:r>
            <a:r>
              <a:rPr lang="tr-TR" sz="1800" dirty="0">
                <a:latin typeface="Arial" panose="020B0604020202020204" pitchFamily="34" charset="0"/>
                <a:cs typeface="Arial" panose="020B0604020202020204" pitchFamily="34" charset="0"/>
              </a:rPr>
              <a:t>102 Banka 10.000 TL </a:t>
            </a:r>
            <a:r>
              <a:rPr lang="tr-TR" sz="1800" b="1" dirty="0">
                <a:latin typeface="Arial" panose="020B0604020202020204" pitchFamily="34" charset="0"/>
                <a:cs typeface="Arial" panose="020B0604020202020204" pitchFamily="34" charset="0"/>
              </a:rPr>
              <a:t>alacaklı</a:t>
            </a:r>
            <a:endParaRPr lang="tr-TR" sz="1800" b="1" dirty="0" smtClean="0">
              <a:latin typeface="Arial" panose="020B0604020202020204" pitchFamily="34" charset="0"/>
              <a:cs typeface="Arial" panose="020B0604020202020204" pitchFamily="34" charset="0"/>
            </a:endParaRPr>
          </a:p>
          <a:p>
            <a:pPr algn="just"/>
            <a:r>
              <a:rPr lang="tr-TR" sz="1800" dirty="0" smtClean="0">
                <a:latin typeface="Arial" panose="020B0604020202020204" pitchFamily="34" charset="0"/>
                <a:cs typeface="Arial" panose="020B0604020202020204" pitchFamily="34" charset="0"/>
              </a:rPr>
              <a:t>b. 102 Banka </a:t>
            </a:r>
            <a:r>
              <a:rPr lang="tr-TR" sz="1800" dirty="0">
                <a:latin typeface="Arial" panose="020B0604020202020204" pitchFamily="34" charset="0"/>
                <a:cs typeface="Arial" panose="020B0604020202020204" pitchFamily="34" charset="0"/>
              </a:rPr>
              <a:t>10.000 TL </a:t>
            </a:r>
            <a:r>
              <a:rPr lang="tr-TR" sz="1800" b="1" dirty="0">
                <a:latin typeface="Arial" panose="020B0604020202020204" pitchFamily="34" charset="0"/>
                <a:cs typeface="Arial" panose="020B0604020202020204" pitchFamily="34" charset="0"/>
              </a:rPr>
              <a:t>borçlu</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101 Alınan Çekler 10.000 TL </a:t>
            </a:r>
            <a:r>
              <a:rPr lang="tr-TR" sz="1800" b="1" dirty="0" smtClean="0">
                <a:latin typeface="Arial" panose="020B0604020202020204" pitchFamily="34" charset="0"/>
                <a:cs typeface="Arial" panose="020B0604020202020204" pitchFamily="34" charset="0"/>
              </a:rPr>
              <a:t>alacaklı</a:t>
            </a:r>
          </a:p>
          <a:p>
            <a:pPr algn="just"/>
            <a:r>
              <a:rPr lang="tr-TR" sz="1800" dirty="0" smtClean="0">
                <a:latin typeface="Arial" panose="020B0604020202020204" pitchFamily="34" charset="0"/>
                <a:cs typeface="Arial" panose="020B0604020202020204" pitchFamily="34" charset="0"/>
              </a:rPr>
              <a:t>c. </a:t>
            </a:r>
            <a:r>
              <a:rPr lang="tr-TR" sz="1800" dirty="0">
                <a:latin typeface="Arial" panose="020B0604020202020204" pitchFamily="34" charset="0"/>
                <a:cs typeface="Arial" panose="020B0604020202020204" pitchFamily="34" charset="0"/>
              </a:rPr>
              <a:t>102 Banka 10.000 TL </a:t>
            </a:r>
            <a:r>
              <a:rPr lang="tr-TR" sz="1800" b="1" dirty="0">
                <a:latin typeface="Arial" panose="020B0604020202020204" pitchFamily="34" charset="0"/>
                <a:cs typeface="Arial" panose="020B0604020202020204" pitchFamily="34" charset="0"/>
              </a:rPr>
              <a:t>borçlu</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a:t>
            </a:r>
            <a:r>
              <a:rPr lang="tr-TR" sz="1800" dirty="0">
                <a:latin typeface="Arial" panose="020B0604020202020204" pitchFamily="34" charset="0"/>
                <a:cs typeface="Arial" panose="020B0604020202020204" pitchFamily="34" charset="0"/>
              </a:rPr>
              <a:t>100 Kasa 10.000 TL </a:t>
            </a:r>
            <a:r>
              <a:rPr lang="tr-TR" sz="1800" b="1" dirty="0" smtClean="0">
                <a:latin typeface="Arial" panose="020B0604020202020204" pitchFamily="34" charset="0"/>
                <a:cs typeface="Arial" panose="020B0604020202020204" pitchFamily="34" charset="0"/>
              </a:rPr>
              <a:t>alacaklı</a:t>
            </a:r>
            <a:r>
              <a:rPr lang="tr-TR" sz="1800" dirty="0" smtClean="0">
                <a:latin typeface="Arial" panose="020B0604020202020204" pitchFamily="34" charset="0"/>
                <a:cs typeface="Arial" panose="020B0604020202020204" pitchFamily="34" charset="0"/>
              </a:rPr>
              <a:t> </a:t>
            </a:r>
            <a:endParaRPr lang="tr-TR" sz="1800" dirty="0">
              <a:latin typeface="Arial" panose="020B0604020202020204" pitchFamily="34" charset="0"/>
              <a:cs typeface="Arial" panose="020B0604020202020204" pitchFamily="34" charset="0"/>
            </a:endParaRPr>
          </a:p>
          <a:p>
            <a:pPr algn="just"/>
            <a:r>
              <a:rPr lang="tr-TR" sz="1800" dirty="0">
                <a:latin typeface="Arial" panose="020B0604020202020204" pitchFamily="34" charset="0"/>
                <a:cs typeface="Arial" panose="020B0604020202020204" pitchFamily="34" charset="0"/>
              </a:rPr>
              <a:t>d</a:t>
            </a:r>
            <a:r>
              <a:rPr lang="tr-TR" sz="1800" dirty="0" smtClean="0">
                <a:latin typeface="Arial" panose="020B0604020202020204" pitchFamily="34" charset="0"/>
                <a:cs typeface="Arial" panose="020B0604020202020204" pitchFamily="34" charset="0"/>
              </a:rPr>
              <a:t>. 320 Satıcılar </a:t>
            </a:r>
            <a:r>
              <a:rPr lang="tr-TR" sz="1800" dirty="0">
                <a:latin typeface="Arial" panose="020B0604020202020204" pitchFamily="34" charset="0"/>
                <a:cs typeface="Arial" panose="020B0604020202020204" pitchFamily="34" charset="0"/>
              </a:rPr>
              <a:t>10.000 TL </a:t>
            </a:r>
            <a:r>
              <a:rPr lang="tr-TR" sz="1800" b="1" dirty="0">
                <a:latin typeface="Arial" panose="020B0604020202020204" pitchFamily="34" charset="0"/>
                <a:cs typeface="Arial" panose="020B0604020202020204" pitchFamily="34" charset="0"/>
              </a:rPr>
              <a:t>borçlu</a:t>
            </a:r>
            <a:r>
              <a:rPr lang="tr-TR" sz="1800" dirty="0">
                <a:latin typeface="Arial" panose="020B0604020202020204" pitchFamily="34" charset="0"/>
                <a:cs typeface="Arial" panose="020B0604020202020204" pitchFamily="34" charset="0"/>
              </a:rPr>
              <a:t> / 100 Kasa 10.000 TL </a:t>
            </a:r>
            <a:r>
              <a:rPr lang="tr-TR" sz="1800" b="1" dirty="0" smtClean="0">
                <a:latin typeface="Arial" panose="020B0604020202020204" pitchFamily="34" charset="0"/>
                <a:cs typeface="Arial" panose="020B0604020202020204" pitchFamily="34" charset="0"/>
              </a:rPr>
              <a:t>alacaklı</a:t>
            </a:r>
          </a:p>
          <a:p>
            <a:pPr algn="just"/>
            <a:endParaRPr lang="tr-TR" sz="1800" b="1" dirty="0">
              <a:latin typeface="Arial" panose="020B0604020202020204" pitchFamily="34" charset="0"/>
              <a:cs typeface="Arial" panose="020B0604020202020204" pitchFamily="34" charset="0"/>
            </a:endParaRPr>
          </a:p>
          <a:p>
            <a:pPr algn="just"/>
            <a:r>
              <a:rPr lang="tr-TR" sz="1800" b="1" dirty="0" smtClean="0">
                <a:latin typeface="Arial" panose="020B0604020202020204" pitchFamily="34" charset="0"/>
                <a:cs typeface="Arial" panose="020B0604020202020204" pitchFamily="34" charset="0"/>
              </a:rPr>
              <a:t>46. </a:t>
            </a:r>
            <a:r>
              <a:rPr lang="tr-TR" sz="1800" dirty="0" smtClean="0">
                <a:latin typeface="Arial" panose="020B0604020202020204" pitchFamily="34" charset="0"/>
                <a:cs typeface="Arial" panose="020B0604020202020204" pitchFamily="34" charset="0"/>
              </a:rPr>
              <a:t>10.000 TL kasa noksanı Satıcılara ödenmiş olsaydı kayıt nasıl olurdu?</a:t>
            </a:r>
          </a:p>
          <a:p>
            <a:pPr algn="just"/>
            <a:endParaRPr lang="tr-T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3657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pPr algn="just"/>
            <a:r>
              <a:rPr lang="tr-TR" sz="1800" b="1" dirty="0">
                <a:latin typeface="Arial" panose="020B0604020202020204" pitchFamily="34" charset="0"/>
                <a:cs typeface="Arial" panose="020B0604020202020204" pitchFamily="34" charset="0"/>
              </a:rPr>
              <a:t>47. </a:t>
            </a:r>
            <a:r>
              <a:rPr lang="tr-TR" sz="1800" dirty="0">
                <a:latin typeface="Arial" panose="020B0604020202020204" pitchFamily="34" charset="0"/>
                <a:cs typeface="Arial" panose="020B0604020202020204" pitchFamily="34" charset="0"/>
              </a:rPr>
              <a:t>İşletmenin kasasında dönem sonunda 10.000$ vardır. Alındığında 1$=1TL, dönem sonunda 1,2 TL olmuştur. Hangi cevap doğrudur?</a:t>
            </a:r>
          </a:p>
          <a:p>
            <a:pPr algn="just"/>
            <a:r>
              <a:rPr lang="tr-TR" sz="1800" dirty="0">
                <a:latin typeface="Arial" panose="020B0604020202020204" pitchFamily="34" charset="0"/>
                <a:cs typeface="Arial" panose="020B0604020202020204" pitchFamily="34" charset="0"/>
              </a:rPr>
              <a:t>a. 100 Kasa 2.000 TL </a:t>
            </a:r>
            <a:r>
              <a:rPr lang="tr-TR" sz="1800" b="1" dirty="0">
                <a:latin typeface="Arial" panose="020B0604020202020204" pitchFamily="34" charset="0"/>
                <a:cs typeface="Arial" panose="020B0604020202020204" pitchFamily="34" charset="0"/>
              </a:rPr>
              <a:t>borçlu</a:t>
            </a:r>
            <a:r>
              <a:rPr lang="tr-TR" sz="1800" dirty="0">
                <a:latin typeface="Arial" panose="020B0604020202020204" pitchFamily="34" charset="0"/>
                <a:cs typeface="Arial" panose="020B0604020202020204" pitchFamily="34" charset="0"/>
              </a:rPr>
              <a:t> / 656 Kambiyo Zar. 2.000 TL </a:t>
            </a:r>
            <a:r>
              <a:rPr lang="tr-TR" sz="1800" b="1" dirty="0">
                <a:latin typeface="Arial" panose="020B0604020202020204" pitchFamily="34" charset="0"/>
                <a:cs typeface="Arial" panose="020B0604020202020204" pitchFamily="34" charset="0"/>
              </a:rPr>
              <a:t>alacaklı</a:t>
            </a:r>
          </a:p>
          <a:p>
            <a:pPr algn="just"/>
            <a:r>
              <a:rPr lang="tr-TR" sz="1800" dirty="0">
                <a:latin typeface="Arial" panose="020B0604020202020204" pitchFamily="34" charset="0"/>
                <a:cs typeface="Arial" panose="020B0604020202020204" pitchFamily="34" charset="0"/>
              </a:rPr>
              <a:t>b. 100 Kasa 2.000 TL </a:t>
            </a:r>
            <a:r>
              <a:rPr lang="tr-TR" sz="1800" b="1" dirty="0">
                <a:latin typeface="Arial" panose="020B0604020202020204" pitchFamily="34" charset="0"/>
                <a:cs typeface="Arial" panose="020B0604020202020204" pitchFamily="34" charset="0"/>
              </a:rPr>
              <a:t>borçlu</a:t>
            </a:r>
            <a:r>
              <a:rPr lang="tr-TR" sz="1800" dirty="0">
                <a:latin typeface="Arial" panose="020B0604020202020204" pitchFamily="34" charset="0"/>
                <a:cs typeface="Arial" panose="020B0604020202020204" pitchFamily="34" charset="0"/>
              </a:rPr>
              <a:t> / 646 Kambiyo Kar. 2.000 TL </a:t>
            </a:r>
            <a:r>
              <a:rPr lang="tr-TR" sz="1800" b="1" dirty="0">
                <a:latin typeface="Arial" panose="020B0604020202020204" pitchFamily="34" charset="0"/>
                <a:cs typeface="Arial" panose="020B0604020202020204" pitchFamily="34" charset="0"/>
              </a:rPr>
              <a:t>alacaklı</a:t>
            </a:r>
          </a:p>
          <a:p>
            <a:pPr algn="just"/>
            <a:r>
              <a:rPr lang="tr-TR" sz="1800" dirty="0">
                <a:latin typeface="Arial" panose="020B0604020202020204" pitchFamily="34" charset="0"/>
                <a:cs typeface="Arial" panose="020B0604020202020204" pitchFamily="34" charset="0"/>
              </a:rPr>
              <a:t>c. 100 Kasa 2.500 TL </a:t>
            </a:r>
            <a:r>
              <a:rPr lang="tr-TR" sz="1800" b="1" dirty="0">
                <a:latin typeface="Arial" panose="020B0604020202020204" pitchFamily="34" charset="0"/>
                <a:cs typeface="Arial" panose="020B0604020202020204" pitchFamily="34" charset="0"/>
              </a:rPr>
              <a:t>borçlu</a:t>
            </a:r>
            <a:r>
              <a:rPr lang="tr-TR" sz="1800" dirty="0">
                <a:latin typeface="Arial" panose="020B0604020202020204" pitchFamily="34" charset="0"/>
                <a:cs typeface="Arial" panose="020B0604020202020204" pitchFamily="34" charset="0"/>
              </a:rPr>
              <a:t> / 646 Kambiyo Kar. 2.500 TL </a:t>
            </a:r>
            <a:r>
              <a:rPr lang="tr-TR" sz="1800" b="1" dirty="0">
                <a:latin typeface="Arial" panose="020B0604020202020204" pitchFamily="34" charset="0"/>
                <a:cs typeface="Arial" panose="020B0604020202020204" pitchFamily="34" charset="0"/>
              </a:rPr>
              <a:t>alacaklı</a:t>
            </a:r>
          </a:p>
          <a:p>
            <a:pPr algn="just"/>
            <a:r>
              <a:rPr lang="tr-TR" sz="1800" dirty="0">
                <a:latin typeface="Arial" panose="020B0604020202020204" pitchFamily="34" charset="0"/>
                <a:cs typeface="Arial" panose="020B0604020202020204" pitchFamily="34" charset="0"/>
              </a:rPr>
              <a:t>d. 656 Kambiyo Zar. 3.000 TL </a:t>
            </a:r>
            <a:r>
              <a:rPr lang="tr-TR" sz="1800" b="1" dirty="0">
                <a:latin typeface="Arial" panose="020B0604020202020204" pitchFamily="34" charset="0"/>
                <a:cs typeface="Arial" panose="020B0604020202020204" pitchFamily="34" charset="0"/>
              </a:rPr>
              <a:t>borçlu</a:t>
            </a:r>
            <a:r>
              <a:rPr lang="tr-TR" sz="1800" dirty="0">
                <a:latin typeface="Arial" panose="020B0604020202020204" pitchFamily="34" charset="0"/>
                <a:cs typeface="Arial" panose="020B0604020202020204" pitchFamily="34" charset="0"/>
              </a:rPr>
              <a:t> / 100 Kasa 3.000 TL </a:t>
            </a:r>
            <a:r>
              <a:rPr lang="tr-TR" sz="1800" b="1" dirty="0">
                <a:latin typeface="Arial" panose="020B0604020202020204" pitchFamily="34" charset="0"/>
                <a:cs typeface="Arial" panose="020B0604020202020204" pitchFamily="34" charset="0"/>
              </a:rPr>
              <a:t>alacaklı</a:t>
            </a:r>
          </a:p>
          <a:p>
            <a:pPr algn="just"/>
            <a:endParaRPr lang="tr-TR" sz="1800" b="1" dirty="0">
              <a:latin typeface="Arial" panose="020B0604020202020204" pitchFamily="34" charset="0"/>
              <a:cs typeface="Arial" panose="020B0604020202020204" pitchFamily="34" charset="0"/>
            </a:endParaRPr>
          </a:p>
          <a:p>
            <a:pPr algn="just"/>
            <a:r>
              <a:rPr lang="tr-TR" sz="1800" b="1" dirty="0" smtClean="0">
                <a:latin typeface="Arial" panose="020B0604020202020204" pitchFamily="34" charset="0"/>
                <a:cs typeface="Arial" panose="020B0604020202020204" pitchFamily="34" charset="0"/>
              </a:rPr>
              <a:t>48. </a:t>
            </a:r>
            <a:r>
              <a:rPr lang="tr-TR" sz="1800" dirty="0" smtClean="0">
                <a:latin typeface="Arial" panose="020B0604020202020204" pitchFamily="34" charset="0"/>
                <a:cs typeface="Arial" panose="020B0604020202020204" pitchFamily="34" charset="0"/>
              </a:rPr>
              <a:t>İşletmenin kasasında 15.000 TL para vardır. Hesapta ise 13.000 TL görülmektedir. Aşağıdaki doğru kayıt hangisidir?</a:t>
            </a:r>
          </a:p>
          <a:p>
            <a:pPr algn="just"/>
            <a:r>
              <a:rPr lang="tr-TR" sz="1800" dirty="0">
                <a:latin typeface="Arial" panose="020B0604020202020204" pitchFamily="34" charset="0"/>
                <a:cs typeface="Arial" panose="020B0604020202020204" pitchFamily="34" charset="0"/>
              </a:rPr>
              <a:t>a. </a:t>
            </a:r>
            <a:r>
              <a:rPr lang="tr-TR" sz="1800" dirty="0" smtClean="0">
                <a:latin typeface="Arial" panose="020B0604020202020204" pitchFamily="34" charset="0"/>
                <a:cs typeface="Arial" panose="020B0604020202020204" pitchFamily="34" charset="0"/>
              </a:rPr>
              <a:t>197 </a:t>
            </a:r>
            <a:r>
              <a:rPr lang="tr-TR" sz="1800" dirty="0" err="1" smtClean="0">
                <a:latin typeface="Arial" panose="020B0604020202020204" pitchFamily="34" charset="0"/>
                <a:cs typeface="Arial" panose="020B0604020202020204" pitchFamily="34" charset="0"/>
              </a:rPr>
              <a:t>Say.Tes.Nok</a:t>
            </a:r>
            <a:r>
              <a:rPr lang="tr-TR" sz="1800" dirty="0" smtClean="0">
                <a:latin typeface="Arial" panose="020B0604020202020204" pitchFamily="34" charset="0"/>
                <a:cs typeface="Arial" panose="020B0604020202020204" pitchFamily="34" charset="0"/>
              </a:rPr>
              <a:t>. 2.000 TL </a:t>
            </a:r>
            <a:r>
              <a:rPr lang="tr-TR" sz="1800" b="1" dirty="0" smtClean="0">
                <a:latin typeface="Arial" panose="020B0604020202020204" pitchFamily="34" charset="0"/>
                <a:cs typeface="Arial" panose="020B0604020202020204" pitchFamily="34" charset="0"/>
              </a:rPr>
              <a:t>borçlu</a:t>
            </a:r>
            <a:r>
              <a:rPr lang="tr-TR" sz="1800" dirty="0" smtClean="0">
                <a:latin typeface="Arial" panose="020B0604020202020204" pitchFamily="34" charset="0"/>
                <a:cs typeface="Arial" panose="020B0604020202020204" pitchFamily="34" charset="0"/>
              </a:rPr>
              <a:t> / 397 </a:t>
            </a:r>
            <a:r>
              <a:rPr lang="tr-TR" sz="1800" dirty="0" err="1" smtClean="0">
                <a:latin typeface="Arial" panose="020B0604020202020204" pitchFamily="34" charset="0"/>
                <a:cs typeface="Arial" panose="020B0604020202020204" pitchFamily="34" charset="0"/>
              </a:rPr>
              <a:t>S.Tes.Fzl</a:t>
            </a:r>
            <a:r>
              <a:rPr lang="tr-TR" sz="1800" dirty="0" smtClean="0">
                <a:latin typeface="Arial" panose="020B0604020202020204" pitchFamily="34" charset="0"/>
                <a:cs typeface="Arial" panose="020B0604020202020204" pitchFamily="34" charset="0"/>
              </a:rPr>
              <a:t> 2.000 </a:t>
            </a:r>
            <a:r>
              <a:rPr lang="tr-TR" sz="1800" dirty="0">
                <a:latin typeface="Arial" panose="020B0604020202020204" pitchFamily="34" charset="0"/>
                <a:cs typeface="Arial" panose="020B0604020202020204" pitchFamily="34" charset="0"/>
              </a:rPr>
              <a:t>TL </a:t>
            </a:r>
            <a:r>
              <a:rPr lang="tr-TR" sz="1800" b="1" dirty="0">
                <a:latin typeface="Arial" panose="020B0604020202020204" pitchFamily="34" charset="0"/>
                <a:cs typeface="Arial" panose="020B0604020202020204" pitchFamily="34" charset="0"/>
              </a:rPr>
              <a:t>alacaklı</a:t>
            </a:r>
            <a:endParaRPr lang="tr-TR" sz="1800" b="1" dirty="0" smtClean="0">
              <a:latin typeface="Arial" panose="020B0604020202020204" pitchFamily="34" charset="0"/>
              <a:cs typeface="Arial" panose="020B0604020202020204" pitchFamily="34" charset="0"/>
            </a:endParaRPr>
          </a:p>
          <a:p>
            <a:pPr algn="just"/>
            <a:r>
              <a:rPr lang="tr-TR" sz="1800" dirty="0" smtClean="0">
                <a:latin typeface="Arial" panose="020B0604020202020204" pitchFamily="34" charset="0"/>
                <a:cs typeface="Arial" panose="020B0604020202020204" pitchFamily="34" charset="0"/>
              </a:rPr>
              <a:t>b. </a:t>
            </a:r>
            <a:r>
              <a:rPr lang="tr-TR" sz="1800" dirty="0">
                <a:latin typeface="Arial" panose="020B0604020202020204" pitchFamily="34" charset="0"/>
                <a:cs typeface="Arial" panose="020B0604020202020204" pitchFamily="34" charset="0"/>
              </a:rPr>
              <a:t>100 Kasa 2</a:t>
            </a:r>
            <a:r>
              <a:rPr lang="tr-TR" sz="1800" dirty="0" smtClean="0">
                <a:latin typeface="Arial" panose="020B0604020202020204" pitchFamily="34" charset="0"/>
                <a:cs typeface="Arial" panose="020B0604020202020204" pitchFamily="34" charset="0"/>
              </a:rPr>
              <a:t>.000 </a:t>
            </a:r>
            <a:r>
              <a:rPr lang="tr-TR" sz="1800" dirty="0">
                <a:latin typeface="Arial" panose="020B0604020202020204" pitchFamily="34" charset="0"/>
                <a:cs typeface="Arial" panose="020B0604020202020204" pitchFamily="34" charset="0"/>
              </a:rPr>
              <a:t>TL </a:t>
            </a:r>
            <a:r>
              <a:rPr lang="tr-TR" sz="1800" b="1" dirty="0">
                <a:latin typeface="Arial" panose="020B0604020202020204" pitchFamily="34" charset="0"/>
                <a:cs typeface="Arial" panose="020B0604020202020204" pitchFamily="34" charset="0"/>
              </a:rPr>
              <a:t>borçlu</a:t>
            </a:r>
            <a:r>
              <a:rPr lang="tr-TR" sz="1800" dirty="0">
                <a:latin typeface="Arial" panose="020B0604020202020204" pitchFamily="34" charset="0"/>
                <a:cs typeface="Arial" panose="020B0604020202020204" pitchFamily="34" charset="0"/>
              </a:rPr>
              <a:t> / 102 Banka 2</a:t>
            </a:r>
            <a:r>
              <a:rPr lang="tr-TR" sz="1800" dirty="0" smtClean="0">
                <a:latin typeface="Arial" panose="020B0604020202020204" pitchFamily="34" charset="0"/>
                <a:cs typeface="Arial" panose="020B0604020202020204" pitchFamily="34" charset="0"/>
              </a:rPr>
              <a:t>.000 </a:t>
            </a:r>
            <a:r>
              <a:rPr lang="tr-TR" sz="1800" dirty="0">
                <a:latin typeface="Arial" panose="020B0604020202020204" pitchFamily="34" charset="0"/>
                <a:cs typeface="Arial" panose="020B0604020202020204" pitchFamily="34" charset="0"/>
              </a:rPr>
              <a:t>TL </a:t>
            </a:r>
            <a:r>
              <a:rPr lang="tr-TR" sz="1800" b="1" dirty="0">
                <a:latin typeface="Arial" panose="020B0604020202020204" pitchFamily="34" charset="0"/>
                <a:cs typeface="Arial" panose="020B0604020202020204" pitchFamily="34" charset="0"/>
              </a:rPr>
              <a:t>alacaklı</a:t>
            </a:r>
            <a:endParaRPr lang="tr-TR" sz="1800" b="1" dirty="0" smtClean="0">
              <a:latin typeface="Arial" panose="020B0604020202020204" pitchFamily="34" charset="0"/>
              <a:cs typeface="Arial" panose="020B0604020202020204" pitchFamily="34" charset="0"/>
            </a:endParaRPr>
          </a:p>
          <a:p>
            <a:pPr algn="just"/>
            <a:r>
              <a:rPr lang="tr-TR" sz="1800" dirty="0" smtClean="0">
                <a:latin typeface="Arial" panose="020B0604020202020204" pitchFamily="34" charset="0"/>
                <a:cs typeface="Arial" panose="020B0604020202020204" pitchFamily="34" charset="0"/>
              </a:rPr>
              <a:t>c. </a:t>
            </a:r>
            <a:r>
              <a:rPr lang="tr-TR" sz="1800" dirty="0">
                <a:latin typeface="Arial" panose="020B0604020202020204" pitchFamily="34" charset="0"/>
                <a:cs typeface="Arial" panose="020B0604020202020204" pitchFamily="34" charset="0"/>
              </a:rPr>
              <a:t>100 Kasa 2.000 TL </a:t>
            </a:r>
            <a:r>
              <a:rPr lang="tr-TR" sz="1800" b="1" dirty="0">
                <a:latin typeface="Arial" panose="020B0604020202020204" pitchFamily="34" charset="0"/>
                <a:cs typeface="Arial" panose="020B0604020202020204" pitchFamily="34" charset="0"/>
              </a:rPr>
              <a:t>borçlu</a:t>
            </a:r>
            <a:r>
              <a:rPr lang="tr-TR" sz="1800" dirty="0">
                <a:latin typeface="Arial" panose="020B0604020202020204" pitchFamily="34" charset="0"/>
                <a:cs typeface="Arial" panose="020B0604020202020204" pitchFamily="34" charset="0"/>
              </a:rPr>
              <a:t> / 397 </a:t>
            </a:r>
            <a:r>
              <a:rPr lang="tr-TR" sz="1800" dirty="0" err="1">
                <a:latin typeface="Arial" panose="020B0604020202020204" pitchFamily="34" charset="0"/>
                <a:cs typeface="Arial" panose="020B0604020202020204" pitchFamily="34" charset="0"/>
              </a:rPr>
              <a:t>S.Tes.Fzl</a:t>
            </a:r>
            <a:r>
              <a:rPr lang="tr-TR" sz="1800" dirty="0">
                <a:latin typeface="Arial" panose="020B0604020202020204" pitchFamily="34" charset="0"/>
                <a:cs typeface="Arial" panose="020B0604020202020204" pitchFamily="34" charset="0"/>
              </a:rPr>
              <a:t> 2.000 TL </a:t>
            </a:r>
            <a:r>
              <a:rPr lang="tr-TR" sz="1800" b="1" dirty="0" smtClean="0">
                <a:latin typeface="Arial" panose="020B0604020202020204" pitchFamily="34" charset="0"/>
                <a:cs typeface="Arial" panose="020B0604020202020204" pitchFamily="34" charset="0"/>
              </a:rPr>
              <a:t>alacaklı</a:t>
            </a:r>
            <a:endParaRPr lang="tr-TR" sz="1800" dirty="0">
              <a:latin typeface="Arial" panose="020B0604020202020204" pitchFamily="34" charset="0"/>
              <a:cs typeface="Arial" panose="020B0604020202020204" pitchFamily="34" charset="0"/>
            </a:endParaRPr>
          </a:p>
          <a:p>
            <a:pPr algn="just"/>
            <a:r>
              <a:rPr lang="tr-TR" sz="1800" dirty="0">
                <a:latin typeface="Arial" panose="020B0604020202020204" pitchFamily="34" charset="0"/>
                <a:cs typeface="Arial" panose="020B0604020202020204" pitchFamily="34" charset="0"/>
              </a:rPr>
              <a:t>d</a:t>
            </a:r>
            <a:r>
              <a:rPr lang="tr-TR" sz="1800" dirty="0" smtClean="0">
                <a:latin typeface="Arial" panose="020B0604020202020204" pitchFamily="34" charset="0"/>
                <a:cs typeface="Arial" panose="020B0604020202020204" pitchFamily="34" charset="0"/>
              </a:rPr>
              <a:t>. </a:t>
            </a:r>
            <a:r>
              <a:rPr lang="tr-TR" sz="1800" dirty="0">
                <a:latin typeface="Arial" panose="020B0604020202020204" pitchFamily="34" charset="0"/>
                <a:cs typeface="Arial" panose="020B0604020202020204" pitchFamily="34" charset="0"/>
              </a:rPr>
              <a:t>102 Banka 2</a:t>
            </a:r>
            <a:r>
              <a:rPr lang="tr-TR" sz="1800" dirty="0" smtClean="0">
                <a:latin typeface="Arial" panose="020B0604020202020204" pitchFamily="34" charset="0"/>
                <a:cs typeface="Arial" panose="020B0604020202020204" pitchFamily="34" charset="0"/>
              </a:rPr>
              <a:t>.000 </a:t>
            </a:r>
            <a:r>
              <a:rPr lang="tr-TR" sz="1800" dirty="0">
                <a:latin typeface="Arial" panose="020B0604020202020204" pitchFamily="34" charset="0"/>
                <a:cs typeface="Arial" panose="020B0604020202020204" pitchFamily="34" charset="0"/>
              </a:rPr>
              <a:t>TL </a:t>
            </a:r>
            <a:r>
              <a:rPr lang="tr-TR" sz="1800" b="1" dirty="0">
                <a:latin typeface="Arial" panose="020B0604020202020204" pitchFamily="34" charset="0"/>
                <a:cs typeface="Arial" panose="020B0604020202020204" pitchFamily="34" charset="0"/>
              </a:rPr>
              <a:t>borçlu</a:t>
            </a:r>
            <a:r>
              <a:rPr lang="tr-TR" sz="1800" dirty="0">
                <a:latin typeface="Arial" panose="020B0604020202020204" pitchFamily="34" charset="0"/>
                <a:cs typeface="Arial" panose="020B0604020202020204" pitchFamily="34" charset="0"/>
              </a:rPr>
              <a:t> / 100 Kasa 2</a:t>
            </a:r>
            <a:r>
              <a:rPr lang="tr-TR" sz="1800" dirty="0" smtClean="0">
                <a:latin typeface="Arial" panose="020B0604020202020204" pitchFamily="34" charset="0"/>
                <a:cs typeface="Arial" panose="020B0604020202020204" pitchFamily="34" charset="0"/>
              </a:rPr>
              <a:t>.000 </a:t>
            </a:r>
            <a:r>
              <a:rPr lang="tr-TR" sz="1800" dirty="0">
                <a:latin typeface="Arial" panose="020B0604020202020204" pitchFamily="34" charset="0"/>
                <a:cs typeface="Arial" panose="020B0604020202020204" pitchFamily="34" charset="0"/>
              </a:rPr>
              <a:t>TL </a:t>
            </a:r>
            <a:r>
              <a:rPr lang="tr-TR" sz="1800" b="1" dirty="0">
                <a:latin typeface="Arial" panose="020B0604020202020204" pitchFamily="34" charset="0"/>
                <a:cs typeface="Arial" panose="020B0604020202020204" pitchFamily="34" charset="0"/>
              </a:rPr>
              <a:t>alacaklı</a:t>
            </a:r>
            <a:r>
              <a:rPr lang="tr-TR" sz="1800" dirty="0">
                <a:latin typeface="Arial" panose="020B0604020202020204" pitchFamily="34" charset="0"/>
                <a:cs typeface="Arial" panose="020B0604020202020204" pitchFamily="34" charset="0"/>
              </a:rPr>
              <a:t> </a:t>
            </a:r>
          </a:p>
          <a:p>
            <a:pPr algn="just"/>
            <a:endParaRPr lang="tr-TR" sz="1800" b="1" dirty="0">
              <a:latin typeface="Arial" panose="020B0604020202020204" pitchFamily="34" charset="0"/>
              <a:cs typeface="Arial" panose="020B0604020202020204" pitchFamily="34" charset="0"/>
            </a:endParaRPr>
          </a:p>
          <a:p>
            <a:pPr algn="just"/>
            <a:endParaRPr lang="tr-TR" sz="18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46482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pPr algn="just"/>
            <a:r>
              <a:rPr lang="tr-TR" sz="1800" b="1" dirty="0" smtClean="0">
                <a:latin typeface="Arial" panose="020B0604020202020204" pitchFamily="34" charset="0"/>
                <a:cs typeface="Arial" panose="020B0604020202020204" pitchFamily="34" charset="0"/>
              </a:rPr>
              <a:t>49. </a:t>
            </a:r>
            <a:r>
              <a:rPr lang="tr-TR" sz="1800" dirty="0" smtClean="0">
                <a:latin typeface="Arial" panose="020B0604020202020204" pitchFamily="34" charset="0"/>
                <a:cs typeface="Arial" panose="020B0604020202020204" pitchFamily="34" charset="0"/>
              </a:rPr>
              <a:t>Yukarıdaki kasa fazlası bütün aramalara rağmen bulunamamıştır. Kayıt nasıl olmalıdır?</a:t>
            </a:r>
          </a:p>
          <a:p>
            <a:pPr algn="just"/>
            <a:endParaRPr lang="tr-TR" sz="1800" b="1" dirty="0" smtClean="0">
              <a:latin typeface="Arial" panose="020B0604020202020204" pitchFamily="34" charset="0"/>
              <a:cs typeface="Arial" panose="020B0604020202020204" pitchFamily="34" charset="0"/>
            </a:endParaRPr>
          </a:p>
          <a:p>
            <a:pPr algn="just"/>
            <a:endParaRPr lang="tr-TR" sz="1800" b="1" dirty="0">
              <a:latin typeface="Arial" panose="020B0604020202020204" pitchFamily="34" charset="0"/>
              <a:cs typeface="Arial" panose="020B0604020202020204" pitchFamily="34" charset="0"/>
            </a:endParaRPr>
          </a:p>
          <a:p>
            <a:pPr algn="just"/>
            <a:endParaRPr lang="tr-TR" sz="1800" b="1" dirty="0" smtClean="0">
              <a:latin typeface="Arial" panose="020B0604020202020204" pitchFamily="34" charset="0"/>
              <a:cs typeface="Arial" panose="020B0604020202020204" pitchFamily="34" charset="0"/>
            </a:endParaRPr>
          </a:p>
          <a:p>
            <a:pPr algn="just"/>
            <a:endParaRPr lang="tr-TR" sz="1800" b="1" dirty="0">
              <a:latin typeface="Arial" panose="020B0604020202020204" pitchFamily="34" charset="0"/>
              <a:cs typeface="Arial" panose="020B0604020202020204" pitchFamily="34" charset="0"/>
            </a:endParaRPr>
          </a:p>
          <a:p>
            <a:pPr algn="just"/>
            <a:endParaRPr lang="tr-TR" sz="1800" b="1" dirty="0">
              <a:latin typeface="Arial" panose="020B0604020202020204" pitchFamily="34" charset="0"/>
              <a:cs typeface="Arial" panose="020B0604020202020204" pitchFamily="34" charset="0"/>
            </a:endParaRPr>
          </a:p>
          <a:p>
            <a:pPr algn="just"/>
            <a:r>
              <a:rPr lang="tr-TR" sz="1800" b="1" dirty="0" smtClean="0">
                <a:latin typeface="Arial" panose="020B0604020202020204" pitchFamily="34" charset="0"/>
                <a:cs typeface="Arial" panose="020B0604020202020204" pitchFamily="34" charset="0"/>
              </a:rPr>
              <a:t>50. </a:t>
            </a:r>
            <a:r>
              <a:rPr lang="tr-TR" sz="1800" dirty="0" smtClean="0">
                <a:latin typeface="Arial" panose="020B0604020202020204" pitchFamily="34" charset="0"/>
                <a:cs typeface="Arial" panose="020B0604020202020204" pitchFamily="34" charset="0"/>
              </a:rPr>
              <a:t>Kasadaki çeklerden 5.000 TL’lik çekin kaybolduğu belirlenmiştir. Aşağıdakilerden hangisi doğru kayıttır?</a:t>
            </a:r>
          </a:p>
          <a:p>
            <a:pPr algn="just"/>
            <a:r>
              <a:rPr lang="tr-TR" sz="1800" dirty="0">
                <a:latin typeface="Arial" panose="020B0604020202020204" pitchFamily="34" charset="0"/>
                <a:cs typeface="Arial" panose="020B0604020202020204" pitchFamily="34" charset="0"/>
              </a:rPr>
              <a:t>a. </a:t>
            </a:r>
            <a:r>
              <a:rPr lang="tr-TR" sz="1800" dirty="0" smtClean="0">
                <a:latin typeface="Arial" panose="020B0604020202020204" pitchFamily="34" charset="0"/>
                <a:cs typeface="Arial" panose="020B0604020202020204" pitchFamily="34" charset="0"/>
              </a:rPr>
              <a:t>197 </a:t>
            </a:r>
            <a:r>
              <a:rPr lang="tr-TR" sz="1800" dirty="0" err="1" smtClean="0">
                <a:latin typeface="Arial" panose="020B0604020202020204" pitchFamily="34" charset="0"/>
                <a:cs typeface="Arial" panose="020B0604020202020204" pitchFamily="34" charset="0"/>
              </a:rPr>
              <a:t>Say.Tes.Nok</a:t>
            </a:r>
            <a:r>
              <a:rPr lang="tr-TR" sz="1800" dirty="0" smtClean="0">
                <a:latin typeface="Arial" panose="020B0604020202020204" pitchFamily="34" charset="0"/>
                <a:cs typeface="Arial" panose="020B0604020202020204" pitchFamily="34" charset="0"/>
              </a:rPr>
              <a:t>. 5.000 TL </a:t>
            </a:r>
            <a:r>
              <a:rPr lang="tr-TR" sz="1800" b="1" dirty="0" smtClean="0">
                <a:latin typeface="Arial" panose="020B0604020202020204" pitchFamily="34" charset="0"/>
                <a:cs typeface="Arial" panose="020B0604020202020204" pitchFamily="34" charset="0"/>
              </a:rPr>
              <a:t>borçlu</a:t>
            </a:r>
            <a:r>
              <a:rPr lang="tr-TR" sz="1800" dirty="0" smtClean="0">
                <a:latin typeface="Arial" panose="020B0604020202020204" pitchFamily="34" charset="0"/>
                <a:cs typeface="Arial" panose="020B0604020202020204" pitchFamily="34" charset="0"/>
              </a:rPr>
              <a:t> / </a:t>
            </a:r>
            <a:r>
              <a:rPr lang="tr-TR" sz="1800" dirty="0">
                <a:latin typeface="Arial" panose="020B0604020202020204" pitchFamily="34" charset="0"/>
                <a:cs typeface="Arial" panose="020B0604020202020204" pitchFamily="34" charset="0"/>
              </a:rPr>
              <a:t>100 Kasa </a:t>
            </a:r>
            <a:r>
              <a:rPr lang="tr-TR" sz="1800" dirty="0" smtClean="0">
                <a:latin typeface="Arial" panose="020B0604020202020204" pitchFamily="34" charset="0"/>
                <a:cs typeface="Arial" panose="020B0604020202020204" pitchFamily="34" charset="0"/>
              </a:rPr>
              <a:t>5.000 </a:t>
            </a:r>
            <a:r>
              <a:rPr lang="tr-TR" sz="1800" dirty="0">
                <a:latin typeface="Arial" panose="020B0604020202020204" pitchFamily="34" charset="0"/>
                <a:cs typeface="Arial" panose="020B0604020202020204" pitchFamily="34" charset="0"/>
              </a:rPr>
              <a:t>TL </a:t>
            </a:r>
            <a:r>
              <a:rPr lang="tr-TR" sz="1800" b="1" dirty="0">
                <a:latin typeface="Arial" panose="020B0604020202020204" pitchFamily="34" charset="0"/>
                <a:cs typeface="Arial" panose="020B0604020202020204" pitchFamily="34" charset="0"/>
              </a:rPr>
              <a:t>alacaklı</a:t>
            </a:r>
            <a:r>
              <a:rPr lang="tr-TR" sz="1800" dirty="0">
                <a:latin typeface="Arial" panose="020B0604020202020204" pitchFamily="34" charset="0"/>
                <a:cs typeface="Arial" panose="020B0604020202020204" pitchFamily="34" charset="0"/>
              </a:rPr>
              <a:t> </a:t>
            </a:r>
            <a:endParaRPr lang="tr-TR" sz="1800" b="1" dirty="0" smtClean="0">
              <a:latin typeface="Arial" panose="020B0604020202020204" pitchFamily="34" charset="0"/>
              <a:cs typeface="Arial" panose="020B0604020202020204" pitchFamily="34" charset="0"/>
            </a:endParaRPr>
          </a:p>
          <a:p>
            <a:pPr algn="just"/>
            <a:r>
              <a:rPr lang="tr-TR" sz="1800" dirty="0" smtClean="0">
                <a:latin typeface="Arial" panose="020B0604020202020204" pitchFamily="34" charset="0"/>
                <a:cs typeface="Arial" panose="020B0604020202020204" pitchFamily="34" charset="0"/>
              </a:rPr>
              <a:t>b. 197 </a:t>
            </a:r>
            <a:r>
              <a:rPr lang="tr-TR" sz="1800" dirty="0" err="1">
                <a:latin typeface="Arial" panose="020B0604020202020204" pitchFamily="34" charset="0"/>
                <a:cs typeface="Arial" panose="020B0604020202020204" pitchFamily="34" charset="0"/>
              </a:rPr>
              <a:t>Say.Tes.Nok</a:t>
            </a:r>
            <a:r>
              <a:rPr lang="tr-TR" sz="1800" dirty="0">
                <a:latin typeface="Arial" panose="020B0604020202020204" pitchFamily="34" charset="0"/>
                <a:cs typeface="Arial" panose="020B0604020202020204" pitchFamily="34" charset="0"/>
              </a:rPr>
              <a:t>. 5.000 TL </a:t>
            </a:r>
            <a:r>
              <a:rPr lang="tr-TR" sz="1800" b="1" dirty="0">
                <a:latin typeface="Arial" panose="020B0604020202020204" pitchFamily="34" charset="0"/>
                <a:cs typeface="Arial" panose="020B0604020202020204" pitchFamily="34" charset="0"/>
              </a:rPr>
              <a:t>borçlu </a:t>
            </a:r>
            <a:r>
              <a:rPr lang="tr-TR" sz="1800" dirty="0" smtClean="0">
                <a:latin typeface="Arial" panose="020B0604020202020204" pitchFamily="34" charset="0"/>
                <a:cs typeface="Arial" panose="020B0604020202020204" pitchFamily="34" charset="0"/>
              </a:rPr>
              <a:t>/ 101 Alın. Çek. 5.000 </a:t>
            </a:r>
            <a:r>
              <a:rPr lang="tr-TR" sz="1800" dirty="0">
                <a:latin typeface="Arial" panose="020B0604020202020204" pitchFamily="34" charset="0"/>
                <a:cs typeface="Arial" panose="020B0604020202020204" pitchFamily="34" charset="0"/>
              </a:rPr>
              <a:t>TL </a:t>
            </a:r>
            <a:r>
              <a:rPr lang="tr-TR" sz="1800" b="1" dirty="0">
                <a:latin typeface="Arial" panose="020B0604020202020204" pitchFamily="34" charset="0"/>
                <a:cs typeface="Arial" panose="020B0604020202020204" pitchFamily="34" charset="0"/>
              </a:rPr>
              <a:t>alacaklı</a:t>
            </a:r>
            <a:endParaRPr lang="tr-TR" sz="1800" b="1" dirty="0" smtClean="0">
              <a:latin typeface="Arial" panose="020B0604020202020204" pitchFamily="34" charset="0"/>
              <a:cs typeface="Arial" panose="020B0604020202020204" pitchFamily="34" charset="0"/>
            </a:endParaRPr>
          </a:p>
          <a:p>
            <a:pPr algn="just"/>
            <a:r>
              <a:rPr lang="tr-TR" sz="1800" dirty="0" smtClean="0">
                <a:latin typeface="Arial" panose="020B0604020202020204" pitchFamily="34" charset="0"/>
                <a:cs typeface="Arial" panose="020B0604020202020204" pitchFamily="34" charset="0"/>
              </a:rPr>
              <a:t>c. </a:t>
            </a:r>
            <a:r>
              <a:rPr lang="tr-TR" sz="1800" dirty="0">
                <a:latin typeface="Arial" panose="020B0604020202020204" pitchFamily="34" charset="0"/>
                <a:cs typeface="Arial" panose="020B0604020202020204" pitchFamily="34" charset="0"/>
              </a:rPr>
              <a:t>101 Alın. Çek. 5.000 TL </a:t>
            </a:r>
            <a:r>
              <a:rPr lang="tr-TR" sz="1800" b="1" dirty="0" smtClean="0">
                <a:latin typeface="Arial" panose="020B0604020202020204" pitchFamily="34" charset="0"/>
                <a:cs typeface="Arial" panose="020B0604020202020204" pitchFamily="34" charset="0"/>
              </a:rPr>
              <a:t>borçlu</a:t>
            </a:r>
            <a:r>
              <a:rPr lang="tr-TR" sz="1800" dirty="0" smtClean="0">
                <a:latin typeface="Arial" panose="020B0604020202020204" pitchFamily="34" charset="0"/>
                <a:cs typeface="Arial" panose="020B0604020202020204" pitchFamily="34" charset="0"/>
              </a:rPr>
              <a:t> </a:t>
            </a:r>
            <a:r>
              <a:rPr lang="tr-TR" sz="1800" dirty="0">
                <a:latin typeface="Arial" panose="020B0604020202020204" pitchFamily="34" charset="0"/>
                <a:cs typeface="Arial" panose="020B0604020202020204" pitchFamily="34" charset="0"/>
              </a:rPr>
              <a:t>/ 100 Kasa 5.000 TL </a:t>
            </a:r>
            <a:r>
              <a:rPr lang="tr-TR" sz="1800" b="1" dirty="0">
                <a:latin typeface="Arial" panose="020B0604020202020204" pitchFamily="34" charset="0"/>
                <a:cs typeface="Arial" panose="020B0604020202020204" pitchFamily="34" charset="0"/>
              </a:rPr>
              <a:t>alacaklı</a:t>
            </a:r>
            <a:r>
              <a:rPr lang="tr-TR" sz="1800" dirty="0">
                <a:latin typeface="Arial" panose="020B0604020202020204" pitchFamily="34" charset="0"/>
                <a:cs typeface="Arial" panose="020B0604020202020204" pitchFamily="34" charset="0"/>
              </a:rPr>
              <a:t> </a:t>
            </a:r>
            <a:endParaRPr lang="tr-TR" sz="1800" b="1" dirty="0">
              <a:latin typeface="Arial" panose="020B0604020202020204" pitchFamily="34" charset="0"/>
              <a:cs typeface="Arial" panose="020B0604020202020204" pitchFamily="34" charset="0"/>
            </a:endParaRPr>
          </a:p>
          <a:p>
            <a:pPr algn="just"/>
            <a:r>
              <a:rPr lang="tr-TR" sz="1800" dirty="0" smtClean="0">
                <a:latin typeface="Arial" panose="020B0604020202020204" pitchFamily="34" charset="0"/>
                <a:cs typeface="Arial" panose="020B0604020202020204" pitchFamily="34" charset="0"/>
              </a:rPr>
              <a:t>d. </a:t>
            </a:r>
            <a:r>
              <a:rPr lang="tr-TR" sz="1800" dirty="0">
                <a:latin typeface="Arial" panose="020B0604020202020204" pitchFamily="34" charset="0"/>
                <a:cs typeface="Arial" panose="020B0604020202020204" pitchFamily="34" charset="0"/>
              </a:rPr>
              <a:t>197 </a:t>
            </a:r>
            <a:r>
              <a:rPr lang="tr-TR" sz="1800" dirty="0" err="1">
                <a:latin typeface="Arial" panose="020B0604020202020204" pitchFamily="34" charset="0"/>
                <a:cs typeface="Arial" panose="020B0604020202020204" pitchFamily="34" charset="0"/>
              </a:rPr>
              <a:t>Say.Tes.Nok</a:t>
            </a:r>
            <a:r>
              <a:rPr lang="tr-TR" sz="1800" dirty="0">
                <a:latin typeface="Arial" panose="020B0604020202020204" pitchFamily="34" charset="0"/>
                <a:cs typeface="Arial" panose="020B0604020202020204" pitchFamily="34" charset="0"/>
              </a:rPr>
              <a:t>. 5.000 TL </a:t>
            </a:r>
            <a:r>
              <a:rPr lang="tr-TR" sz="1800" b="1" dirty="0">
                <a:latin typeface="Arial" panose="020B0604020202020204" pitchFamily="34" charset="0"/>
                <a:cs typeface="Arial" panose="020B0604020202020204" pitchFamily="34" charset="0"/>
              </a:rPr>
              <a:t>borçlu</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a:t>
            </a:r>
            <a:r>
              <a:rPr lang="tr-TR" sz="1800" dirty="0">
                <a:latin typeface="Arial" panose="020B0604020202020204" pitchFamily="34" charset="0"/>
                <a:cs typeface="Arial" panose="020B0604020202020204" pitchFamily="34" charset="0"/>
              </a:rPr>
              <a:t>397 </a:t>
            </a:r>
            <a:r>
              <a:rPr lang="tr-TR" sz="1800" dirty="0" err="1">
                <a:latin typeface="Arial" panose="020B0604020202020204" pitchFamily="34" charset="0"/>
                <a:cs typeface="Arial" panose="020B0604020202020204" pitchFamily="34" charset="0"/>
              </a:rPr>
              <a:t>S.Tes.Fzl</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5.000 </a:t>
            </a:r>
            <a:r>
              <a:rPr lang="tr-TR" sz="1800" dirty="0">
                <a:latin typeface="Arial" panose="020B0604020202020204" pitchFamily="34" charset="0"/>
                <a:cs typeface="Arial" panose="020B0604020202020204" pitchFamily="34" charset="0"/>
              </a:rPr>
              <a:t>TL </a:t>
            </a:r>
            <a:r>
              <a:rPr lang="tr-TR" sz="1800" b="1" dirty="0">
                <a:latin typeface="Arial" panose="020B0604020202020204" pitchFamily="34" charset="0"/>
                <a:cs typeface="Arial" panose="020B0604020202020204" pitchFamily="34" charset="0"/>
              </a:rPr>
              <a:t>alacaklı</a:t>
            </a:r>
            <a:endParaRPr lang="tr-TR" sz="1800" dirty="0">
              <a:latin typeface="Arial" panose="020B0604020202020204" pitchFamily="34" charset="0"/>
              <a:cs typeface="Arial" panose="020B0604020202020204" pitchFamily="34" charset="0"/>
            </a:endParaRPr>
          </a:p>
          <a:p>
            <a:pPr algn="just"/>
            <a:endParaRPr lang="tr-TR" sz="1800" b="1" dirty="0">
              <a:latin typeface="Arial" panose="020B0604020202020204" pitchFamily="34" charset="0"/>
              <a:cs typeface="Arial" panose="020B0604020202020204" pitchFamily="34" charset="0"/>
            </a:endParaRPr>
          </a:p>
          <a:p>
            <a:pPr algn="just"/>
            <a:endParaRPr lang="tr-TR" sz="18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41447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pPr algn="just"/>
            <a:r>
              <a:rPr lang="tr-TR" sz="1800" b="1" dirty="0" smtClean="0">
                <a:latin typeface="Arial" panose="020B0604020202020204" pitchFamily="34" charset="0"/>
                <a:cs typeface="Arial" panose="020B0604020202020204" pitchFamily="34" charset="0"/>
              </a:rPr>
              <a:t>51. </a:t>
            </a:r>
            <a:r>
              <a:rPr lang="tr-TR" sz="1800" dirty="0" smtClean="0">
                <a:latin typeface="Arial" panose="020B0604020202020204" pitchFamily="34" charset="0"/>
                <a:cs typeface="Arial" panose="020B0604020202020204" pitchFamily="34" charset="0"/>
              </a:rPr>
              <a:t>Çekin Satıcılara verildiği belirlenmiştir. Doğru kayıt hangisidir?</a:t>
            </a:r>
          </a:p>
          <a:p>
            <a:pPr algn="just"/>
            <a:r>
              <a:rPr lang="tr-TR" sz="1800" dirty="0">
                <a:latin typeface="Arial" panose="020B0604020202020204" pitchFamily="34" charset="0"/>
                <a:cs typeface="Arial" panose="020B0604020202020204" pitchFamily="34" charset="0"/>
              </a:rPr>
              <a:t>a. </a:t>
            </a:r>
            <a:r>
              <a:rPr lang="tr-TR" sz="1800" dirty="0" smtClean="0">
                <a:latin typeface="Arial" panose="020B0604020202020204" pitchFamily="34" charset="0"/>
                <a:cs typeface="Arial" panose="020B0604020202020204" pitchFamily="34" charset="0"/>
              </a:rPr>
              <a:t>320 Satıcılar 5.000 </a:t>
            </a:r>
            <a:r>
              <a:rPr lang="tr-TR" sz="1800" dirty="0">
                <a:latin typeface="Arial" panose="020B0604020202020204" pitchFamily="34" charset="0"/>
                <a:cs typeface="Arial" panose="020B0604020202020204" pitchFamily="34" charset="0"/>
              </a:rPr>
              <a:t>TL </a:t>
            </a:r>
            <a:r>
              <a:rPr lang="tr-TR" sz="1800" b="1" dirty="0">
                <a:latin typeface="Arial" panose="020B0604020202020204" pitchFamily="34" charset="0"/>
                <a:cs typeface="Arial" panose="020B0604020202020204" pitchFamily="34" charset="0"/>
              </a:rPr>
              <a:t>borçlu</a:t>
            </a:r>
            <a:r>
              <a:rPr lang="tr-TR" sz="1800" dirty="0">
                <a:latin typeface="Arial" panose="020B0604020202020204" pitchFamily="34" charset="0"/>
                <a:cs typeface="Arial" panose="020B0604020202020204" pitchFamily="34" charset="0"/>
              </a:rPr>
              <a:t> / </a:t>
            </a:r>
            <a:r>
              <a:rPr lang="tr-TR" sz="1800" dirty="0" smtClean="0">
                <a:latin typeface="Arial" panose="020B0604020202020204" pitchFamily="34" charset="0"/>
                <a:cs typeface="Arial" panose="020B0604020202020204" pitchFamily="34" charset="0"/>
              </a:rPr>
              <a:t>103 Verilen Çekler </a:t>
            </a:r>
            <a:r>
              <a:rPr lang="tr-TR" sz="1800" dirty="0">
                <a:latin typeface="Arial" panose="020B0604020202020204" pitchFamily="34" charset="0"/>
                <a:cs typeface="Arial" panose="020B0604020202020204" pitchFamily="34" charset="0"/>
              </a:rPr>
              <a:t>5.000 TL </a:t>
            </a:r>
            <a:r>
              <a:rPr lang="tr-TR" sz="1800" b="1" dirty="0">
                <a:latin typeface="Arial" panose="020B0604020202020204" pitchFamily="34" charset="0"/>
                <a:cs typeface="Arial" panose="020B0604020202020204" pitchFamily="34" charset="0"/>
              </a:rPr>
              <a:t>alacaklı</a:t>
            </a:r>
            <a:r>
              <a:rPr lang="tr-TR" sz="1800" dirty="0">
                <a:latin typeface="Arial" panose="020B0604020202020204" pitchFamily="34" charset="0"/>
                <a:cs typeface="Arial" panose="020B0604020202020204" pitchFamily="34" charset="0"/>
              </a:rPr>
              <a:t> </a:t>
            </a:r>
            <a:endParaRPr lang="tr-TR" sz="1800" b="1" dirty="0">
              <a:latin typeface="Arial" panose="020B0604020202020204" pitchFamily="34" charset="0"/>
              <a:cs typeface="Arial" panose="020B0604020202020204" pitchFamily="34" charset="0"/>
            </a:endParaRPr>
          </a:p>
          <a:p>
            <a:pPr algn="just"/>
            <a:r>
              <a:rPr lang="tr-TR" sz="1800" dirty="0">
                <a:latin typeface="Arial" panose="020B0604020202020204" pitchFamily="34" charset="0"/>
                <a:cs typeface="Arial" panose="020B0604020202020204" pitchFamily="34" charset="0"/>
              </a:rPr>
              <a:t>b. 103 Verilen Çekler 5.000 TL </a:t>
            </a:r>
            <a:r>
              <a:rPr lang="tr-TR" sz="1800" b="1" dirty="0" smtClean="0">
                <a:latin typeface="Arial" panose="020B0604020202020204" pitchFamily="34" charset="0"/>
                <a:cs typeface="Arial" panose="020B0604020202020204" pitchFamily="34" charset="0"/>
              </a:rPr>
              <a:t>borçlu </a:t>
            </a:r>
            <a:r>
              <a:rPr lang="tr-TR" sz="1800" dirty="0">
                <a:latin typeface="Arial" panose="020B0604020202020204" pitchFamily="34" charset="0"/>
                <a:cs typeface="Arial" panose="020B0604020202020204" pitchFamily="34" charset="0"/>
              </a:rPr>
              <a:t>/ 101 Alın. Çek. 5.000 TL </a:t>
            </a:r>
            <a:r>
              <a:rPr lang="tr-TR" sz="1800" b="1" dirty="0">
                <a:latin typeface="Arial" panose="020B0604020202020204" pitchFamily="34" charset="0"/>
                <a:cs typeface="Arial" panose="020B0604020202020204" pitchFamily="34" charset="0"/>
              </a:rPr>
              <a:t>alacaklı</a:t>
            </a:r>
          </a:p>
          <a:p>
            <a:pPr algn="just"/>
            <a:r>
              <a:rPr lang="tr-TR" sz="1800" dirty="0">
                <a:latin typeface="Arial" panose="020B0604020202020204" pitchFamily="34" charset="0"/>
                <a:cs typeface="Arial" panose="020B0604020202020204" pitchFamily="34" charset="0"/>
              </a:rPr>
              <a:t>c. 101 Alın. Çek. 5.000 TL </a:t>
            </a:r>
            <a:r>
              <a:rPr lang="tr-TR" sz="1800" b="1" dirty="0">
                <a:latin typeface="Arial" panose="020B0604020202020204" pitchFamily="34" charset="0"/>
                <a:cs typeface="Arial" panose="020B0604020202020204" pitchFamily="34" charset="0"/>
              </a:rPr>
              <a:t>borçlu</a:t>
            </a:r>
            <a:r>
              <a:rPr lang="tr-TR" sz="1800" dirty="0">
                <a:latin typeface="Arial" panose="020B0604020202020204" pitchFamily="34" charset="0"/>
                <a:cs typeface="Arial" panose="020B0604020202020204" pitchFamily="34" charset="0"/>
              </a:rPr>
              <a:t> / 397 </a:t>
            </a:r>
            <a:r>
              <a:rPr lang="tr-TR" sz="1800" dirty="0" err="1">
                <a:latin typeface="Arial" panose="020B0604020202020204" pitchFamily="34" charset="0"/>
                <a:cs typeface="Arial" panose="020B0604020202020204" pitchFamily="34" charset="0"/>
              </a:rPr>
              <a:t>S.Tes.Fzl</a:t>
            </a:r>
            <a:r>
              <a:rPr lang="tr-TR" sz="1800" dirty="0">
                <a:latin typeface="Arial" panose="020B0604020202020204" pitchFamily="34" charset="0"/>
                <a:cs typeface="Arial" panose="020B0604020202020204" pitchFamily="34" charset="0"/>
              </a:rPr>
              <a:t> 5.000 TL </a:t>
            </a:r>
            <a:r>
              <a:rPr lang="tr-TR" sz="1800" b="1" dirty="0">
                <a:latin typeface="Arial" panose="020B0604020202020204" pitchFamily="34" charset="0"/>
                <a:cs typeface="Arial" panose="020B0604020202020204" pitchFamily="34" charset="0"/>
              </a:rPr>
              <a:t>alacaklı</a:t>
            </a:r>
          </a:p>
          <a:p>
            <a:pPr algn="just"/>
            <a:r>
              <a:rPr lang="tr-TR" sz="1800" dirty="0">
                <a:latin typeface="Arial" panose="020B0604020202020204" pitchFamily="34" charset="0"/>
                <a:cs typeface="Arial" panose="020B0604020202020204" pitchFamily="34" charset="0"/>
              </a:rPr>
              <a:t>d. 320 Satıcılar 5.000 TL </a:t>
            </a:r>
            <a:r>
              <a:rPr lang="tr-TR" sz="1800" b="1" dirty="0" smtClean="0">
                <a:latin typeface="Arial" panose="020B0604020202020204" pitchFamily="34" charset="0"/>
                <a:cs typeface="Arial" panose="020B0604020202020204" pitchFamily="34" charset="0"/>
              </a:rPr>
              <a:t>borçlu</a:t>
            </a:r>
            <a:r>
              <a:rPr lang="tr-TR" sz="1800" dirty="0" smtClean="0">
                <a:latin typeface="Arial" panose="020B0604020202020204" pitchFamily="34" charset="0"/>
                <a:cs typeface="Arial" panose="020B0604020202020204" pitchFamily="34" charset="0"/>
              </a:rPr>
              <a:t> </a:t>
            </a:r>
            <a:r>
              <a:rPr lang="tr-TR" sz="1800" dirty="0">
                <a:latin typeface="Arial" panose="020B0604020202020204" pitchFamily="34" charset="0"/>
                <a:cs typeface="Arial" panose="020B0604020202020204" pitchFamily="34" charset="0"/>
              </a:rPr>
              <a:t>/ 101 Alın. Çek. 5.000 TL </a:t>
            </a:r>
            <a:r>
              <a:rPr lang="tr-TR" sz="1800" b="1" dirty="0">
                <a:latin typeface="Arial" panose="020B0604020202020204" pitchFamily="34" charset="0"/>
                <a:cs typeface="Arial" panose="020B0604020202020204" pitchFamily="34" charset="0"/>
              </a:rPr>
              <a:t>alacaklı</a:t>
            </a:r>
          </a:p>
          <a:p>
            <a:pPr algn="just"/>
            <a:endParaRPr lang="tr-TR" sz="1800" b="1" dirty="0">
              <a:latin typeface="Arial" panose="020B0604020202020204" pitchFamily="34" charset="0"/>
              <a:cs typeface="Arial" panose="020B0604020202020204" pitchFamily="34" charset="0"/>
            </a:endParaRPr>
          </a:p>
          <a:p>
            <a:pPr algn="just"/>
            <a:r>
              <a:rPr lang="tr-TR" sz="1800" b="1" dirty="0" smtClean="0">
                <a:latin typeface="Arial" panose="020B0604020202020204" pitchFamily="34" charset="0"/>
                <a:cs typeface="Arial" panose="020B0604020202020204" pitchFamily="34" charset="0"/>
              </a:rPr>
              <a:t>52. </a:t>
            </a:r>
            <a:r>
              <a:rPr lang="tr-TR" sz="1800" dirty="0" smtClean="0">
                <a:latin typeface="Arial" panose="020B0604020202020204" pitchFamily="34" charset="0"/>
                <a:cs typeface="Arial" panose="020B0604020202020204" pitchFamily="34" charset="0"/>
              </a:rPr>
              <a:t>Bankadan gelen hesap özetinden alıcılardan 18.000 TL hesaba gönderildiği anlaşılmıştır.</a:t>
            </a:r>
          </a:p>
          <a:p>
            <a:pPr algn="just"/>
            <a:r>
              <a:rPr lang="tr-TR" sz="1800" dirty="0">
                <a:latin typeface="Arial" panose="020B0604020202020204" pitchFamily="34" charset="0"/>
                <a:cs typeface="Arial" panose="020B0604020202020204" pitchFamily="34" charset="0"/>
              </a:rPr>
              <a:t>a. </a:t>
            </a:r>
            <a:r>
              <a:rPr lang="tr-TR" sz="1800" dirty="0" smtClean="0">
                <a:latin typeface="Arial" panose="020B0604020202020204" pitchFamily="34" charset="0"/>
                <a:cs typeface="Arial" panose="020B0604020202020204" pitchFamily="34" charset="0"/>
              </a:rPr>
              <a:t>102 Banka 18.000 TL </a:t>
            </a:r>
            <a:r>
              <a:rPr lang="tr-TR" sz="1800" b="1" dirty="0" smtClean="0">
                <a:latin typeface="Arial" panose="020B0604020202020204" pitchFamily="34" charset="0"/>
                <a:cs typeface="Arial" panose="020B0604020202020204" pitchFamily="34" charset="0"/>
              </a:rPr>
              <a:t>borçlu</a:t>
            </a:r>
            <a:r>
              <a:rPr lang="tr-TR" sz="1800" dirty="0" smtClean="0">
                <a:latin typeface="Arial" panose="020B0604020202020204" pitchFamily="34" charset="0"/>
                <a:cs typeface="Arial" panose="020B0604020202020204" pitchFamily="34" charset="0"/>
              </a:rPr>
              <a:t> / 120 Alıcılar 18.000 </a:t>
            </a:r>
            <a:r>
              <a:rPr lang="tr-TR" sz="1800" dirty="0">
                <a:latin typeface="Arial" panose="020B0604020202020204" pitchFamily="34" charset="0"/>
                <a:cs typeface="Arial" panose="020B0604020202020204" pitchFamily="34" charset="0"/>
              </a:rPr>
              <a:t>TL </a:t>
            </a:r>
            <a:r>
              <a:rPr lang="tr-TR" sz="1800" b="1" dirty="0">
                <a:latin typeface="Arial" panose="020B0604020202020204" pitchFamily="34" charset="0"/>
                <a:cs typeface="Arial" panose="020B0604020202020204" pitchFamily="34" charset="0"/>
              </a:rPr>
              <a:t>alacaklı</a:t>
            </a:r>
            <a:r>
              <a:rPr lang="tr-TR" sz="1800" dirty="0">
                <a:latin typeface="Arial" panose="020B0604020202020204" pitchFamily="34" charset="0"/>
                <a:cs typeface="Arial" panose="020B0604020202020204" pitchFamily="34" charset="0"/>
              </a:rPr>
              <a:t> </a:t>
            </a:r>
            <a:endParaRPr lang="tr-TR" sz="1800" b="1" dirty="0" smtClean="0">
              <a:latin typeface="Arial" panose="020B0604020202020204" pitchFamily="34" charset="0"/>
              <a:cs typeface="Arial" panose="020B0604020202020204" pitchFamily="34" charset="0"/>
            </a:endParaRPr>
          </a:p>
          <a:p>
            <a:pPr algn="just"/>
            <a:r>
              <a:rPr lang="tr-TR" sz="1800" dirty="0" smtClean="0">
                <a:latin typeface="Arial" panose="020B0604020202020204" pitchFamily="34" charset="0"/>
                <a:cs typeface="Arial" panose="020B0604020202020204" pitchFamily="34" charset="0"/>
              </a:rPr>
              <a:t>b. </a:t>
            </a:r>
            <a:r>
              <a:rPr lang="tr-TR" sz="1800" dirty="0">
                <a:latin typeface="Arial" panose="020B0604020202020204" pitchFamily="34" charset="0"/>
                <a:cs typeface="Arial" panose="020B0604020202020204" pitchFamily="34" charset="0"/>
              </a:rPr>
              <a:t>102 Banka 18.000 TL </a:t>
            </a:r>
            <a:r>
              <a:rPr lang="tr-TR" sz="1800" b="1" dirty="0">
                <a:latin typeface="Arial" panose="020B0604020202020204" pitchFamily="34" charset="0"/>
                <a:cs typeface="Arial" panose="020B0604020202020204" pitchFamily="34" charset="0"/>
              </a:rPr>
              <a:t>borçlu</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103 Verilen Çek. 18.000 </a:t>
            </a:r>
            <a:r>
              <a:rPr lang="tr-TR" sz="1800" dirty="0">
                <a:latin typeface="Arial" panose="020B0604020202020204" pitchFamily="34" charset="0"/>
                <a:cs typeface="Arial" panose="020B0604020202020204" pitchFamily="34" charset="0"/>
              </a:rPr>
              <a:t>TL </a:t>
            </a:r>
            <a:r>
              <a:rPr lang="tr-TR" sz="1800" b="1" dirty="0">
                <a:latin typeface="Arial" panose="020B0604020202020204" pitchFamily="34" charset="0"/>
                <a:cs typeface="Arial" panose="020B0604020202020204" pitchFamily="34" charset="0"/>
              </a:rPr>
              <a:t>alacaklı</a:t>
            </a:r>
            <a:endParaRPr lang="tr-TR" sz="1800" b="1" dirty="0" smtClean="0">
              <a:latin typeface="Arial" panose="020B0604020202020204" pitchFamily="34" charset="0"/>
              <a:cs typeface="Arial" panose="020B0604020202020204" pitchFamily="34" charset="0"/>
            </a:endParaRPr>
          </a:p>
          <a:p>
            <a:pPr algn="just"/>
            <a:r>
              <a:rPr lang="tr-TR" sz="1800" dirty="0" smtClean="0">
                <a:latin typeface="Arial" panose="020B0604020202020204" pitchFamily="34" charset="0"/>
                <a:cs typeface="Arial" panose="020B0604020202020204" pitchFamily="34" charset="0"/>
              </a:rPr>
              <a:t>c. </a:t>
            </a:r>
            <a:r>
              <a:rPr lang="tr-TR" sz="1800" dirty="0">
                <a:latin typeface="Arial" panose="020B0604020202020204" pitchFamily="34" charset="0"/>
                <a:cs typeface="Arial" panose="020B0604020202020204" pitchFamily="34" charset="0"/>
              </a:rPr>
              <a:t>103 Verilen Çek. 18.000 TL </a:t>
            </a:r>
            <a:r>
              <a:rPr lang="tr-TR" sz="1800" b="1" dirty="0" smtClean="0">
                <a:latin typeface="Arial" panose="020B0604020202020204" pitchFamily="34" charset="0"/>
                <a:cs typeface="Arial" panose="020B0604020202020204" pitchFamily="34" charset="0"/>
              </a:rPr>
              <a:t>borçlu</a:t>
            </a:r>
            <a:r>
              <a:rPr lang="tr-TR" sz="1800" dirty="0" smtClean="0">
                <a:latin typeface="Arial" panose="020B0604020202020204" pitchFamily="34" charset="0"/>
                <a:cs typeface="Arial" panose="020B0604020202020204" pitchFamily="34" charset="0"/>
              </a:rPr>
              <a:t> </a:t>
            </a:r>
            <a:r>
              <a:rPr lang="tr-TR" sz="1800" dirty="0">
                <a:latin typeface="Arial" panose="020B0604020202020204" pitchFamily="34" charset="0"/>
                <a:cs typeface="Arial" panose="020B0604020202020204" pitchFamily="34" charset="0"/>
              </a:rPr>
              <a:t>/ 102 Banka 18.000 TL </a:t>
            </a:r>
            <a:r>
              <a:rPr lang="tr-TR" sz="1800" b="1" dirty="0" smtClean="0">
                <a:latin typeface="Arial" panose="020B0604020202020204" pitchFamily="34" charset="0"/>
                <a:cs typeface="Arial" panose="020B0604020202020204" pitchFamily="34" charset="0"/>
              </a:rPr>
              <a:t>alacaklı</a:t>
            </a:r>
            <a:r>
              <a:rPr lang="tr-TR" sz="1800" dirty="0" smtClean="0">
                <a:latin typeface="Arial" panose="020B0604020202020204" pitchFamily="34" charset="0"/>
                <a:cs typeface="Arial" panose="020B0604020202020204" pitchFamily="34" charset="0"/>
              </a:rPr>
              <a:t> </a:t>
            </a:r>
            <a:endParaRPr lang="tr-TR" sz="1800" b="1" dirty="0">
              <a:latin typeface="Arial" panose="020B0604020202020204" pitchFamily="34" charset="0"/>
              <a:cs typeface="Arial" panose="020B0604020202020204" pitchFamily="34" charset="0"/>
            </a:endParaRPr>
          </a:p>
          <a:p>
            <a:pPr algn="just"/>
            <a:r>
              <a:rPr lang="tr-TR" sz="1800" dirty="0" smtClean="0">
                <a:latin typeface="Arial" panose="020B0604020202020204" pitchFamily="34" charset="0"/>
                <a:cs typeface="Arial" panose="020B0604020202020204" pitchFamily="34" charset="0"/>
              </a:rPr>
              <a:t>d. </a:t>
            </a:r>
            <a:r>
              <a:rPr lang="tr-TR" sz="1800" dirty="0">
                <a:latin typeface="Arial" panose="020B0604020202020204" pitchFamily="34" charset="0"/>
                <a:cs typeface="Arial" panose="020B0604020202020204" pitchFamily="34" charset="0"/>
              </a:rPr>
              <a:t>120 Alıcılar 18.000 TL </a:t>
            </a:r>
            <a:r>
              <a:rPr lang="tr-TR" sz="1800" b="1" dirty="0" smtClean="0">
                <a:latin typeface="Arial" panose="020B0604020202020204" pitchFamily="34" charset="0"/>
                <a:cs typeface="Arial" panose="020B0604020202020204" pitchFamily="34" charset="0"/>
              </a:rPr>
              <a:t>borçlu</a:t>
            </a:r>
            <a:r>
              <a:rPr lang="tr-TR" sz="1800" dirty="0" smtClean="0">
                <a:latin typeface="Arial" panose="020B0604020202020204" pitchFamily="34" charset="0"/>
                <a:cs typeface="Arial" panose="020B0604020202020204" pitchFamily="34" charset="0"/>
              </a:rPr>
              <a:t> /101 Alınan </a:t>
            </a:r>
            <a:r>
              <a:rPr lang="tr-TR" sz="1800" dirty="0" err="1" smtClean="0">
                <a:latin typeface="Arial" panose="020B0604020202020204" pitchFamily="34" charset="0"/>
                <a:cs typeface="Arial" panose="020B0604020202020204" pitchFamily="34" charset="0"/>
              </a:rPr>
              <a:t>Çekl</a:t>
            </a:r>
            <a:r>
              <a:rPr lang="tr-TR" sz="1800" dirty="0" smtClean="0">
                <a:latin typeface="Arial" panose="020B0604020202020204" pitchFamily="34" charset="0"/>
                <a:cs typeface="Arial" panose="020B0604020202020204" pitchFamily="34" charset="0"/>
              </a:rPr>
              <a:t>. 18.000 </a:t>
            </a:r>
            <a:r>
              <a:rPr lang="tr-TR" sz="1800" dirty="0">
                <a:latin typeface="Arial" panose="020B0604020202020204" pitchFamily="34" charset="0"/>
                <a:cs typeface="Arial" panose="020B0604020202020204" pitchFamily="34" charset="0"/>
              </a:rPr>
              <a:t>TL </a:t>
            </a:r>
            <a:r>
              <a:rPr lang="tr-TR" sz="1800" b="1" dirty="0">
                <a:latin typeface="Arial" panose="020B0604020202020204" pitchFamily="34" charset="0"/>
                <a:cs typeface="Arial" panose="020B0604020202020204" pitchFamily="34" charset="0"/>
              </a:rPr>
              <a:t>alacaklı</a:t>
            </a:r>
            <a:endParaRPr lang="tr-TR" sz="1800" dirty="0">
              <a:latin typeface="Arial" panose="020B0604020202020204" pitchFamily="34" charset="0"/>
              <a:cs typeface="Arial" panose="020B0604020202020204" pitchFamily="34" charset="0"/>
            </a:endParaRPr>
          </a:p>
          <a:p>
            <a:pPr algn="just"/>
            <a:endParaRPr lang="tr-TR" sz="1800" b="1" dirty="0">
              <a:latin typeface="Arial" panose="020B0604020202020204" pitchFamily="34" charset="0"/>
              <a:cs typeface="Arial" panose="020B0604020202020204" pitchFamily="34" charset="0"/>
            </a:endParaRPr>
          </a:p>
          <a:p>
            <a:pPr algn="just"/>
            <a:endParaRPr lang="tr-TR" sz="18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06657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pPr algn="just"/>
            <a:r>
              <a:rPr lang="tr-TR" sz="1800" b="1" dirty="0" smtClean="0">
                <a:latin typeface="Arial" panose="020B0604020202020204" pitchFamily="34" charset="0"/>
                <a:cs typeface="Arial" panose="020B0604020202020204" pitchFamily="34" charset="0"/>
              </a:rPr>
              <a:t>53. </a:t>
            </a:r>
            <a:r>
              <a:rPr lang="tr-TR" sz="1800" dirty="0" smtClean="0">
                <a:latin typeface="Arial" panose="020B0604020202020204" pitchFamily="34" charset="0"/>
                <a:cs typeface="Arial" panose="020B0604020202020204" pitchFamily="34" charset="0"/>
              </a:rPr>
              <a:t>Normal amortisman yönteminin iki katı ve ileriki yıllarda daha çok amortisman </a:t>
            </a:r>
            <a:r>
              <a:rPr lang="tr-TR" sz="1800" dirty="0" err="1" smtClean="0">
                <a:latin typeface="Arial" panose="020B0604020202020204" pitchFamily="34" charset="0"/>
                <a:cs typeface="Arial" panose="020B0604020202020204" pitchFamily="34" charset="0"/>
              </a:rPr>
              <a:t>hesaplananan</a:t>
            </a:r>
            <a:r>
              <a:rPr lang="tr-TR" sz="1800" dirty="0" smtClean="0">
                <a:latin typeface="Arial" panose="020B0604020202020204" pitchFamily="34" charset="0"/>
                <a:cs typeface="Arial" panose="020B0604020202020204" pitchFamily="34" charset="0"/>
              </a:rPr>
              <a:t> amortisman yöntemi aşağıdakilerden hangisidir?</a:t>
            </a:r>
          </a:p>
          <a:p>
            <a:pPr algn="just"/>
            <a:r>
              <a:rPr lang="tr-TR" sz="1800" dirty="0">
                <a:latin typeface="Arial" panose="020B0604020202020204" pitchFamily="34" charset="0"/>
                <a:cs typeface="Arial" panose="020B0604020202020204" pitchFamily="34" charset="0"/>
              </a:rPr>
              <a:t>a. </a:t>
            </a:r>
            <a:r>
              <a:rPr lang="tr-TR" sz="1800" dirty="0" smtClean="0">
                <a:latin typeface="Arial" panose="020B0604020202020204" pitchFamily="34" charset="0"/>
                <a:cs typeface="Arial" panose="020B0604020202020204" pitchFamily="34" charset="0"/>
              </a:rPr>
              <a:t>Normal amortisman yöntemi</a:t>
            </a:r>
            <a:endParaRPr lang="tr-TR" sz="1800" b="1" dirty="0">
              <a:latin typeface="Arial" panose="020B0604020202020204" pitchFamily="34" charset="0"/>
              <a:cs typeface="Arial" panose="020B0604020202020204" pitchFamily="34" charset="0"/>
            </a:endParaRPr>
          </a:p>
          <a:p>
            <a:pPr algn="just"/>
            <a:r>
              <a:rPr lang="tr-TR" sz="1800" dirty="0">
                <a:latin typeface="Arial" panose="020B0604020202020204" pitchFamily="34" charset="0"/>
                <a:cs typeface="Arial" panose="020B0604020202020204" pitchFamily="34" charset="0"/>
              </a:rPr>
              <a:t>b. </a:t>
            </a:r>
            <a:r>
              <a:rPr lang="tr-TR" sz="1800" dirty="0" smtClean="0">
                <a:latin typeface="Arial" panose="020B0604020202020204" pitchFamily="34" charset="0"/>
                <a:cs typeface="Arial" panose="020B0604020202020204" pitchFamily="34" charset="0"/>
              </a:rPr>
              <a:t>Olağanüstü amortisman yöntemi</a:t>
            </a:r>
            <a:endParaRPr lang="tr-TR" sz="1800" b="1" dirty="0">
              <a:latin typeface="Arial" panose="020B0604020202020204" pitchFamily="34" charset="0"/>
              <a:cs typeface="Arial" panose="020B0604020202020204" pitchFamily="34" charset="0"/>
            </a:endParaRPr>
          </a:p>
          <a:p>
            <a:pPr algn="just"/>
            <a:r>
              <a:rPr lang="tr-TR" sz="1800" dirty="0">
                <a:latin typeface="Arial" panose="020B0604020202020204" pitchFamily="34" charset="0"/>
                <a:cs typeface="Arial" panose="020B0604020202020204" pitchFamily="34" charset="0"/>
              </a:rPr>
              <a:t>c. </a:t>
            </a:r>
            <a:r>
              <a:rPr lang="tr-TR" sz="1800" dirty="0" smtClean="0">
                <a:latin typeface="Arial" panose="020B0604020202020204" pitchFamily="34" charset="0"/>
                <a:cs typeface="Arial" panose="020B0604020202020204" pitchFamily="34" charset="0"/>
              </a:rPr>
              <a:t>Hızlandırılmış amortisman yöntemi</a:t>
            </a:r>
            <a:endParaRPr lang="tr-TR" sz="1800" b="1" dirty="0">
              <a:latin typeface="Arial" panose="020B0604020202020204" pitchFamily="34" charset="0"/>
              <a:cs typeface="Arial" panose="020B0604020202020204" pitchFamily="34" charset="0"/>
            </a:endParaRPr>
          </a:p>
          <a:p>
            <a:pPr algn="just"/>
            <a:r>
              <a:rPr lang="tr-TR" sz="1800" dirty="0">
                <a:latin typeface="Arial" panose="020B0604020202020204" pitchFamily="34" charset="0"/>
                <a:cs typeface="Arial" panose="020B0604020202020204" pitchFamily="34" charset="0"/>
              </a:rPr>
              <a:t>d. </a:t>
            </a:r>
            <a:r>
              <a:rPr lang="tr-TR" sz="1800" dirty="0" smtClean="0">
                <a:latin typeface="Arial" panose="020B0604020202020204" pitchFamily="34" charset="0"/>
                <a:cs typeface="Arial" panose="020B0604020202020204" pitchFamily="34" charset="0"/>
              </a:rPr>
              <a:t>Doğrusal amortisman yöntemi</a:t>
            </a:r>
            <a:endParaRPr lang="tr-TR" sz="1800" b="1" dirty="0">
              <a:latin typeface="Arial" panose="020B0604020202020204" pitchFamily="34" charset="0"/>
              <a:cs typeface="Arial" panose="020B0604020202020204" pitchFamily="34" charset="0"/>
            </a:endParaRPr>
          </a:p>
          <a:p>
            <a:pPr algn="just"/>
            <a:endParaRPr lang="tr-TR" sz="1800" b="1" dirty="0">
              <a:latin typeface="Arial" panose="020B0604020202020204" pitchFamily="34" charset="0"/>
              <a:cs typeface="Arial" panose="020B0604020202020204" pitchFamily="34" charset="0"/>
            </a:endParaRPr>
          </a:p>
          <a:p>
            <a:pPr algn="just"/>
            <a:r>
              <a:rPr lang="tr-TR" sz="1800" b="1" dirty="0" smtClean="0">
                <a:latin typeface="Arial" panose="020B0604020202020204" pitchFamily="34" charset="0"/>
                <a:cs typeface="Arial" panose="020B0604020202020204" pitchFamily="34" charset="0"/>
              </a:rPr>
              <a:t>54. </a:t>
            </a:r>
            <a:r>
              <a:rPr lang="tr-TR" sz="1800" dirty="0" smtClean="0">
                <a:latin typeface="Arial" panose="020B0604020202020204" pitchFamily="34" charset="0"/>
                <a:cs typeface="Arial" panose="020B0604020202020204" pitchFamily="34" charset="0"/>
              </a:rPr>
              <a:t>Daha önce Satıcılara verilen 8.000 TL tutarındaki çekin çekilmediği anlaşılmıştır. (işletme çekin hesaptan çekildiği kaydını yapmıştır.)</a:t>
            </a:r>
          </a:p>
          <a:p>
            <a:pPr algn="just"/>
            <a:r>
              <a:rPr lang="tr-TR" sz="1800" dirty="0">
                <a:latin typeface="Arial" panose="020B0604020202020204" pitchFamily="34" charset="0"/>
                <a:cs typeface="Arial" panose="020B0604020202020204" pitchFamily="34" charset="0"/>
              </a:rPr>
              <a:t>a. </a:t>
            </a:r>
            <a:r>
              <a:rPr lang="tr-TR" sz="1800" dirty="0" smtClean="0">
                <a:latin typeface="Arial" panose="020B0604020202020204" pitchFamily="34" charset="0"/>
                <a:cs typeface="Arial" panose="020B0604020202020204" pitchFamily="34" charset="0"/>
              </a:rPr>
              <a:t>320 Satıcılar 8.000 TL </a:t>
            </a:r>
            <a:r>
              <a:rPr lang="tr-TR" sz="1800" b="1" dirty="0" smtClean="0">
                <a:latin typeface="Arial" panose="020B0604020202020204" pitchFamily="34" charset="0"/>
                <a:cs typeface="Arial" panose="020B0604020202020204" pitchFamily="34" charset="0"/>
              </a:rPr>
              <a:t>borçlu</a:t>
            </a:r>
            <a:r>
              <a:rPr lang="tr-TR" sz="1800" dirty="0" smtClean="0">
                <a:latin typeface="Arial" panose="020B0604020202020204" pitchFamily="34" charset="0"/>
                <a:cs typeface="Arial" panose="020B0604020202020204" pitchFamily="34" charset="0"/>
              </a:rPr>
              <a:t> / </a:t>
            </a:r>
            <a:r>
              <a:rPr lang="tr-TR" sz="1800" dirty="0">
                <a:latin typeface="Arial" panose="020B0604020202020204" pitchFamily="34" charset="0"/>
                <a:cs typeface="Arial" panose="020B0604020202020204" pitchFamily="34" charset="0"/>
              </a:rPr>
              <a:t>103 Verilen </a:t>
            </a:r>
            <a:r>
              <a:rPr lang="tr-TR" sz="1800" dirty="0" smtClean="0">
                <a:latin typeface="Arial" panose="020B0604020202020204" pitchFamily="34" charset="0"/>
                <a:cs typeface="Arial" panose="020B0604020202020204" pitchFamily="34" charset="0"/>
              </a:rPr>
              <a:t>Çek. 8.000 </a:t>
            </a:r>
            <a:r>
              <a:rPr lang="tr-TR" sz="1800" dirty="0">
                <a:latin typeface="Arial" panose="020B0604020202020204" pitchFamily="34" charset="0"/>
                <a:cs typeface="Arial" panose="020B0604020202020204" pitchFamily="34" charset="0"/>
              </a:rPr>
              <a:t>TL </a:t>
            </a:r>
            <a:r>
              <a:rPr lang="tr-TR" sz="1800" b="1" dirty="0" smtClean="0">
                <a:latin typeface="Arial" panose="020B0604020202020204" pitchFamily="34" charset="0"/>
                <a:cs typeface="Arial" panose="020B0604020202020204" pitchFamily="34" charset="0"/>
              </a:rPr>
              <a:t>alacaklı</a:t>
            </a:r>
          </a:p>
          <a:p>
            <a:pPr algn="just"/>
            <a:r>
              <a:rPr lang="tr-TR" sz="1800" dirty="0" smtClean="0">
                <a:latin typeface="Arial" panose="020B0604020202020204" pitchFamily="34" charset="0"/>
                <a:cs typeface="Arial" panose="020B0604020202020204" pitchFamily="34" charset="0"/>
              </a:rPr>
              <a:t>b. </a:t>
            </a:r>
            <a:r>
              <a:rPr lang="tr-TR" sz="1800" dirty="0">
                <a:latin typeface="Arial" panose="020B0604020202020204" pitchFamily="34" charset="0"/>
                <a:cs typeface="Arial" panose="020B0604020202020204" pitchFamily="34" charset="0"/>
              </a:rPr>
              <a:t>320 Satıcılar 8.000 TL </a:t>
            </a:r>
            <a:r>
              <a:rPr lang="tr-TR" sz="1800" b="1" dirty="0" smtClean="0">
                <a:latin typeface="Arial" panose="020B0604020202020204" pitchFamily="34" charset="0"/>
                <a:cs typeface="Arial" panose="020B0604020202020204" pitchFamily="34" charset="0"/>
              </a:rPr>
              <a:t>borçlu</a:t>
            </a:r>
            <a:r>
              <a:rPr lang="tr-TR" sz="1800" dirty="0" smtClean="0">
                <a:latin typeface="Arial" panose="020B0604020202020204" pitchFamily="34" charset="0"/>
                <a:cs typeface="Arial" panose="020B0604020202020204" pitchFamily="34" charset="0"/>
              </a:rPr>
              <a:t> / </a:t>
            </a:r>
            <a:r>
              <a:rPr lang="tr-TR" sz="1800" dirty="0">
                <a:latin typeface="Arial" panose="020B0604020202020204" pitchFamily="34" charset="0"/>
                <a:cs typeface="Arial" panose="020B0604020202020204" pitchFamily="34" charset="0"/>
              </a:rPr>
              <a:t>101 Alınan </a:t>
            </a:r>
            <a:r>
              <a:rPr lang="tr-TR" sz="1800" dirty="0" err="1">
                <a:latin typeface="Arial" panose="020B0604020202020204" pitchFamily="34" charset="0"/>
                <a:cs typeface="Arial" panose="020B0604020202020204" pitchFamily="34" charset="0"/>
              </a:rPr>
              <a:t>Çekl</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8.000 </a:t>
            </a:r>
            <a:r>
              <a:rPr lang="tr-TR" sz="1800" dirty="0">
                <a:latin typeface="Arial" panose="020B0604020202020204" pitchFamily="34" charset="0"/>
                <a:cs typeface="Arial" panose="020B0604020202020204" pitchFamily="34" charset="0"/>
              </a:rPr>
              <a:t>TL </a:t>
            </a:r>
            <a:r>
              <a:rPr lang="tr-TR" sz="1800" b="1" dirty="0">
                <a:latin typeface="Arial" panose="020B0604020202020204" pitchFamily="34" charset="0"/>
                <a:cs typeface="Arial" panose="020B0604020202020204" pitchFamily="34" charset="0"/>
              </a:rPr>
              <a:t>alacaklı</a:t>
            </a:r>
            <a:endParaRPr lang="tr-TR" sz="1800" b="1" dirty="0" smtClean="0">
              <a:latin typeface="Arial" panose="020B0604020202020204" pitchFamily="34" charset="0"/>
              <a:cs typeface="Arial" panose="020B0604020202020204" pitchFamily="34" charset="0"/>
            </a:endParaRPr>
          </a:p>
          <a:p>
            <a:pPr algn="just"/>
            <a:r>
              <a:rPr lang="tr-TR" sz="1800" dirty="0" smtClean="0">
                <a:latin typeface="Arial" panose="020B0604020202020204" pitchFamily="34" charset="0"/>
                <a:cs typeface="Arial" panose="020B0604020202020204" pitchFamily="34" charset="0"/>
              </a:rPr>
              <a:t>c. </a:t>
            </a:r>
            <a:r>
              <a:rPr lang="tr-TR" sz="1800" dirty="0">
                <a:latin typeface="Arial" panose="020B0604020202020204" pitchFamily="34" charset="0"/>
                <a:cs typeface="Arial" panose="020B0604020202020204" pitchFamily="34" charset="0"/>
              </a:rPr>
              <a:t>102 Banka </a:t>
            </a:r>
            <a:r>
              <a:rPr lang="tr-TR" sz="1800" dirty="0" smtClean="0">
                <a:latin typeface="Arial" panose="020B0604020202020204" pitchFamily="34" charset="0"/>
                <a:cs typeface="Arial" panose="020B0604020202020204" pitchFamily="34" charset="0"/>
              </a:rPr>
              <a:t>8.000 </a:t>
            </a:r>
            <a:r>
              <a:rPr lang="tr-TR" sz="1800" dirty="0">
                <a:latin typeface="Arial" panose="020B0604020202020204" pitchFamily="34" charset="0"/>
                <a:cs typeface="Arial" panose="020B0604020202020204" pitchFamily="34" charset="0"/>
              </a:rPr>
              <a:t>TL </a:t>
            </a:r>
            <a:r>
              <a:rPr lang="tr-TR" sz="1800" b="1" dirty="0" smtClean="0">
                <a:latin typeface="Arial" panose="020B0604020202020204" pitchFamily="34" charset="0"/>
                <a:cs typeface="Arial" panose="020B0604020202020204" pitchFamily="34" charset="0"/>
              </a:rPr>
              <a:t>borçlu</a:t>
            </a:r>
            <a:r>
              <a:rPr lang="tr-TR" sz="1800" dirty="0" smtClean="0">
                <a:latin typeface="Arial" panose="020B0604020202020204" pitchFamily="34" charset="0"/>
                <a:cs typeface="Arial" panose="020B0604020202020204" pitchFamily="34" charset="0"/>
              </a:rPr>
              <a:t> </a:t>
            </a:r>
            <a:r>
              <a:rPr lang="tr-TR" sz="1800" dirty="0">
                <a:latin typeface="Arial" panose="020B0604020202020204" pitchFamily="34" charset="0"/>
                <a:cs typeface="Arial" panose="020B0604020202020204" pitchFamily="34" charset="0"/>
              </a:rPr>
              <a:t>/ 103 Verilen Çek. 8.000 TL </a:t>
            </a:r>
            <a:r>
              <a:rPr lang="tr-TR" sz="1800" b="1" dirty="0">
                <a:latin typeface="Arial" panose="020B0604020202020204" pitchFamily="34" charset="0"/>
                <a:cs typeface="Arial" panose="020B0604020202020204" pitchFamily="34" charset="0"/>
              </a:rPr>
              <a:t>alacaklı</a:t>
            </a:r>
          </a:p>
          <a:p>
            <a:pPr algn="just"/>
            <a:r>
              <a:rPr lang="tr-TR" sz="1800" dirty="0" smtClean="0">
                <a:latin typeface="Arial" panose="020B0604020202020204" pitchFamily="34" charset="0"/>
                <a:cs typeface="Arial" panose="020B0604020202020204" pitchFamily="34" charset="0"/>
              </a:rPr>
              <a:t>d. </a:t>
            </a:r>
            <a:r>
              <a:rPr lang="tr-TR" sz="1800" dirty="0">
                <a:latin typeface="Arial" panose="020B0604020202020204" pitchFamily="34" charset="0"/>
                <a:cs typeface="Arial" panose="020B0604020202020204" pitchFamily="34" charset="0"/>
              </a:rPr>
              <a:t>102 Banka 8.000 TL </a:t>
            </a:r>
            <a:r>
              <a:rPr lang="tr-TR" sz="1800" b="1" dirty="0" smtClean="0">
                <a:latin typeface="Arial" panose="020B0604020202020204" pitchFamily="34" charset="0"/>
                <a:cs typeface="Arial" panose="020B0604020202020204" pitchFamily="34" charset="0"/>
              </a:rPr>
              <a:t>borçlu</a:t>
            </a:r>
            <a:r>
              <a:rPr lang="tr-TR" sz="1800" dirty="0" smtClean="0">
                <a:latin typeface="Arial" panose="020B0604020202020204" pitchFamily="34" charset="0"/>
                <a:cs typeface="Arial" panose="020B0604020202020204" pitchFamily="34" charset="0"/>
              </a:rPr>
              <a:t> / 101 Alınan </a:t>
            </a:r>
            <a:r>
              <a:rPr lang="tr-TR" sz="1800" dirty="0" err="1" smtClean="0">
                <a:latin typeface="Arial" panose="020B0604020202020204" pitchFamily="34" charset="0"/>
                <a:cs typeface="Arial" panose="020B0604020202020204" pitchFamily="34" charset="0"/>
              </a:rPr>
              <a:t>Çekl</a:t>
            </a:r>
            <a:r>
              <a:rPr lang="tr-TR" sz="1800" dirty="0" smtClean="0">
                <a:latin typeface="Arial" panose="020B0604020202020204" pitchFamily="34" charset="0"/>
                <a:cs typeface="Arial" panose="020B0604020202020204" pitchFamily="34" charset="0"/>
              </a:rPr>
              <a:t>. 8.000 </a:t>
            </a:r>
            <a:r>
              <a:rPr lang="tr-TR" sz="1800" dirty="0">
                <a:latin typeface="Arial" panose="020B0604020202020204" pitchFamily="34" charset="0"/>
                <a:cs typeface="Arial" panose="020B0604020202020204" pitchFamily="34" charset="0"/>
              </a:rPr>
              <a:t>TL </a:t>
            </a:r>
            <a:r>
              <a:rPr lang="tr-TR" sz="1800" b="1" dirty="0">
                <a:latin typeface="Arial" panose="020B0604020202020204" pitchFamily="34" charset="0"/>
                <a:cs typeface="Arial" panose="020B0604020202020204" pitchFamily="34" charset="0"/>
              </a:rPr>
              <a:t>alacaklı</a:t>
            </a:r>
            <a:endParaRPr lang="tr-TR" sz="1800" dirty="0">
              <a:latin typeface="Arial" panose="020B0604020202020204" pitchFamily="34" charset="0"/>
              <a:cs typeface="Arial" panose="020B0604020202020204" pitchFamily="34" charset="0"/>
            </a:endParaRPr>
          </a:p>
          <a:p>
            <a:pPr algn="just"/>
            <a:endParaRPr lang="tr-TR" sz="1800" b="1" dirty="0">
              <a:latin typeface="Arial" panose="020B0604020202020204" pitchFamily="34" charset="0"/>
              <a:cs typeface="Arial" panose="020B0604020202020204" pitchFamily="34" charset="0"/>
            </a:endParaRPr>
          </a:p>
          <a:p>
            <a:pPr algn="just"/>
            <a:endParaRPr lang="tr-TR" sz="18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34227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pPr algn="just"/>
            <a:r>
              <a:rPr lang="tr-TR" sz="1800" b="1" dirty="0" smtClean="0">
                <a:latin typeface="Arial" panose="020B0604020202020204" pitchFamily="34" charset="0"/>
                <a:cs typeface="Arial" panose="020B0604020202020204" pitchFamily="34" charset="0"/>
              </a:rPr>
              <a:t>55. </a:t>
            </a:r>
            <a:r>
              <a:rPr lang="tr-TR" sz="1800" dirty="0" smtClean="0">
                <a:latin typeface="Arial" panose="020B0604020202020204" pitchFamily="34" charset="0"/>
                <a:cs typeface="Arial" panose="020B0604020202020204" pitchFamily="34" charset="0"/>
              </a:rPr>
              <a:t>Bankadan gelen hesap verilerine göre alınan krediye 5.000 TL faiz tahakkuk ettirilmiştir.</a:t>
            </a:r>
          </a:p>
          <a:p>
            <a:pPr algn="just"/>
            <a:r>
              <a:rPr lang="tr-TR" sz="1800" dirty="0">
                <a:latin typeface="Arial" panose="020B0604020202020204" pitchFamily="34" charset="0"/>
                <a:cs typeface="Arial" panose="020B0604020202020204" pitchFamily="34" charset="0"/>
              </a:rPr>
              <a:t>a. </a:t>
            </a:r>
            <a:r>
              <a:rPr lang="tr-TR" sz="1800" dirty="0" smtClean="0">
                <a:latin typeface="Arial" panose="020B0604020202020204" pitchFamily="34" charset="0"/>
                <a:cs typeface="Arial" panose="020B0604020202020204" pitchFamily="34" charset="0"/>
              </a:rPr>
              <a:t>300 Banka </a:t>
            </a:r>
            <a:r>
              <a:rPr lang="tr-TR" sz="1800" dirty="0" err="1" smtClean="0">
                <a:latin typeface="Arial" panose="020B0604020202020204" pitchFamily="34" charset="0"/>
                <a:cs typeface="Arial" panose="020B0604020202020204" pitchFamily="34" charset="0"/>
              </a:rPr>
              <a:t>Krd</a:t>
            </a:r>
            <a:r>
              <a:rPr lang="tr-TR" sz="1800" dirty="0" smtClean="0">
                <a:latin typeface="Arial" panose="020B0604020202020204" pitchFamily="34" charset="0"/>
                <a:cs typeface="Arial" panose="020B0604020202020204" pitchFamily="34" charset="0"/>
              </a:rPr>
              <a:t>. 5.000 </a:t>
            </a:r>
            <a:r>
              <a:rPr lang="tr-TR" sz="1800" dirty="0">
                <a:latin typeface="Arial" panose="020B0604020202020204" pitchFamily="34" charset="0"/>
                <a:cs typeface="Arial" panose="020B0604020202020204" pitchFamily="34" charset="0"/>
              </a:rPr>
              <a:t>TL </a:t>
            </a:r>
            <a:r>
              <a:rPr lang="tr-TR" sz="1800" b="1" dirty="0">
                <a:latin typeface="Arial" panose="020B0604020202020204" pitchFamily="34" charset="0"/>
                <a:cs typeface="Arial" panose="020B0604020202020204" pitchFamily="34" charset="0"/>
              </a:rPr>
              <a:t>borçlu</a:t>
            </a:r>
            <a:r>
              <a:rPr lang="tr-TR" sz="1800" dirty="0">
                <a:latin typeface="Arial" panose="020B0604020202020204" pitchFamily="34" charset="0"/>
                <a:cs typeface="Arial" panose="020B0604020202020204" pitchFamily="34" charset="0"/>
              </a:rPr>
              <a:t> / 102 Banka </a:t>
            </a:r>
            <a:r>
              <a:rPr lang="tr-TR" sz="1800" dirty="0" smtClean="0">
                <a:latin typeface="Arial" panose="020B0604020202020204" pitchFamily="34" charset="0"/>
                <a:cs typeface="Arial" panose="020B0604020202020204" pitchFamily="34" charset="0"/>
              </a:rPr>
              <a:t>5.000 </a:t>
            </a:r>
            <a:r>
              <a:rPr lang="tr-TR" sz="1800" dirty="0">
                <a:latin typeface="Arial" panose="020B0604020202020204" pitchFamily="34" charset="0"/>
                <a:cs typeface="Arial" panose="020B0604020202020204" pitchFamily="34" charset="0"/>
              </a:rPr>
              <a:t>TL </a:t>
            </a:r>
            <a:r>
              <a:rPr lang="tr-TR" sz="1800" b="1" dirty="0" smtClean="0">
                <a:latin typeface="Arial" panose="020B0604020202020204" pitchFamily="34" charset="0"/>
                <a:cs typeface="Arial" panose="020B0604020202020204" pitchFamily="34" charset="0"/>
              </a:rPr>
              <a:t>alacaklı</a:t>
            </a:r>
            <a:endParaRPr lang="tr-TR" sz="1800" b="1" dirty="0">
              <a:latin typeface="Arial" panose="020B0604020202020204" pitchFamily="34" charset="0"/>
              <a:cs typeface="Arial" panose="020B0604020202020204" pitchFamily="34" charset="0"/>
            </a:endParaRPr>
          </a:p>
          <a:p>
            <a:pPr algn="just"/>
            <a:r>
              <a:rPr lang="tr-TR" sz="1800" dirty="0">
                <a:latin typeface="Arial" panose="020B0604020202020204" pitchFamily="34" charset="0"/>
                <a:cs typeface="Arial" panose="020B0604020202020204" pitchFamily="34" charset="0"/>
              </a:rPr>
              <a:t>b. </a:t>
            </a:r>
            <a:r>
              <a:rPr lang="tr-TR" sz="1800" dirty="0" smtClean="0">
                <a:latin typeface="Arial" panose="020B0604020202020204" pitchFamily="34" charset="0"/>
                <a:cs typeface="Arial" panose="020B0604020202020204" pitchFamily="34" charset="0"/>
              </a:rPr>
              <a:t>780 Finans. </a:t>
            </a:r>
            <a:r>
              <a:rPr lang="tr-TR" sz="1800" dirty="0" err="1" smtClean="0">
                <a:latin typeface="Arial" panose="020B0604020202020204" pitchFamily="34" charset="0"/>
                <a:cs typeface="Arial" panose="020B0604020202020204" pitchFamily="34" charset="0"/>
              </a:rPr>
              <a:t>Gid</a:t>
            </a:r>
            <a:r>
              <a:rPr lang="tr-TR" sz="1800" dirty="0" smtClean="0">
                <a:latin typeface="Arial" panose="020B0604020202020204" pitchFamily="34" charset="0"/>
                <a:cs typeface="Arial" panose="020B0604020202020204" pitchFamily="34" charset="0"/>
              </a:rPr>
              <a:t>. 5.000 </a:t>
            </a:r>
            <a:r>
              <a:rPr lang="tr-TR" sz="1800" dirty="0">
                <a:latin typeface="Arial" panose="020B0604020202020204" pitchFamily="34" charset="0"/>
                <a:cs typeface="Arial" panose="020B0604020202020204" pitchFamily="34" charset="0"/>
              </a:rPr>
              <a:t>TL </a:t>
            </a:r>
            <a:r>
              <a:rPr lang="tr-TR" sz="1800" b="1" dirty="0">
                <a:latin typeface="Arial" panose="020B0604020202020204" pitchFamily="34" charset="0"/>
                <a:cs typeface="Arial" panose="020B0604020202020204" pitchFamily="34" charset="0"/>
              </a:rPr>
              <a:t>borçlu</a:t>
            </a:r>
            <a:r>
              <a:rPr lang="tr-TR" sz="1800" dirty="0">
                <a:latin typeface="Arial" panose="020B0604020202020204" pitchFamily="34" charset="0"/>
                <a:cs typeface="Arial" panose="020B0604020202020204" pitchFamily="34" charset="0"/>
              </a:rPr>
              <a:t> / 102 Banka 5.000 TL </a:t>
            </a:r>
            <a:r>
              <a:rPr lang="tr-TR" sz="1800" b="1" dirty="0" smtClean="0">
                <a:latin typeface="Arial" panose="020B0604020202020204" pitchFamily="34" charset="0"/>
                <a:cs typeface="Arial" panose="020B0604020202020204" pitchFamily="34" charset="0"/>
              </a:rPr>
              <a:t>alacaklı</a:t>
            </a:r>
            <a:endParaRPr lang="tr-TR" sz="1800" b="1" dirty="0">
              <a:latin typeface="Arial" panose="020B0604020202020204" pitchFamily="34" charset="0"/>
              <a:cs typeface="Arial" panose="020B0604020202020204" pitchFamily="34" charset="0"/>
            </a:endParaRPr>
          </a:p>
          <a:p>
            <a:pPr algn="just"/>
            <a:r>
              <a:rPr lang="tr-TR" sz="1800" dirty="0">
                <a:latin typeface="Arial" panose="020B0604020202020204" pitchFamily="34" charset="0"/>
                <a:cs typeface="Arial" panose="020B0604020202020204" pitchFamily="34" charset="0"/>
              </a:rPr>
              <a:t>c. 102 Banka </a:t>
            </a:r>
            <a:r>
              <a:rPr lang="tr-TR" sz="1800" dirty="0" smtClean="0">
                <a:latin typeface="Arial" panose="020B0604020202020204" pitchFamily="34" charset="0"/>
                <a:cs typeface="Arial" panose="020B0604020202020204" pitchFamily="34" charset="0"/>
              </a:rPr>
              <a:t>5.000 </a:t>
            </a:r>
            <a:r>
              <a:rPr lang="tr-TR" sz="1800" dirty="0">
                <a:latin typeface="Arial" panose="020B0604020202020204" pitchFamily="34" charset="0"/>
                <a:cs typeface="Arial" panose="020B0604020202020204" pitchFamily="34" charset="0"/>
              </a:rPr>
              <a:t>TL </a:t>
            </a:r>
            <a:r>
              <a:rPr lang="tr-TR" sz="1800" b="1" dirty="0">
                <a:latin typeface="Arial" panose="020B0604020202020204" pitchFamily="34" charset="0"/>
                <a:cs typeface="Arial" panose="020B0604020202020204" pitchFamily="34" charset="0"/>
              </a:rPr>
              <a:t>borçlu</a:t>
            </a:r>
            <a:r>
              <a:rPr lang="tr-TR" sz="1800" dirty="0">
                <a:latin typeface="Arial" panose="020B0604020202020204" pitchFamily="34" charset="0"/>
                <a:cs typeface="Arial" panose="020B0604020202020204" pitchFamily="34" charset="0"/>
              </a:rPr>
              <a:t> / 300 Banka </a:t>
            </a:r>
            <a:r>
              <a:rPr lang="tr-TR" sz="1800" dirty="0" err="1">
                <a:latin typeface="Arial" panose="020B0604020202020204" pitchFamily="34" charset="0"/>
                <a:cs typeface="Arial" panose="020B0604020202020204" pitchFamily="34" charset="0"/>
              </a:rPr>
              <a:t>Krd</a:t>
            </a:r>
            <a:r>
              <a:rPr lang="tr-TR" sz="1800" dirty="0">
                <a:latin typeface="Arial" panose="020B0604020202020204" pitchFamily="34" charset="0"/>
                <a:cs typeface="Arial" panose="020B0604020202020204" pitchFamily="34" charset="0"/>
              </a:rPr>
              <a:t>. 5.000 TL </a:t>
            </a:r>
            <a:r>
              <a:rPr lang="tr-TR" sz="1800" b="1" dirty="0" smtClean="0">
                <a:latin typeface="Arial" panose="020B0604020202020204" pitchFamily="34" charset="0"/>
                <a:cs typeface="Arial" panose="020B0604020202020204" pitchFamily="34" charset="0"/>
              </a:rPr>
              <a:t>alacaklı</a:t>
            </a:r>
            <a:endParaRPr lang="tr-TR" sz="1800" b="1" dirty="0">
              <a:latin typeface="Arial" panose="020B0604020202020204" pitchFamily="34" charset="0"/>
              <a:cs typeface="Arial" panose="020B0604020202020204" pitchFamily="34" charset="0"/>
            </a:endParaRPr>
          </a:p>
          <a:p>
            <a:pPr algn="just"/>
            <a:r>
              <a:rPr lang="tr-TR" sz="1800" dirty="0">
                <a:latin typeface="Arial" panose="020B0604020202020204" pitchFamily="34" charset="0"/>
                <a:cs typeface="Arial" panose="020B0604020202020204" pitchFamily="34" charset="0"/>
              </a:rPr>
              <a:t>d. 780 Finans. </a:t>
            </a:r>
            <a:r>
              <a:rPr lang="tr-TR" sz="1800" dirty="0" err="1">
                <a:latin typeface="Arial" panose="020B0604020202020204" pitchFamily="34" charset="0"/>
                <a:cs typeface="Arial" panose="020B0604020202020204" pitchFamily="34" charset="0"/>
              </a:rPr>
              <a:t>Gid</a:t>
            </a:r>
            <a:r>
              <a:rPr lang="tr-TR" sz="1800" dirty="0">
                <a:latin typeface="Arial" panose="020B0604020202020204" pitchFamily="34" charset="0"/>
                <a:cs typeface="Arial" panose="020B0604020202020204" pitchFamily="34" charset="0"/>
              </a:rPr>
              <a:t>. 5.000 TL </a:t>
            </a:r>
            <a:r>
              <a:rPr lang="tr-TR" sz="1800" b="1" dirty="0" smtClean="0">
                <a:latin typeface="Arial" panose="020B0604020202020204" pitchFamily="34" charset="0"/>
                <a:cs typeface="Arial" panose="020B0604020202020204" pitchFamily="34" charset="0"/>
              </a:rPr>
              <a:t>borçlu</a:t>
            </a:r>
            <a:r>
              <a:rPr lang="tr-TR" sz="1800" dirty="0" smtClean="0">
                <a:latin typeface="Arial" panose="020B0604020202020204" pitchFamily="34" charset="0"/>
                <a:cs typeface="Arial" panose="020B0604020202020204" pitchFamily="34" charset="0"/>
              </a:rPr>
              <a:t> </a:t>
            </a:r>
            <a:r>
              <a:rPr lang="tr-TR" sz="1800" dirty="0">
                <a:latin typeface="Arial" panose="020B0604020202020204" pitchFamily="34" charset="0"/>
                <a:cs typeface="Arial" panose="020B0604020202020204" pitchFamily="34" charset="0"/>
              </a:rPr>
              <a:t>/ 300 Banka </a:t>
            </a:r>
            <a:r>
              <a:rPr lang="tr-TR" sz="1800" dirty="0" err="1">
                <a:latin typeface="Arial" panose="020B0604020202020204" pitchFamily="34" charset="0"/>
                <a:cs typeface="Arial" panose="020B0604020202020204" pitchFamily="34" charset="0"/>
              </a:rPr>
              <a:t>Krd</a:t>
            </a:r>
            <a:r>
              <a:rPr lang="tr-TR" sz="1800" dirty="0">
                <a:latin typeface="Arial" panose="020B0604020202020204" pitchFamily="34" charset="0"/>
                <a:cs typeface="Arial" panose="020B0604020202020204" pitchFamily="34" charset="0"/>
              </a:rPr>
              <a:t>. 5.000 TL </a:t>
            </a:r>
            <a:r>
              <a:rPr lang="tr-TR" sz="1800" b="1" dirty="0" smtClean="0">
                <a:latin typeface="Arial" panose="020B0604020202020204" pitchFamily="34" charset="0"/>
                <a:cs typeface="Arial" panose="020B0604020202020204" pitchFamily="34" charset="0"/>
              </a:rPr>
              <a:t>alacaklı</a:t>
            </a:r>
            <a:endParaRPr lang="tr-TR" sz="1800" dirty="0">
              <a:latin typeface="Arial" panose="020B0604020202020204" pitchFamily="34" charset="0"/>
              <a:cs typeface="Arial" panose="020B0604020202020204" pitchFamily="34" charset="0"/>
            </a:endParaRPr>
          </a:p>
          <a:p>
            <a:pPr algn="just"/>
            <a:endParaRPr lang="tr-TR" sz="1800" b="1" dirty="0">
              <a:latin typeface="Arial" panose="020B0604020202020204" pitchFamily="34" charset="0"/>
              <a:cs typeface="Arial" panose="020B0604020202020204" pitchFamily="34" charset="0"/>
            </a:endParaRPr>
          </a:p>
          <a:p>
            <a:pPr algn="just"/>
            <a:r>
              <a:rPr lang="tr-TR" sz="1800" b="1" dirty="0" smtClean="0">
                <a:latin typeface="Arial" panose="020B0604020202020204" pitchFamily="34" charset="0"/>
                <a:cs typeface="Arial" panose="020B0604020202020204" pitchFamily="34" charset="0"/>
              </a:rPr>
              <a:t>56. </a:t>
            </a:r>
            <a:r>
              <a:rPr lang="tr-TR" sz="1800" dirty="0" smtClean="0">
                <a:latin typeface="Arial" panose="020B0604020202020204" pitchFamily="34" charset="0"/>
                <a:cs typeface="Arial" panose="020B0604020202020204" pitchFamily="34" charset="0"/>
              </a:rPr>
              <a:t>Hesap özetine göre, bankadaki paraya 2.800 TL faiz geliri hesaplanmış ve kayda aktarılmıştır.</a:t>
            </a:r>
          </a:p>
          <a:p>
            <a:pPr algn="just"/>
            <a:r>
              <a:rPr lang="tr-TR" sz="1800" dirty="0">
                <a:latin typeface="Arial" panose="020B0604020202020204" pitchFamily="34" charset="0"/>
                <a:cs typeface="Arial" panose="020B0604020202020204" pitchFamily="34" charset="0"/>
              </a:rPr>
              <a:t>a. 102 Banka </a:t>
            </a:r>
            <a:r>
              <a:rPr lang="tr-TR" sz="1800" dirty="0" smtClean="0">
                <a:latin typeface="Arial" panose="020B0604020202020204" pitchFamily="34" charset="0"/>
                <a:cs typeface="Arial" panose="020B0604020202020204" pitchFamily="34" charset="0"/>
              </a:rPr>
              <a:t>2.800 </a:t>
            </a:r>
            <a:r>
              <a:rPr lang="tr-TR" sz="1800" dirty="0">
                <a:latin typeface="Arial" panose="020B0604020202020204" pitchFamily="34" charset="0"/>
                <a:cs typeface="Arial" panose="020B0604020202020204" pitchFamily="34" charset="0"/>
              </a:rPr>
              <a:t>TL </a:t>
            </a:r>
            <a:r>
              <a:rPr lang="tr-TR" sz="1800" b="1" dirty="0" smtClean="0">
                <a:latin typeface="Arial" panose="020B0604020202020204" pitchFamily="34" charset="0"/>
                <a:cs typeface="Arial" panose="020B0604020202020204" pitchFamily="34" charset="0"/>
              </a:rPr>
              <a:t>borçlu</a:t>
            </a:r>
            <a:r>
              <a:rPr lang="tr-TR" sz="1800" dirty="0" smtClean="0">
                <a:latin typeface="Arial" panose="020B0604020202020204" pitchFamily="34" charset="0"/>
                <a:cs typeface="Arial" panose="020B0604020202020204" pitchFamily="34" charset="0"/>
              </a:rPr>
              <a:t> / 642 Faiz Gelir. 2.800 </a:t>
            </a:r>
            <a:r>
              <a:rPr lang="tr-TR" sz="1800" dirty="0">
                <a:latin typeface="Arial" panose="020B0604020202020204" pitchFamily="34" charset="0"/>
                <a:cs typeface="Arial" panose="020B0604020202020204" pitchFamily="34" charset="0"/>
              </a:rPr>
              <a:t>TL </a:t>
            </a:r>
            <a:r>
              <a:rPr lang="tr-TR" sz="1800" b="1" dirty="0" smtClean="0">
                <a:latin typeface="Arial" panose="020B0604020202020204" pitchFamily="34" charset="0"/>
                <a:cs typeface="Arial" panose="020B0604020202020204" pitchFamily="34" charset="0"/>
              </a:rPr>
              <a:t>alacaklı</a:t>
            </a:r>
          </a:p>
          <a:p>
            <a:pPr algn="just"/>
            <a:r>
              <a:rPr lang="tr-TR" sz="1800" dirty="0" smtClean="0">
                <a:latin typeface="Arial" panose="020B0604020202020204" pitchFamily="34" charset="0"/>
                <a:cs typeface="Arial" panose="020B0604020202020204" pitchFamily="34" charset="0"/>
              </a:rPr>
              <a:t>b. </a:t>
            </a:r>
            <a:r>
              <a:rPr lang="tr-TR" sz="1800" dirty="0">
                <a:latin typeface="Arial" panose="020B0604020202020204" pitchFamily="34" charset="0"/>
                <a:cs typeface="Arial" panose="020B0604020202020204" pitchFamily="34" charset="0"/>
              </a:rPr>
              <a:t>102 Banka </a:t>
            </a:r>
            <a:r>
              <a:rPr lang="tr-TR" sz="1800" dirty="0" smtClean="0">
                <a:latin typeface="Arial" panose="020B0604020202020204" pitchFamily="34" charset="0"/>
                <a:cs typeface="Arial" panose="020B0604020202020204" pitchFamily="34" charset="0"/>
              </a:rPr>
              <a:t>2.800 </a:t>
            </a:r>
            <a:r>
              <a:rPr lang="tr-TR" sz="1800" dirty="0">
                <a:latin typeface="Arial" panose="020B0604020202020204" pitchFamily="34" charset="0"/>
                <a:cs typeface="Arial" panose="020B0604020202020204" pitchFamily="34" charset="0"/>
              </a:rPr>
              <a:t>TL </a:t>
            </a:r>
            <a:r>
              <a:rPr lang="tr-TR" sz="1800" b="1" dirty="0" smtClean="0">
                <a:latin typeface="Arial" panose="020B0604020202020204" pitchFamily="34" charset="0"/>
                <a:cs typeface="Arial" panose="020B0604020202020204" pitchFamily="34" charset="0"/>
              </a:rPr>
              <a:t>borçlu</a:t>
            </a:r>
            <a:r>
              <a:rPr lang="tr-TR" sz="1800" dirty="0" smtClean="0">
                <a:latin typeface="Arial" panose="020B0604020202020204" pitchFamily="34" charset="0"/>
                <a:cs typeface="Arial" panose="020B0604020202020204" pitchFamily="34" charset="0"/>
              </a:rPr>
              <a:t> / 645 </a:t>
            </a:r>
            <a:r>
              <a:rPr lang="tr-TR" sz="1800" dirty="0" err="1" smtClean="0">
                <a:latin typeface="Arial" panose="020B0604020202020204" pitchFamily="34" charset="0"/>
                <a:cs typeface="Arial" panose="020B0604020202020204" pitchFamily="34" charset="0"/>
              </a:rPr>
              <a:t>Menk.Sat.Karı</a:t>
            </a:r>
            <a:r>
              <a:rPr lang="tr-TR" sz="1800" dirty="0" smtClean="0">
                <a:latin typeface="Arial" panose="020B0604020202020204" pitchFamily="34" charset="0"/>
                <a:cs typeface="Arial" panose="020B0604020202020204" pitchFamily="34" charset="0"/>
              </a:rPr>
              <a:t>. 2.800 </a:t>
            </a:r>
            <a:r>
              <a:rPr lang="tr-TR" sz="1800" dirty="0">
                <a:latin typeface="Arial" panose="020B0604020202020204" pitchFamily="34" charset="0"/>
                <a:cs typeface="Arial" panose="020B0604020202020204" pitchFamily="34" charset="0"/>
              </a:rPr>
              <a:t>TL </a:t>
            </a:r>
            <a:r>
              <a:rPr lang="tr-TR" sz="1800" b="1" dirty="0">
                <a:latin typeface="Arial" panose="020B0604020202020204" pitchFamily="34" charset="0"/>
                <a:cs typeface="Arial" panose="020B0604020202020204" pitchFamily="34" charset="0"/>
              </a:rPr>
              <a:t>alacaklı</a:t>
            </a:r>
            <a:endParaRPr lang="tr-TR" sz="1800" b="1" dirty="0" smtClean="0">
              <a:latin typeface="Arial" panose="020B0604020202020204" pitchFamily="34" charset="0"/>
              <a:cs typeface="Arial" panose="020B0604020202020204" pitchFamily="34" charset="0"/>
            </a:endParaRPr>
          </a:p>
          <a:p>
            <a:pPr algn="just"/>
            <a:r>
              <a:rPr lang="tr-TR" sz="1800" dirty="0" smtClean="0">
                <a:latin typeface="Arial" panose="020B0604020202020204" pitchFamily="34" charset="0"/>
                <a:cs typeface="Arial" panose="020B0604020202020204" pitchFamily="34" charset="0"/>
              </a:rPr>
              <a:t>c. </a:t>
            </a:r>
            <a:r>
              <a:rPr lang="tr-TR" sz="1800" dirty="0">
                <a:latin typeface="Arial" panose="020B0604020202020204" pitchFamily="34" charset="0"/>
                <a:cs typeface="Arial" panose="020B0604020202020204" pitchFamily="34" charset="0"/>
              </a:rPr>
              <a:t>102 Banka </a:t>
            </a:r>
            <a:r>
              <a:rPr lang="tr-TR" sz="1800" dirty="0" smtClean="0">
                <a:latin typeface="Arial" panose="020B0604020202020204" pitchFamily="34" charset="0"/>
                <a:cs typeface="Arial" panose="020B0604020202020204" pitchFamily="34" charset="0"/>
              </a:rPr>
              <a:t>2.800 </a:t>
            </a:r>
            <a:r>
              <a:rPr lang="tr-TR" sz="1800" dirty="0">
                <a:latin typeface="Arial" panose="020B0604020202020204" pitchFamily="34" charset="0"/>
                <a:cs typeface="Arial" panose="020B0604020202020204" pitchFamily="34" charset="0"/>
              </a:rPr>
              <a:t>TL </a:t>
            </a:r>
            <a:r>
              <a:rPr lang="tr-TR" sz="1800" b="1" dirty="0" smtClean="0">
                <a:latin typeface="Arial" panose="020B0604020202020204" pitchFamily="34" charset="0"/>
                <a:cs typeface="Arial" panose="020B0604020202020204" pitchFamily="34" charset="0"/>
              </a:rPr>
              <a:t>borçlu</a:t>
            </a:r>
            <a:r>
              <a:rPr lang="tr-TR" sz="1800" dirty="0" smtClean="0">
                <a:latin typeface="Arial" panose="020B0604020202020204" pitchFamily="34" charset="0"/>
                <a:cs typeface="Arial" panose="020B0604020202020204" pitchFamily="34" charset="0"/>
              </a:rPr>
              <a:t> </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679 </a:t>
            </a:r>
            <a:r>
              <a:rPr lang="tr-TR" sz="1800" dirty="0" err="1" smtClean="0">
                <a:latin typeface="Arial" panose="020B0604020202020204" pitchFamily="34" charset="0"/>
                <a:cs typeface="Arial" panose="020B0604020202020204" pitchFamily="34" charset="0"/>
              </a:rPr>
              <a:t>Diğ.Ol.Gel.K</a:t>
            </a:r>
            <a:r>
              <a:rPr lang="tr-TR" sz="1800" dirty="0" smtClean="0">
                <a:latin typeface="Arial" panose="020B0604020202020204" pitchFamily="34" charset="0"/>
                <a:cs typeface="Arial" panose="020B0604020202020204" pitchFamily="34" charset="0"/>
              </a:rPr>
              <a:t>. 2.800 </a:t>
            </a:r>
            <a:r>
              <a:rPr lang="tr-TR" sz="1800" dirty="0">
                <a:latin typeface="Arial" panose="020B0604020202020204" pitchFamily="34" charset="0"/>
                <a:cs typeface="Arial" panose="020B0604020202020204" pitchFamily="34" charset="0"/>
              </a:rPr>
              <a:t>TL </a:t>
            </a:r>
            <a:r>
              <a:rPr lang="tr-TR" sz="1800" b="1" dirty="0">
                <a:latin typeface="Arial" panose="020B0604020202020204" pitchFamily="34" charset="0"/>
                <a:cs typeface="Arial" panose="020B0604020202020204" pitchFamily="34" charset="0"/>
              </a:rPr>
              <a:t>alacaklı</a:t>
            </a:r>
          </a:p>
          <a:p>
            <a:pPr algn="just"/>
            <a:r>
              <a:rPr lang="tr-TR" sz="1800" dirty="0" smtClean="0">
                <a:latin typeface="Arial" panose="020B0604020202020204" pitchFamily="34" charset="0"/>
                <a:cs typeface="Arial" panose="020B0604020202020204" pitchFamily="34" charset="0"/>
              </a:rPr>
              <a:t>d. </a:t>
            </a:r>
            <a:r>
              <a:rPr lang="tr-TR" sz="1800" dirty="0">
                <a:latin typeface="Arial" panose="020B0604020202020204" pitchFamily="34" charset="0"/>
                <a:cs typeface="Arial" panose="020B0604020202020204" pitchFamily="34" charset="0"/>
              </a:rPr>
              <a:t>102 Banka </a:t>
            </a:r>
            <a:r>
              <a:rPr lang="tr-TR" sz="1800" dirty="0" smtClean="0">
                <a:latin typeface="Arial" panose="020B0604020202020204" pitchFamily="34" charset="0"/>
                <a:cs typeface="Arial" panose="020B0604020202020204" pitchFamily="34" charset="0"/>
              </a:rPr>
              <a:t>2.800 </a:t>
            </a:r>
            <a:r>
              <a:rPr lang="tr-TR" sz="1800" dirty="0">
                <a:latin typeface="Arial" panose="020B0604020202020204" pitchFamily="34" charset="0"/>
                <a:cs typeface="Arial" panose="020B0604020202020204" pitchFamily="34" charset="0"/>
              </a:rPr>
              <a:t>TL </a:t>
            </a:r>
            <a:r>
              <a:rPr lang="tr-TR" sz="1800" b="1" dirty="0" smtClean="0">
                <a:latin typeface="Arial" panose="020B0604020202020204" pitchFamily="34" charset="0"/>
                <a:cs typeface="Arial" panose="020B0604020202020204" pitchFamily="34" charset="0"/>
              </a:rPr>
              <a:t>borçlu</a:t>
            </a:r>
            <a:r>
              <a:rPr lang="tr-TR" sz="1800" dirty="0" smtClean="0">
                <a:latin typeface="Arial" panose="020B0604020202020204" pitchFamily="34" charset="0"/>
                <a:cs typeface="Arial" panose="020B0604020202020204" pitchFamily="34" charset="0"/>
              </a:rPr>
              <a:t> / 644 </a:t>
            </a:r>
            <a:r>
              <a:rPr lang="tr-TR" sz="1800" dirty="0" err="1" smtClean="0">
                <a:latin typeface="Arial" panose="020B0604020202020204" pitchFamily="34" charset="0"/>
                <a:cs typeface="Arial" panose="020B0604020202020204" pitchFamily="34" charset="0"/>
              </a:rPr>
              <a:t>Kon.Kal.Krş</a:t>
            </a:r>
            <a:r>
              <a:rPr lang="tr-TR" sz="1800" dirty="0" smtClean="0">
                <a:latin typeface="Arial" panose="020B0604020202020204" pitchFamily="34" charset="0"/>
                <a:cs typeface="Arial" panose="020B0604020202020204" pitchFamily="34" charset="0"/>
              </a:rPr>
              <a:t>. 2</a:t>
            </a:r>
            <a:r>
              <a:rPr lang="tr-TR" sz="1800" dirty="0">
                <a:latin typeface="Arial" panose="020B0604020202020204" pitchFamily="34" charset="0"/>
                <a:cs typeface="Arial" panose="020B0604020202020204" pitchFamily="34" charset="0"/>
              </a:rPr>
              <a:t>8</a:t>
            </a:r>
            <a:r>
              <a:rPr lang="tr-TR" sz="1800" dirty="0" smtClean="0">
                <a:latin typeface="Arial" panose="020B0604020202020204" pitchFamily="34" charset="0"/>
                <a:cs typeface="Arial" panose="020B0604020202020204" pitchFamily="34" charset="0"/>
              </a:rPr>
              <a:t>00 </a:t>
            </a:r>
            <a:r>
              <a:rPr lang="tr-TR" sz="1800" dirty="0">
                <a:latin typeface="Arial" panose="020B0604020202020204" pitchFamily="34" charset="0"/>
                <a:cs typeface="Arial" panose="020B0604020202020204" pitchFamily="34" charset="0"/>
              </a:rPr>
              <a:t>TL </a:t>
            </a:r>
            <a:r>
              <a:rPr lang="tr-TR" sz="1800" b="1" dirty="0">
                <a:latin typeface="Arial" panose="020B0604020202020204" pitchFamily="34" charset="0"/>
                <a:cs typeface="Arial" panose="020B0604020202020204" pitchFamily="34" charset="0"/>
              </a:rPr>
              <a:t>alacaklı</a:t>
            </a:r>
            <a:endParaRPr lang="tr-TR" sz="1800" dirty="0">
              <a:latin typeface="Arial" panose="020B0604020202020204" pitchFamily="34" charset="0"/>
              <a:cs typeface="Arial" panose="020B0604020202020204" pitchFamily="34" charset="0"/>
            </a:endParaRPr>
          </a:p>
          <a:p>
            <a:pPr algn="just"/>
            <a:endParaRPr lang="tr-TR" sz="1800" b="1" dirty="0">
              <a:latin typeface="Arial" panose="020B0604020202020204" pitchFamily="34" charset="0"/>
              <a:cs typeface="Arial" panose="020B0604020202020204" pitchFamily="34" charset="0"/>
            </a:endParaRPr>
          </a:p>
          <a:p>
            <a:pPr algn="just"/>
            <a:endParaRPr lang="tr-TR" sz="18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0256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pPr algn="just"/>
            <a:endParaRPr lang="tr-TR" sz="1800" dirty="0">
              <a:latin typeface="Arial" panose="020B0604020202020204" pitchFamily="34" charset="0"/>
              <a:cs typeface="Arial" panose="020B0604020202020204" pitchFamily="34" charset="0"/>
            </a:endParaRPr>
          </a:p>
          <a:p>
            <a:pPr algn="just"/>
            <a:r>
              <a:rPr lang="tr-TR" sz="1800" b="1" dirty="0">
                <a:latin typeface="Arial" panose="020B0604020202020204" pitchFamily="34" charset="0"/>
                <a:cs typeface="Arial" panose="020B0604020202020204" pitchFamily="34" charset="0"/>
              </a:rPr>
              <a:t>5</a:t>
            </a:r>
            <a:r>
              <a:rPr lang="tr-TR" sz="1800" b="1" dirty="0" smtClean="0">
                <a:latin typeface="Arial" panose="020B0604020202020204" pitchFamily="34" charset="0"/>
                <a:cs typeface="Arial" panose="020B0604020202020204" pitchFamily="34" charset="0"/>
              </a:rPr>
              <a:t>. Emsal Bedeli: </a:t>
            </a:r>
            <a:r>
              <a:rPr lang="tr-TR" sz="1800" dirty="0" smtClean="0">
                <a:latin typeface="Arial" panose="020B0604020202020204" pitchFamily="34" charset="0"/>
                <a:cs typeface="Arial" panose="020B0604020202020204" pitchFamily="34" charset="0"/>
              </a:rPr>
              <a:t>Vergi Usul Kanunu’nda şöyle tanımlanmıştır: </a:t>
            </a:r>
            <a:r>
              <a:rPr lang="tr-TR" sz="1800" dirty="0" err="1" smtClean="0">
                <a:latin typeface="Arial" panose="020B0604020202020204" pitchFamily="34" charset="0"/>
                <a:cs typeface="Arial" panose="020B0604020202020204" pitchFamily="34" charset="0"/>
              </a:rPr>
              <a:t>Derçek</a:t>
            </a:r>
            <a:r>
              <a:rPr lang="tr-TR" sz="1800" dirty="0" smtClean="0">
                <a:latin typeface="Arial" panose="020B0604020202020204" pitchFamily="34" charset="0"/>
                <a:cs typeface="Arial" panose="020B0604020202020204" pitchFamily="34" charset="0"/>
              </a:rPr>
              <a:t> bedeli olmayan ya da bilinmeyen veya doğru olarak tespit edilemeyen bir varlığın, değerleme günü satılması halinde emsaline göre belirlenen değerdir.</a:t>
            </a:r>
          </a:p>
          <a:p>
            <a:pPr algn="just"/>
            <a:r>
              <a:rPr lang="tr-TR" sz="1800" b="1" dirty="0">
                <a:latin typeface="Arial" panose="020B0604020202020204" pitchFamily="34" charset="0"/>
                <a:cs typeface="Arial" panose="020B0604020202020204" pitchFamily="34" charset="0"/>
              </a:rPr>
              <a:t>6</a:t>
            </a:r>
            <a:r>
              <a:rPr lang="tr-TR" sz="1800" b="1" dirty="0" smtClean="0">
                <a:latin typeface="Arial" panose="020B0604020202020204" pitchFamily="34" charset="0"/>
                <a:cs typeface="Arial" panose="020B0604020202020204" pitchFamily="34" charset="0"/>
              </a:rPr>
              <a:t>.</a:t>
            </a:r>
            <a:r>
              <a:rPr lang="tr-TR" sz="1800" dirty="0" smtClean="0">
                <a:latin typeface="Arial" panose="020B0604020202020204" pitchFamily="34" charset="0"/>
                <a:cs typeface="Arial" panose="020B0604020202020204" pitchFamily="34" charset="0"/>
              </a:rPr>
              <a:t> </a:t>
            </a:r>
            <a:r>
              <a:rPr lang="tr-TR" sz="1800" b="1" dirty="0" smtClean="0">
                <a:latin typeface="Arial" panose="020B0604020202020204" pitchFamily="34" charset="0"/>
                <a:cs typeface="Arial" panose="020B0604020202020204" pitchFamily="34" charset="0"/>
              </a:rPr>
              <a:t>Muhasebe </a:t>
            </a:r>
            <a:r>
              <a:rPr lang="tr-TR" sz="1800" b="1" dirty="0">
                <a:latin typeface="Arial" panose="020B0604020202020204" pitchFamily="34" charset="0"/>
                <a:cs typeface="Arial" panose="020B0604020202020204" pitchFamily="34" charset="0"/>
              </a:rPr>
              <a:t>İ</a:t>
            </a:r>
            <a:r>
              <a:rPr lang="tr-TR" sz="1800" b="1" dirty="0" smtClean="0">
                <a:latin typeface="Arial" panose="020B0604020202020204" pitchFamily="34" charset="0"/>
                <a:cs typeface="Arial" panose="020B0604020202020204" pitchFamily="34" charset="0"/>
              </a:rPr>
              <a:t>çi Envanter: </a:t>
            </a:r>
            <a:r>
              <a:rPr lang="tr-TR" sz="1800" dirty="0" smtClean="0">
                <a:latin typeface="Arial" panose="020B0604020202020204" pitchFamily="34" charset="0"/>
                <a:cs typeface="Arial" panose="020B0604020202020204" pitchFamily="34" charset="0"/>
              </a:rPr>
              <a:t>Yasal defter, belge ve muhasebe kayıtlarındaki bilgiler esas alınarak yapılan envanterdir. Sayım ve tespit yapılmaz.</a:t>
            </a:r>
          </a:p>
          <a:p>
            <a:pPr algn="just"/>
            <a:r>
              <a:rPr lang="tr-TR" sz="1800" b="1" dirty="0" smtClean="0">
                <a:latin typeface="Arial" panose="020B0604020202020204" pitchFamily="34" charset="0"/>
                <a:cs typeface="Arial" panose="020B0604020202020204" pitchFamily="34" charset="0"/>
              </a:rPr>
              <a:t>7. </a:t>
            </a:r>
            <a:r>
              <a:rPr lang="tr-TR" sz="1800" dirty="0" smtClean="0">
                <a:latin typeface="Arial" panose="020B0604020202020204" pitchFamily="34" charset="0"/>
                <a:cs typeface="Arial" panose="020B0604020202020204" pitchFamily="34" charset="0"/>
              </a:rPr>
              <a:t>Dönem sonunda yapılan envanterde; işletmenin kasasında 18.000 TL’lik eksik belirlenmiştir.</a:t>
            </a:r>
          </a:p>
          <a:p>
            <a:pPr algn="just"/>
            <a:endParaRPr lang="tr-TR" sz="1800" dirty="0" smtClean="0">
              <a:latin typeface="Arial" panose="020B0604020202020204" pitchFamily="34" charset="0"/>
              <a:cs typeface="Arial" panose="020B0604020202020204" pitchFamily="34" charset="0"/>
            </a:endParaRPr>
          </a:p>
          <a:p>
            <a:pPr algn="just"/>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197 Sayım ve Tesellüm </a:t>
            </a:r>
            <a:r>
              <a:rPr lang="tr-TR" sz="1800" dirty="0" err="1" smtClean="0">
                <a:latin typeface="Arial" panose="020B0604020202020204" pitchFamily="34" charset="0"/>
                <a:cs typeface="Arial" panose="020B0604020202020204" pitchFamily="34" charset="0"/>
              </a:rPr>
              <a:t>Noks</a:t>
            </a:r>
            <a:r>
              <a:rPr lang="tr-TR" sz="1800" dirty="0" smtClean="0">
                <a:latin typeface="Arial" panose="020B0604020202020204" pitchFamily="34" charset="0"/>
                <a:cs typeface="Arial" panose="020B0604020202020204" pitchFamily="34" charset="0"/>
              </a:rPr>
              <a:t>. </a:t>
            </a:r>
            <a:r>
              <a:rPr lang="tr-TR" sz="1800" dirty="0" err="1" smtClean="0">
                <a:latin typeface="Arial" panose="020B0604020202020204" pitchFamily="34" charset="0"/>
                <a:cs typeface="Arial" panose="020B0604020202020204" pitchFamily="34" charset="0"/>
              </a:rPr>
              <a:t>Hes</a:t>
            </a:r>
            <a:r>
              <a:rPr lang="tr-TR" sz="1800" dirty="0" smtClean="0">
                <a:latin typeface="Arial" panose="020B0604020202020204" pitchFamily="34" charset="0"/>
                <a:cs typeface="Arial" panose="020B0604020202020204" pitchFamily="34" charset="0"/>
              </a:rPr>
              <a:t>.    18.000.-</a:t>
            </a:r>
          </a:p>
          <a:p>
            <a:pPr algn="just"/>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100 Kasa Hesabı		 18.000.- 					</a:t>
            </a:r>
          </a:p>
          <a:p>
            <a:pPr marL="416052" indent="-342900" algn="just">
              <a:buAutoNum type="arabicPeriod"/>
            </a:pPr>
            <a:endParaRPr lang="tr-TR" sz="1800" dirty="0">
              <a:latin typeface="Arial" panose="020B0604020202020204" pitchFamily="34" charset="0"/>
              <a:cs typeface="Arial" panose="020B0604020202020204" pitchFamily="34" charset="0"/>
            </a:endParaRPr>
          </a:p>
        </p:txBody>
      </p:sp>
      <p:cxnSp>
        <p:nvCxnSpPr>
          <p:cNvPr id="3" name="Düz Bağlayıcı 2"/>
          <p:cNvCxnSpPr/>
          <p:nvPr/>
        </p:nvCxnSpPr>
        <p:spPr>
          <a:xfrm>
            <a:off x="2627784" y="4941168"/>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Düz Bağlayıcı 3"/>
          <p:cNvCxnSpPr/>
          <p:nvPr/>
        </p:nvCxnSpPr>
        <p:spPr>
          <a:xfrm>
            <a:off x="2843808" y="6093296"/>
            <a:ext cx="338437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49935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pPr algn="just"/>
            <a:r>
              <a:rPr lang="tr-TR" sz="1800" b="1" dirty="0" smtClean="0">
                <a:latin typeface="Arial" panose="020B0604020202020204" pitchFamily="34" charset="0"/>
                <a:cs typeface="Arial" panose="020B0604020202020204" pitchFamily="34" charset="0"/>
              </a:rPr>
              <a:t>57. </a:t>
            </a:r>
            <a:r>
              <a:rPr lang="tr-TR" sz="1800" dirty="0" smtClean="0">
                <a:latin typeface="Arial" panose="020B0604020202020204" pitchFamily="34" charset="0"/>
                <a:cs typeface="Arial" panose="020B0604020202020204" pitchFamily="34" charset="0"/>
              </a:rPr>
              <a:t>Kayıtlı değeri 20.000 TL ve birikmiş amortismanı 12.000 TL olan bir makine KDV hariç 12.000 TL peşin değerle satılmıştır. Kaydını gösteriniz. (KDV 18%)</a:t>
            </a:r>
          </a:p>
          <a:p>
            <a:pPr algn="just"/>
            <a:r>
              <a:rPr lang="tr-TR" sz="1800" b="1" dirty="0" smtClean="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100 Kasa 		14.160.-</a:t>
            </a:r>
          </a:p>
          <a:p>
            <a:pPr algn="just">
              <a:lnSpc>
                <a:spcPct val="100000"/>
              </a:lnSpc>
              <a:spcBef>
                <a:spcPts val="0"/>
              </a:spcBef>
            </a:pPr>
            <a:r>
              <a:rPr lang="tr-TR" sz="1800" dirty="0" smtClean="0">
                <a:latin typeface="Arial" panose="020B0604020202020204" pitchFamily="34" charset="0"/>
                <a:cs typeface="Arial" panose="020B0604020202020204" pitchFamily="34" charset="0"/>
              </a:rPr>
              <a:t>	     257 </a:t>
            </a:r>
            <a:r>
              <a:rPr lang="tr-TR" sz="1800" dirty="0" err="1" smtClean="0">
                <a:latin typeface="Arial" panose="020B0604020202020204" pitchFamily="34" charset="0"/>
                <a:cs typeface="Arial" panose="020B0604020202020204" pitchFamily="34" charset="0"/>
              </a:rPr>
              <a:t>Bir.Amort</a:t>
            </a:r>
            <a:r>
              <a:rPr lang="tr-TR" sz="1800" dirty="0" smtClean="0">
                <a:latin typeface="Arial" panose="020B0604020202020204" pitchFamily="34" charset="0"/>
                <a:cs typeface="Arial" panose="020B0604020202020204" pitchFamily="34" charset="0"/>
              </a:rPr>
              <a:t>.		12.000.-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253 </a:t>
            </a:r>
            <a:r>
              <a:rPr lang="tr-TR" sz="1800" dirty="0" err="1" smtClean="0">
                <a:latin typeface="Arial" panose="020B0604020202020204" pitchFamily="34" charset="0"/>
                <a:cs typeface="Arial" panose="020B0604020202020204" pitchFamily="34" charset="0"/>
              </a:rPr>
              <a:t>Tes.Mak.Cih</a:t>
            </a:r>
            <a:r>
              <a:rPr lang="tr-TR" sz="1800" dirty="0" smtClean="0">
                <a:latin typeface="Arial" panose="020B0604020202020204" pitchFamily="34" charset="0"/>
                <a:cs typeface="Arial" panose="020B0604020202020204" pitchFamily="34" charset="0"/>
              </a:rPr>
              <a:t>.		20.000.-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391 </a:t>
            </a:r>
            <a:r>
              <a:rPr lang="tr-TR" sz="1800" dirty="0" err="1" smtClean="0">
                <a:latin typeface="Arial" panose="020B0604020202020204" pitchFamily="34" charset="0"/>
                <a:cs typeface="Arial" panose="020B0604020202020204" pitchFamily="34" charset="0"/>
              </a:rPr>
              <a:t>Hes</a:t>
            </a:r>
            <a:r>
              <a:rPr lang="tr-TR" sz="1800" dirty="0" smtClean="0">
                <a:latin typeface="Arial" panose="020B0604020202020204" pitchFamily="34" charset="0"/>
                <a:cs typeface="Arial" panose="020B0604020202020204" pitchFamily="34" charset="0"/>
              </a:rPr>
              <a:t>. KDV		  2.160.-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679 </a:t>
            </a:r>
            <a:r>
              <a:rPr lang="tr-TR" sz="1800" dirty="0" err="1" smtClean="0">
                <a:latin typeface="Arial" panose="020B0604020202020204" pitchFamily="34" charset="0"/>
                <a:cs typeface="Arial" panose="020B0604020202020204" pitchFamily="34" charset="0"/>
              </a:rPr>
              <a:t>Diğ</a:t>
            </a:r>
            <a:r>
              <a:rPr lang="tr-TR" sz="1800" dirty="0" smtClean="0">
                <a:latin typeface="Arial" panose="020B0604020202020204" pitchFamily="34" charset="0"/>
                <a:cs typeface="Arial" panose="020B0604020202020204" pitchFamily="34" charset="0"/>
              </a:rPr>
              <a:t>. </a:t>
            </a:r>
            <a:r>
              <a:rPr lang="tr-TR" sz="1800" dirty="0" err="1" smtClean="0">
                <a:latin typeface="Arial" panose="020B0604020202020204" pitchFamily="34" charset="0"/>
                <a:cs typeface="Arial" panose="020B0604020202020204" pitchFamily="34" charset="0"/>
              </a:rPr>
              <a:t>Ol.Dışı</a:t>
            </a:r>
            <a:r>
              <a:rPr lang="tr-TR" sz="1800" dirty="0" smtClean="0">
                <a:latin typeface="Arial" panose="020B0604020202020204" pitchFamily="34" charset="0"/>
                <a:cs typeface="Arial" panose="020B0604020202020204" pitchFamily="34" charset="0"/>
              </a:rPr>
              <a:t> </a:t>
            </a:r>
            <a:r>
              <a:rPr lang="tr-TR" sz="1800" dirty="0" err="1" smtClean="0">
                <a:latin typeface="Arial" panose="020B0604020202020204" pitchFamily="34" charset="0"/>
                <a:cs typeface="Arial" panose="020B0604020202020204" pitchFamily="34" charset="0"/>
              </a:rPr>
              <a:t>G.Kar</a:t>
            </a:r>
            <a:r>
              <a:rPr lang="tr-TR" sz="1800" dirty="0" smtClean="0">
                <a:latin typeface="Arial" panose="020B0604020202020204" pitchFamily="34" charset="0"/>
                <a:cs typeface="Arial" panose="020B0604020202020204" pitchFamily="34" charset="0"/>
              </a:rPr>
              <a:t>.	  4.000.-	</a:t>
            </a:r>
            <a:endParaRPr lang="tr-TR" sz="1800" b="1" dirty="0" smtClean="0">
              <a:latin typeface="Arial" panose="020B0604020202020204" pitchFamily="34" charset="0"/>
              <a:cs typeface="Arial" panose="020B0604020202020204" pitchFamily="34" charset="0"/>
            </a:endParaRPr>
          </a:p>
          <a:p>
            <a:pPr algn="just"/>
            <a:endParaRPr lang="tr-TR" sz="1800" b="1" dirty="0" smtClean="0">
              <a:latin typeface="Arial" panose="020B0604020202020204" pitchFamily="34" charset="0"/>
              <a:cs typeface="Arial" panose="020B0604020202020204" pitchFamily="34" charset="0"/>
            </a:endParaRPr>
          </a:p>
          <a:p>
            <a:pPr algn="just"/>
            <a:r>
              <a:rPr lang="tr-TR" sz="1800" b="1" dirty="0" smtClean="0">
                <a:latin typeface="Arial" panose="020B0604020202020204" pitchFamily="34" charset="0"/>
                <a:cs typeface="Arial" panose="020B0604020202020204" pitchFamily="34" charset="0"/>
              </a:rPr>
              <a:t>58. </a:t>
            </a:r>
            <a:r>
              <a:rPr lang="tr-TR" sz="1800" dirty="0" smtClean="0">
                <a:latin typeface="Arial" panose="020B0604020202020204" pitchFamily="34" charset="0"/>
                <a:cs typeface="Arial" panose="020B0604020202020204" pitchFamily="34" charset="0"/>
              </a:rPr>
              <a:t>İşletme makineyi yenilemek isteseydi kayıt nasıl olurdu?</a:t>
            </a:r>
          </a:p>
          <a:p>
            <a:pPr algn="just"/>
            <a:r>
              <a:rPr lang="tr-TR" sz="1800" dirty="0" smtClean="0">
                <a:latin typeface="Arial" panose="020B0604020202020204" pitchFamily="34" charset="0"/>
                <a:cs typeface="Arial" panose="020B0604020202020204" pitchFamily="34" charset="0"/>
              </a:rPr>
              <a:t>679 </a:t>
            </a:r>
            <a:r>
              <a:rPr lang="tr-TR" sz="1800" dirty="0" err="1" smtClean="0">
                <a:latin typeface="Arial" panose="020B0604020202020204" pitchFamily="34" charset="0"/>
                <a:cs typeface="Arial" panose="020B0604020202020204" pitchFamily="34" charset="0"/>
              </a:rPr>
              <a:t>No’lu</a:t>
            </a:r>
            <a:r>
              <a:rPr lang="tr-TR" sz="1800" dirty="0" smtClean="0">
                <a:latin typeface="Arial" panose="020B0604020202020204" pitchFamily="34" charset="0"/>
                <a:cs typeface="Arial" panose="020B0604020202020204" pitchFamily="34" charset="0"/>
              </a:rPr>
              <a:t> hesap yerine 579 Özel Fonlar (Yenileme Fonu) yazılırdı. </a:t>
            </a:r>
          </a:p>
          <a:p>
            <a:pPr algn="just"/>
            <a:endParaRPr lang="tr-TR" sz="1800" b="1" dirty="0">
              <a:latin typeface="Arial" panose="020B0604020202020204" pitchFamily="34" charset="0"/>
              <a:cs typeface="Arial" panose="020B0604020202020204" pitchFamily="34" charset="0"/>
            </a:endParaRPr>
          </a:p>
          <a:p>
            <a:pPr algn="just"/>
            <a:endParaRPr lang="tr-TR" sz="1800" b="1" dirty="0" smtClean="0">
              <a:latin typeface="Arial" panose="020B0604020202020204" pitchFamily="34" charset="0"/>
              <a:cs typeface="Arial" panose="020B0604020202020204" pitchFamily="34" charset="0"/>
            </a:endParaRPr>
          </a:p>
        </p:txBody>
      </p:sp>
      <p:cxnSp>
        <p:nvCxnSpPr>
          <p:cNvPr id="3" name="Düz Bağlayıcı 2"/>
          <p:cNvCxnSpPr/>
          <p:nvPr/>
        </p:nvCxnSpPr>
        <p:spPr>
          <a:xfrm>
            <a:off x="2555776" y="1700808"/>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Düz Bağlayıcı 3"/>
          <p:cNvCxnSpPr/>
          <p:nvPr/>
        </p:nvCxnSpPr>
        <p:spPr>
          <a:xfrm>
            <a:off x="2843808" y="3356992"/>
            <a:ext cx="338437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02434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pPr algn="just"/>
            <a:r>
              <a:rPr lang="tr-TR" sz="1800" b="1" dirty="0" smtClean="0">
                <a:latin typeface="Arial" panose="020B0604020202020204" pitchFamily="34" charset="0"/>
                <a:cs typeface="Arial" panose="020B0604020202020204" pitchFamily="34" charset="0"/>
              </a:rPr>
              <a:t>59. </a:t>
            </a:r>
            <a:r>
              <a:rPr lang="tr-TR" sz="1800" dirty="0" smtClean="0">
                <a:latin typeface="Arial" panose="020B0604020202020204" pitchFamily="34" charset="0"/>
                <a:cs typeface="Arial" panose="020B0604020202020204" pitchFamily="34" charset="0"/>
              </a:rPr>
              <a:t>İşletme yeni bir makineyi 30.000 TL değerle satın almıştır. Bu makinenin amortisman kaydı nasıl olmalıdır? (oran %20)</a:t>
            </a:r>
          </a:p>
          <a:p>
            <a:pPr algn="just"/>
            <a:endParaRPr lang="tr-TR" sz="1800" dirty="0" smtClean="0">
              <a:latin typeface="Arial" panose="020B0604020202020204" pitchFamily="34" charset="0"/>
              <a:cs typeface="Arial" panose="020B0604020202020204" pitchFamily="34" charset="0"/>
            </a:endParaRPr>
          </a:p>
          <a:p>
            <a:pPr algn="just"/>
            <a:r>
              <a:rPr lang="tr-TR" sz="1800" b="1" dirty="0" smtClean="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549 Özel Fonlar	  4.000.-</a:t>
            </a:r>
          </a:p>
          <a:p>
            <a:pPr algn="just">
              <a:lnSpc>
                <a:spcPct val="100000"/>
              </a:lnSpc>
              <a:spcBef>
                <a:spcPts val="0"/>
              </a:spcBef>
            </a:pPr>
            <a:r>
              <a:rPr lang="tr-TR" sz="1800" dirty="0" smtClean="0">
                <a:latin typeface="Arial" panose="020B0604020202020204" pitchFamily="34" charset="0"/>
                <a:cs typeface="Arial" panose="020B0604020202020204" pitchFamily="34" charset="0"/>
              </a:rPr>
              <a:t>	       …. Yenileme Fonu</a:t>
            </a:r>
          </a:p>
          <a:p>
            <a:pPr algn="just">
              <a:lnSpc>
                <a:spcPct val="100000"/>
              </a:lnSpc>
              <a:spcBef>
                <a:spcPts val="0"/>
              </a:spcBef>
            </a:pPr>
            <a:r>
              <a:rPr lang="tr-TR" sz="1800" dirty="0" smtClean="0">
                <a:latin typeface="Arial" panose="020B0604020202020204" pitchFamily="34" charset="0"/>
                <a:cs typeface="Arial" panose="020B0604020202020204" pitchFamily="34" charset="0"/>
              </a:rPr>
              <a:t>	     796 İtfa Payları	  2.000.-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257 Birikmiş </a:t>
            </a:r>
            <a:r>
              <a:rPr lang="tr-TR" sz="1800" dirty="0" err="1" smtClean="0">
                <a:latin typeface="Arial" panose="020B0604020202020204" pitchFamily="34" charset="0"/>
                <a:cs typeface="Arial" panose="020B0604020202020204" pitchFamily="34" charset="0"/>
              </a:rPr>
              <a:t>Amortis</a:t>
            </a:r>
            <a:r>
              <a:rPr lang="tr-TR" sz="1800" dirty="0" smtClean="0">
                <a:latin typeface="Arial" panose="020B0604020202020204" pitchFamily="34" charset="0"/>
                <a:cs typeface="Arial" panose="020B0604020202020204" pitchFamily="34" charset="0"/>
              </a:rPr>
              <a:t>. </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6.000.-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a:t>
            </a:r>
            <a:endParaRPr lang="tr-TR" sz="1800" b="1" dirty="0" smtClean="0">
              <a:latin typeface="Arial" panose="020B0604020202020204" pitchFamily="34" charset="0"/>
              <a:cs typeface="Arial" panose="020B0604020202020204" pitchFamily="34" charset="0"/>
            </a:endParaRPr>
          </a:p>
        </p:txBody>
      </p:sp>
      <p:cxnSp>
        <p:nvCxnSpPr>
          <p:cNvPr id="3" name="Düz Bağlayıcı 2"/>
          <p:cNvCxnSpPr/>
          <p:nvPr/>
        </p:nvCxnSpPr>
        <p:spPr>
          <a:xfrm>
            <a:off x="2555776" y="1700808"/>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Düz Bağlayıcı 3"/>
          <p:cNvCxnSpPr/>
          <p:nvPr/>
        </p:nvCxnSpPr>
        <p:spPr>
          <a:xfrm>
            <a:off x="2771800" y="3212976"/>
            <a:ext cx="338437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16873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pPr algn="just"/>
            <a:endParaRPr lang="tr-TR" sz="1800" dirty="0">
              <a:latin typeface="Arial" panose="020B0604020202020204" pitchFamily="34" charset="0"/>
              <a:cs typeface="Arial" panose="020B0604020202020204" pitchFamily="34" charset="0"/>
            </a:endParaRPr>
          </a:p>
          <a:p>
            <a:pPr algn="just"/>
            <a:r>
              <a:rPr lang="tr-TR" sz="1800" b="1" dirty="0" smtClean="0">
                <a:latin typeface="Arial" panose="020B0604020202020204" pitchFamily="34" charset="0"/>
                <a:cs typeface="Arial" panose="020B0604020202020204" pitchFamily="34" charset="0"/>
              </a:rPr>
              <a:t>8. </a:t>
            </a:r>
            <a:r>
              <a:rPr lang="tr-TR" sz="1800" dirty="0" smtClean="0">
                <a:latin typeface="Arial" panose="020B0604020202020204" pitchFamily="34" charset="0"/>
                <a:cs typeface="Arial" panose="020B0604020202020204" pitchFamily="34" charset="0"/>
              </a:rPr>
              <a:t>Kasa noksanının 10.000 TL sinin; Satıcılara ödenen ve kaydı unutulan tutar olduğu anlaşılmıştır.</a:t>
            </a:r>
          </a:p>
          <a:p>
            <a:pPr algn="just"/>
            <a:r>
              <a:rPr lang="tr-TR" sz="1800" dirty="0" smtClean="0">
                <a:latin typeface="Arial" panose="020B0604020202020204" pitchFamily="34" charset="0"/>
                <a:cs typeface="Arial" panose="020B0604020202020204" pitchFamily="34" charset="0"/>
              </a:rPr>
              <a:t>	           </a:t>
            </a:r>
          </a:p>
          <a:p>
            <a:pPr algn="just"/>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320 Satıcılar	10.000.-</a:t>
            </a:r>
          </a:p>
          <a:p>
            <a:pPr algn="just"/>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197 Sayım ve Tesellüm </a:t>
            </a:r>
            <a:r>
              <a:rPr lang="tr-TR" sz="1800" dirty="0" err="1" smtClean="0">
                <a:latin typeface="Arial" panose="020B0604020202020204" pitchFamily="34" charset="0"/>
                <a:cs typeface="Arial" panose="020B0604020202020204" pitchFamily="34" charset="0"/>
              </a:rPr>
              <a:t>Noks</a:t>
            </a:r>
            <a:r>
              <a:rPr lang="tr-TR" sz="1800" dirty="0" smtClean="0">
                <a:latin typeface="Arial" panose="020B0604020202020204" pitchFamily="34" charset="0"/>
                <a:cs typeface="Arial" panose="020B0604020202020204" pitchFamily="34" charset="0"/>
              </a:rPr>
              <a:t>.	10.000.-</a:t>
            </a:r>
          </a:p>
          <a:p>
            <a:pPr algn="just"/>
            <a:endParaRPr lang="tr-TR" sz="1800" dirty="0" smtClean="0">
              <a:latin typeface="Arial" panose="020B0604020202020204" pitchFamily="34" charset="0"/>
              <a:cs typeface="Arial" panose="020B0604020202020204" pitchFamily="34" charset="0"/>
            </a:endParaRPr>
          </a:p>
          <a:p>
            <a:pPr algn="just"/>
            <a:r>
              <a:rPr lang="tr-TR" sz="1800" b="1" dirty="0" smtClean="0">
                <a:latin typeface="Arial" panose="020B0604020202020204" pitchFamily="34" charset="0"/>
                <a:cs typeface="Arial" panose="020B0604020202020204" pitchFamily="34" charset="0"/>
              </a:rPr>
              <a:t>9.</a:t>
            </a:r>
            <a:r>
              <a:rPr lang="tr-TR" sz="1800" dirty="0" smtClean="0">
                <a:latin typeface="Arial" panose="020B0604020202020204" pitchFamily="34" charset="0"/>
                <a:cs typeface="Arial" panose="020B0604020202020204" pitchFamily="34" charset="0"/>
              </a:rPr>
              <a:t> Kalan 8.000 TL’nin Alıcılardan gelen 20.000 TL’nin yanlışlıkla 28.000 TL olarak kaydedilmesinden meydana geldiği anlaşılmıştır.</a:t>
            </a:r>
          </a:p>
          <a:p>
            <a:pPr algn="just"/>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a:t>
            </a:r>
          </a:p>
          <a:p>
            <a:pPr algn="just"/>
            <a:r>
              <a:rPr lang="tr-TR" sz="1800" dirty="0" smtClean="0">
                <a:latin typeface="Arial" panose="020B0604020202020204" pitchFamily="34" charset="0"/>
                <a:cs typeface="Arial" panose="020B0604020202020204" pitchFamily="34" charset="0"/>
              </a:rPr>
              <a:t>	120 Alıcılar Hs.</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8.000</a:t>
            </a:r>
            <a:r>
              <a:rPr lang="tr-TR" sz="1800" dirty="0">
                <a:latin typeface="Arial" panose="020B0604020202020204" pitchFamily="34" charset="0"/>
                <a:cs typeface="Arial" panose="020B0604020202020204" pitchFamily="34" charset="0"/>
              </a:rPr>
              <a:t>.-</a:t>
            </a:r>
          </a:p>
          <a:p>
            <a:pPr algn="just"/>
            <a:r>
              <a:rPr lang="tr-TR" sz="1800" dirty="0">
                <a:latin typeface="Arial" panose="020B0604020202020204" pitchFamily="34" charset="0"/>
                <a:cs typeface="Arial" panose="020B0604020202020204" pitchFamily="34" charset="0"/>
              </a:rPr>
              <a:t>		 197 Sayım ve Tesellüm </a:t>
            </a:r>
            <a:r>
              <a:rPr lang="tr-TR" sz="1800" dirty="0" err="1">
                <a:latin typeface="Arial" panose="020B0604020202020204" pitchFamily="34" charset="0"/>
                <a:cs typeface="Arial" panose="020B0604020202020204" pitchFamily="34" charset="0"/>
              </a:rPr>
              <a:t>Noks</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8.000</a:t>
            </a:r>
            <a:r>
              <a:rPr lang="tr-TR" sz="1800" dirty="0">
                <a:latin typeface="Arial" panose="020B0604020202020204" pitchFamily="34" charset="0"/>
                <a:cs typeface="Arial" panose="020B0604020202020204" pitchFamily="34" charset="0"/>
              </a:rPr>
              <a:t>.-</a:t>
            </a:r>
          </a:p>
          <a:p>
            <a:pPr marL="416052" indent="-342900" algn="just">
              <a:buAutoNum type="arabicPeriod"/>
            </a:pPr>
            <a:endParaRPr lang="tr-TR" sz="1800" dirty="0">
              <a:latin typeface="Arial" panose="020B0604020202020204" pitchFamily="34" charset="0"/>
              <a:cs typeface="Arial" panose="020B0604020202020204" pitchFamily="34" charset="0"/>
            </a:endParaRPr>
          </a:p>
        </p:txBody>
      </p:sp>
      <p:cxnSp>
        <p:nvCxnSpPr>
          <p:cNvPr id="3" name="Düz Bağlayıcı 2"/>
          <p:cNvCxnSpPr/>
          <p:nvPr/>
        </p:nvCxnSpPr>
        <p:spPr>
          <a:xfrm>
            <a:off x="2483768" y="2132856"/>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Düz Bağlayıcı 3"/>
          <p:cNvCxnSpPr/>
          <p:nvPr/>
        </p:nvCxnSpPr>
        <p:spPr>
          <a:xfrm>
            <a:off x="2483768" y="3284984"/>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2483768" y="4797152"/>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2483768" y="5949280"/>
            <a:ext cx="338437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7904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pPr algn="just"/>
            <a:endParaRPr lang="tr-TR" sz="1800" dirty="0">
              <a:latin typeface="Arial" panose="020B0604020202020204" pitchFamily="34" charset="0"/>
              <a:cs typeface="Arial" panose="020B0604020202020204" pitchFamily="34" charset="0"/>
            </a:endParaRPr>
          </a:p>
          <a:p>
            <a:pPr algn="just"/>
            <a:r>
              <a:rPr lang="tr-TR" sz="1800" b="1" dirty="0" smtClean="0">
                <a:latin typeface="Arial" panose="020B0604020202020204" pitchFamily="34" charset="0"/>
                <a:cs typeface="Arial" panose="020B0604020202020204" pitchFamily="34" charset="0"/>
              </a:rPr>
              <a:t>10. </a:t>
            </a:r>
            <a:r>
              <a:rPr lang="tr-TR" sz="1800" dirty="0" smtClean="0">
                <a:latin typeface="Arial" panose="020B0604020202020204" pitchFamily="34" charset="0"/>
                <a:cs typeface="Arial" panose="020B0604020202020204" pitchFamily="34" charset="0"/>
              </a:rPr>
              <a:t>Dönem sonunda; işletmenin kasasında 10.000$ vardır. Alındığında (işlem yapıldığında) 1$ = 1,80 TL’dir. Dönem sonunda 1$ 2,20 TL’dir.  </a:t>
            </a:r>
          </a:p>
          <a:p>
            <a:pPr algn="just"/>
            <a:r>
              <a:rPr lang="tr-TR" sz="1800" dirty="0" smtClean="0">
                <a:latin typeface="Arial" panose="020B0604020202020204" pitchFamily="34" charset="0"/>
                <a:cs typeface="Arial" panose="020B0604020202020204" pitchFamily="34" charset="0"/>
              </a:rPr>
              <a:t>	           </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100 Kasa	4.000.-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646 Kambiyo Karl.	4.000.-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646.01 Yabancı Para Döviz Gel.</a:t>
            </a:r>
          </a:p>
          <a:p>
            <a:pPr algn="just">
              <a:lnSpc>
                <a:spcPct val="100000"/>
              </a:lnSpc>
              <a:spcBef>
                <a:spcPts val="0"/>
              </a:spcBef>
            </a:pPr>
            <a:endParaRPr lang="tr-TR" sz="1800" dirty="0">
              <a:latin typeface="Arial" panose="020B0604020202020204" pitchFamily="34" charset="0"/>
              <a:cs typeface="Arial" panose="020B0604020202020204" pitchFamily="34" charset="0"/>
            </a:endParaRPr>
          </a:p>
          <a:p>
            <a:pPr algn="just">
              <a:lnSpc>
                <a:spcPct val="100000"/>
              </a:lnSpc>
              <a:spcBef>
                <a:spcPts val="0"/>
              </a:spcBef>
            </a:pPr>
            <a:r>
              <a:rPr lang="tr-TR" sz="1800" dirty="0" smtClean="0">
                <a:latin typeface="Arial" panose="020B0604020202020204" pitchFamily="34" charset="0"/>
                <a:cs typeface="Arial" panose="020B0604020202020204" pitchFamily="34" charset="0"/>
              </a:rPr>
              <a:t>	2,20 – 180 = 0,40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0,40 * 10.000 = 4.000 TL</a:t>
            </a:r>
          </a:p>
          <a:p>
            <a:pPr algn="just"/>
            <a:r>
              <a:rPr lang="tr-TR" sz="1800" b="1" dirty="0" smtClean="0">
                <a:latin typeface="Arial" panose="020B0604020202020204" pitchFamily="34" charset="0"/>
                <a:cs typeface="Arial" panose="020B0604020202020204" pitchFamily="34" charset="0"/>
              </a:rPr>
              <a:t>11.</a:t>
            </a:r>
            <a:r>
              <a:rPr lang="tr-TR" sz="1800" dirty="0" smtClean="0">
                <a:latin typeface="Arial" panose="020B0604020202020204" pitchFamily="34" charset="0"/>
                <a:cs typeface="Arial" panose="020B0604020202020204" pitchFamily="34" charset="0"/>
              </a:rPr>
              <a:t> Dönem sonunda Alınan Çekler hesabının kalanı 22.000 TL, kasada olan çekler ise 19.000.- TL’dir.</a:t>
            </a:r>
          </a:p>
          <a:p>
            <a:pPr algn="just"/>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197 </a:t>
            </a:r>
            <a:r>
              <a:rPr lang="tr-TR" sz="1800" dirty="0">
                <a:latin typeface="Arial" panose="020B0604020202020204" pitchFamily="34" charset="0"/>
                <a:cs typeface="Arial" panose="020B0604020202020204" pitchFamily="34" charset="0"/>
              </a:rPr>
              <a:t>Sayım ve Tesellüm </a:t>
            </a:r>
            <a:r>
              <a:rPr lang="tr-TR" sz="1800" dirty="0" err="1">
                <a:latin typeface="Arial" panose="020B0604020202020204" pitchFamily="34" charset="0"/>
                <a:cs typeface="Arial" panose="020B0604020202020204" pitchFamily="34" charset="0"/>
              </a:rPr>
              <a:t>Noks</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3.000.-</a:t>
            </a:r>
          </a:p>
          <a:p>
            <a:pPr algn="just">
              <a:lnSpc>
                <a:spcPct val="100000"/>
              </a:lnSpc>
              <a:spcBef>
                <a:spcPts val="0"/>
              </a:spcBef>
            </a:pPr>
            <a:r>
              <a:rPr lang="tr-TR" sz="1800" dirty="0" smtClean="0">
                <a:latin typeface="Arial" panose="020B0604020202020204" pitchFamily="34" charset="0"/>
                <a:cs typeface="Arial" panose="020B0604020202020204" pitchFamily="34" charset="0"/>
              </a:rPr>
              <a:t>	       197.02 Çek </a:t>
            </a:r>
            <a:r>
              <a:rPr lang="tr-TR" sz="1800" dirty="0" err="1" smtClean="0">
                <a:latin typeface="Arial" panose="020B0604020202020204" pitchFamily="34" charset="0"/>
                <a:cs typeface="Arial" panose="020B0604020202020204" pitchFamily="34" charset="0"/>
              </a:rPr>
              <a:t>Nok</a:t>
            </a:r>
            <a:r>
              <a:rPr lang="tr-TR" sz="1800" dirty="0" smtClean="0">
                <a:latin typeface="Arial" panose="020B0604020202020204" pitchFamily="34" charset="0"/>
                <a:cs typeface="Arial" panose="020B0604020202020204" pitchFamily="34" charset="0"/>
              </a:rPr>
              <a:t>.</a:t>
            </a:r>
          </a:p>
          <a:p>
            <a:pPr algn="just"/>
            <a:r>
              <a:rPr lang="tr-TR" sz="1800" dirty="0" smtClean="0">
                <a:latin typeface="Arial" panose="020B0604020202020204" pitchFamily="34" charset="0"/>
                <a:cs typeface="Arial" panose="020B0604020202020204" pitchFamily="34" charset="0"/>
              </a:rPr>
              <a:t>		       101 Alınan Çekler </a:t>
            </a:r>
            <a:r>
              <a:rPr lang="tr-TR" sz="1800" dirty="0" err="1" smtClean="0">
                <a:latin typeface="Arial" panose="020B0604020202020204" pitchFamily="34" charset="0"/>
                <a:cs typeface="Arial" panose="020B0604020202020204" pitchFamily="34" charset="0"/>
              </a:rPr>
              <a:t>Hes</a:t>
            </a:r>
            <a:r>
              <a:rPr lang="tr-TR" sz="1800" dirty="0" smtClean="0">
                <a:latin typeface="Arial" panose="020B0604020202020204" pitchFamily="34" charset="0"/>
                <a:cs typeface="Arial" panose="020B0604020202020204" pitchFamily="34" charset="0"/>
              </a:rPr>
              <a:t>.	3.000.-</a:t>
            </a:r>
          </a:p>
          <a:p>
            <a:pPr marL="416052" indent="-342900" algn="just">
              <a:buAutoNum type="arabicPeriod"/>
            </a:pPr>
            <a:endParaRPr lang="tr-TR" sz="1800" dirty="0">
              <a:latin typeface="Arial" panose="020B0604020202020204" pitchFamily="34" charset="0"/>
              <a:cs typeface="Arial" panose="020B0604020202020204" pitchFamily="34" charset="0"/>
            </a:endParaRPr>
          </a:p>
        </p:txBody>
      </p:sp>
      <p:cxnSp>
        <p:nvCxnSpPr>
          <p:cNvPr id="3" name="Düz Bağlayıcı 2"/>
          <p:cNvCxnSpPr/>
          <p:nvPr/>
        </p:nvCxnSpPr>
        <p:spPr>
          <a:xfrm>
            <a:off x="2483768" y="2132856"/>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Düz Bağlayıcı 3"/>
          <p:cNvCxnSpPr/>
          <p:nvPr/>
        </p:nvCxnSpPr>
        <p:spPr>
          <a:xfrm>
            <a:off x="2483768" y="3212976"/>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2483768" y="4725144"/>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2483768" y="5949280"/>
            <a:ext cx="338437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3563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pPr algn="just"/>
            <a:endParaRPr lang="tr-TR" sz="1800" dirty="0">
              <a:latin typeface="Arial" panose="020B0604020202020204" pitchFamily="34" charset="0"/>
              <a:cs typeface="Arial" panose="020B0604020202020204" pitchFamily="34" charset="0"/>
            </a:endParaRPr>
          </a:p>
          <a:p>
            <a:pPr algn="just"/>
            <a:r>
              <a:rPr lang="tr-TR" sz="1800" b="1" dirty="0" smtClean="0">
                <a:latin typeface="Arial" panose="020B0604020202020204" pitchFamily="34" charset="0"/>
                <a:cs typeface="Arial" panose="020B0604020202020204" pitchFamily="34" charset="0"/>
              </a:rPr>
              <a:t>12. </a:t>
            </a:r>
            <a:r>
              <a:rPr lang="tr-TR" sz="1800" dirty="0" smtClean="0">
                <a:latin typeface="Arial" panose="020B0604020202020204" pitchFamily="34" charset="0"/>
                <a:cs typeface="Arial" panose="020B0604020202020204" pitchFamily="34" charset="0"/>
              </a:rPr>
              <a:t>Yapılan inceleme sonucunda 3.000 TL’lik çekin Satıcılara verildiği, fakat kaydedilmediği belirlenmiştir.</a:t>
            </a:r>
          </a:p>
          <a:p>
            <a:pPr algn="just"/>
            <a:r>
              <a:rPr lang="tr-TR" sz="1800" dirty="0" smtClean="0">
                <a:latin typeface="Arial" panose="020B0604020202020204" pitchFamily="34" charset="0"/>
                <a:cs typeface="Arial" panose="020B0604020202020204" pitchFamily="34" charset="0"/>
              </a:rPr>
              <a:t>	           </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320 Satıcılar Hs. 		3.000.-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320.01 ….</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197 Sayım ve </a:t>
            </a:r>
            <a:r>
              <a:rPr lang="tr-TR" sz="1800" dirty="0" err="1" smtClean="0">
                <a:latin typeface="Arial" panose="020B0604020202020204" pitchFamily="34" charset="0"/>
                <a:cs typeface="Arial" panose="020B0604020202020204" pitchFamily="34" charset="0"/>
              </a:rPr>
              <a:t>Tes</a:t>
            </a:r>
            <a:r>
              <a:rPr lang="tr-TR" sz="1800" dirty="0" smtClean="0">
                <a:latin typeface="Arial" panose="020B0604020202020204" pitchFamily="34" charset="0"/>
                <a:cs typeface="Arial" panose="020B0604020202020204" pitchFamily="34" charset="0"/>
              </a:rPr>
              <a:t>. </a:t>
            </a:r>
            <a:r>
              <a:rPr lang="tr-TR" sz="1800" dirty="0" err="1" smtClean="0">
                <a:latin typeface="Arial" panose="020B0604020202020204" pitchFamily="34" charset="0"/>
                <a:cs typeface="Arial" panose="020B0604020202020204" pitchFamily="34" charset="0"/>
              </a:rPr>
              <a:t>Noks</a:t>
            </a:r>
            <a:r>
              <a:rPr lang="tr-TR" sz="1800" dirty="0" smtClean="0">
                <a:latin typeface="Arial" panose="020B0604020202020204" pitchFamily="34" charset="0"/>
                <a:cs typeface="Arial" panose="020B0604020202020204" pitchFamily="34" charset="0"/>
              </a:rPr>
              <a:t>.	3.000.-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197.01 Çek </a:t>
            </a:r>
            <a:r>
              <a:rPr lang="tr-TR" sz="1800" dirty="0" err="1" smtClean="0">
                <a:latin typeface="Arial" panose="020B0604020202020204" pitchFamily="34" charset="0"/>
                <a:cs typeface="Arial" panose="020B0604020202020204" pitchFamily="34" charset="0"/>
              </a:rPr>
              <a:t>Noks</a:t>
            </a:r>
            <a:r>
              <a:rPr lang="tr-TR" sz="1800" dirty="0" smtClean="0">
                <a:latin typeface="Arial" panose="020B0604020202020204" pitchFamily="34" charset="0"/>
                <a:cs typeface="Arial" panose="020B0604020202020204" pitchFamily="34" charset="0"/>
              </a:rPr>
              <a:t>.</a:t>
            </a:r>
          </a:p>
          <a:p>
            <a:pPr algn="just"/>
            <a:endParaRPr lang="tr-TR" sz="1800" b="1" dirty="0" smtClean="0">
              <a:latin typeface="Arial" panose="020B0604020202020204" pitchFamily="34" charset="0"/>
              <a:cs typeface="Arial" panose="020B0604020202020204" pitchFamily="34" charset="0"/>
            </a:endParaRPr>
          </a:p>
          <a:p>
            <a:pPr algn="just"/>
            <a:r>
              <a:rPr lang="tr-TR" sz="1800" b="1" dirty="0" smtClean="0">
                <a:latin typeface="Arial" panose="020B0604020202020204" pitchFamily="34" charset="0"/>
                <a:cs typeface="Arial" panose="020B0604020202020204" pitchFamily="34" charset="0"/>
              </a:rPr>
              <a:t>13.</a:t>
            </a:r>
            <a:r>
              <a:rPr lang="tr-TR" sz="1800" dirty="0" smtClean="0">
                <a:latin typeface="Arial" panose="020B0604020202020204" pitchFamily="34" charset="0"/>
                <a:cs typeface="Arial" panose="020B0604020202020204" pitchFamily="34" charset="0"/>
              </a:rPr>
              <a:t> Dönem sonunda işletmenin kasasında yabancı para ile düzenlenmiş 10.000$ </a:t>
            </a:r>
            <a:r>
              <a:rPr lang="tr-TR" sz="1800" dirty="0" err="1" smtClean="0">
                <a:latin typeface="Arial" panose="020B0604020202020204" pitchFamily="34" charset="0"/>
                <a:cs typeface="Arial" panose="020B0604020202020204" pitchFamily="34" charset="0"/>
              </a:rPr>
              <a:t>lık</a:t>
            </a:r>
            <a:r>
              <a:rPr lang="tr-TR" sz="1800" dirty="0" smtClean="0">
                <a:latin typeface="Arial" panose="020B0604020202020204" pitchFamily="34" charset="0"/>
                <a:cs typeface="Arial" panose="020B0604020202020204" pitchFamily="34" charset="0"/>
              </a:rPr>
              <a:t> bir çek vardır. Çek düzenlendiğinde; 1$ 1,60 TL iken dönem sonunda 1$ = 1,90 TL’dir.</a:t>
            </a:r>
          </a:p>
          <a:p>
            <a:pPr algn="just"/>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100  Kasa 	 	3.000.-</a:t>
            </a:r>
          </a:p>
          <a:p>
            <a:pPr algn="just">
              <a:lnSpc>
                <a:spcPct val="100000"/>
              </a:lnSpc>
              <a:spcBef>
                <a:spcPts val="0"/>
              </a:spcBef>
            </a:pPr>
            <a:r>
              <a:rPr lang="tr-TR" sz="1800" dirty="0" smtClean="0">
                <a:latin typeface="Arial" panose="020B0604020202020204" pitchFamily="34" charset="0"/>
                <a:cs typeface="Arial" panose="020B0604020202020204" pitchFamily="34" charset="0"/>
              </a:rPr>
              <a:t>	       ….. $ Kasası</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646 Kambiyo Karları 	3.000.-</a:t>
            </a:r>
          </a:p>
          <a:p>
            <a:pPr algn="just"/>
            <a:r>
              <a:rPr lang="tr-TR" sz="1800" dirty="0" smtClean="0">
                <a:latin typeface="Arial" panose="020B0604020202020204" pitchFamily="34" charset="0"/>
                <a:cs typeface="Arial" panose="020B0604020202020204" pitchFamily="34" charset="0"/>
              </a:rPr>
              <a:t>	1,90 – 1,60 = 0,30 | 10.000 * 0,30 = 3.000</a:t>
            </a:r>
            <a:endParaRPr lang="tr-TR" sz="1800" dirty="0">
              <a:latin typeface="Arial" panose="020B0604020202020204" pitchFamily="34" charset="0"/>
              <a:cs typeface="Arial" panose="020B0604020202020204" pitchFamily="34" charset="0"/>
            </a:endParaRPr>
          </a:p>
        </p:txBody>
      </p:sp>
      <p:cxnSp>
        <p:nvCxnSpPr>
          <p:cNvPr id="3" name="Düz Bağlayıcı 2"/>
          <p:cNvCxnSpPr/>
          <p:nvPr/>
        </p:nvCxnSpPr>
        <p:spPr>
          <a:xfrm>
            <a:off x="2483768" y="2132856"/>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Düz Bağlayıcı 3"/>
          <p:cNvCxnSpPr/>
          <p:nvPr/>
        </p:nvCxnSpPr>
        <p:spPr>
          <a:xfrm>
            <a:off x="2483768" y="3356992"/>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2483768" y="5085184"/>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2483768" y="6093296"/>
            <a:ext cx="338437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77098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pPr algn="just"/>
            <a:endParaRPr lang="tr-TR" sz="1800" dirty="0">
              <a:latin typeface="Arial" panose="020B0604020202020204" pitchFamily="34" charset="0"/>
              <a:cs typeface="Arial" panose="020B0604020202020204" pitchFamily="34" charset="0"/>
            </a:endParaRPr>
          </a:p>
          <a:p>
            <a:pPr algn="just"/>
            <a:r>
              <a:rPr lang="tr-TR" sz="1800" b="1" dirty="0" smtClean="0">
                <a:latin typeface="Arial" panose="020B0604020202020204" pitchFamily="34" charset="0"/>
                <a:cs typeface="Arial" panose="020B0604020202020204" pitchFamily="34" charset="0"/>
              </a:rPr>
              <a:t>14. </a:t>
            </a:r>
            <a:r>
              <a:rPr lang="tr-TR" sz="1800" dirty="0" smtClean="0">
                <a:latin typeface="Arial" panose="020B0604020202020204" pitchFamily="34" charset="0"/>
                <a:cs typeface="Arial" panose="020B0604020202020204" pitchFamily="34" charset="0"/>
              </a:rPr>
              <a:t>Dönem envanteri sırasında; işletmenin 9.000€ ‘</a:t>
            </a:r>
            <a:r>
              <a:rPr lang="tr-TR" sz="1800" dirty="0" err="1" smtClean="0">
                <a:latin typeface="Arial" panose="020B0604020202020204" pitchFamily="34" charset="0"/>
                <a:cs typeface="Arial" panose="020B0604020202020204" pitchFamily="34" charset="0"/>
              </a:rPr>
              <a:t>luk</a:t>
            </a:r>
            <a:r>
              <a:rPr lang="tr-TR" sz="1800" dirty="0" smtClean="0">
                <a:latin typeface="Arial" panose="020B0604020202020204" pitchFamily="34" charset="0"/>
                <a:cs typeface="Arial" panose="020B0604020202020204" pitchFamily="34" charset="0"/>
              </a:rPr>
              <a:t> çekinin 1€ = 2 TL üzerinden bankaya verildiği çekin tahsil edilerek, bundan 50 TL masraf kesildikten sonra, kalanın bankadaki işletme hesabına yatırıldığı anlaşılmıştır. (çek hemen tahsil edildi.)</a:t>
            </a:r>
          </a:p>
          <a:p>
            <a:pPr algn="just"/>
            <a:r>
              <a:rPr lang="tr-TR" sz="1800" dirty="0" smtClean="0">
                <a:latin typeface="Arial" panose="020B0604020202020204" pitchFamily="34" charset="0"/>
                <a:cs typeface="Arial" panose="020B0604020202020204" pitchFamily="34" charset="0"/>
              </a:rPr>
              <a:t>	           </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102 Bankalar Hs. 		17.950.-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102.02 …. Bank..</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780 Finansman </a:t>
            </a:r>
            <a:r>
              <a:rPr lang="tr-TR" sz="1800" dirty="0" err="1" smtClean="0">
                <a:latin typeface="Arial" panose="020B0604020202020204" pitchFamily="34" charset="0"/>
                <a:cs typeface="Arial" panose="020B0604020202020204" pitchFamily="34" charset="0"/>
              </a:rPr>
              <a:t>Gid</a:t>
            </a:r>
            <a:r>
              <a:rPr lang="tr-TR" sz="1800" dirty="0" smtClean="0">
                <a:latin typeface="Arial" panose="020B0604020202020204" pitchFamily="34" charset="0"/>
                <a:cs typeface="Arial" panose="020B0604020202020204" pitchFamily="34" charset="0"/>
              </a:rPr>
              <a:t>.	       50.-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780.01 Bank Öd. Masraf</a:t>
            </a:r>
          </a:p>
          <a:p>
            <a:pPr algn="just">
              <a:lnSpc>
                <a:spcPct val="100000"/>
              </a:lnSpc>
              <a:spcBef>
                <a:spcPts val="0"/>
              </a:spcBef>
            </a:pPr>
            <a:r>
              <a:rPr lang="tr-TR" sz="1800" b="1" dirty="0">
                <a:latin typeface="Arial" panose="020B0604020202020204" pitchFamily="34" charset="0"/>
                <a:cs typeface="Arial" panose="020B0604020202020204" pitchFamily="34" charset="0"/>
              </a:rPr>
              <a:t>	</a:t>
            </a:r>
            <a:r>
              <a:rPr lang="tr-TR" sz="1800" b="1" dirty="0" smtClean="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101 Alınan Çekler Hs.	18.000</a:t>
            </a:r>
          </a:p>
          <a:p>
            <a:pPr algn="just"/>
            <a:endParaRPr lang="tr-TR" sz="1800" b="1" dirty="0" smtClean="0">
              <a:latin typeface="Arial" panose="020B0604020202020204" pitchFamily="34" charset="0"/>
              <a:cs typeface="Arial" panose="020B0604020202020204" pitchFamily="34" charset="0"/>
            </a:endParaRPr>
          </a:p>
          <a:p>
            <a:pPr algn="just"/>
            <a:r>
              <a:rPr lang="tr-TR" sz="1800" b="1" dirty="0" smtClean="0">
                <a:latin typeface="Arial" panose="020B0604020202020204" pitchFamily="34" charset="0"/>
                <a:cs typeface="Arial" panose="020B0604020202020204" pitchFamily="34" charset="0"/>
              </a:rPr>
              <a:t>15.</a:t>
            </a:r>
            <a:r>
              <a:rPr lang="tr-TR" sz="1800" dirty="0" smtClean="0">
                <a:latin typeface="Arial" panose="020B0604020202020204" pitchFamily="34" charset="0"/>
                <a:cs typeface="Arial" panose="020B0604020202020204" pitchFamily="34" charset="0"/>
              </a:rPr>
              <a:t> Bankadan gelen hesap özetinden; bankadaki mevduat hesabına 4.387 TL faiz tahakkuk ettirildiği ve bundan %15 gelir vergisi kesildikten sonra kalanın mevduat hesabına kaydedildiği belirlenmiştir.</a:t>
            </a:r>
            <a:endParaRPr lang="tr-TR" sz="1800" dirty="0">
              <a:latin typeface="Arial" panose="020B0604020202020204" pitchFamily="34" charset="0"/>
              <a:cs typeface="Arial" panose="020B0604020202020204" pitchFamily="34" charset="0"/>
            </a:endParaRPr>
          </a:p>
        </p:txBody>
      </p:sp>
      <p:cxnSp>
        <p:nvCxnSpPr>
          <p:cNvPr id="3" name="Düz Bağlayıcı 2"/>
          <p:cNvCxnSpPr/>
          <p:nvPr/>
        </p:nvCxnSpPr>
        <p:spPr>
          <a:xfrm>
            <a:off x="2483768" y="2780928"/>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Düz Bağlayıcı 3"/>
          <p:cNvCxnSpPr/>
          <p:nvPr/>
        </p:nvCxnSpPr>
        <p:spPr>
          <a:xfrm>
            <a:off x="2555776" y="4437112"/>
            <a:ext cx="338437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9163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pPr algn="just"/>
            <a:r>
              <a:rPr lang="tr-TR" sz="1800" b="1" dirty="0" smtClean="0">
                <a:latin typeface="Arial" panose="020B0604020202020204" pitchFamily="34" charset="0"/>
                <a:cs typeface="Arial" panose="020B0604020202020204" pitchFamily="34" charset="0"/>
              </a:rPr>
              <a:t>15.</a:t>
            </a:r>
            <a:r>
              <a:rPr lang="tr-TR" sz="1800" dirty="0" smtClean="0">
                <a:latin typeface="Arial" panose="020B0604020202020204" pitchFamily="34" charset="0"/>
                <a:cs typeface="Arial" panose="020B0604020202020204" pitchFamily="34" charset="0"/>
              </a:rPr>
              <a:t>	           </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102 Bankalar Hs. 			 3.729.-</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102.04 …. Bank..</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193 Peşin Öd. Vergi</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ve Fon Hs.	     658.-</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780.01 Bank Öd. Masraf</a:t>
            </a:r>
          </a:p>
          <a:p>
            <a:pPr algn="just">
              <a:lnSpc>
                <a:spcPct val="100000"/>
              </a:lnSpc>
              <a:spcBef>
                <a:spcPts val="0"/>
              </a:spcBef>
            </a:pPr>
            <a:r>
              <a:rPr lang="tr-TR" sz="1800" b="1" dirty="0">
                <a:latin typeface="Arial" panose="020B0604020202020204" pitchFamily="34" charset="0"/>
                <a:cs typeface="Arial" panose="020B0604020202020204" pitchFamily="34" charset="0"/>
              </a:rPr>
              <a:t>	</a:t>
            </a:r>
            <a:r>
              <a:rPr lang="tr-TR" sz="1800" b="1" dirty="0" smtClean="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642  Faiz Geliri			4.387.-</a:t>
            </a:r>
          </a:p>
          <a:p>
            <a:pPr algn="just"/>
            <a:endParaRPr lang="tr-TR" sz="1800" b="1" dirty="0" smtClean="0">
              <a:latin typeface="Arial" panose="020B0604020202020204" pitchFamily="34" charset="0"/>
              <a:cs typeface="Arial" panose="020B0604020202020204" pitchFamily="34" charset="0"/>
            </a:endParaRPr>
          </a:p>
          <a:p>
            <a:pPr algn="just"/>
            <a:r>
              <a:rPr lang="tr-TR" sz="1800" b="1" dirty="0" smtClean="0">
                <a:latin typeface="Arial" panose="020B0604020202020204" pitchFamily="34" charset="0"/>
                <a:cs typeface="Arial" panose="020B0604020202020204" pitchFamily="34" charset="0"/>
              </a:rPr>
              <a:t>16.</a:t>
            </a:r>
            <a:r>
              <a:rPr lang="tr-TR" sz="1800" dirty="0" smtClean="0">
                <a:latin typeface="Arial" panose="020B0604020202020204" pitchFamily="34" charset="0"/>
                <a:cs typeface="Arial" panose="020B0604020202020204" pitchFamily="34" charset="0"/>
              </a:rPr>
              <a:t> Yapılan envanterde, satıcılara olan borç karşılığında 4.800 TL tutarında çek imzalanarak verildiği belirlenmiştir.</a:t>
            </a:r>
          </a:p>
          <a:p>
            <a:pPr algn="just"/>
            <a:r>
              <a:rPr lang="tr-TR" sz="1800" dirty="0" smtClean="0">
                <a:latin typeface="Arial" panose="020B0604020202020204" pitchFamily="34" charset="0"/>
                <a:cs typeface="Arial" panose="020B0604020202020204" pitchFamily="34" charset="0"/>
              </a:rPr>
              <a:t>a)</a:t>
            </a:r>
          </a:p>
          <a:p>
            <a:pPr algn="just"/>
            <a:r>
              <a:rPr lang="tr-TR" sz="1800" dirty="0" smtClean="0">
                <a:latin typeface="Arial" panose="020B0604020202020204" pitchFamily="34" charset="0"/>
                <a:cs typeface="Arial" panose="020B0604020202020204" pitchFamily="34" charset="0"/>
              </a:rPr>
              <a:t>	320 Satıcılar		4.800.-</a:t>
            </a:r>
          </a:p>
          <a:p>
            <a:pPr algn="just"/>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103 Verilen Çekler ve Öd. </a:t>
            </a:r>
            <a:r>
              <a:rPr lang="tr-TR" sz="1800" dirty="0" err="1" smtClean="0">
                <a:latin typeface="Arial" panose="020B0604020202020204" pitchFamily="34" charset="0"/>
                <a:cs typeface="Arial" panose="020B0604020202020204" pitchFamily="34" charset="0"/>
              </a:rPr>
              <a:t>Emr</a:t>
            </a:r>
            <a:r>
              <a:rPr lang="tr-TR" sz="1800" dirty="0" smtClean="0">
                <a:latin typeface="Arial" panose="020B0604020202020204" pitchFamily="34" charset="0"/>
                <a:cs typeface="Arial" panose="020B0604020202020204" pitchFamily="34" charset="0"/>
              </a:rPr>
              <a:t>. 4.800.-</a:t>
            </a:r>
          </a:p>
          <a:p>
            <a:pPr algn="just"/>
            <a:r>
              <a:rPr lang="tr-TR" sz="1800" dirty="0" smtClean="0">
                <a:latin typeface="Arial" panose="020B0604020202020204" pitchFamily="34" charset="0"/>
                <a:cs typeface="Arial" panose="020B0604020202020204" pitchFamily="34" charset="0"/>
              </a:rPr>
              <a:t>b)	103 </a:t>
            </a:r>
            <a:r>
              <a:rPr lang="tr-TR" sz="1800" dirty="0">
                <a:latin typeface="Arial" panose="020B0604020202020204" pitchFamily="34" charset="0"/>
                <a:cs typeface="Arial" panose="020B0604020202020204" pitchFamily="34" charset="0"/>
              </a:rPr>
              <a:t>Verilen Çekler </a:t>
            </a:r>
            <a:r>
              <a:rPr lang="tr-TR" sz="1800" dirty="0" smtClean="0">
                <a:latin typeface="Arial" panose="020B0604020202020204" pitchFamily="34" charset="0"/>
                <a:cs typeface="Arial" panose="020B0604020202020204" pitchFamily="34" charset="0"/>
              </a:rPr>
              <a:t>	4.800.-</a:t>
            </a:r>
          </a:p>
          <a:p>
            <a:pPr algn="just"/>
            <a:r>
              <a:rPr lang="tr-TR" sz="1800" dirty="0" smtClean="0">
                <a:latin typeface="Arial" panose="020B0604020202020204" pitchFamily="34" charset="0"/>
                <a:cs typeface="Arial" panose="020B0604020202020204" pitchFamily="34" charset="0"/>
              </a:rPr>
              <a:t>	        102 Bankalar		4.800.-</a:t>
            </a:r>
            <a:endParaRPr lang="tr-TR" sz="1800" dirty="0">
              <a:latin typeface="Arial" panose="020B0604020202020204" pitchFamily="34" charset="0"/>
              <a:cs typeface="Arial" panose="020B0604020202020204" pitchFamily="34" charset="0"/>
            </a:endParaRPr>
          </a:p>
        </p:txBody>
      </p:sp>
      <p:cxnSp>
        <p:nvCxnSpPr>
          <p:cNvPr id="3" name="Düz Bağlayıcı 2"/>
          <p:cNvCxnSpPr/>
          <p:nvPr/>
        </p:nvCxnSpPr>
        <p:spPr>
          <a:xfrm>
            <a:off x="2483768" y="2492896"/>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Düz Bağlayıcı 3"/>
          <p:cNvCxnSpPr/>
          <p:nvPr/>
        </p:nvCxnSpPr>
        <p:spPr>
          <a:xfrm>
            <a:off x="2267744" y="764704"/>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2483768" y="3933056"/>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2483768" y="5013176"/>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2627784" y="6093296"/>
            <a:ext cx="338437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10174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pPr algn="just"/>
            <a:r>
              <a:rPr lang="tr-TR" sz="1800" b="1" dirty="0" smtClean="0">
                <a:latin typeface="Arial" panose="020B0604020202020204" pitchFamily="34" charset="0"/>
                <a:cs typeface="Arial" panose="020B0604020202020204" pitchFamily="34" charset="0"/>
              </a:rPr>
              <a:t>17.</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Verilen çekin çekilmediği, genel hesap özetinden anlaşılmıştır.</a:t>
            </a:r>
          </a:p>
          <a:p>
            <a:pPr algn="just"/>
            <a:r>
              <a:rPr lang="tr-TR" sz="1800" dirty="0" smtClean="0">
                <a:latin typeface="Arial" panose="020B0604020202020204" pitchFamily="34" charset="0"/>
                <a:cs typeface="Arial" panose="020B0604020202020204" pitchFamily="34" charset="0"/>
              </a:rPr>
              <a:t>           </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102 Bankalar		4.800.-</a:t>
            </a:r>
          </a:p>
          <a:p>
            <a:pPr algn="just">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102.05….. Bank</a:t>
            </a:r>
          </a:p>
          <a:p>
            <a:pPr algn="just"/>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103 Verilen Çek ve Öd. Em.	4.800.-</a:t>
            </a:r>
          </a:p>
          <a:p>
            <a:pPr algn="just">
              <a:lnSpc>
                <a:spcPct val="100000"/>
              </a:lnSpc>
              <a:spcBef>
                <a:spcPts val="0"/>
              </a:spcBef>
            </a:pPr>
            <a:r>
              <a:rPr lang="tr-TR" sz="1800" dirty="0">
                <a:latin typeface="Arial" panose="020B0604020202020204" pitchFamily="34" charset="0"/>
                <a:cs typeface="Arial" panose="020B0604020202020204" pitchFamily="34" charset="0"/>
              </a:rPr>
              <a:t>	</a:t>
            </a:r>
            <a:endParaRPr lang="tr-TR" sz="1800" b="1" dirty="0" smtClean="0">
              <a:latin typeface="Arial" panose="020B0604020202020204" pitchFamily="34" charset="0"/>
              <a:cs typeface="Arial" panose="020B0604020202020204" pitchFamily="34" charset="0"/>
            </a:endParaRPr>
          </a:p>
          <a:p>
            <a:pPr algn="just"/>
            <a:r>
              <a:rPr lang="tr-TR" sz="1800" b="1" dirty="0" smtClean="0">
                <a:latin typeface="Arial" panose="020B0604020202020204" pitchFamily="34" charset="0"/>
                <a:cs typeface="Arial" panose="020B0604020202020204" pitchFamily="34" charset="0"/>
              </a:rPr>
              <a:t>18.</a:t>
            </a:r>
            <a:r>
              <a:rPr lang="tr-TR" sz="1800" dirty="0" smtClean="0">
                <a:latin typeface="Arial" panose="020B0604020202020204" pitchFamily="34" charset="0"/>
                <a:cs typeface="Arial" panose="020B0604020202020204" pitchFamily="34" charset="0"/>
              </a:rPr>
              <a:t> Her biri 1.000 TL değerle satın alınan 50 adet hisse senetlerinden 18 adedi, her biri 1.500 TL’den peşin satılmıştır.</a:t>
            </a:r>
          </a:p>
          <a:p>
            <a:pPr algn="just"/>
            <a:endParaRPr lang="tr-TR" sz="1800" dirty="0" smtClean="0">
              <a:latin typeface="Arial" panose="020B0604020202020204" pitchFamily="34" charset="0"/>
              <a:cs typeface="Arial" panose="020B0604020202020204" pitchFamily="34" charset="0"/>
            </a:endParaRPr>
          </a:p>
          <a:p>
            <a:pPr algn="just"/>
            <a:r>
              <a:rPr lang="tr-TR" sz="1800" dirty="0" smtClean="0">
                <a:latin typeface="Arial" panose="020B0604020202020204" pitchFamily="34" charset="0"/>
                <a:cs typeface="Arial" panose="020B0604020202020204" pitchFamily="34" charset="0"/>
              </a:rPr>
              <a:t>	100 Kasa Hesabı 		27.000.-</a:t>
            </a:r>
          </a:p>
          <a:p>
            <a:pPr algn="just"/>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110 Hisse senetleri		 18.000.-</a:t>
            </a:r>
          </a:p>
          <a:p>
            <a:pPr algn="just"/>
            <a:r>
              <a:rPr lang="tr-TR" sz="1800" dirty="0" smtClean="0">
                <a:latin typeface="Arial" panose="020B0604020202020204" pitchFamily="34" charset="0"/>
                <a:cs typeface="Arial" panose="020B0604020202020204" pitchFamily="34" charset="0"/>
              </a:rPr>
              <a:t>	        645 Men. </a:t>
            </a:r>
            <a:r>
              <a:rPr lang="tr-TR" sz="1800" dirty="0" err="1" smtClean="0">
                <a:latin typeface="Arial" panose="020B0604020202020204" pitchFamily="34" charset="0"/>
                <a:cs typeface="Arial" panose="020B0604020202020204" pitchFamily="34" charset="0"/>
              </a:rPr>
              <a:t>Kıym</a:t>
            </a:r>
            <a:r>
              <a:rPr lang="tr-TR" sz="1800" dirty="0" smtClean="0">
                <a:latin typeface="Arial" panose="020B0604020202020204" pitchFamily="34" charset="0"/>
                <a:cs typeface="Arial" panose="020B0604020202020204" pitchFamily="34" charset="0"/>
              </a:rPr>
              <a:t>. Sat. Kar.	   9.000.-</a:t>
            </a:r>
          </a:p>
          <a:p>
            <a:pPr algn="just"/>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(18 * 500 )</a:t>
            </a:r>
            <a:endParaRPr lang="tr-TR" sz="1800" dirty="0">
              <a:latin typeface="Arial" panose="020B0604020202020204" pitchFamily="34" charset="0"/>
              <a:cs typeface="Arial" panose="020B0604020202020204" pitchFamily="34" charset="0"/>
            </a:endParaRPr>
          </a:p>
        </p:txBody>
      </p:sp>
      <p:cxnSp>
        <p:nvCxnSpPr>
          <p:cNvPr id="6" name="Düz Bağlayıcı 5"/>
          <p:cNvCxnSpPr/>
          <p:nvPr/>
        </p:nvCxnSpPr>
        <p:spPr>
          <a:xfrm>
            <a:off x="2483768" y="3933056"/>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2627784" y="5949280"/>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2267744" y="1196752"/>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2483768" y="2564904"/>
            <a:ext cx="338437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54076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100000" t="100000" r="100000" b="10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100000" t="100000" r="100000" b="10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51000" t="-20000" r="2000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64AA749-EE10-4768-96AB-AD580E76D44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Eğitim sunusu Genel</Template>
  <TotalTime>0</TotalTime>
  <Words>1533</Words>
  <Application>Microsoft Office PowerPoint</Application>
  <PresentationFormat>Ekran Gösterisi (4:3)</PresentationFormat>
  <Paragraphs>394</Paragraphs>
  <Slides>31</Slides>
  <Notes>31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31</vt:i4>
      </vt:variant>
    </vt:vector>
  </HeadingPairs>
  <TitlesOfParts>
    <vt:vector size="37" baseType="lpstr">
      <vt:lpstr>Arial</vt:lpstr>
      <vt:lpstr>Calibri</vt:lpstr>
      <vt:lpstr>Gill Sans MT</vt:lpstr>
      <vt:lpstr>Verdana</vt:lpstr>
      <vt:lpstr>Wingdings 2</vt:lpstr>
      <vt:lpstr>Gündönümü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2020-04-24T10:36:57Z</dcterms:created>
  <dcterms:modified xsi:type="dcterms:W3CDTF">2020-05-26T11:27:31Z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TC100822959990</vt:lpwstr>
  </property>
</Properties>
</file>