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89"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88" r:id="rId22"/>
    <p:sldId id="275" r:id="rId23"/>
    <p:sldId id="276" r:id="rId24"/>
    <p:sldId id="278" r:id="rId25"/>
    <p:sldId id="277" r:id="rId26"/>
    <p:sldId id="286" r:id="rId27"/>
    <p:sldId id="285" r:id="rId28"/>
    <p:sldId id="287" r:id="rId29"/>
    <p:sldId id="284" r:id="rId30"/>
    <p:sldId id="283" r:id="rId31"/>
    <p:sldId id="282" r:id="rId32"/>
    <p:sldId id="281" r:id="rId33"/>
    <p:sldId id="280" r:id="rId3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20" y="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3905B2-BC41-4FE1-8121-C228C0E41968}" type="datetimeFigureOut">
              <a:rPr lang="tr-TR" smtClean="0"/>
              <a:t>21.04.2020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ECBD76-FBF2-4C34-93F6-8D2E0A5E8671}"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0CD2C00E-40FC-4E4C-9C77-8BEB8A834A77}" type="datetime1">
              <a:rPr lang="tr-TR" smtClean="0"/>
              <a:t>21.04.2020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8A6429F-2A93-400E-AD83-D416F99EAE8B}"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C28A3BF-EB24-4D84-BA51-84D9D285575A}" type="datetime1">
              <a:rPr lang="tr-TR" smtClean="0"/>
              <a:t>21.04.2020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8A6429F-2A93-400E-AD83-D416F99EAE8B}"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ADEB7BD-6432-4AE3-B02F-074F62E52F6D}" type="datetime1">
              <a:rPr lang="tr-TR" smtClean="0"/>
              <a:t>21.04.2020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8A6429F-2A93-400E-AD83-D416F99EAE8B}"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F2EF412-B598-4BC2-B6EC-93EB52620680}" type="datetime1">
              <a:rPr lang="tr-TR" smtClean="0"/>
              <a:t>21.04.2020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8A6429F-2A93-400E-AD83-D416F99EAE8B}"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7565300-C29E-418F-AC94-5A4E3D98F7AE}" type="datetime1">
              <a:rPr lang="tr-TR" smtClean="0"/>
              <a:t>21.04.2020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8A6429F-2A93-400E-AD83-D416F99EAE8B}"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3E4C842A-74DF-403C-A033-BB2B11C3EC6D}" type="datetime1">
              <a:rPr lang="tr-TR" smtClean="0"/>
              <a:t>21.04.2020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8A6429F-2A93-400E-AD83-D416F99EAE8B}"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1E963CEF-B028-4806-BF4E-41DA28EE9CB1}" type="datetime1">
              <a:rPr lang="tr-TR" smtClean="0"/>
              <a:t>21.04.2020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88A6429F-2A93-400E-AD83-D416F99EAE8B}"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1C70DC35-7A5A-4657-838F-06144B742CE3}" type="datetime1">
              <a:rPr lang="tr-TR" smtClean="0"/>
              <a:t>21.04.2020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88A6429F-2A93-400E-AD83-D416F99EAE8B}"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142A701F-5C8D-4A7A-9305-E87C740A3A4A}" type="datetime1">
              <a:rPr lang="tr-TR" smtClean="0"/>
              <a:t>21.04.2020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88A6429F-2A93-400E-AD83-D416F99EAE8B}"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C743D591-07BF-4C90-B664-F7BDD26FE043}" type="datetime1">
              <a:rPr lang="tr-TR" smtClean="0"/>
              <a:t>21.04.2020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8A6429F-2A93-400E-AD83-D416F99EAE8B}"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AB5F201-13E4-4AC3-8FAF-564B5F55F652}" type="datetime1">
              <a:rPr lang="tr-TR" smtClean="0"/>
              <a:t>21.04.2020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8A6429F-2A93-400E-AD83-D416F99EAE8B}"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692474-49AD-4972-AEB8-B1877125D815}" type="datetime1">
              <a:rPr lang="tr-TR" smtClean="0"/>
              <a:t>21.04.2020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A6429F-2A93-400E-AD83-D416F99EAE8B}"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48681"/>
            <a:ext cx="7630616" cy="2736303"/>
          </a:xfrm>
        </p:spPr>
        <p:txBody>
          <a:bodyPr/>
          <a:lstStyle/>
          <a:p>
            <a:endParaRPr lang="tr-TR" dirty="0"/>
          </a:p>
        </p:txBody>
      </p:sp>
      <p:sp>
        <p:nvSpPr>
          <p:cNvPr id="3" name="2 Alt Başlık"/>
          <p:cNvSpPr>
            <a:spLocks noGrp="1"/>
          </p:cNvSpPr>
          <p:nvPr>
            <p:ph type="subTitle" idx="1"/>
          </p:nvPr>
        </p:nvSpPr>
        <p:spPr/>
        <p:txBody>
          <a:bodyPr/>
          <a:lstStyle/>
          <a:p>
            <a:r>
              <a:rPr lang="tr-TR" b="1" dirty="0" smtClean="0"/>
              <a:t>Prof. Dr. Hasan TÜREDİ</a:t>
            </a:r>
            <a:endParaRPr lang="tr-TR" dirty="0" smtClean="0"/>
          </a:p>
          <a:p>
            <a:endParaRPr lang="tr-TR" dirty="0"/>
          </a:p>
        </p:txBody>
      </p:sp>
      <p:pic>
        <p:nvPicPr>
          <p:cNvPr id="6" name="5 Resim"/>
          <p:cNvPicPr/>
          <p:nvPr/>
        </p:nvPicPr>
        <p:blipFill>
          <a:blip r:embed="rId2" cstate="print">
            <a:extLst>
              <a:ext uri="{28A0092B-C50C-407E-A947-70E740481C1C}">
                <a14:useLocalDpi xmlns:a14="http://schemas.microsoft.com/office/drawing/2010/main" val="0"/>
              </a:ext>
            </a:extLst>
          </a:blip>
          <a:stretch>
            <a:fillRect/>
          </a:stretch>
        </p:blipFill>
        <p:spPr>
          <a:xfrm>
            <a:off x="323528" y="548680"/>
            <a:ext cx="8424936" cy="2736304"/>
          </a:xfrm>
          <a:prstGeom prst="rect">
            <a:avLst/>
          </a:prstGeom>
        </p:spPr>
      </p:pic>
      <p:sp>
        <p:nvSpPr>
          <p:cNvPr id="5" name="4 Slayt Numarası Yer Tutucusu"/>
          <p:cNvSpPr>
            <a:spLocks noGrp="1"/>
          </p:cNvSpPr>
          <p:nvPr>
            <p:ph type="sldNum" sz="quarter" idx="12"/>
          </p:nvPr>
        </p:nvSpPr>
        <p:spPr/>
        <p:txBody>
          <a:bodyPr/>
          <a:lstStyle/>
          <a:p>
            <a:fld id="{88A6429F-2A93-400E-AD83-D416F99EAE8B}" type="slidenum">
              <a:rPr lang="tr-TR" smtClean="0"/>
              <a:pPr/>
              <a:t>1</a:t>
            </a:fld>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721499"/>
          </a:xfrm>
        </p:spPr>
        <p:txBody>
          <a:bodyPr>
            <a:normAutofit/>
          </a:bodyPr>
          <a:lstStyle/>
          <a:p>
            <a:pPr algn="ctr">
              <a:buNone/>
            </a:pPr>
            <a:r>
              <a:rPr lang="tr-TR" sz="2400" b="1" dirty="0" smtClean="0"/>
              <a:t>Alınan Teminatın Nazım Hesaplarında İzlenmesi:</a:t>
            </a:r>
          </a:p>
          <a:p>
            <a:pPr algn="just">
              <a:buNone/>
            </a:pPr>
            <a:r>
              <a:rPr lang="tr-TR" sz="2400" dirty="0" smtClean="0"/>
              <a:t>		Herhangi bir işlem belli bir tarihe kadar işletmenin varlık ve borçları üzerinde etki/ değişim oluşturmuyorsa, ancak gelecekte böyle bir etki ya da değişim söz konusu olacaksa, bu bir varlık ve borçlar; geçici ya da düzenleyici hesap olan Nazım </a:t>
            </a:r>
            <a:r>
              <a:rPr lang="tr-TR" sz="2400" dirty="0" err="1" smtClean="0"/>
              <a:t>Hs</a:t>
            </a:r>
            <a:r>
              <a:rPr lang="tr-TR" sz="2400" dirty="0" smtClean="0"/>
              <a:t>. </a:t>
            </a:r>
            <a:r>
              <a:rPr lang="tr-TR" sz="2400" dirty="0" err="1" smtClean="0"/>
              <a:t>larında</a:t>
            </a:r>
            <a:r>
              <a:rPr lang="tr-TR" sz="2400" dirty="0" smtClean="0"/>
              <a:t> izlenirler.</a:t>
            </a:r>
            <a:endParaRPr lang="tr-TR" sz="2400" dirty="0"/>
          </a:p>
          <a:p>
            <a:pPr algn="just">
              <a:buNone/>
            </a:pPr>
            <a:r>
              <a:rPr lang="tr-TR" sz="2400" dirty="0" smtClean="0"/>
              <a:t>_______________31/12/2019____________</a:t>
            </a:r>
            <a:endParaRPr lang="tr-TR" sz="2400" dirty="0" smtClean="0"/>
          </a:p>
          <a:p>
            <a:pPr algn="just">
              <a:buNone/>
            </a:pPr>
            <a:r>
              <a:rPr lang="tr-TR" sz="2400" b="1" dirty="0" smtClean="0"/>
              <a:t>910 Alınan Teminatlardan Borçlar	</a:t>
            </a:r>
            <a:r>
              <a:rPr lang="tr-TR" sz="2400" b="1" dirty="0" smtClean="0"/>
              <a:t>              13.000-</a:t>
            </a:r>
            <a:endParaRPr lang="tr-TR" sz="2400" b="1" dirty="0" smtClean="0"/>
          </a:p>
          <a:p>
            <a:pPr algn="just">
              <a:buNone/>
            </a:pPr>
            <a:r>
              <a:rPr lang="tr-TR" sz="2400" dirty="0"/>
              <a:t>	 </a:t>
            </a:r>
            <a:r>
              <a:rPr lang="tr-TR" sz="2400" dirty="0" smtClean="0"/>
              <a:t> </a:t>
            </a:r>
            <a:r>
              <a:rPr lang="tr-TR" sz="2000" dirty="0" smtClean="0"/>
              <a:t>910.01 Teminat alan işletme</a:t>
            </a:r>
          </a:p>
          <a:p>
            <a:pPr algn="just">
              <a:buNone/>
            </a:pPr>
            <a:r>
              <a:rPr lang="tr-TR" sz="2400" dirty="0"/>
              <a:t>	</a:t>
            </a:r>
            <a:r>
              <a:rPr lang="tr-TR" sz="2400" dirty="0" smtClean="0"/>
              <a:t>	     </a:t>
            </a:r>
            <a:r>
              <a:rPr lang="tr-TR" sz="2400" b="1" dirty="0" smtClean="0"/>
              <a:t>911 Alınan Teminatlardan Alacaklar  	</a:t>
            </a:r>
            <a:r>
              <a:rPr lang="tr-TR" sz="2400" b="1" dirty="0" smtClean="0"/>
              <a:t>    13.000-</a:t>
            </a:r>
            <a:endParaRPr lang="tr-TR" sz="2400" b="1" dirty="0" smtClean="0"/>
          </a:p>
          <a:p>
            <a:pPr algn="just">
              <a:buNone/>
            </a:pPr>
            <a:r>
              <a:rPr lang="tr-TR" sz="2400" dirty="0"/>
              <a:t>	</a:t>
            </a:r>
            <a:r>
              <a:rPr lang="tr-TR" sz="2400" dirty="0" smtClean="0"/>
              <a:t>		</a:t>
            </a:r>
            <a:r>
              <a:rPr lang="tr-TR" sz="2000" dirty="0" smtClean="0"/>
              <a:t>911.01. Teminat veren işletme</a:t>
            </a:r>
          </a:p>
          <a:p>
            <a:pPr algn="just">
              <a:buNone/>
            </a:pPr>
            <a:r>
              <a:rPr lang="tr-TR" sz="2400" dirty="0" smtClean="0"/>
              <a:t>________________       __________________</a:t>
            </a:r>
            <a:endParaRPr lang="tr-TR" sz="2400" dirty="0"/>
          </a:p>
        </p:txBody>
      </p:sp>
      <p:cxnSp>
        <p:nvCxnSpPr>
          <p:cNvPr id="5" name="4 Düz Bağlayıcı"/>
          <p:cNvCxnSpPr/>
          <p:nvPr/>
        </p:nvCxnSpPr>
        <p:spPr>
          <a:xfrm flipV="1">
            <a:off x="3131840" y="5157192"/>
            <a:ext cx="288032" cy="219969"/>
          </a:xfrm>
          <a:prstGeom prst="line">
            <a:avLst/>
          </a:prstGeom>
        </p:spPr>
        <p:style>
          <a:lnRef idx="3">
            <a:schemeClr val="dk1"/>
          </a:lnRef>
          <a:fillRef idx="0">
            <a:schemeClr val="dk1"/>
          </a:fillRef>
          <a:effectRef idx="2">
            <a:schemeClr val="dk1"/>
          </a:effectRef>
          <a:fontRef idx="minor">
            <a:schemeClr val="tx1"/>
          </a:fontRef>
        </p:style>
      </p:cxnSp>
      <p:sp>
        <p:nvSpPr>
          <p:cNvPr id="4" name="3 Slayt Numarası Yer Tutucusu"/>
          <p:cNvSpPr>
            <a:spLocks noGrp="1"/>
          </p:cNvSpPr>
          <p:nvPr>
            <p:ph type="sldNum" sz="quarter" idx="12"/>
          </p:nvPr>
        </p:nvSpPr>
        <p:spPr/>
        <p:txBody>
          <a:bodyPr/>
          <a:lstStyle/>
          <a:p>
            <a:fld id="{88A6429F-2A93-400E-AD83-D416F99EAE8B}" type="slidenum">
              <a:rPr lang="tr-TR" smtClean="0"/>
              <a:pPr/>
              <a:t>10</a:t>
            </a:fld>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721499"/>
          </a:xfrm>
        </p:spPr>
        <p:txBody>
          <a:bodyPr/>
          <a:lstStyle/>
          <a:p>
            <a:pPr algn="just">
              <a:buNone/>
            </a:pPr>
            <a:r>
              <a:rPr lang="tr-TR" dirty="0" smtClean="0"/>
              <a:t>		</a:t>
            </a:r>
          </a:p>
          <a:p>
            <a:pPr algn="just">
              <a:buNone/>
            </a:pPr>
            <a:endParaRPr lang="tr-TR" sz="2400" dirty="0"/>
          </a:p>
          <a:p>
            <a:pPr algn="just">
              <a:buNone/>
            </a:pPr>
            <a:r>
              <a:rPr lang="tr-TR" sz="2400" dirty="0" smtClean="0"/>
              <a:t>		Yıl sonunda, alınan teminatın alacağı karşılayamadığı kısım için karşılık ayrılır.</a:t>
            </a:r>
          </a:p>
          <a:p>
            <a:pPr algn="just">
              <a:buNone/>
            </a:pPr>
            <a:r>
              <a:rPr lang="tr-TR" sz="2400" dirty="0" smtClean="0"/>
              <a:t>________________31/12/2019____________</a:t>
            </a:r>
            <a:endParaRPr lang="tr-TR" sz="2400" dirty="0" smtClean="0"/>
          </a:p>
          <a:p>
            <a:pPr algn="just">
              <a:buNone/>
            </a:pPr>
            <a:r>
              <a:rPr lang="tr-TR" sz="2400" b="1" dirty="0" smtClean="0"/>
              <a:t>654 Karşılık </a:t>
            </a:r>
            <a:r>
              <a:rPr lang="tr-TR" sz="2400" b="1" dirty="0" err="1" smtClean="0"/>
              <a:t>Gid</a:t>
            </a:r>
            <a:r>
              <a:rPr lang="tr-TR" sz="2400" b="1" dirty="0" smtClean="0"/>
              <a:t>. Hs.		         </a:t>
            </a:r>
            <a:r>
              <a:rPr lang="tr-TR" sz="2400" b="1" dirty="0" smtClean="0"/>
              <a:t>                     15.000-</a:t>
            </a:r>
            <a:endParaRPr lang="tr-TR" sz="2400" b="1" dirty="0" smtClean="0"/>
          </a:p>
          <a:p>
            <a:pPr algn="just">
              <a:buNone/>
            </a:pPr>
            <a:r>
              <a:rPr lang="tr-TR" sz="2400" b="1" dirty="0"/>
              <a:t>	</a:t>
            </a:r>
            <a:r>
              <a:rPr lang="tr-TR" sz="2400" b="1" dirty="0" smtClean="0"/>
              <a:t>	129 Şüpheli Tic. Alacaklar Krş.		</a:t>
            </a:r>
            <a:r>
              <a:rPr lang="tr-TR" sz="2400" b="1" dirty="0" smtClean="0"/>
              <a:t>15.000-</a:t>
            </a:r>
            <a:endParaRPr lang="tr-TR" sz="2400" dirty="0"/>
          </a:p>
          <a:p>
            <a:pPr algn="just">
              <a:buNone/>
            </a:pPr>
            <a:r>
              <a:rPr lang="tr-TR" sz="2400" dirty="0" smtClean="0"/>
              <a:t>__________________   __________________</a:t>
            </a:r>
            <a:r>
              <a:rPr lang="tr-TR" sz="2400" dirty="0" smtClean="0"/>
              <a:t>	</a:t>
            </a:r>
            <a:endParaRPr lang="tr-TR" sz="2400" dirty="0"/>
          </a:p>
        </p:txBody>
      </p:sp>
      <p:cxnSp>
        <p:nvCxnSpPr>
          <p:cNvPr id="5" name="4 Düz Bağlayıcı"/>
          <p:cNvCxnSpPr/>
          <p:nvPr/>
        </p:nvCxnSpPr>
        <p:spPr>
          <a:xfrm flipV="1">
            <a:off x="3275856" y="3789040"/>
            <a:ext cx="216024" cy="144016"/>
          </a:xfrm>
          <a:prstGeom prst="line">
            <a:avLst/>
          </a:prstGeom>
        </p:spPr>
        <p:style>
          <a:lnRef idx="2">
            <a:schemeClr val="dk1"/>
          </a:lnRef>
          <a:fillRef idx="0">
            <a:schemeClr val="dk1"/>
          </a:fillRef>
          <a:effectRef idx="1">
            <a:schemeClr val="dk1"/>
          </a:effectRef>
          <a:fontRef idx="minor">
            <a:schemeClr val="tx1"/>
          </a:fontRef>
        </p:style>
      </p:cxnSp>
      <p:sp>
        <p:nvSpPr>
          <p:cNvPr id="4" name="3 Slayt Numarası Yer Tutucusu"/>
          <p:cNvSpPr>
            <a:spLocks noGrp="1"/>
          </p:cNvSpPr>
          <p:nvPr>
            <p:ph type="sldNum" sz="quarter" idx="12"/>
          </p:nvPr>
        </p:nvSpPr>
        <p:spPr/>
        <p:txBody>
          <a:bodyPr/>
          <a:lstStyle/>
          <a:p>
            <a:fld id="{88A6429F-2A93-400E-AD83-D416F99EAE8B}" type="slidenum">
              <a:rPr lang="tr-TR" smtClean="0"/>
              <a:pPr/>
              <a:t>11</a:t>
            </a:fld>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476672"/>
            <a:ext cx="8229600" cy="5721499"/>
          </a:xfrm>
        </p:spPr>
        <p:txBody>
          <a:bodyPr/>
          <a:lstStyle/>
          <a:p>
            <a:pPr algn="just">
              <a:buNone/>
            </a:pPr>
            <a:r>
              <a:rPr lang="tr-TR" sz="2400" dirty="0" smtClean="0"/>
              <a:t>		</a:t>
            </a:r>
          </a:p>
          <a:p>
            <a:pPr algn="just">
              <a:buNone/>
            </a:pPr>
            <a:endParaRPr lang="tr-TR" sz="2400" dirty="0" smtClean="0"/>
          </a:p>
          <a:p>
            <a:pPr algn="just">
              <a:buNone/>
            </a:pPr>
            <a:r>
              <a:rPr lang="tr-TR" sz="2400" dirty="0" smtClean="0"/>
              <a:t>		Şüpheli alacaklar için o yıl içinde karşılım ayrılır. O yıl içinde ayrılmayan karşılıklar için bir sonraki dönemde; örneğin 2020 yılı içinde karşılık ayrılarak gider yazılması vergi yasaları açısından kabul edilmez. Eğer işletme  02/03/2020 tarihinde söz konusu alacağı tahsil ederse şu kayıtlar yapılır.  Alacağın tahsil edildiği tarihteki kayıtlar:</a:t>
            </a:r>
          </a:p>
          <a:p>
            <a:pPr>
              <a:buNone/>
            </a:pPr>
            <a:r>
              <a:rPr lang="tr-TR" sz="2400" dirty="0" smtClean="0"/>
              <a:t>_____________02/03/2020_____________</a:t>
            </a:r>
            <a:endParaRPr lang="tr-TR" sz="2400" dirty="0" smtClean="0"/>
          </a:p>
          <a:p>
            <a:pPr>
              <a:buNone/>
            </a:pPr>
            <a:r>
              <a:rPr lang="tr-TR" sz="2400" b="1" dirty="0" smtClean="0"/>
              <a:t>102 Bankalar Hs.		</a:t>
            </a:r>
            <a:r>
              <a:rPr lang="tr-TR" sz="2400" b="1" dirty="0" smtClean="0"/>
              <a:t>                           28.000-</a:t>
            </a:r>
            <a:endParaRPr lang="tr-TR" sz="2400" b="1" dirty="0" smtClean="0"/>
          </a:p>
          <a:p>
            <a:pPr>
              <a:buNone/>
            </a:pPr>
            <a:r>
              <a:rPr lang="tr-TR" sz="2400" b="1" dirty="0" smtClean="0"/>
              <a:t>		</a:t>
            </a:r>
          </a:p>
          <a:p>
            <a:pPr>
              <a:buNone/>
            </a:pPr>
            <a:r>
              <a:rPr lang="tr-TR" sz="2400" b="1" dirty="0" smtClean="0"/>
              <a:t>		128 Şüpheli Tic. Al.		</a:t>
            </a:r>
            <a:r>
              <a:rPr lang="tr-TR" sz="2400" b="1" dirty="0" smtClean="0"/>
              <a:t>                       28.000-</a:t>
            </a:r>
            <a:endParaRPr lang="tr-TR" sz="2400" b="1" dirty="0" smtClean="0"/>
          </a:p>
          <a:p>
            <a:pPr>
              <a:buNone/>
            </a:pPr>
            <a:r>
              <a:rPr lang="tr-TR" sz="2400" dirty="0" smtClean="0"/>
              <a:t>_________________     _________________</a:t>
            </a:r>
            <a:endParaRPr lang="tr-TR" dirty="0"/>
          </a:p>
        </p:txBody>
      </p:sp>
      <p:cxnSp>
        <p:nvCxnSpPr>
          <p:cNvPr id="5" name="4 Düz Bağlayıcı"/>
          <p:cNvCxnSpPr/>
          <p:nvPr/>
        </p:nvCxnSpPr>
        <p:spPr>
          <a:xfrm flipV="1">
            <a:off x="3131840" y="5517232"/>
            <a:ext cx="288032" cy="288032"/>
          </a:xfrm>
          <a:prstGeom prst="line">
            <a:avLst/>
          </a:prstGeom>
        </p:spPr>
        <p:style>
          <a:lnRef idx="2">
            <a:schemeClr val="dk1"/>
          </a:lnRef>
          <a:fillRef idx="0">
            <a:schemeClr val="dk1"/>
          </a:fillRef>
          <a:effectRef idx="1">
            <a:schemeClr val="dk1"/>
          </a:effectRef>
          <a:fontRef idx="minor">
            <a:schemeClr val="tx1"/>
          </a:fontRef>
        </p:style>
      </p:cxnSp>
      <p:sp>
        <p:nvSpPr>
          <p:cNvPr id="4" name="3 Slayt Numarası Yer Tutucusu"/>
          <p:cNvSpPr>
            <a:spLocks noGrp="1"/>
          </p:cNvSpPr>
          <p:nvPr>
            <p:ph type="sldNum" sz="quarter" idx="12"/>
          </p:nvPr>
        </p:nvSpPr>
        <p:spPr/>
        <p:txBody>
          <a:bodyPr/>
          <a:lstStyle/>
          <a:p>
            <a:fld id="{88A6429F-2A93-400E-AD83-D416F99EAE8B}" type="slidenum">
              <a:rPr lang="tr-TR" smtClean="0"/>
              <a:pPr/>
              <a:t>12</a:t>
            </a:fld>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71357" y="-22408"/>
            <a:ext cx="8229600" cy="5721499"/>
          </a:xfrm>
        </p:spPr>
        <p:txBody>
          <a:bodyPr>
            <a:normAutofit/>
          </a:bodyPr>
          <a:lstStyle/>
          <a:p>
            <a:pPr algn="just">
              <a:buNone/>
            </a:pPr>
            <a:r>
              <a:rPr lang="tr-TR" sz="2400" dirty="0" smtClean="0"/>
              <a:t>Alacak tahsil edildiği için teminat iade edilir ve şu kayıt yapılır:</a:t>
            </a:r>
          </a:p>
          <a:p>
            <a:pPr algn="just">
              <a:buNone/>
            </a:pPr>
            <a:endParaRPr lang="tr-TR" sz="2400" dirty="0" smtClean="0"/>
          </a:p>
          <a:p>
            <a:pPr algn="just">
              <a:buNone/>
            </a:pPr>
            <a:r>
              <a:rPr lang="tr-TR" sz="2400" dirty="0" smtClean="0"/>
              <a:t>_______________02/03/2020____________</a:t>
            </a:r>
            <a:endParaRPr lang="tr-TR" sz="2400" dirty="0" smtClean="0"/>
          </a:p>
          <a:p>
            <a:pPr algn="just">
              <a:buNone/>
            </a:pPr>
            <a:r>
              <a:rPr lang="tr-TR" sz="2400" b="1" dirty="0" smtClean="0"/>
              <a:t>911 Alınan Teminatlardan Alacaklar	  </a:t>
            </a:r>
            <a:r>
              <a:rPr lang="tr-TR" sz="2400" b="1" dirty="0" smtClean="0"/>
              <a:t>             </a:t>
            </a:r>
            <a:r>
              <a:rPr lang="tr-TR" sz="2400" b="1" dirty="0" smtClean="0"/>
              <a:t>13.000-</a:t>
            </a:r>
          </a:p>
          <a:p>
            <a:pPr algn="just">
              <a:buNone/>
            </a:pPr>
            <a:r>
              <a:rPr lang="tr-TR" sz="2400" dirty="0" smtClean="0"/>
              <a:t>	</a:t>
            </a:r>
            <a:r>
              <a:rPr lang="tr-TR" sz="2000" dirty="0" smtClean="0"/>
              <a:t>911.01 Teminat veren işletm</a:t>
            </a:r>
            <a:r>
              <a:rPr lang="tr-TR" sz="2400" dirty="0" smtClean="0"/>
              <a:t>e</a:t>
            </a:r>
          </a:p>
          <a:p>
            <a:pPr algn="just">
              <a:buNone/>
            </a:pPr>
            <a:r>
              <a:rPr lang="tr-TR" sz="2400" dirty="0" smtClean="0"/>
              <a:t>		</a:t>
            </a:r>
            <a:r>
              <a:rPr lang="tr-TR" sz="2400" b="1" dirty="0" smtClean="0"/>
              <a:t>910 Alınan Teminatlar		 	13.000-</a:t>
            </a:r>
          </a:p>
          <a:p>
            <a:pPr algn="just">
              <a:buNone/>
            </a:pPr>
            <a:r>
              <a:rPr lang="tr-TR" sz="2400" dirty="0" smtClean="0"/>
              <a:t>		        </a:t>
            </a:r>
            <a:r>
              <a:rPr lang="tr-TR" sz="2000" dirty="0" smtClean="0"/>
              <a:t>910.01 Teminat alan işletme</a:t>
            </a:r>
          </a:p>
          <a:p>
            <a:pPr algn="just">
              <a:buNone/>
            </a:pPr>
            <a:r>
              <a:rPr lang="tr-TR" sz="2400" dirty="0" smtClean="0"/>
              <a:t>___________________    ________________</a:t>
            </a:r>
            <a:endParaRPr lang="tr-TR" sz="2400" dirty="0" smtClean="0"/>
          </a:p>
          <a:p>
            <a:pPr marL="457200" indent="-457200" algn="just">
              <a:buAutoNum type="arabicPlain" startAt="129"/>
            </a:pPr>
            <a:r>
              <a:rPr lang="tr-TR" sz="2400" b="1" dirty="0" smtClean="0"/>
              <a:t> Şüpheli Tic. Al. Krş.		</a:t>
            </a:r>
            <a:r>
              <a:rPr lang="tr-TR" sz="2400" b="1" dirty="0" smtClean="0"/>
              <a:t>                15.000-</a:t>
            </a:r>
          </a:p>
          <a:p>
            <a:pPr marL="857250" lvl="1" indent="-457200" algn="just">
              <a:buNone/>
            </a:pPr>
            <a:r>
              <a:rPr lang="tr-TR" sz="2000" b="1" dirty="0" smtClean="0"/>
              <a:t>  </a:t>
            </a:r>
            <a:r>
              <a:rPr lang="tr-TR" sz="2400" b="1" dirty="0" smtClean="0"/>
              <a:t>671 Önceki Dönem Gelir ve Karları		15.000-</a:t>
            </a:r>
          </a:p>
          <a:p>
            <a:pPr marL="857250" lvl="1" indent="-457200" algn="just">
              <a:buNone/>
            </a:pPr>
            <a:r>
              <a:rPr lang="tr-TR" sz="2400" b="1" dirty="0" smtClean="0"/>
              <a:t>________________    _________________</a:t>
            </a:r>
          </a:p>
          <a:p>
            <a:pPr marL="857250" lvl="1" indent="-457200" algn="just">
              <a:buNone/>
            </a:pPr>
            <a:endParaRPr lang="tr-TR" sz="2000" b="1" dirty="0" smtClean="0"/>
          </a:p>
          <a:p>
            <a:pPr marL="457200" indent="-457200" algn="just">
              <a:buNone/>
            </a:pPr>
            <a:r>
              <a:rPr lang="tr-TR" sz="2400" dirty="0" smtClean="0"/>
              <a:t>	</a:t>
            </a:r>
          </a:p>
          <a:p>
            <a:pPr algn="just">
              <a:buNone/>
            </a:pPr>
            <a:endParaRPr lang="tr-TR" sz="2400" dirty="0"/>
          </a:p>
        </p:txBody>
      </p:sp>
      <p:cxnSp>
        <p:nvCxnSpPr>
          <p:cNvPr id="5" name="4 Düz Bağlayıcı"/>
          <p:cNvCxnSpPr/>
          <p:nvPr/>
        </p:nvCxnSpPr>
        <p:spPr>
          <a:xfrm flipV="1">
            <a:off x="3528455" y="3284984"/>
            <a:ext cx="214881" cy="134622"/>
          </a:xfrm>
          <a:prstGeom prst="line">
            <a:avLst/>
          </a:prstGeom>
        </p:spPr>
        <p:style>
          <a:lnRef idx="2">
            <a:schemeClr val="dk1"/>
          </a:lnRef>
          <a:fillRef idx="0">
            <a:schemeClr val="dk1"/>
          </a:fillRef>
          <a:effectRef idx="1">
            <a:schemeClr val="dk1"/>
          </a:effectRef>
          <a:fontRef idx="minor">
            <a:schemeClr val="tx1"/>
          </a:fontRef>
        </p:style>
      </p:cxnSp>
      <p:cxnSp>
        <p:nvCxnSpPr>
          <p:cNvPr id="8" name="7 Düz Bağlayıcı"/>
          <p:cNvCxnSpPr/>
          <p:nvPr/>
        </p:nvCxnSpPr>
        <p:spPr>
          <a:xfrm flipV="1">
            <a:off x="3490738" y="4489819"/>
            <a:ext cx="252598" cy="216023"/>
          </a:xfrm>
          <a:prstGeom prst="line">
            <a:avLst/>
          </a:prstGeom>
        </p:spPr>
        <p:style>
          <a:lnRef idx="2">
            <a:schemeClr val="dk1"/>
          </a:lnRef>
          <a:fillRef idx="0">
            <a:schemeClr val="dk1"/>
          </a:fillRef>
          <a:effectRef idx="1">
            <a:schemeClr val="dk1"/>
          </a:effectRef>
          <a:fontRef idx="minor">
            <a:schemeClr val="tx1"/>
          </a:fontRef>
        </p:style>
      </p:cxnSp>
      <p:sp>
        <p:nvSpPr>
          <p:cNvPr id="6" name="5 Slayt Numarası Yer Tutucusu"/>
          <p:cNvSpPr>
            <a:spLocks noGrp="1"/>
          </p:cNvSpPr>
          <p:nvPr>
            <p:ph type="sldNum" sz="quarter" idx="12"/>
          </p:nvPr>
        </p:nvSpPr>
        <p:spPr/>
        <p:txBody>
          <a:bodyPr/>
          <a:lstStyle/>
          <a:p>
            <a:fld id="{88A6429F-2A93-400E-AD83-D416F99EAE8B}" type="slidenum">
              <a:rPr lang="tr-TR" smtClean="0"/>
              <a:pPr/>
              <a:t>13</a:t>
            </a:fld>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384999"/>
            <a:ext cx="8229600" cy="5721499"/>
          </a:xfrm>
        </p:spPr>
        <p:txBody>
          <a:bodyPr>
            <a:normAutofit fontScale="77500" lnSpcReduction="20000"/>
          </a:bodyPr>
          <a:lstStyle/>
          <a:p>
            <a:pPr algn="ctr">
              <a:buNone/>
            </a:pPr>
            <a:r>
              <a:rPr lang="tr-TR" b="1" dirty="0" smtClean="0"/>
              <a:t>Uygulama:</a:t>
            </a:r>
          </a:p>
          <a:p>
            <a:pPr algn="just">
              <a:buNone/>
            </a:pPr>
            <a:r>
              <a:rPr lang="tr-TR" sz="2400" dirty="0" smtClean="0"/>
              <a:t> 		</a:t>
            </a:r>
            <a:r>
              <a:rPr lang="tr-TR" sz="3100" dirty="0" smtClean="0"/>
              <a:t>A işletmesinin 31/12/2019 tarihinde; vadesi gelen yazı ile 3 kez istenmesine rağmen ve protestoya rağmen tahsil edilemeyen bir alacak senedi bulunmaktadır. İşletme şüpheli hale gelen bu alacağından, VUK 323/2 uyarınca tahsil masraflarını  karşılayamayacağı düşüncesi ile vazgeçmiş</a:t>
            </a:r>
            <a:r>
              <a:rPr lang="tr-TR" sz="2800" dirty="0" smtClean="0"/>
              <a:t>tir.</a:t>
            </a:r>
          </a:p>
          <a:p>
            <a:pPr algn="just">
              <a:buNone/>
            </a:pPr>
            <a:endParaRPr lang="tr-TR" sz="2800" dirty="0" smtClean="0"/>
          </a:p>
          <a:p>
            <a:pPr algn="just">
              <a:buNone/>
            </a:pPr>
            <a:r>
              <a:rPr lang="tr-TR" sz="2800" dirty="0" smtClean="0"/>
              <a:t>________________31/12/2019 _______________</a:t>
            </a:r>
            <a:endParaRPr lang="tr-TR" sz="2800" dirty="0" smtClean="0"/>
          </a:p>
          <a:p>
            <a:pPr algn="just">
              <a:buNone/>
            </a:pPr>
            <a:r>
              <a:rPr lang="tr-TR" sz="3100" b="1" dirty="0" smtClean="0"/>
              <a:t>128 Şüpheli Tic. Al.		                     </a:t>
            </a:r>
            <a:r>
              <a:rPr lang="tr-TR" sz="3100" b="1" dirty="0" smtClean="0"/>
              <a:t>             2.850-</a:t>
            </a:r>
            <a:endParaRPr lang="tr-TR" sz="3100" b="1" dirty="0" smtClean="0"/>
          </a:p>
          <a:p>
            <a:pPr algn="just">
              <a:buNone/>
            </a:pPr>
            <a:r>
              <a:rPr lang="tr-TR" sz="3100" b="1" dirty="0" smtClean="0"/>
              <a:t>		121 Alacak Sen.		 		</a:t>
            </a:r>
            <a:r>
              <a:rPr lang="tr-TR" sz="3100" b="1" dirty="0" smtClean="0"/>
              <a:t>    2.850-</a:t>
            </a:r>
            <a:endParaRPr lang="tr-TR" sz="3100" b="1" dirty="0" smtClean="0"/>
          </a:p>
          <a:p>
            <a:pPr algn="just">
              <a:buNone/>
            </a:pPr>
            <a:r>
              <a:rPr lang="tr-TR" sz="2800" dirty="0" smtClean="0"/>
              <a:t>________________31/12/2019________________</a:t>
            </a:r>
            <a:endParaRPr lang="tr-TR" sz="2800" dirty="0" smtClean="0"/>
          </a:p>
          <a:p>
            <a:pPr algn="just">
              <a:buNone/>
            </a:pPr>
            <a:endParaRPr lang="tr-TR" sz="2800" dirty="0" smtClean="0"/>
          </a:p>
          <a:p>
            <a:pPr algn="just">
              <a:buNone/>
            </a:pPr>
            <a:r>
              <a:rPr lang="tr-TR" sz="3100" b="1" dirty="0" smtClean="0"/>
              <a:t>689 Diğer Olağandışı </a:t>
            </a:r>
            <a:r>
              <a:rPr lang="tr-TR" sz="3100" b="1" dirty="0" err="1" smtClean="0"/>
              <a:t>Gid</a:t>
            </a:r>
            <a:r>
              <a:rPr lang="tr-TR" sz="3100" b="1" dirty="0" smtClean="0"/>
              <a:t>. Ve Zararlar	</a:t>
            </a:r>
            <a:r>
              <a:rPr lang="tr-TR" sz="3100" b="1" dirty="0"/>
              <a:t> </a:t>
            </a:r>
            <a:r>
              <a:rPr lang="tr-TR" sz="3100" b="1" dirty="0" smtClean="0"/>
              <a:t>     </a:t>
            </a:r>
            <a:r>
              <a:rPr lang="tr-TR" sz="3100" b="1" dirty="0" smtClean="0"/>
              <a:t>2.850-</a:t>
            </a:r>
            <a:endParaRPr lang="tr-TR" sz="3100" b="1" dirty="0" smtClean="0"/>
          </a:p>
          <a:p>
            <a:pPr algn="just">
              <a:buNone/>
            </a:pPr>
            <a:r>
              <a:rPr lang="tr-TR" sz="2800" dirty="0" smtClean="0"/>
              <a:t>	689.04 Vazgeçilen şüpheli al.</a:t>
            </a:r>
          </a:p>
          <a:p>
            <a:pPr algn="just">
              <a:buNone/>
            </a:pPr>
            <a:r>
              <a:rPr lang="tr-TR" sz="2800" dirty="0" smtClean="0"/>
              <a:t>		</a:t>
            </a:r>
            <a:r>
              <a:rPr lang="tr-TR" sz="3100" b="1" dirty="0" smtClean="0"/>
              <a:t>128 Şüpheli Tic. Al.				</a:t>
            </a:r>
            <a:r>
              <a:rPr lang="tr-TR" sz="3100" b="1" dirty="0" smtClean="0"/>
              <a:t>     2.85</a:t>
            </a:r>
            <a:r>
              <a:rPr lang="tr-TR" sz="2800" b="1" dirty="0" smtClean="0"/>
              <a:t>0-</a:t>
            </a:r>
            <a:endParaRPr lang="tr-TR" sz="2800" b="1" dirty="0" smtClean="0"/>
          </a:p>
          <a:p>
            <a:pPr algn="just">
              <a:buNone/>
            </a:pPr>
            <a:r>
              <a:rPr lang="tr-TR" sz="2800" dirty="0" smtClean="0"/>
              <a:t>___________________       ___________________</a:t>
            </a:r>
            <a:r>
              <a:rPr lang="tr-TR" sz="2800" dirty="0" smtClean="0"/>
              <a:t>		</a:t>
            </a:r>
            <a:endParaRPr lang="tr-TR" sz="2800" dirty="0"/>
          </a:p>
        </p:txBody>
      </p:sp>
      <p:cxnSp>
        <p:nvCxnSpPr>
          <p:cNvPr id="5" name="4 Düz Bağlayıcı"/>
          <p:cNvCxnSpPr/>
          <p:nvPr/>
        </p:nvCxnSpPr>
        <p:spPr>
          <a:xfrm flipV="1">
            <a:off x="3275856" y="5589240"/>
            <a:ext cx="216024" cy="216024"/>
          </a:xfrm>
          <a:prstGeom prst="line">
            <a:avLst/>
          </a:prstGeom>
        </p:spPr>
        <p:style>
          <a:lnRef idx="2">
            <a:schemeClr val="dk1"/>
          </a:lnRef>
          <a:fillRef idx="0">
            <a:schemeClr val="dk1"/>
          </a:fillRef>
          <a:effectRef idx="1">
            <a:schemeClr val="dk1"/>
          </a:effectRef>
          <a:fontRef idx="minor">
            <a:schemeClr val="tx1"/>
          </a:fontRef>
        </p:style>
      </p:cxnSp>
      <p:sp>
        <p:nvSpPr>
          <p:cNvPr id="4" name="3 Slayt Numarası Yer Tutucusu"/>
          <p:cNvSpPr>
            <a:spLocks noGrp="1"/>
          </p:cNvSpPr>
          <p:nvPr>
            <p:ph type="sldNum" sz="quarter" idx="12"/>
          </p:nvPr>
        </p:nvSpPr>
        <p:spPr/>
        <p:txBody>
          <a:bodyPr/>
          <a:lstStyle/>
          <a:p>
            <a:fld id="{88A6429F-2A93-400E-AD83-D416F99EAE8B}" type="slidenum">
              <a:rPr lang="tr-TR" smtClean="0"/>
              <a:pPr/>
              <a:t>14</a:t>
            </a:fld>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721499"/>
          </a:xfrm>
        </p:spPr>
        <p:txBody>
          <a:bodyPr>
            <a:normAutofit/>
          </a:bodyPr>
          <a:lstStyle/>
          <a:p>
            <a:pPr algn="ctr">
              <a:buNone/>
            </a:pPr>
            <a:endParaRPr lang="tr-TR" sz="2400" b="1" dirty="0" smtClean="0"/>
          </a:p>
          <a:p>
            <a:pPr algn="ctr">
              <a:buNone/>
            </a:pPr>
            <a:r>
              <a:rPr lang="tr-TR" sz="2400" b="1" dirty="0" smtClean="0"/>
              <a:t>Stok Hesaplarında Düzeltme ve Ayarlama Kayıtları:</a:t>
            </a:r>
          </a:p>
          <a:p>
            <a:pPr algn="just">
              <a:buNone/>
            </a:pPr>
            <a:r>
              <a:rPr lang="tr-TR" sz="2400" b="1" dirty="0" smtClean="0"/>
              <a:t>		Uygulama: </a:t>
            </a:r>
            <a:r>
              <a:rPr lang="tr-TR" sz="2400" dirty="0" smtClean="0"/>
              <a:t>Dönem sonunda yapılan envanter çalışmalarında depoda 50.000  maliyetli mal bulunduğu belirlenmiştir. Bu mallardan 30.000 TL </a:t>
            </a:r>
            <a:r>
              <a:rPr lang="tr-TR" sz="2400" dirty="0" err="1" smtClean="0"/>
              <a:t>lik</a:t>
            </a:r>
            <a:r>
              <a:rPr lang="tr-TR" sz="2400" dirty="0" smtClean="0"/>
              <a:t> kısmı, 03/08/2018 tarihinde meydana gelen su baskınında hasar görmüştür. Takdir komisyonu bu mallarla ilgili olarak 15.000 TL emsal bedel tespit etmiştir.</a:t>
            </a:r>
          </a:p>
          <a:p>
            <a:pPr algn="just">
              <a:buNone/>
            </a:pPr>
            <a:r>
              <a:rPr lang="tr-TR" sz="2400" dirty="0" smtClean="0"/>
              <a:t>		Ayrıca bu mallar sigortalı olduğundan  sigorta şirketi bu şirkete 10.000 TL ödeyeceğini 12/09/2019 tarihinde bildirmiştir.  Bu mallar daha sonra 01/11/2019  tarihinde 6.000 TL değerle veresiye satılmıştır. Bunlarla ilgili envanter ve düzeltme kayıtları şöyledir.</a:t>
            </a:r>
          </a:p>
        </p:txBody>
      </p:sp>
      <p:sp>
        <p:nvSpPr>
          <p:cNvPr id="4" name="3 Slayt Numarası Yer Tutucusu"/>
          <p:cNvSpPr>
            <a:spLocks noGrp="1"/>
          </p:cNvSpPr>
          <p:nvPr>
            <p:ph type="sldNum" sz="quarter" idx="12"/>
          </p:nvPr>
        </p:nvSpPr>
        <p:spPr/>
        <p:txBody>
          <a:bodyPr/>
          <a:lstStyle/>
          <a:p>
            <a:fld id="{88A6429F-2A93-400E-AD83-D416F99EAE8B}" type="slidenum">
              <a:rPr lang="tr-TR" smtClean="0"/>
              <a:pPr/>
              <a:t>15</a:t>
            </a:fld>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914400" y="548680"/>
            <a:ext cx="8229600" cy="5721499"/>
          </a:xfrm>
        </p:spPr>
        <p:txBody>
          <a:bodyPr>
            <a:normAutofit fontScale="92500" lnSpcReduction="20000"/>
          </a:bodyPr>
          <a:lstStyle/>
          <a:p>
            <a:pPr>
              <a:buNone/>
            </a:pPr>
            <a:r>
              <a:rPr lang="tr-TR" sz="2600" dirty="0" smtClean="0"/>
              <a:t>a) Önce değeri düşen stoklar, değerini koruyan stoklardan ayrılır.</a:t>
            </a:r>
          </a:p>
          <a:p>
            <a:pPr>
              <a:buNone/>
            </a:pPr>
            <a:r>
              <a:rPr lang="tr-TR" sz="2400" dirty="0" smtClean="0"/>
              <a:t>______________03/08/2018_____________</a:t>
            </a:r>
            <a:endParaRPr lang="tr-TR" sz="2400" dirty="0" smtClean="0"/>
          </a:p>
          <a:p>
            <a:pPr>
              <a:buNone/>
            </a:pPr>
            <a:r>
              <a:rPr lang="tr-TR" sz="2600" b="1" dirty="0" smtClean="0"/>
              <a:t>157 Diğer Stoklar		</a:t>
            </a:r>
            <a:r>
              <a:rPr lang="tr-TR" sz="2600" b="1" dirty="0" smtClean="0"/>
              <a:t>                      30.000-</a:t>
            </a:r>
            <a:endParaRPr lang="tr-TR" sz="2600" b="1" dirty="0" smtClean="0"/>
          </a:p>
          <a:p>
            <a:pPr>
              <a:buNone/>
            </a:pPr>
            <a:r>
              <a:rPr lang="tr-TR" sz="2400" dirty="0" smtClean="0"/>
              <a:t>	</a:t>
            </a:r>
            <a:r>
              <a:rPr lang="tr-TR" sz="2000" dirty="0" smtClean="0"/>
              <a:t>157.03 Değeri düşen </a:t>
            </a:r>
            <a:r>
              <a:rPr lang="tr-TR" sz="2000" dirty="0" err="1" smtClean="0"/>
              <a:t>st</a:t>
            </a:r>
            <a:r>
              <a:rPr lang="tr-TR" sz="2000" dirty="0" smtClean="0"/>
              <a:t>.</a:t>
            </a:r>
          </a:p>
          <a:p>
            <a:pPr>
              <a:buNone/>
            </a:pPr>
            <a:r>
              <a:rPr lang="tr-TR" sz="2400" dirty="0" smtClean="0"/>
              <a:t>		</a:t>
            </a:r>
            <a:r>
              <a:rPr lang="tr-TR" sz="2600" b="1" dirty="0" smtClean="0"/>
              <a:t>153 Tic. Mallar			</a:t>
            </a:r>
            <a:r>
              <a:rPr lang="tr-TR" sz="2600" b="1" dirty="0" smtClean="0"/>
              <a:t>        30.000-</a:t>
            </a:r>
            <a:endParaRPr lang="tr-TR" sz="2600" b="1" dirty="0" smtClean="0"/>
          </a:p>
          <a:p>
            <a:pPr>
              <a:buNone/>
            </a:pPr>
            <a:r>
              <a:rPr lang="tr-TR" sz="2400" dirty="0" smtClean="0"/>
              <a:t>_________________     _________________</a:t>
            </a:r>
            <a:endParaRPr lang="tr-TR" sz="2400" dirty="0" smtClean="0"/>
          </a:p>
          <a:p>
            <a:pPr>
              <a:buNone/>
            </a:pPr>
            <a:endParaRPr lang="tr-TR" sz="2400" dirty="0" smtClean="0"/>
          </a:p>
          <a:p>
            <a:pPr>
              <a:buNone/>
            </a:pPr>
            <a:r>
              <a:rPr lang="tr-TR" sz="2600" dirty="0" smtClean="0"/>
              <a:t>b)Ayrılacak karşılık tutarının tespiti ve kaydı </a:t>
            </a:r>
          </a:p>
          <a:p>
            <a:pPr>
              <a:buNone/>
            </a:pPr>
            <a:r>
              <a:rPr lang="tr-TR" sz="2600" dirty="0" smtClean="0"/>
              <a:t>Maliyet bedeli- Emsal bedel= Değer kaybı</a:t>
            </a:r>
          </a:p>
          <a:p>
            <a:pPr>
              <a:buNone/>
            </a:pPr>
            <a:r>
              <a:rPr lang="tr-TR" sz="2400" dirty="0" smtClean="0"/>
              <a:t>_______________03/08/2018_____________</a:t>
            </a:r>
            <a:endParaRPr lang="tr-TR" sz="2400" dirty="0" smtClean="0"/>
          </a:p>
          <a:p>
            <a:pPr>
              <a:buNone/>
            </a:pPr>
            <a:r>
              <a:rPr lang="tr-TR" sz="2600" b="1" dirty="0" smtClean="0"/>
              <a:t>654 Karşılık </a:t>
            </a:r>
            <a:r>
              <a:rPr lang="tr-TR" sz="2600" b="1" dirty="0" err="1" smtClean="0"/>
              <a:t>Gid</a:t>
            </a:r>
            <a:r>
              <a:rPr lang="tr-TR" sz="2600" b="1" dirty="0" smtClean="0"/>
              <a:t>.		</a:t>
            </a:r>
            <a:r>
              <a:rPr lang="tr-TR" sz="2600" b="1" dirty="0" smtClean="0"/>
              <a:t>                        15.000-</a:t>
            </a:r>
            <a:endParaRPr lang="tr-TR" sz="2600" b="1" dirty="0" smtClean="0"/>
          </a:p>
          <a:p>
            <a:pPr>
              <a:buNone/>
            </a:pPr>
            <a:r>
              <a:rPr lang="tr-TR" sz="2400" dirty="0" smtClean="0"/>
              <a:t>	</a:t>
            </a:r>
            <a:r>
              <a:rPr lang="tr-TR" sz="2000" dirty="0" smtClean="0"/>
              <a:t>654.10 Stok Değer Düş. </a:t>
            </a:r>
            <a:r>
              <a:rPr lang="tr-TR" sz="2000" dirty="0" err="1" smtClean="0"/>
              <a:t>Krş</a:t>
            </a:r>
            <a:r>
              <a:rPr lang="tr-TR" sz="2000" dirty="0" smtClean="0"/>
              <a:t>.</a:t>
            </a:r>
          </a:p>
          <a:p>
            <a:pPr>
              <a:buNone/>
            </a:pPr>
            <a:r>
              <a:rPr lang="tr-TR" sz="2000" dirty="0" smtClean="0"/>
              <a:t>		</a:t>
            </a:r>
            <a:r>
              <a:rPr lang="tr-TR" sz="2600" b="1" dirty="0" smtClean="0"/>
              <a:t>158 Stok Değer Düş. Krş.	</a:t>
            </a:r>
            <a:r>
              <a:rPr lang="tr-TR" sz="2600" b="1" dirty="0" smtClean="0"/>
              <a:t>                      15.000-</a:t>
            </a:r>
            <a:endParaRPr lang="tr-TR" sz="2600" b="1" dirty="0" smtClean="0"/>
          </a:p>
          <a:p>
            <a:pPr>
              <a:buNone/>
            </a:pPr>
            <a:r>
              <a:rPr lang="tr-TR" sz="2400" dirty="0" smtClean="0"/>
              <a:t>                 30.000-15.000 = 15.000</a:t>
            </a:r>
          </a:p>
          <a:p>
            <a:pPr>
              <a:buNone/>
            </a:pPr>
            <a:r>
              <a:rPr lang="tr-TR" sz="2400" dirty="0" smtClean="0"/>
              <a:t>__________________    __________________</a:t>
            </a:r>
            <a:endParaRPr lang="tr-TR" sz="2400" dirty="0" smtClean="0"/>
          </a:p>
          <a:p>
            <a:pPr>
              <a:buNone/>
            </a:pPr>
            <a:endParaRPr lang="tr-TR" sz="2400" dirty="0"/>
          </a:p>
        </p:txBody>
      </p:sp>
      <p:cxnSp>
        <p:nvCxnSpPr>
          <p:cNvPr id="5" name="4 Düz Bağlayıcı"/>
          <p:cNvCxnSpPr/>
          <p:nvPr/>
        </p:nvCxnSpPr>
        <p:spPr>
          <a:xfrm flipV="1">
            <a:off x="3465137" y="2492896"/>
            <a:ext cx="170759" cy="216024"/>
          </a:xfrm>
          <a:prstGeom prst="line">
            <a:avLst/>
          </a:prstGeom>
        </p:spPr>
        <p:style>
          <a:lnRef idx="2">
            <a:schemeClr val="dk1"/>
          </a:lnRef>
          <a:fillRef idx="0">
            <a:schemeClr val="dk1"/>
          </a:fillRef>
          <a:effectRef idx="1">
            <a:schemeClr val="dk1"/>
          </a:effectRef>
          <a:fontRef idx="minor">
            <a:schemeClr val="tx1"/>
          </a:fontRef>
        </p:style>
      </p:cxnSp>
      <p:cxnSp>
        <p:nvCxnSpPr>
          <p:cNvPr id="7" name="6 Düz Bağlayıcı"/>
          <p:cNvCxnSpPr/>
          <p:nvPr/>
        </p:nvCxnSpPr>
        <p:spPr>
          <a:xfrm flipV="1">
            <a:off x="3550516" y="5517232"/>
            <a:ext cx="216024" cy="288032"/>
          </a:xfrm>
          <a:prstGeom prst="line">
            <a:avLst/>
          </a:prstGeom>
        </p:spPr>
        <p:style>
          <a:lnRef idx="2">
            <a:schemeClr val="dk1"/>
          </a:lnRef>
          <a:fillRef idx="0">
            <a:schemeClr val="dk1"/>
          </a:fillRef>
          <a:effectRef idx="1">
            <a:schemeClr val="dk1"/>
          </a:effectRef>
          <a:fontRef idx="minor">
            <a:schemeClr val="tx1"/>
          </a:fontRef>
        </p:style>
      </p:cxnSp>
      <p:sp>
        <p:nvSpPr>
          <p:cNvPr id="6" name="5 Slayt Numarası Yer Tutucusu"/>
          <p:cNvSpPr>
            <a:spLocks noGrp="1"/>
          </p:cNvSpPr>
          <p:nvPr>
            <p:ph type="sldNum" sz="quarter" idx="12"/>
          </p:nvPr>
        </p:nvSpPr>
        <p:spPr/>
        <p:txBody>
          <a:bodyPr/>
          <a:lstStyle/>
          <a:p>
            <a:fld id="{88A6429F-2A93-400E-AD83-D416F99EAE8B}" type="slidenum">
              <a:rPr lang="tr-TR" smtClean="0"/>
              <a:pPr/>
              <a:t>16</a:t>
            </a:fld>
            <a:endParaRPr 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6453336"/>
          </a:xfrm>
        </p:spPr>
        <p:txBody>
          <a:bodyPr>
            <a:normAutofit fontScale="92500" lnSpcReduction="20000"/>
          </a:bodyPr>
          <a:lstStyle/>
          <a:p>
            <a:pPr algn="just">
              <a:buNone/>
            </a:pPr>
            <a:r>
              <a:rPr lang="tr-TR" sz="2400" dirty="0" smtClean="0"/>
              <a:t>c) </a:t>
            </a:r>
            <a:r>
              <a:rPr lang="tr-TR" sz="2600" dirty="0" smtClean="0"/>
              <a:t>Sigorta şirketi 10.000 TL ödeyeceğini bildirdiğinde</a:t>
            </a:r>
          </a:p>
          <a:p>
            <a:pPr algn="just">
              <a:buNone/>
            </a:pPr>
            <a:r>
              <a:rPr lang="tr-TR" sz="2600" dirty="0" smtClean="0"/>
              <a:t>______________</a:t>
            </a:r>
            <a:r>
              <a:rPr lang="tr-TR" sz="2600" dirty="0" smtClean="0"/>
              <a:t>12/09/2018</a:t>
            </a:r>
            <a:r>
              <a:rPr lang="tr-TR" sz="2600" dirty="0" smtClean="0"/>
              <a:t>_____________</a:t>
            </a:r>
            <a:endParaRPr lang="tr-TR" sz="2600" dirty="0" smtClean="0"/>
          </a:p>
          <a:p>
            <a:pPr algn="just">
              <a:buNone/>
            </a:pPr>
            <a:r>
              <a:rPr lang="tr-TR" sz="2600" b="1" dirty="0" smtClean="0"/>
              <a:t>136 Diğer </a:t>
            </a:r>
            <a:r>
              <a:rPr lang="tr-TR" sz="2600" b="1" dirty="0" err="1" smtClean="0"/>
              <a:t>Çeş</a:t>
            </a:r>
            <a:r>
              <a:rPr lang="tr-TR" sz="2600" b="1" dirty="0" smtClean="0"/>
              <a:t>. Alacaklar	</a:t>
            </a:r>
            <a:r>
              <a:rPr lang="tr-TR" sz="2600" b="1" dirty="0" smtClean="0"/>
              <a:t>                              10.000-</a:t>
            </a:r>
            <a:endParaRPr lang="tr-TR" sz="2600" b="1" dirty="0" smtClean="0"/>
          </a:p>
          <a:p>
            <a:pPr algn="just">
              <a:buNone/>
            </a:pPr>
            <a:r>
              <a:rPr lang="tr-TR" sz="2600" dirty="0" smtClean="0"/>
              <a:t>		</a:t>
            </a:r>
            <a:r>
              <a:rPr lang="tr-TR" sz="2200" dirty="0" smtClean="0"/>
              <a:t>136.04 Sigorta Şirketinden Alacaklar</a:t>
            </a:r>
          </a:p>
          <a:p>
            <a:pPr algn="just">
              <a:buNone/>
            </a:pPr>
            <a:r>
              <a:rPr lang="tr-TR" sz="2600" dirty="0" smtClean="0"/>
              <a:t>		</a:t>
            </a:r>
            <a:r>
              <a:rPr lang="tr-TR" sz="2600" b="1" dirty="0" smtClean="0"/>
              <a:t>       679 Diğer Olağandışı </a:t>
            </a:r>
            <a:r>
              <a:rPr lang="tr-TR" sz="2600" b="1" dirty="0"/>
              <a:t> </a:t>
            </a:r>
            <a:r>
              <a:rPr lang="tr-TR" sz="2600" b="1" dirty="0" smtClean="0"/>
              <a:t>Gelir ve Karlar    </a:t>
            </a:r>
            <a:r>
              <a:rPr lang="tr-TR" sz="2600" b="1" dirty="0" smtClean="0"/>
              <a:t>       </a:t>
            </a:r>
            <a:r>
              <a:rPr lang="tr-TR" sz="2600" b="1" dirty="0" smtClean="0"/>
              <a:t>10.000-</a:t>
            </a:r>
          </a:p>
          <a:p>
            <a:pPr algn="just">
              <a:buNone/>
            </a:pPr>
            <a:r>
              <a:rPr lang="tr-TR" sz="2200" dirty="0" smtClean="0"/>
              <a:t>                          679.06 </a:t>
            </a:r>
            <a:r>
              <a:rPr lang="tr-TR" sz="2200" dirty="0" err="1" smtClean="0"/>
              <a:t>Sig</a:t>
            </a:r>
            <a:r>
              <a:rPr lang="tr-TR" sz="2200" dirty="0" smtClean="0"/>
              <a:t>. </a:t>
            </a:r>
            <a:r>
              <a:rPr lang="tr-TR" sz="2200" dirty="0" err="1" smtClean="0"/>
              <a:t>Tazm</a:t>
            </a:r>
            <a:r>
              <a:rPr lang="tr-TR" sz="2200" dirty="0" smtClean="0"/>
              <a:t>. Gel.</a:t>
            </a:r>
          </a:p>
          <a:p>
            <a:pPr algn="just">
              <a:buNone/>
            </a:pPr>
            <a:r>
              <a:rPr lang="tr-TR" sz="2600" dirty="0" smtClean="0"/>
              <a:t>__________________    _________________</a:t>
            </a:r>
            <a:endParaRPr lang="tr-TR" sz="2600" dirty="0" smtClean="0"/>
          </a:p>
          <a:p>
            <a:pPr algn="just">
              <a:buNone/>
            </a:pPr>
            <a:endParaRPr lang="tr-TR" sz="2600" dirty="0" smtClean="0"/>
          </a:p>
          <a:p>
            <a:pPr algn="just">
              <a:buNone/>
            </a:pPr>
            <a:r>
              <a:rPr lang="tr-TR" sz="2600" dirty="0" smtClean="0"/>
              <a:t>d) 01.11.2019 tarihinde </a:t>
            </a:r>
            <a:r>
              <a:rPr lang="tr-TR" sz="2600" dirty="0" err="1" smtClean="0"/>
              <a:t>kdv</a:t>
            </a:r>
            <a:r>
              <a:rPr lang="tr-TR" sz="2600" dirty="0" smtClean="0"/>
              <a:t> hariç (%18) 5000 TL değerle satılmıştır</a:t>
            </a:r>
          </a:p>
          <a:p>
            <a:pPr algn="just">
              <a:buNone/>
            </a:pPr>
            <a:r>
              <a:rPr lang="tr-TR" sz="2600" dirty="0" smtClean="0"/>
              <a:t>_______________01/11/2019_____________</a:t>
            </a:r>
            <a:endParaRPr lang="tr-TR" sz="2600" dirty="0" smtClean="0"/>
          </a:p>
          <a:p>
            <a:pPr algn="just">
              <a:buNone/>
            </a:pPr>
            <a:r>
              <a:rPr lang="tr-TR" sz="2600" b="1" dirty="0" smtClean="0"/>
              <a:t>120 Alıcılar                                  </a:t>
            </a:r>
            <a:r>
              <a:rPr lang="tr-TR" sz="2600" b="1" dirty="0" smtClean="0"/>
              <a:t>                              </a:t>
            </a:r>
            <a:r>
              <a:rPr lang="tr-TR" sz="2600" b="1" dirty="0" smtClean="0"/>
              <a:t>7.080-</a:t>
            </a:r>
          </a:p>
          <a:p>
            <a:pPr algn="just">
              <a:buNone/>
            </a:pPr>
            <a:r>
              <a:rPr lang="tr-TR" sz="2600" b="1" dirty="0" smtClean="0"/>
              <a:t>     120.01 Yurtiçi Alıcılar</a:t>
            </a:r>
          </a:p>
          <a:p>
            <a:pPr algn="just">
              <a:buNone/>
            </a:pPr>
            <a:r>
              <a:rPr lang="tr-TR" sz="2600" b="1" dirty="0" smtClean="0"/>
              <a:t>		391 </a:t>
            </a:r>
            <a:r>
              <a:rPr lang="tr-TR" sz="2600" b="1" dirty="0" err="1" smtClean="0"/>
              <a:t>Hes</a:t>
            </a:r>
            <a:r>
              <a:rPr lang="tr-TR" sz="2600" b="1" dirty="0" smtClean="0"/>
              <a:t> KDV			</a:t>
            </a:r>
            <a:r>
              <a:rPr lang="tr-TR" sz="2600" b="1" dirty="0" smtClean="0"/>
              <a:t>                              1080-</a:t>
            </a:r>
            <a:endParaRPr lang="tr-TR" sz="2600" b="1" dirty="0" smtClean="0"/>
          </a:p>
          <a:p>
            <a:pPr algn="just">
              <a:buNone/>
            </a:pPr>
            <a:r>
              <a:rPr lang="tr-TR" sz="2600" b="1" dirty="0" smtClean="0"/>
              <a:t>		600 Yurtiçi Satışlar                   </a:t>
            </a:r>
            <a:r>
              <a:rPr lang="tr-TR" sz="2600" b="1" dirty="0" smtClean="0"/>
              <a:t>                             </a:t>
            </a:r>
            <a:r>
              <a:rPr lang="tr-TR" sz="2600" b="1" dirty="0" smtClean="0"/>
              <a:t>6.000-</a:t>
            </a:r>
          </a:p>
          <a:p>
            <a:pPr algn="just">
              <a:buNone/>
            </a:pPr>
            <a:r>
              <a:rPr lang="tr-TR" sz="2600" dirty="0" smtClean="0"/>
              <a:t>		     600,03 Değ. Düş. Mal. Satışı</a:t>
            </a:r>
          </a:p>
          <a:p>
            <a:pPr algn="just">
              <a:buNone/>
            </a:pPr>
            <a:r>
              <a:rPr lang="tr-TR" sz="2600" dirty="0" smtClean="0"/>
              <a:t>__________________    __________________</a:t>
            </a:r>
            <a:endParaRPr lang="tr-TR" sz="2400" dirty="0" smtClean="0"/>
          </a:p>
          <a:p>
            <a:pPr algn="just">
              <a:buNone/>
            </a:pPr>
            <a:endParaRPr lang="tr-TR" sz="2400" dirty="0" smtClean="0"/>
          </a:p>
          <a:p>
            <a:pPr algn="just">
              <a:buNone/>
            </a:pPr>
            <a:endParaRPr lang="tr-TR" sz="2400" dirty="0" smtClean="0"/>
          </a:p>
          <a:p>
            <a:pPr algn="just">
              <a:buNone/>
            </a:pPr>
            <a:endParaRPr lang="tr-TR" sz="2400" dirty="0" smtClean="0"/>
          </a:p>
        </p:txBody>
      </p:sp>
      <p:cxnSp>
        <p:nvCxnSpPr>
          <p:cNvPr id="5" name="4 Düz Bağlayıcı"/>
          <p:cNvCxnSpPr/>
          <p:nvPr/>
        </p:nvCxnSpPr>
        <p:spPr>
          <a:xfrm flipH="1">
            <a:off x="3347864" y="2636912"/>
            <a:ext cx="144016" cy="216024"/>
          </a:xfrm>
          <a:prstGeom prst="line">
            <a:avLst/>
          </a:prstGeom>
        </p:spPr>
        <p:style>
          <a:lnRef idx="2">
            <a:schemeClr val="dk1"/>
          </a:lnRef>
          <a:fillRef idx="0">
            <a:schemeClr val="dk1"/>
          </a:fillRef>
          <a:effectRef idx="1">
            <a:schemeClr val="dk1"/>
          </a:effectRef>
          <a:fontRef idx="minor">
            <a:schemeClr val="tx1"/>
          </a:fontRef>
        </p:style>
      </p:cxnSp>
      <p:cxnSp>
        <p:nvCxnSpPr>
          <p:cNvPr id="7" name="6 Düz Bağlayıcı"/>
          <p:cNvCxnSpPr/>
          <p:nvPr/>
        </p:nvCxnSpPr>
        <p:spPr>
          <a:xfrm flipH="1">
            <a:off x="3383868" y="6190022"/>
            <a:ext cx="72008" cy="332656"/>
          </a:xfrm>
          <a:prstGeom prst="line">
            <a:avLst/>
          </a:prstGeom>
        </p:spPr>
        <p:style>
          <a:lnRef idx="2">
            <a:schemeClr val="dk1"/>
          </a:lnRef>
          <a:fillRef idx="0">
            <a:schemeClr val="dk1"/>
          </a:fillRef>
          <a:effectRef idx="1">
            <a:schemeClr val="dk1"/>
          </a:effectRef>
          <a:fontRef idx="minor">
            <a:schemeClr val="tx1"/>
          </a:fontRef>
        </p:style>
      </p:cxnSp>
      <p:sp>
        <p:nvSpPr>
          <p:cNvPr id="6" name="5 Slayt Numarası Yer Tutucusu"/>
          <p:cNvSpPr>
            <a:spLocks noGrp="1"/>
          </p:cNvSpPr>
          <p:nvPr>
            <p:ph type="sldNum" sz="quarter" idx="12"/>
          </p:nvPr>
        </p:nvSpPr>
        <p:spPr/>
        <p:txBody>
          <a:bodyPr/>
          <a:lstStyle/>
          <a:p>
            <a:fld id="{88A6429F-2A93-400E-AD83-D416F99EAE8B}" type="slidenum">
              <a:rPr lang="tr-TR" smtClean="0"/>
              <a:pPr/>
              <a:t>17</a:t>
            </a:fld>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721499"/>
          </a:xfrm>
        </p:spPr>
        <p:txBody>
          <a:bodyPr/>
          <a:lstStyle/>
          <a:p>
            <a:pPr>
              <a:buNone/>
            </a:pPr>
            <a:r>
              <a:rPr lang="tr-TR" sz="2400" b="1" dirty="0" smtClean="0"/>
              <a:t>e) Satışların Maliyet Kaydı:</a:t>
            </a:r>
            <a:endParaRPr lang="tr-TR" dirty="0" smtClean="0"/>
          </a:p>
          <a:p>
            <a:pPr>
              <a:buNone/>
            </a:pPr>
            <a:r>
              <a:rPr lang="tr-TR" sz="2400" dirty="0" smtClean="0"/>
              <a:t>______________01/11/2019__________</a:t>
            </a:r>
            <a:endParaRPr lang="tr-TR" sz="2400" dirty="0" smtClean="0"/>
          </a:p>
          <a:p>
            <a:pPr>
              <a:buNone/>
            </a:pPr>
            <a:r>
              <a:rPr lang="tr-TR" sz="2400" b="1" dirty="0" smtClean="0"/>
              <a:t>623 Diğer Satışların Maliyeti  </a:t>
            </a:r>
            <a:r>
              <a:rPr lang="tr-TR" sz="2400" b="1" dirty="0"/>
              <a:t> </a:t>
            </a:r>
            <a:r>
              <a:rPr lang="tr-TR" sz="2400" b="1" dirty="0" smtClean="0"/>
              <a:t>                    </a:t>
            </a:r>
            <a:r>
              <a:rPr lang="tr-TR" sz="2400" b="1" dirty="0" smtClean="0"/>
              <a:t>30.000-</a:t>
            </a:r>
            <a:endParaRPr lang="tr-TR" sz="2400" b="1" dirty="0" smtClean="0"/>
          </a:p>
          <a:p>
            <a:pPr>
              <a:buNone/>
            </a:pPr>
            <a:r>
              <a:rPr lang="tr-TR" sz="2400" b="1" dirty="0" smtClean="0"/>
              <a:t>	   157 Diğer Stoklar				</a:t>
            </a:r>
            <a:r>
              <a:rPr lang="tr-TR" sz="2400" b="1" dirty="0" smtClean="0"/>
              <a:t>       30.000-</a:t>
            </a:r>
            <a:endParaRPr lang="tr-TR" sz="2400" b="1" dirty="0" smtClean="0"/>
          </a:p>
          <a:p>
            <a:pPr>
              <a:buNone/>
            </a:pPr>
            <a:r>
              <a:rPr lang="tr-TR" sz="2400" dirty="0" smtClean="0"/>
              <a:t>		</a:t>
            </a:r>
            <a:r>
              <a:rPr lang="tr-TR" sz="2000" dirty="0" smtClean="0"/>
              <a:t>157.03 Değ. Düş.</a:t>
            </a:r>
            <a:r>
              <a:rPr lang="tr-TR" sz="2000" dirty="0" err="1" smtClean="0"/>
              <a:t>St</a:t>
            </a:r>
            <a:r>
              <a:rPr lang="tr-TR" sz="2000" dirty="0" smtClean="0"/>
              <a:t>.</a:t>
            </a:r>
          </a:p>
          <a:p>
            <a:pPr>
              <a:buNone/>
            </a:pPr>
            <a:r>
              <a:rPr lang="tr-TR" sz="2000" dirty="0" smtClean="0"/>
              <a:t>_______________________    ________________</a:t>
            </a:r>
            <a:endParaRPr lang="tr-TR" sz="2000" dirty="0" smtClean="0"/>
          </a:p>
          <a:p>
            <a:pPr algn="just">
              <a:buNone/>
            </a:pPr>
            <a:r>
              <a:rPr lang="tr-TR" sz="2400" b="1" dirty="0" smtClean="0"/>
              <a:t>f) Değeri düşen stoklara ayrılan karşılıkların </a:t>
            </a:r>
            <a:r>
              <a:rPr lang="tr-TR" sz="2400" b="1" dirty="0" smtClean="0"/>
              <a:t>malın </a:t>
            </a:r>
            <a:r>
              <a:rPr lang="tr-TR" sz="2400" b="1" dirty="0" smtClean="0"/>
              <a:t>satılması nedeniyle gelir kaydı:</a:t>
            </a:r>
          </a:p>
          <a:p>
            <a:pPr algn="just">
              <a:buNone/>
            </a:pPr>
            <a:r>
              <a:rPr lang="tr-TR" sz="2400" dirty="0" smtClean="0"/>
              <a:t>______________01/11/2019__________</a:t>
            </a:r>
            <a:endParaRPr lang="tr-TR" sz="2400" dirty="0" smtClean="0"/>
          </a:p>
          <a:p>
            <a:pPr algn="just">
              <a:buNone/>
            </a:pPr>
            <a:r>
              <a:rPr lang="tr-TR" sz="2400" b="1" dirty="0" smtClean="0"/>
              <a:t>158 Stok Değ. Düş. </a:t>
            </a:r>
            <a:r>
              <a:rPr lang="tr-TR" sz="2400" b="1" dirty="0" err="1" smtClean="0"/>
              <a:t>Krş</a:t>
            </a:r>
            <a:r>
              <a:rPr lang="tr-TR" sz="2400" b="1" dirty="0" smtClean="0"/>
              <a:t>		</a:t>
            </a:r>
            <a:r>
              <a:rPr lang="tr-TR" sz="2400" b="1" dirty="0" smtClean="0"/>
              <a:t>            15.000-</a:t>
            </a:r>
            <a:endParaRPr lang="tr-TR" sz="2400" b="1" dirty="0" smtClean="0"/>
          </a:p>
          <a:p>
            <a:pPr algn="just">
              <a:buNone/>
            </a:pPr>
            <a:r>
              <a:rPr lang="tr-TR" sz="2400" dirty="0" smtClean="0"/>
              <a:t>	    671 Önceki Dönem Gelir ve Karları	</a:t>
            </a:r>
            <a:r>
              <a:rPr lang="tr-TR" sz="2400" dirty="0" smtClean="0"/>
              <a:t>              15.000-</a:t>
            </a:r>
            <a:endParaRPr lang="tr-TR" sz="2400" dirty="0" smtClean="0"/>
          </a:p>
          <a:p>
            <a:pPr algn="just">
              <a:buNone/>
            </a:pPr>
            <a:r>
              <a:rPr lang="tr-TR" sz="2400" dirty="0" smtClean="0"/>
              <a:t>_________________  ________________</a:t>
            </a:r>
            <a:endParaRPr lang="tr-TR" sz="2400" dirty="0" smtClean="0"/>
          </a:p>
          <a:p>
            <a:pPr algn="just">
              <a:buNone/>
            </a:pPr>
            <a:endParaRPr lang="tr-TR" sz="2400" dirty="0" smtClean="0"/>
          </a:p>
          <a:p>
            <a:pPr>
              <a:buNone/>
            </a:pPr>
            <a:endParaRPr lang="tr-TR" sz="2400" dirty="0" smtClean="0"/>
          </a:p>
          <a:p>
            <a:pPr>
              <a:buNone/>
            </a:pPr>
            <a:endParaRPr lang="tr-TR" sz="2000" dirty="0"/>
          </a:p>
        </p:txBody>
      </p:sp>
      <p:cxnSp>
        <p:nvCxnSpPr>
          <p:cNvPr id="5" name="4 Düz Bağlayıcı"/>
          <p:cNvCxnSpPr/>
          <p:nvPr/>
        </p:nvCxnSpPr>
        <p:spPr>
          <a:xfrm flipV="1">
            <a:off x="3059832" y="5373216"/>
            <a:ext cx="288032" cy="216024"/>
          </a:xfrm>
          <a:prstGeom prst="line">
            <a:avLst/>
          </a:prstGeom>
        </p:spPr>
        <p:style>
          <a:lnRef idx="2">
            <a:schemeClr val="dk1"/>
          </a:lnRef>
          <a:fillRef idx="0">
            <a:schemeClr val="dk1"/>
          </a:fillRef>
          <a:effectRef idx="1">
            <a:schemeClr val="dk1"/>
          </a:effectRef>
          <a:fontRef idx="minor">
            <a:schemeClr val="tx1"/>
          </a:fontRef>
        </p:style>
      </p:cxnSp>
      <p:cxnSp>
        <p:nvCxnSpPr>
          <p:cNvPr id="7" name="6 Düz Bağlayıcı"/>
          <p:cNvCxnSpPr/>
          <p:nvPr/>
        </p:nvCxnSpPr>
        <p:spPr>
          <a:xfrm flipV="1">
            <a:off x="3491880" y="2769352"/>
            <a:ext cx="288032" cy="216024"/>
          </a:xfrm>
          <a:prstGeom prst="line">
            <a:avLst/>
          </a:prstGeom>
        </p:spPr>
        <p:style>
          <a:lnRef idx="2">
            <a:schemeClr val="dk1"/>
          </a:lnRef>
          <a:fillRef idx="0">
            <a:schemeClr val="dk1"/>
          </a:fillRef>
          <a:effectRef idx="1">
            <a:schemeClr val="dk1"/>
          </a:effectRef>
          <a:fontRef idx="minor">
            <a:schemeClr val="tx1"/>
          </a:fontRef>
        </p:style>
      </p:cxnSp>
      <p:sp>
        <p:nvSpPr>
          <p:cNvPr id="6" name="5 Slayt Numarası Yer Tutucusu"/>
          <p:cNvSpPr>
            <a:spLocks noGrp="1"/>
          </p:cNvSpPr>
          <p:nvPr>
            <p:ph type="sldNum" sz="quarter" idx="12"/>
          </p:nvPr>
        </p:nvSpPr>
        <p:spPr/>
        <p:txBody>
          <a:bodyPr/>
          <a:lstStyle/>
          <a:p>
            <a:fld id="{88A6429F-2A93-400E-AD83-D416F99EAE8B}" type="slidenum">
              <a:rPr lang="tr-TR" smtClean="0"/>
              <a:pPr/>
              <a:t>18</a:t>
            </a:fld>
            <a:endParaRPr 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721499"/>
          </a:xfrm>
        </p:spPr>
        <p:txBody>
          <a:bodyPr>
            <a:normAutofit/>
          </a:bodyPr>
          <a:lstStyle/>
          <a:p>
            <a:pPr algn="ctr">
              <a:buNone/>
            </a:pPr>
            <a:r>
              <a:rPr lang="tr-TR" sz="2400" b="1" dirty="0" smtClean="0"/>
              <a:t>MADDİ DURAN VARLIKLARIN AMORTİSMAN UYGULAMALARI</a:t>
            </a:r>
          </a:p>
          <a:p>
            <a:pPr algn="just">
              <a:buNone/>
            </a:pPr>
            <a:r>
              <a:rPr lang="tr-TR" sz="2400" dirty="0" smtClean="0"/>
              <a:t>		Amortisman: İşletmelerde bir yılda daha uzun süre kullanılan duran varlıkların danışma, yıpranma ve teknolojik eskime sonucunda meydana gelen değer kayıplarının gider/sonuç hesaplarına aktarılan kısmıdır.</a:t>
            </a:r>
          </a:p>
          <a:p>
            <a:pPr algn="just">
              <a:buNone/>
            </a:pPr>
            <a:r>
              <a:rPr lang="tr-TR" sz="2400" dirty="0" smtClean="0"/>
              <a:t>		V.U.K md. 313’e göre;  amortisman konusu şöyle açıklanmaktadır. “İşletmede bir yıldan daha uzun süre kullanılan ve yıpranmaya veya kıymetten düşmeye </a:t>
            </a:r>
            <a:r>
              <a:rPr lang="tr-TR" sz="2400" dirty="0" err="1" smtClean="0"/>
              <a:t>mağruz</a:t>
            </a:r>
            <a:r>
              <a:rPr lang="tr-TR" sz="2400" dirty="0" smtClean="0"/>
              <a:t> bulunan taşınmazlar ile 269 md. gereğince, taşınmaz gibi değerlenen iktisadi varlıkların, alet, edevat, mefruşat, demirbaş ve sinema filmlerinin; işletmede görülen faaliyetler sırasında yok olması/yok edilmesi amortisman konusunu oluşturur.</a:t>
            </a:r>
            <a:endParaRPr lang="tr-TR" sz="2400" dirty="0"/>
          </a:p>
        </p:txBody>
      </p:sp>
      <p:sp>
        <p:nvSpPr>
          <p:cNvPr id="4" name="3 Slayt Numarası Yer Tutucusu"/>
          <p:cNvSpPr>
            <a:spLocks noGrp="1"/>
          </p:cNvSpPr>
          <p:nvPr>
            <p:ph type="sldNum" sz="quarter" idx="12"/>
          </p:nvPr>
        </p:nvSpPr>
        <p:spPr/>
        <p:txBody>
          <a:bodyPr/>
          <a:lstStyle/>
          <a:p>
            <a:fld id="{88A6429F-2A93-400E-AD83-D416F99EAE8B}" type="slidenum">
              <a:rPr lang="tr-TR" smtClean="0"/>
              <a:pPr/>
              <a:t>19</a:t>
            </a:fld>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48681"/>
            <a:ext cx="7630616" cy="2736303"/>
          </a:xfrm>
        </p:spPr>
        <p:txBody>
          <a:bodyPr/>
          <a:lstStyle/>
          <a:p>
            <a:r>
              <a:rPr lang="tr-TR" b="1" dirty="0" smtClean="0"/>
              <a:t>UZAKTAN EĞİTİM PROGRAMI</a:t>
            </a:r>
            <a:endParaRPr lang="tr-TR" b="1" dirty="0"/>
          </a:p>
        </p:txBody>
      </p:sp>
      <p:sp>
        <p:nvSpPr>
          <p:cNvPr id="5" name="4 Alt Başlık"/>
          <p:cNvSpPr>
            <a:spLocks noGrp="1"/>
          </p:cNvSpPr>
          <p:nvPr>
            <p:ph type="subTitle" idx="1"/>
          </p:nvPr>
        </p:nvSpPr>
        <p:spPr/>
        <p:txBody>
          <a:bodyPr/>
          <a:lstStyle/>
          <a:p>
            <a:r>
              <a:rPr lang="tr-TR" b="1" dirty="0" smtClean="0">
                <a:solidFill>
                  <a:schemeClr val="tx1"/>
                </a:solidFill>
              </a:rPr>
              <a:t>F. MUHASEBE-2 SINAVA Y</a:t>
            </a:r>
            <a:r>
              <a:rPr lang="en-US" b="1" dirty="0" smtClean="0">
                <a:solidFill>
                  <a:schemeClr val="tx1"/>
                </a:solidFill>
              </a:rPr>
              <a:t>Ö</a:t>
            </a:r>
            <a:r>
              <a:rPr lang="tr-TR" b="1" dirty="0" smtClean="0">
                <a:solidFill>
                  <a:schemeClr val="tx1"/>
                </a:solidFill>
              </a:rPr>
              <a:t>NELİK UYGULAMALAR</a:t>
            </a:r>
            <a:endParaRPr lang="tr-TR" b="1" dirty="0">
              <a:solidFill>
                <a:schemeClr val="tx1"/>
              </a:solidFill>
            </a:endParaRPr>
          </a:p>
        </p:txBody>
      </p:sp>
      <p:sp>
        <p:nvSpPr>
          <p:cNvPr id="4" name="3 Slayt Numarası Yer Tutucusu"/>
          <p:cNvSpPr>
            <a:spLocks noGrp="1"/>
          </p:cNvSpPr>
          <p:nvPr>
            <p:ph type="sldNum" sz="quarter" idx="12"/>
          </p:nvPr>
        </p:nvSpPr>
        <p:spPr/>
        <p:txBody>
          <a:bodyPr/>
          <a:lstStyle/>
          <a:p>
            <a:fld id="{88A6429F-2A93-400E-AD83-D416F99EAE8B}" type="slidenum">
              <a:rPr lang="tr-TR" smtClean="0"/>
              <a:pPr/>
              <a:t>2</a:t>
            </a:fld>
            <a:endParaRPr lang="tr-T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404664"/>
            <a:ext cx="8229600" cy="5721499"/>
          </a:xfrm>
        </p:spPr>
        <p:txBody>
          <a:bodyPr>
            <a:normAutofit/>
          </a:bodyPr>
          <a:lstStyle/>
          <a:p>
            <a:pPr algn="ctr">
              <a:buNone/>
            </a:pPr>
            <a:r>
              <a:rPr lang="tr-TR" sz="2400" b="1" dirty="0" smtClean="0"/>
              <a:t>Amortisman Kayıt Yöntemleri;</a:t>
            </a:r>
            <a:endParaRPr lang="tr-TR" sz="2400" b="1" dirty="0"/>
          </a:p>
          <a:p>
            <a:pPr algn="just">
              <a:buNone/>
            </a:pPr>
            <a:r>
              <a:rPr lang="tr-TR" sz="2400" dirty="0" smtClean="0"/>
              <a:t>		Duran varlıkların kullanım sonucu oluşan değer kayıpları/yıpranan kısım gider yazmak aracı ile iki yöntem ile hesaplara aktarılır.  Bunlar;</a:t>
            </a:r>
          </a:p>
          <a:p>
            <a:pPr marL="457200" indent="-457200" algn="just">
              <a:buNone/>
            </a:pPr>
            <a:r>
              <a:rPr lang="tr-TR" sz="2400" dirty="0" smtClean="0"/>
              <a:t>      a) Dolaysız Yöntem / Direkt yöntem</a:t>
            </a:r>
          </a:p>
          <a:p>
            <a:pPr marL="457200" indent="-457200" algn="just">
              <a:buNone/>
            </a:pPr>
            <a:r>
              <a:rPr lang="tr-TR" sz="2400" dirty="0" smtClean="0"/>
              <a:t>      b)Dolaylı Yöntem / En Direkt Yöntem olmak üzere ikiye ayrılır:</a:t>
            </a:r>
          </a:p>
          <a:p>
            <a:pPr marL="457200" indent="-457200" algn="just">
              <a:buNone/>
            </a:pPr>
            <a:r>
              <a:rPr lang="tr-TR" sz="2400" dirty="0" smtClean="0"/>
              <a:t>      a)Dolaysız Yöntem: Bu yöntemle gider yazılacak olan tutar bir taraftan ilgili gider hesabına borç yazılırken bir taraftan da amortismanı ayrılan duran varlık hesabının alacağına kaydedilir. </a:t>
            </a:r>
          </a:p>
          <a:p>
            <a:pPr marL="457200" indent="-457200" algn="just">
              <a:buNone/>
            </a:pPr>
            <a:r>
              <a:rPr lang="tr-TR" sz="2400" dirty="0" smtClean="0"/>
              <a:t>		Böylelikle her yıl ayrılan amortisman tutarı duran varlığın alacağı yazıldığı için her yıl ayrılan amortisman tutarı kadar duran varlığın değeri azalır</a:t>
            </a:r>
          </a:p>
          <a:p>
            <a:pPr algn="just">
              <a:buNone/>
            </a:pPr>
            <a:r>
              <a:rPr lang="tr-TR" sz="2400" dirty="0" smtClean="0"/>
              <a:t>		</a:t>
            </a:r>
          </a:p>
        </p:txBody>
      </p:sp>
      <p:sp>
        <p:nvSpPr>
          <p:cNvPr id="4" name="3 Slayt Numarası Yer Tutucusu"/>
          <p:cNvSpPr>
            <a:spLocks noGrp="1"/>
          </p:cNvSpPr>
          <p:nvPr>
            <p:ph type="sldNum" sz="quarter" idx="12"/>
          </p:nvPr>
        </p:nvSpPr>
        <p:spPr/>
        <p:txBody>
          <a:bodyPr/>
          <a:lstStyle/>
          <a:p>
            <a:fld id="{88A6429F-2A93-400E-AD83-D416F99EAE8B}" type="slidenum">
              <a:rPr lang="tr-TR" smtClean="0"/>
              <a:pPr/>
              <a:t>20</a:t>
            </a:fld>
            <a:endParaRPr 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404664"/>
            <a:ext cx="8892480" cy="5832648"/>
          </a:xfrm>
        </p:spPr>
        <p:txBody>
          <a:bodyPr>
            <a:normAutofit/>
          </a:bodyPr>
          <a:lstStyle/>
          <a:p>
            <a:pPr algn="just">
              <a:buNone/>
            </a:pPr>
            <a:r>
              <a:rPr lang="tr-TR" sz="2400" dirty="0" smtClean="0"/>
              <a:t>		Diyelim ki işletmenin 80.000 değerinde makinesi vardır ve her yıl %20 amortisman hesaplanacaktır.</a:t>
            </a:r>
          </a:p>
          <a:p>
            <a:pPr algn="just">
              <a:buNone/>
            </a:pPr>
            <a:r>
              <a:rPr lang="es-ES" sz="2400" b="1" dirty="0" smtClean="0"/>
              <a:t>253. Tesis, Makine ve Cihazlar</a:t>
            </a:r>
            <a:endParaRPr lang="tr-TR" sz="2400" b="1" dirty="0" smtClean="0"/>
          </a:p>
          <a:p>
            <a:pPr algn="just">
              <a:buNone/>
            </a:pPr>
            <a:r>
              <a:rPr lang="tr-TR" sz="2400" b="1" dirty="0" smtClean="0"/>
              <a:t> 80.000         16.0000 1. yıl         1.yıl 80.000x0.20 =16.000</a:t>
            </a:r>
            <a:endParaRPr lang="tr-TR" sz="2400" dirty="0" smtClean="0"/>
          </a:p>
          <a:p>
            <a:pPr algn="just">
              <a:buNone/>
            </a:pPr>
            <a:r>
              <a:rPr lang="tr-TR" sz="2400" dirty="0" smtClean="0"/>
              <a:t>                       </a:t>
            </a:r>
            <a:r>
              <a:rPr lang="tr-TR" sz="2400" b="1" dirty="0" smtClean="0"/>
              <a:t>16.0000 2. yıl         2.yıl 80.000x0.20 =16.000</a:t>
            </a:r>
          </a:p>
          <a:p>
            <a:pPr algn="just">
              <a:buNone/>
            </a:pPr>
            <a:r>
              <a:rPr lang="tr-TR" sz="2400" b="1" dirty="0" smtClean="0"/>
              <a:t>                       16.0000 3. yıl         3.yıl 80.000x0.20 =16.000</a:t>
            </a:r>
          </a:p>
          <a:p>
            <a:pPr algn="just">
              <a:buNone/>
            </a:pPr>
            <a:r>
              <a:rPr lang="tr-TR" sz="2400" b="1" dirty="0" smtClean="0"/>
              <a:t>                       16.0000 4. yıl         4.yıl 80.000x0.20 =16.000</a:t>
            </a:r>
          </a:p>
          <a:p>
            <a:pPr algn="just">
              <a:buNone/>
            </a:pPr>
            <a:r>
              <a:rPr lang="tr-TR" sz="2400" b="1" dirty="0" smtClean="0"/>
              <a:t>                       16.0000 5. yıl         5.yıl 80.000x0.20 =16.000</a:t>
            </a:r>
          </a:p>
          <a:p>
            <a:pPr algn="just">
              <a:buNone/>
            </a:pPr>
            <a:r>
              <a:rPr lang="tr-TR" sz="2400" b="1" dirty="0" smtClean="0"/>
              <a:t>                        80.000                                                       80.000</a:t>
            </a:r>
          </a:p>
          <a:p>
            <a:pPr algn="just">
              <a:buNone/>
            </a:pPr>
            <a:r>
              <a:rPr lang="es-ES" sz="2000" b="1" dirty="0" smtClean="0"/>
              <a:t>253. T</a:t>
            </a:r>
            <a:r>
              <a:rPr lang="tr-TR" sz="2000" b="1" dirty="0" smtClean="0"/>
              <a:t>.</a:t>
            </a:r>
            <a:r>
              <a:rPr lang="es-ES" sz="2000" b="1" dirty="0" smtClean="0"/>
              <a:t> M</a:t>
            </a:r>
            <a:r>
              <a:rPr lang="tr-TR" sz="2000" b="1" dirty="0" smtClean="0"/>
              <a:t>.</a:t>
            </a:r>
            <a:r>
              <a:rPr lang="es-ES" sz="2000" b="1" dirty="0" smtClean="0"/>
              <a:t> ve Ci</a:t>
            </a:r>
            <a:r>
              <a:rPr lang="tr-TR" sz="2000" b="1" dirty="0" smtClean="0"/>
              <a:t>h.   </a:t>
            </a:r>
            <a:r>
              <a:rPr lang="es-ES" sz="2000" b="1" dirty="0" smtClean="0"/>
              <a:t>253. T</a:t>
            </a:r>
            <a:r>
              <a:rPr lang="tr-TR" sz="2000" b="1" dirty="0" smtClean="0"/>
              <a:t>.</a:t>
            </a:r>
            <a:r>
              <a:rPr lang="es-ES" sz="2000" b="1" dirty="0" smtClean="0"/>
              <a:t> M</a:t>
            </a:r>
            <a:r>
              <a:rPr lang="tr-TR" sz="2000" b="1" dirty="0" smtClean="0"/>
              <a:t>.</a:t>
            </a:r>
            <a:r>
              <a:rPr lang="es-ES" sz="2000" b="1" dirty="0" smtClean="0"/>
              <a:t> ve Ci</a:t>
            </a:r>
            <a:r>
              <a:rPr lang="tr-TR" sz="2000" b="1" dirty="0" smtClean="0"/>
              <a:t>h.    </a:t>
            </a:r>
            <a:r>
              <a:rPr lang="es-ES" sz="2000" b="1" dirty="0" smtClean="0"/>
              <a:t>253. T</a:t>
            </a:r>
            <a:r>
              <a:rPr lang="tr-TR" sz="2000" b="1" dirty="0" smtClean="0"/>
              <a:t>.</a:t>
            </a:r>
            <a:r>
              <a:rPr lang="es-ES" sz="2000" b="1" dirty="0" smtClean="0"/>
              <a:t> M</a:t>
            </a:r>
            <a:r>
              <a:rPr lang="tr-TR" sz="2000" b="1" dirty="0" smtClean="0"/>
              <a:t>.</a:t>
            </a:r>
            <a:r>
              <a:rPr lang="es-ES" sz="2000" b="1" dirty="0" smtClean="0"/>
              <a:t> ve Ci</a:t>
            </a:r>
            <a:r>
              <a:rPr lang="tr-TR" sz="2000" b="1" dirty="0" smtClean="0"/>
              <a:t>h.       </a:t>
            </a:r>
            <a:r>
              <a:rPr lang="es-ES" sz="2000" b="1" dirty="0" smtClean="0"/>
              <a:t>253. T</a:t>
            </a:r>
            <a:r>
              <a:rPr lang="tr-TR" sz="2000" b="1" dirty="0" smtClean="0"/>
              <a:t>.</a:t>
            </a:r>
            <a:r>
              <a:rPr lang="es-ES" sz="2000" b="1" dirty="0" smtClean="0"/>
              <a:t> M</a:t>
            </a:r>
            <a:r>
              <a:rPr lang="tr-TR" sz="2000" b="1" dirty="0" smtClean="0"/>
              <a:t>.</a:t>
            </a:r>
            <a:r>
              <a:rPr lang="es-ES" sz="2000" b="1" dirty="0" smtClean="0"/>
              <a:t> ve Ci</a:t>
            </a:r>
            <a:r>
              <a:rPr lang="tr-TR" sz="2000" b="1" dirty="0" smtClean="0"/>
              <a:t>h.</a:t>
            </a:r>
          </a:p>
          <a:p>
            <a:pPr algn="just">
              <a:buNone/>
            </a:pPr>
            <a:r>
              <a:rPr lang="tr-TR" sz="2000" b="1" dirty="0" smtClean="0"/>
              <a:t>80.000   16.000       64.000    16.000         48.000  16.000           32.000  16.000</a:t>
            </a:r>
          </a:p>
          <a:p>
            <a:pPr algn="just">
              <a:buNone/>
            </a:pPr>
            <a:endParaRPr lang="tr-TR" sz="2400" b="1" dirty="0" smtClean="0"/>
          </a:p>
          <a:p>
            <a:pPr algn="just">
              <a:buNone/>
            </a:pPr>
            <a:endParaRPr lang="tr-TR" sz="2400" dirty="0"/>
          </a:p>
        </p:txBody>
      </p:sp>
      <p:cxnSp>
        <p:nvCxnSpPr>
          <p:cNvPr id="5" name="4 Düz Bağlayıcı"/>
          <p:cNvCxnSpPr/>
          <p:nvPr/>
        </p:nvCxnSpPr>
        <p:spPr>
          <a:xfrm>
            <a:off x="467544" y="1628800"/>
            <a:ext cx="3528392" cy="0"/>
          </a:xfrm>
          <a:prstGeom prst="line">
            <a:avLst/>
          </a:prstGeom>
        </p:spPr>
        <p:style>
          <a:lnRef idx="2">
            <a:schemeClr val="dk1"/>
          </a:lnRef>
          <a:fillRef idx="0">
            <a:schemeClr val="dk1"/>
          </a:fillRef>
          <a:effectRef idx="1">
            <a:schemeClr val="dk1"/>
          </a:effectRef>
          <a:fontRef idx="minor">
            <a:schemeClr val="tx1"/>
          </a:fontRef>
        </p:style>
      </p:cxnSp>
      <p:cxnSp>
        <p:nvCxnSpPr>
          <p:cNvPr id="7" name="6 Düz Bağlayıcı"/>
          <p:cNvCxnSpPr/>
          <p:nvPr/>
        </p:nvCxnSpPr>
        <p:spPr>
          <a:xfrm>
            <a:off x="1547664" y="1772816"/>
            <a:ext cx="0" cy="2304256"/>
          </a:xfrm>
          <a:prstGeom prst="line">
            <a:avLst/>
          </a:prstGeom>
        </p:spPr>
        <p:style>
          <a:lnRef idx="2">
            <a:schemeClr val="dk1"/>
          </a:lnRef>
          <a:fillRef idx="0">
            <a:schemeClr val="dk1"/>
          </a:fillRef>
          <a:effectRef idx="1">
            <a:schemeClr val="dk1"/>
          </a:effectRef>
          <a:fontRef idx="minor">
            <a:schemeClr val="tx1"/>
          </a:fontRef>
        </p:style>
      </p:cxnSp>
      <p:cxnSp>
        <p:nvCxnSpPr>
          <p:cNvPr id="9" name="8 Düz Bağlayıcı"/>
          <p:cNvCxnSpPr/>
          <p:nvPr/>
        </p:nvCxnSpPr>
        <p:spPr>
          <a:xfrm>
            <a:off x="1619672" y="3789040"/>
            <a:ext cx="1872208" cy="0"/>
          </a:xfrm>
          <a:prstGeom prst="line">
            <a:avLst/>
          </a:prstGeom>
        </p:spPr>
        <p:style>
          <a:lnRef idx="2">
            <a:schemeClr val="dk1"/>
          </a:lnRef>
          <a:fillRef idx="0">
            <a:schemeClr val="dk1"/>
          </a:fillRef>
          <a:effectRef idx="1">
            <a:schemeClr val="dk1"/>
          </a:effectRef>
          <a:fontRef idx="minor">
            <a:schemeClr val="tx1"/>
          </a:fontRef>
        </p:style>
      </p:cxnSp>
      <p:cxnSp>
        <p:nvCxnSpPr>
          <p:cNvPr id="11" name="10 Düz Bağlayıcı"/>
          <p:cNvCxnSpPr/>
          <p:nvPr/>
        </p:nvCxnSpPr>
        <p:spPr>
          <a:xfrm>
            <a:off x="467544" y="4653136"/>
            <a:ext cx="1584176" cy="0"/>
          </a:xfrm>
          <a:prstGeom prst="line">
            <a:avLst/>
          </a:prstGeom>
        </p:spPr>
        <p:style>
          <a:lnRef idx="2">
            <a:schemeClr val="dk1"/>
          </a:lnRef>
          <a:fillRef idx="0">
            <a:schemeClr val="dk1"/>
          </a:fillRef>
          <a:effectRef idx="1">
            <a:schemeClr val="dk1"/>
          </a:effectRef>
          <a:fontRef idx="minor">
            <a:schemeClr val="tx1"/>
          </a:fontRef>
        </p:style>
      </p:cxnSp>
      <p:cxnSp>
        <p:nvCxnSpPr>
          <p:cNvPr id="13" name="12 Düz Bağlayıcı"/>
          <p:cNvCxnSpPr/>
          <p:nvPr/>
        </p:nvCxnSpPr>
        <p:spPr>
          <a:xfrm>
            <a:off x="2267744" y="4653136"/>
            <a:ext cx="1728192" cy="0"/>
          </a:xfrm>
          <a:prstGeom prst="line">
            <a:avLst/>
          </a:prstGeom>
        </p:spPr>
        <p:style>
          <a:lnRef idx="2">
            <a:schemeClr val="dk1"/>
          </a:lnRef>
          <a:fillRef idx="0">
            <a:schemeClr val="dk1"/>
          </a:fillRef>
          <a:effectRef idx="1">
            <a:schemeClr val="dk1"/>
          </a:effectRef>
          <a:fontRef idx="minor">
            <a:schemeClr val="tx1"/>
          </a:fontRef>
        </p:style>
      </p:cxnSp>
      <p:cxnSp>
        <p:nvCxnSpPr>
          <p:cNvPr id="17" name="16 Düz Bağlayıcı"/>
          <p:cNvCxnSpPr/>
          <p:nvPr/>
        </p:nvCxnSpPr>
        <p:spPr>
          <a:xfrm>
            <a:off x="4355976" y="4653136"/>
            <a:ext cx="1728192" cy="0"/>
          </a:xfrm>
          <a:prstGeom prst="line">
            <a:avLst/>
          </a:prstGeom>
        </p:spPr>
        <p:style>
          <a:lnRef idx="2">
            <a:schemeClr val="dk1"/>
          </a:lnRef>
          <a:fillRef idx="0">
            <a:schemeClr val="dk1"/>
          </a:fillRef>
          <a:effectRef idx="1">
            <a:schemeClr val="dk1"/>
          </a:effectRef>
          <a:fontRef idx="minor">
            <a:schemeClr val="tx1"/>
          </a:fontRef>
        </p:style>
      </p:cxnSp>
      <p:cxnSp>
        <p:nvCxnSpPr>
          <p:cNvPr id="19" name="18 Düz Bağlayıcı"/>
          <p:cNvCxnSpPr/>
          <p:nvPr/>
        </p:nvCxnSpPr>
        <p:spPr>
          <a:xfrm>
            <a:off x="6588224" y="4653136"/>
            <a:ext cx="1728192" cy="0"/>
          </a:xfrm>
          <a:prstGeom prst="line">
            <a:avLst/>
          </a:prstGeom>
        </p:spPr>
        <p:style>
          <a:lnRef idx="2">
            <a:schemeClr val="dk1"/>
          </a:lnRef>
          <a:fillRef idx="0">
            <a:schemeClr val="dk1"/>
          </a:fillRef>
          <a:effectRef idx="1">
            <a:schemeClr val="dk1"/>
          </a:effectRef>
          <a:fontRef idx="minor">
            <a:schemeClr val="tx1"/>
          </a:fontRef>
        </p:style>
      </p:cxnSp>
      <p:cxnSp>
        <p:nvCxnSpPr>
          <p:cNvPr id="21" name="20 Düz Bağlayıcı"/>
          <p:cNvCxnSpPr/>
          <p:nvPr/>
        </p:nvCxnSpPr>
        <p:spPr>
          <a:xfrm>
            <a:off x="1115616" y="4725144"/>
            <a:ext cx="0" cy="504056"/>
          </a:xfrm>
          <a:prstGeom prst="line">
            <a:avLst/>
          </a:prstGeom>
        </p:spPr>
        <p:style>
          <a:lnRef idx="2">
            <a:schemeClr val="dk1"/>
          </a:lnRef>
          <a:fillRef idx="0">
            <a:schemeClr val="dk1"/>
          </a:fillRef>
          <a:effectRef idx="1">
            <a:schemeClr val="dk1"/>
          </a:effectRef>
          <a:fontRef idx="minor">
            <a:schemeClr val="tx1"/>
          </a:fontRef>
        </p:style>
      </p:cxnSp>
      <p:cxnSp>
        <p:nvCxnSpPr>
          <p:cNvPr id="23" name="22 Düz Bağlayıcı"/>
          <p:cNvCxnSpPr/>
          <p:nvPr/>
        </p:nvCxnSpPr>
        <p:spPr>
          <a:xfrm>
            <a:off x="3131840" y="4725144"/>
            <a:ext cx="0" cy="576064"/>
          </a:xfrm>
          <a:prstGeom prst="line">
            <a:avLst/>
          </a:prstGeom>
        </p:spPr>
        <p:style>
          <a:lnRef idx="2">
            <a:schemeClr val="dk1"/>
          </a:lnRef>
          <a:fillRef idx="0">
            <a:schemeClr val="dk1"/>
          </a:fillRef>
          <a:effectRef idx="1">
            <a:schemeClr val="dk1"/>
          </a:effectRef>
          <a:fontRef idx="minor">
            <a:schemeClr val="tx1"/>
          </a:fontRef>
        </p:style>
      </p:cxnSp>
      <p:cxnSp>
        <p:nvCxnSpPr>
          <p:cNvPr id="25" name="24 Düz Bağlayıcı"/>
          <p:cNvCxnSpPr/>
          <p:nvPr/>
        </p:nvCxnSpPr>
        <p:spPr>
          <a:xfrm>
            <a:off x="5292080" y="4725144"/>
            <a:ext cx="0" cy="504056"/>
          </a:xfrm>
          <a:prstGeom prst="line">
            <a:avLst/>
          </a:prstGeom>
        </p:spPr>
        <p:style>
          <a:lnRef idx="2">
            <a:schemeClr val="dk1"/>
          </a:lnRef>
          <a:fillRef idx="0">
            <a:schemeClr val="dk1"/>
          </a:fillRef>
          <a:effectRef idx="1">
            <a:schemeClr val="dk1"/>
          </a:effectRef>
          <a:fontRef idx="minor">
            <a:schemeClr val="tx1"/>
          </a:fontRef>
        </p:style>
      </p:cxnSp>
      <p:cxnSp>
        <p:nvCxnSpPr>
          <p:cNvPr id="27" name="26 Düz Bağlayıcı"/>
          <p:cNvCxnSpPr/>
          <p:nvPr/>
        </p:nvCxnSpPr>
        <p:spPr>
          <a:xfrm>
            <a:off x="7452320" y="4725144"/>
            <a:ext cx="0" cy="504056"/>
          </a:xfrm>
          <a:prstGeom prst="line">
            <a:avLst/>
          </a:prstGeom>
        </p:spPr>
        <p:style>
          <a:lnRef idx="2">
            <a:schemeClr val="dk1"/>
          </a:lnRef>
          <a:fillRef idx="0">
            <a:schemeClr val="dk1"/>
          </a:fillRef>
          <a:effectRef idx="1">
            <a:schemeClr val="dk1"/>
          </a:effectRef>
          <a:fontRef idx="minor">
            <a:schemeClr val="tx1"/>
          </a:fontRef>
        </p:style>
      </p:cxnSp>
      <p:sp>
        <p:nvSpPr>
          <p:cNvPr id="14" name="13 Slayt Numarası Yer Tutucusu"/>
          <p:cNvSpPr>
            <a:spLocks noGrp="1"/>
          </p:cNvSpPr>
          <p:nvPr>
            <p:ph type="sldNum" sz="quarter" idx="12"/>
          </p:nvPr>
        </p:nvSpPr>
        <p:spPr/>
        <p:txBody>
          <a:bodyPr/>
          <a:lstStyle/>
          <a:p>
            <a:fld id="{88A6429F-2A93-400E-AD83-D416F99EAE8B}" type="slidenum">
              <a:rPr lang="tr-TR" smtClean="0"/>
              <a:pPr/>
              <a:t>21</a:t>
            </a:fld>
            <a:endParaRPr lang="tr-T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721499"/>
          </a:xfrm>
        </p:spPr>
        <p:txBody>
          <a:bodyPr>
            <a:normAutofit/>
          </a:bodyPr>
          <a:lstStyle/>
          <a:p>
            <a:pPr>
              <a:buNone/>
            </a:pPr>
            <a:r>
              <a:rPr lang="tr-TR" sz="2400" dirty="0" smtClean="0"/>
              <a:t>5 yıl süre ile her yıl amortisman kayıtları            16.000  16000            aynı şekilde tekrarlanır.</a:t>
            </a:r>
          </a:p>
          <a:p>
            <a:pPr>
              <a:buNone/>
            </a:pPr>
            <a:r>
              <a:rPr lang="tr-TR" sz="2400" b="1" dirty="0" smtClean="0"/>
              <a:t>Maliyet  Değeri   Amortisman Tutarı     Kalan Değer</a:t>
            </a:r>
          </a:p>
          <a:p>
            <a:pPr>
              <a:buNone/>
            </a:pPr>
            <a:r>
              <a:rPr lang="tr-TR" sz="2000" dirty="0" smtClean="0"/>
              <a:t> 80.000                     % 20  16.000                             64.000</a:t>
            </a:r>
          </a:p>
          <a:p>
            <a:pPr>
              <a:buNone/>
            </a:pPr>
            <a:r>
              <a:rPr lang="tr-TR" sz="2000" dirty="0" smtClean="0"/>
              <a:t>80.000                      % 20  16.000                             48.000</a:t>
            </a:r>
          </a:p>
          <a:p>
            <a:pPr>
              <a:buNone/>
            </a:pPr>
            <a:r>
              <a:rPr lang="tr-TR" sz="2000" dirty="0" smtClean="0"/>
              <a:t>80.000                      % 20  16.000                             32.000</a:t>
            </a:r>
          </a:p>
          <a:p>
            <a:pPr>
              <a:buNone/>
            </a:pPr>
            <a:r>
              <a:rPr lang="tr-TR" sz="2000" dirty="0" smtClean="0"/>
              <a:t>80.000                      % 20  16.000                             16.000</a:t>
            </a:r>
          </a:p>
          <a:p>
            <a:pPr>
              <a:buNone/>
            </a:pPr>
            <a:r>
              <a:rPr lang="tr-TR" sz="2000" dirty="0" smtClean="0"/>
              <a:t>80.000                      % 20  16.000                                _</a:t>
            </a:r>
          </a:p>
          <a:p>
            <a:pPr>
              <a:buNone/>
            </a:pPr>
            <a:r>
              <a:rPr lang="tr-TR" sz="2400" dirty="0" smtClean="0"/>
              <a:t>                                                                         </a:t>
            </a:r>
            <a:r>
              <a:rPr lang="tr-TR" sz="2000" dirty="0" smtClean="0"/>
              <a:t>80.000</a:t>
            </a:r>
          </a:p>
          <a:p>
            <a:pPr algn="just">
              <a:buNone/>
            </a:pPr>
            <a:r>
              <a:rPr lang="tr-TR" sz="2400" b="1" dirty="0" smtClean="0"/>
              <a:t>b) Dolaylı Yöntem : </a:t>
            </a:r>
            <a:r>
              <a:rPr lang="tr-TR" sz="2400" dirty="0" smtClean="0"/>
              <a:t>Bu yöntemde her yıl amortisman tutarı bir taraftan gider hesabına- </a:t>
            </a:r>
            <a:r>
              <a:rPr lang="tr-TR" sz="2400" b="1" dirty="0" smtClean="0"/>
              <a:t>770. Genel Yönetim Giderleri </a:t>
            </a:r>
            <a:r>
              <a:rPr lang="tr-TR" sz="2400" b="1" dirty="0" err="1" smtClean="0"/>
              <a:t>Hs</a:t>
            </a:r>
            <a:r>
              <a:rPr lang="tr-TR" sz="2400" b="1" dirty="0" smtClean="0"/>
              <a:t>.</a:t>
            </a:r>
            <a:r>
              <a:rPr lang="tr-TR" sz="2400" dirty="0" smtClean="0"/>
              <a:t>, aynı zamanda </a:t>
            </a:r>
            <a:r>
              <a:rPr lang="tr-TR" sz="2400" b="1" dirty="0" smtClean="0"/>
              <a:t>257 veya 268. Birikmiş Amortismanlar </a:t>
            </a:r>
            <a:r>
              <a:rPr lang="tr-TR" sz="2400" b="1" dirty="0" err="1" smtClean="0"/>
              <a:t>Hs</a:t>
            </a:r>
            <a:r>
              <a:rPr lang="tr-TR" sz="2400" b="1" dirty="0" smtClean="0"/>
              <a:t>. (-) </a:t>
            </a:r>
            <a:r>
              <a:rPr lang="tr-TR" sz="2400" dirty="0" smtClean="0"/>
              <a:t>alacak kaydedilir. Bu yöntem de her zaman ilgili Duran Varlığın alış/maliyeti değerini hesapta görmek mümkündür</a:t>
            </a:r>
            <a:r>
              <a:rPr lang="tr-TR" sz="2000" dirty="0" smtClean="0"/>
              <a:t>.</a:t>
            </a:r>
            <a:endParaRPr lang="tr-TR" sz="2000" b="1" dirty="0" smtClean="0"/>
          </a:p>
        </p:txBody>
      </p:sp>
      <p:cxnSp>
        <p:nvCxnSpPr>
          <p:cNvPr id="9" name="8 Düz Bağlayıcı"/>
          <p:cNvCxnSpPr/>
          <p:nvPr/>
        </p:nvCxnSpPr>
        <p:spPr>
          <a:xfrm>
            <a:off x="6300192" y="476672"/>
            <a:ext cx="1800200" cy="0"/>
          </a:xfrm>
          <a:prstGeom prst="line">
            <a:avLst/>
          </a:prstGeom>
        </p:spPr>
        <p:style>
          <a:lnRef idx="2">
            <a:schemeClr val="dk1"/>
          </a:lnRef>
          <a:fillRef idx="0">
            <a:schemeClr val="dk1"/>
          </a:fillRef>
          <a:effectRef idx="1">
            <a:schemeClr val="dk1"/>
          </a:effectRef>
          <a:fontRef idx="minor">
            <a:schemeClr val="tx1"/>
          </a:fontRef>
        </p:style>
      </p:cxnSp>
      <p:cxnSp>
        <p:nvCxnSpPr>
          <p:cNvPr id="11" name="10 Düz Bağlayıcı"/>
          <p:cNvCxnSpPr/>
          <p:nvPr/>
        </p:nvCxnSpPr>
        <p:spPr>
          <a:xfrm>
            <a:off x="7236296" y="548680"/>
            <a:ext cx="0" cy="648072"/>
          </a:xfrm>
          <a:prstGeom prst="line">
            <a:avLst/>
          </a:prstGeom>
        </p:spPr>
        <p:style>
          <a:lnRef idx="2">
            <a:schemeClr val="dk1"/>
          </a:lnRef>
          <a:fillRef idx="0">
            <a:schemeClr val="dk1"/>
          </a:fillRef>
          <a:effectRef idx="1">
            <a:schemeClr val="dk1"/>
          </a:effectRef>
          <a:fontRef idx="minor">
            <a:schemeClr val="tx1"/>
          </a:fontRef>
        </p:style>
      </p:cxnSp>
      <p:cxnSp>
        <p:nvCxnSpPr>
          <p:cNvPr id="13" name="12 Düz Bağlayıcı"/>
          <p:cNvCxnSpPr/>
          <p:nvPr/>
        </p:nvCxnSpPr>
        <p:spPr>
          <a:xfrm>
            <a:off x="5220072" y="3573016"/>
            <a:ext cx="1512168" cy="0"/>
          </a:xfrm>
          <a:prstGeom prst="line">
            <a:avLst/>
          </a:prstGeom>
        </p:spPr>
        <p:style>
          <a:lnRef idx="2">
            <a:schemeClr val="dk1"/>
          </a:lnRef>
          <a:fillRef idx="0">
            <a:schemeClr val="dk1"/>
          </a:fillRef>
          <a:effectRef idx="1">
            <a:schemeClr val="dk1"/>
          </a:effectRef>
          <a:fontRef idx="minor">
            <a:schemeClr val="tx1"/>
          </a:fontRef>
        </p:style>
      </p:cxnSp>
      <p:sp>
        <p:nvSpPr>
          <p:cNvPr id="6" name="5 Slayt Numarası Yer Tutucusu"/>
          <p:cNvSpPr>
            <a:spLocks noGrp="1"/>
          </p:cNvSpPr>
          <p:nvPr>
            <p:ph type="sldNum" sz="quarter" idx="12"/>
          </p:nvPr>
        </p:nvSpPr>
        <p:spPr/>
        <p:txBody>
          <a:bodyPr/>
          <a:lstStyle/>
          <a:p>
            <a:fld id="{88A6429F-2A93-400E-AD83-D416F99EAE8B}" type="slidenum">
              <a:rPr lang="tr-TR" smtClean="0"/>
              <a:pPr/>
              <a:t>22</a:t>
            </a:fld>
            <a:endParaRPr lang="tr-T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721499"/>
          </a:xfrm>
        </p:spPr>
        <p:txBody>
          <a:bodyPr>
            <a:normAutofit fontScale="92500" lnSpcReduction="20000"/>
          </a:bodyPr>
          <a:lstStyle/>
          <a:p>
            <a:pPr>
              <a:buNone/>
            </a:pPr>
            <a:r>
              <a:rPr lang="tr-TR" sz="2000" dirty="0" smtClean="0"/>
              <a:t>Her iki yönetme göre her yıl yapılması gereken kayıtlar şöyledir:</a:t>
            </a:r>
          </a:p>
          <a:p>
            <a:pPr>
              <a:buNone/>
            </a:pPr>
            <a:r>
              <a:rPr lang="tr-TR" sz="2000" b="1" dirty="0" smtClean="0"/>
              <a:t>Dolaysız Yönteme Göre:</a:t>
            </a:r>
          </a:p>
          <a:p>
            <a:pPr>
              <a:buNone/>
            </a:pPr>
            <a:r>
              <a:rPr lang="tr-TR" sz="2000" b="1" dirty="0" smtClean="0"/>
              <a:t>___________________   _________________</a:t>
            </a:r>
            <a:endParaRPr lang="tr-TR" sz="2000" b="1" dirty="0" smtClean="0"/>
          </a:p>
          <a:p>
            <a:pPr>
              <a:buNone/>
            </a:pPr>
            <a:r>
              <a:rPr lang="tr-TR" sz="2000" b="1" dirty="0" smtClean="0"/>
              <a:t> 770. Genel Yönetim Giderleri                       </a:t>
            </a:r>
            <a:r>
              <a:rPr lang="tr-TR" sz="2000" b="1" dirty="0" smtClean="0"/>
              <a:t>        </a:t>
            </a:r>
            <a:r>
              <a:rPr lang="tr-TR" sz="2000" b="1" dirty="0" smtClean="0"/>
              <a:t>16.000</a:t>
            </a:r>
          </a:p>
          <a:p>
            <a:pPr>
              <a:buNone/>
            </a:pPr>
            <a:r>
              <a:rPr lang="tr-TR" sz="2000" b="1" dirty="0" smtClean="0"/>
              <a:t>                      </a:t>
            </a:r>
            <a:r>
              <a:rPr lang="es-ES" sz="2000" b="1" dirty="0" smtClean="0"/>
              <a:t>253. Tesis, Makine ve Cihazlar</a:t>
            </a:r>
            <a:r>
              <a:rPr lang="tr-TR" sz="2000" b="1" dirty="0" smtClean="0"/>
              <a:t>             </a:t>
            </a:r>
            <a:r>
              <a:rPr lang="tr-TR" sz="2000" b="1" dirty="0" smtClean="0"/>
              <a:t>          </a:t>
            </a:r>
            <a:r>
              <a:rPr lang="tr-TR" sz="2000" b="1" dirty="0" smtClean="0"/>
              <a:t>16.000</a:t>
            </a:r>
          </a:p>
          <a:p>
            <a:pPr>
              <a:buNone/>
            </a:pPr>
            <a:r>
              <a:rPr lang="tr-TR" sz="2000" b="1" dirty="0" smtClean="0"/>
              <a:t>__________________      _________________</a:t>
            </a:r>
            <a:endParaRPr lang="tr-TR" sz="2000" b="1" dirty="0" smtClean="0"/>
          </a:p>
          <a:p>
            <a:pPr>
              <a:buNone/>
            </a:pPr>
            <a:endParaRPr lang="tr-TR" sz="2000" b="1" dirty="0" smtClean="0"/>
          </a:p>
          <a:p>
            <a:pPr>
              <a:buNone/>
            </a:pPr>
            <a:r>
              <a:rPr lang="tr-TR" sz="2000" dirty="0" smtClean="0"/>
              <a:t>Kullanım ömrü sonuçlanıncaya kadar 5 yıl süre ile aynı kayıt yapılır. 5. yılın sonuna gelindiğinde kayıtlı değer/maliyet sıfırlanır.</a:t>
            </a:r>
          </a:p>
          <a:p>
            <a:pPr>
              <a:buNone/>
            </a:pPr>
            <a:r>
              <a:rPr lang="tr-TR" sz="2000" b="1" dirty="0" smtClean="0"/>
              <a:t>Dolaylı Yönteme Göre:</a:t>
            </a:r>
          </a:p>
          <a:p>
            <a:pPr>
              <a:buNone/>
            </a:pPr>
            <a:r>
              <a:rPr lang="tr-TR" sz="2000" b="1" dirty="0" smtClean="0"/>
              <a:t>___________________    ____________________</a:t>
            </a:r>
            <a:endParaRPr lang="tr-TR" sz="2000" b="1" dirty="0" smtClean="0"/>
          </a:p>
          <a:p>
            <a:pPr>
              <a:buNone/>
            </a:pPr>
            <a:r>
              <a:rPr lang="tr-TR" sz="2000" b="1" dirty="0" smtClean="0"/>
              <a:t> 770. Genel Yönetim Giderleri                                     </a:t>
            </a:r>
            <a:r>
              <a:rPr lang="tr-TR" sz="2000" b="1" dirty="0" smtClean="0"/>
              <a:t>  </a:t>
            </a:r>
            <a:r>
              <a:rPr lang="tr-TR" sz="2000" b="1" dirty="0" smtClean="0"/>
              <a:t>16.000</a:t>
            </a:r>
          </a:p>
          <a:p>
            <a:pPr>
              <a:buNone/>
            </a:pPr>
            <a:r>
              <a:rPr lang="tr-TR" sz="2000" b="1" dirty="0" smtClean="0"/>
              <a:t>             257 veya 268. Birikmiş Amortismanlar </a:t>
            </a:r>
            <a:r>
              <a:rPr lang="tr-TR" sz="2000" b="1" dirty="0" err="1" smtClean="0"/>
              <a:t>Hs</a:t>
            </a:r>
            <a:r>
              <a:rPr lang="tr-TR" sz="2000" b="1" dirty="0" smtClean="0"/>
              <a:t>. (-)                 16.000</a:t>
            </a:r>
          </a:p>
          <a:p>
            <a:pPr>
              <a:buNone/>
            </a:pPr>
            <a:r>
              <a:rPr lang="tr-TR" sz="2000" b="1" dirty="0" smtClean="0"/>
              <a:t>____________________    ___________________</a:t>
            </a:r>
            <a:endParaRPr lang="tr-TR" sz="2000" b="1" dirty="0" smtClean="0"/>
          </a:p>
          <a:p>
            <a:pPr>
              <a:buNone/>
            </a:pPr>
            <a:endParaRPr lang="tr-TR" sz="2000" dirty="0" smtClean="0"/>
          </a:p>
          <a:p>
            <a:pPr algn="just">
              <a:buNone/>
            </a:pPr>
            <a:r>
              <a:rPr lang="tr-TR" sz="2000" dirty="0" smtClean="0"/>
              <a:t>Her yıl aynı kayıt yapılır. 5. yılın sonuna gelindiğinde makinenin kullanım ömrü –faydalı ömrü tamamlandığında, 257 veya 268. Birikmiş Amortismanlar </a:t>
            </a:r>
            <a:r>
              <a:rPr lang="tr-TR" sz="2000" dirty="0" err="1" smtClean="0"/>
              <a:t>Hs</a:t>
            </a:r>
            <a:r>
              <a:rPr lang="tr-TR" sz="2000" dirty="0" smtClean="0"/>
              <a:t>. (-) alacağında makinenin maliyetine eşit tutarda amortisman birikmiş olur. Bu durum makinenin kullanım ömrünü tamamladığını gösterir.</a:t>
            </a:r>
          </a:p>
          <a:p>
            <a:pPr>
              <a:buNone/>
            </a:pPr>
            <a:endParaRPr lang="tr-TR" sz="2000" b="1" dirty="0" smtClean="0"/>
          </a:p>
          <a:p>
            <a:pPr>
              <a:buNone/>
            </a:pPr>
            <a:endParaRPr lang="tr-TR" sz="2000" dirty="0" smtClean="0"/>
          </a:p>
          <a:p>
            <a:pPr>
              <a:buNone/>
            </a:pPr>
            <a:endParaRPr lang="tr-TR" sz="2000" dirty="0"/>
          </a:p>
        </p:txBody>
      </p:sp>
      <p:cxnSp>
        <p:nvCxnSpPr>
          <p:cNvPr id="7" name="6 Düz Bağlayıcı"/>
          <p:cNvCxnSpPr/>
          <p:nvPr/>
        </p:nvCxnSpPr>
        <p:spPr>
          <a:xfrm flipV="1">
            <a:off x="2843808" y="1124744"/>
            <a:ext cx="216024" cy="216024"/>
          </a:xfrm>
          <a:prstGeom prst="line">
            <a:avLst/>
          </a:prstGeom>
        </p:spPr>
        <p:style>
          <a:lnRef idx="2">
            <a:schemeClr val="dk1"/>
          </a:lnRef>
          <a:fillRef idx="0">
            <a:schemeClr val="dk1"/>
          </a:fillRef>
          <a:effectRef idx="1">
            <a:schemeClr val="dk1"/>
          </a:effectRef>
          <a:fontRef idx="minor">
            <a:schemeClr val="tx1"/>
          </a:fontRef>
        </p:style>
      </p:cxnSp>
      <p:cxnSp>
        <p:nvCxnSpPr>
          <p:cNvPr id="9" name="8 Düz Bağlayıcı"/>
          <p:cNvCxnSpPr/>
          <p:nvPr/>
        </p:nvCxnSpPr>
        <p:spPr>
          <a:xfrm flipV="1">
            <a:off x="2809090" y="1952836"/>
            <a:ext cx="216024" cy="216024"/>
          </a:xfrm>
          <a:prstGeom prst="line">
            <a:avLst/>
          </a:prstGeom>
        </p:spPr>
        <p:style>
          <a:lnRef idx="2">
            <a:schemeClr val="dk1"/>
          </a:lnRef>
          <a:fillRef idx="0">
            <a:schemeClr val="dk1"/>
          </a:fillRef>
          <a:effectRef idx="1">
            <a:schemeClr val="dk1"/>
          </a:effectRef>
          <a:fontRef idx="minor">
            <a:schemeClr val="tx1"/>
          </a:fontRef>
        </p:style>
      </p:cxnSp>
      <p:cxnSp>
        <p:nvCxnSpPr>
          <p:cNvPr id="11" name="10 Düz Bağlayıcı"/>
          <p:cNvCxnSpPr/>
          <p:nvPr/>
        </p:nvCxnSpPr>
        <p:spPr>
          <a:xfrm flipV="1">
            <a:off x="2904945" y="3265413"/>
            <a:ext cx="216024" cy="216024"/>
          </a:xfrm>
          <a:prstGeom prst="line">
            <a:avLst/>
          </a:prstGeom>
        </p:spPr>
        <p:style>
          <a:lnRef idx="2">
            <a:schemeClr val="dk1"/>
          </a:lnRef>
          <a:fillRef idx="0">
            <a:schemeClr val="dk1"/>
          </a:fillRef>
          <a:effectRef idx="1">
            <a:schemeClr val="dk1"/>
          </a:effectRef>
          <a:fontRef idx="minor">
            <a:schemeClr val="tx1"/>
          </a:fontRef>
        </p:style>
      </p:cxnSp>
      <p:cxnSp>
        <p:nvCxnSpPr>
          <p:cNvPr id="13" name="12 Düz Bağlayıcı"/>
          <p:cNvCxnSpPr/>
          <p:nvPr/>
        </p:nvCxnSpPr>
        <p:spPr>
          <a:xfrm flipV="1">
            <a:off x="2977238" y="4148612"/>
            <a:ext cx="144016" cy="288032"/>
          </a:xfrm>
          <a:prstGeom prst="line">
            <a:avLst/>
          </a:prstGeom>
        </p:spPr>
        <p:style>
          <a:lnRef idx="2">
            <a:schemeClr val="dk1"/>
          </a:lnRef>
          <a:fillRef idx="0">
            <a:schemeClr val="dk1"/>
          </a:fillRef>
          <a:effectRef idx="1">
            <a:schemeClr val="dk1"/>
          </a:effectRef>
          <a:fontRef idx="minor">
            <a:schemeClr val="tx1"/>
          </a:fontRef>
        </p:style>
      </p:cxnSp>
      <p:sp>
        <p:nvSpPr>
          <p:cNvPr id="8" name="7 Slayt Numarası Yer Tutucusu"/>
          <p:cNvSpPr>
            <a:spLocks noGrp="1"/>
          </p:cNvSpPr>
          <p:nvPr>
            <p:ph type="sldNum" sz="quarter" idx="12"/>
          </p:nvPr>
        </p:nvSpPr>
        <p:spPr/>
        <p:txBody>
          <a:bodyPr/>
          <a:lstStyle/>
          <a:p>
            <a:fld id="{88A6429F-2A93-400E-AD83-D416F99EAE8B}" type="slidenum">
              <a:rPr lang="tr-TR" smtClean="0"/>
              <a:pPr/>
              <a:t>23</a:t>
            </a:fld>
            <a:endParaRPr lang="tr-T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404664"/>
            <a:ext cx="8363272" cy="5721499"/>
          </a:xfrm>
        </p:spPr>
        <p:txBody>
          <a:bodyPr>
            <a:normAutofit/>
          </a:bodyPr>
          <a:lstStyle/>
          <a:p>
            <a:pPr>
              <a:buNone/>
            </a:pPr>
            <a:r>
              <a:rPr lang="tr-TR" sz="2400" b="1" dirty="0" smtClean="0"/>
              <a:t>                                     Amortisman Yöntemleri</a:t>
            </a:r>
          </a:p>
          <a:p>
            <a:pPr marL="457200" indent="-457200">
              <a:buAutoNum type="alphaLcParenR"/>
            </a:pPr>
            <a:r>
              <a:rPr lang="tr-TR" sz="2400" b="1" dirty="0" smtClean="0"/>
              <a:t>Normal Amortisman Yöntemi</a:t>
            </a:r>
          </a:p>
          <a:p>
            <a:pPr marL="457200" indent="-457200" algn="just">
              <a:buNone/>
            </a:pPr>
            <a:r>
              <a:rPr lang="tr-TR" sz="2400" b="1" dirty="0" smtClean="0"/>
              <a:t>   		</a:t>
            </a:r>
            <a:r>
              <a:rPr lang="tr-TR" sz="2400" dirty="0" smtClean="0"/>
              <a:t>Bu yöntemde ayrılan amortisman tutarları her yıl aynıdır. Amortisman süresi sonunda amortisman tutarı, varlığın maliyet bedeline eşit hale gelir. V.U.K md.315’e göre; mükellefler/işletmeler, amortismana tabi varlıklarını Maliye Bakanlığının belirleyip ilan ettiği oranlarına göre itfa ederler. Tespit edilen oran, iktisadi varlığın faydalı ömrüne göre belirlenir. Eğer bir makinenin faydalı ömrü 5 yıl ise ; </a:t>
            </a:r>
          </a:p>
          <a:p>
            <a:pPr marL="457200" indent="-457200" algn="just">
              <a:buNone/>
            </a:pPr>
            <a:r>
              <a:rPr lang="tr-TR" sz="2400" dirty="0" smtClean="0"/>
              <a:t>       (1/5 =0.20) amortisman oranı % 20 </a:t>
            </a:r>
            <a:r>
              <a:rPr lang="tr-TR" sz="2400" dirty="0" err="1" smtClean="0"/>
              <a:t>dir</a:t>
            </a:r>
            <a:r>
              <a:rPr lang="tr-TR" sz="2400" dirty="0" smtClean="0"/>
              <a:t>.  Başka bir ifade ile; ilgili varlığın her yıl 0.20 amortismanı artarak 5 yıl içinde maliyeti sıfırlanır. </a:t>
            </a:r>
          </a:p>
        </p:txBody>
      </p:sp>
      <p:sp>
        <p:nvSpPr>
          <p:cNvPr id="4" name="3 Slayt Numarası Yer Tutucusu"/>
          <p:cNvSpPr>
            <a:spLocks noGrp="1"/>
          </p:cNvSpPr>
          <p:nvPr>
            <p:ph type="sldNum" sz="quarter" idx="12"/>
          </p:nvPr>
        </p:nvSpPr>
        <p:spPr/>
        <p:txBody>
          <a:bodyPr/>
          <a:lstStyle/>
          <a:p>
            <a:fld id="{88A6429F-2A93-400E-AD83-D416F99EAE8B}" type="slidenum">
              <a:rPr lang="tr-TR" smtClean="0"/>
              <a:pPr/>
              <a:t>24</a:t>
            </a:fld>
            <a:endParaRPr lang="tr-T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721499"/>
          </a:xfrm>
        </p:spPr>
        <p:txBody>
          <a:bodyPr>
            <a:normAutofit lnSpcReduction="10000"/>
          </a:bodyPr>
          <a:lstStyle/>
          <a:p>
            <a:pPr marL="457200" indent="-457200" algn="just">
              <a:buNone/>
            </a:pPr>
            <a:r>
              <a:rPr lang="tr-TR" sz="2000" dirty="0" smtClean="0"/>
              <a:t> </a:t>
            </a:r>
            <a:r>
              <a:rPr lang="tr-TR" sz="2000" b="1" dirty="0" smtClean="0"/>
              <a:t> Uygulama</a:t>
            </a:r>
          </a:p>
          <a:p>
            <a:pPr marL="457200" indent="-457200" algn="just">
              <a:buNone/>
            </a:pPr>
            <a:r>
              <a:rPr lang="tr-TR" sz="2000" dirty="0" smtClean="0"/>
              <a:t>50.000 TL değerli bir makinenin kullanım süresi 5 yıldır. Yani oran % 20 </a:t>
            </a:r>
            <a:r>
              <a:rPr lang="tr-TR" sz="2000" dirty="0" err="1" smtClean="0"/>
              <a:t>dir</a:t>
            </a:r>
            <a:r>
              <a:rPr lang="tr-TR" sz="2000" dirty="0" smtClean="0"/>
              <a:t>. </a:t>
            </a:r>
          </a:p>
          <a:p>
            <a:pPr marL="457200" indent="-457200" algn="just">
              <a:buNone/>
            </a:pPr>
            <a:r>
              <a:rPr lang="tr-TR" sz="2000" dirty="0" smtClean="0"/>
              <a:t>50.000/5=10.000 TL . Her yıl 10.000 TL. amortisman hesaplanarak gider yazılacak demektir. Varlığın aktif giriş yılı 2015 </a:t>
            </a:r>
            <a:r>
              <a:rPr lang="tr-TR" sz="2000" dirty="0" err="1" smtClean="0"/>
              <a:t>dir</a:t>
            </a:r>
            <a:r>
              <a:rPr lang="tr-TR" sz="2000" dirty="0" smtClean="0"/>
              <a:t>.	</a:t>
            </a:r>
          </a:p>
          <a:p>
            <a:pPr>
              <a:buNone/>
            </a:pPr>
            <a:r>
              <a:rPr lang="tr-TR" sz="2000" b="1" dirty="0" smtClean="0"/>
              <a:t>Yıllar      Maliyet TL       Amortisman Oranı       Amortisman Tutarı TL</a:t>
            </a:r>
          </a:p>
          <a:p>
            <a:pPr>
              <a:buNone/>
            </a:pPr>
            <a:r>
              <a:rPr lang="tr-TR" sz="2000" dirty="0" smtClean="0"/>
              <a:t>     2015       50.000                   % 20                              10.000</a:t>
            </a:r>
          </a:p>
          <a:p>
            <a:pPr>
              <a:buNone/>
            </a:pPr>
            <a:r>
              <a:rPr lang="tr-TR" sz="2000" dirty="0" smtClean="0"/>
              <a:t>     2016       50.000                   % 20                              10.000</a:t>
            </a:r>
          </a:p>
          <a:p>
            <a:pPr>
              <a:buNone/>
            </a:pPr>
            <a:r>
              <a:rPr lang="tr-TR" sz="2000" dirty="0" smtClean="0"/>
              <a:t>     2017       50.000                   % 20                              10.000</a:t>
            </a:r>
          </a:p>
          <a:p>
            <a:pPr>
              <a:buNone/>
            </a:pPr>
            <a:r>
              <a:rPr lang="tr-TR" sz="2000" dirty="0" smtClean="0"/>
              <a:t>     2018       50.000                   % 20                              10.000</a:t>
            </a:r>
          </a:p>
          <a:p>
            <a:pPr>
              <a:buNone/>
            </a:pPr>
            <a:r>
              <a:rPr lang="tr-TR" sz="2000" dirty="0" smtClean="0"/>
              <a:t>     2019      50.000                   % 20                               10.000</a:t>
            </a:r>
          </a:p>
          <a:p>
            <a:pPr>
              <a:buNone/>
            </a:pPr>
            <a:r>
              <a:rPr lang="tr-TR" sz="2000" dirty="0" smtClean="0"/>
              <a:t>                                                                                           50.000</a:t>
            </a:r>
          </a:p>
          <a:p>
            <a:pPr>
              <a:buNone/>
            </a:pPr>
            <a:r>
              <a:rPr lang="tr-TR" sz="2000" dirty="0" smtClean="0"/>
              <a:t>Her yıl yapılacak gider kaydı:</a:t>
            </a:r>
          </a:p>
          <a:p>
            <a:pPr>
              <a:buNone/>
            </a:pPr>
            <a:r>
              <a:rPr lang="tr-TR" sz="2000" b="1" dirty="0" smtClean="0"/>
              <a:t>___________________   __________________</a:t>
            </a:r>
            <a:endParaRPr lang="tr-TR" sz="2000" b="1" dirty="0"/>
          </a:p>
          <a:p>
            <a:pPr>
              <a:buNone/>
            </a:pPr>
            <a:r>
              <a:rPr lang="tr-TR" sz="2000" b="1" dirty="0" smtClean="0"/>
              <a:t>632/770. Genel Yönetim Giderleri         </a:t>
            </a:r>
            <a:r>
              <a:rPr lang="tr-TR" sz="2000" b="1" dirty="0" smtClean="0"/>
              <a:t>             </a:t>
            </a:r>
            <a:r>
              <a:rPr lang="tr-TR" sz="2000" b="1" dirty="0" smtClean="0"/>
              <a:t>10.000</a:t>
            </a:r>
          </a:p>
          <a:p>
            <a:pPr>
              <a:buNone/>
            </a:pPr>
            <a:r>
              <a:rPr lang="tr-TR" sz="2000" b="1" dirty="0" smtClean="0"/>
              <a:t>             257. Birikmiş Amortismanlar (-)               </a:t>
            </a:r>
            <a:r>
              <a:rPr lang="tr-TR" sz="2000" b="1" dirty="0" smtClean="0"/>
              <a:t>       10.000</a:t>
            </a:r>
            <a:r>
              <a:rPr lang="tr-TR" sz="2000" dirty="0" smtClean="0"/>
              <a:t> </a:t>
            </a:r>
            <a:endParaRPr lang="tr-TR" sz="2000" dirty="0" smtClean="0"/>
          </a:p>
          <a:p>
            <a:pPr>
              <a:buNone/>
            </a:pPr>
            <a:r>
              <a:rPr lang="tr-TR" sz="2000" b="1" dirty="0" smtClean="0"/>
              <a:t>_________________   ____________________</a:t>
            </a:r>
          </a:p>
          <a:p>
            <a:pPr>
              <a:buNone/>
            </a:pPr>
            <a:r>
              <a:rPr lang="tr-TR" sz="2000" dirty="0" smtClean="0"/>
              <a:t>5 yıl süre ile tekrarlanır</a:t>
            </a:r>
            <a:endParaRPr lang="tr-TR" sz="2000" dirty="0" smtClean="0"/>
          </a:p>
        </p:txBody>
      </p:sp>
      <p:cxnSp>
        <p:nvCxnSpPr>
          <p:cNvPr id="5" name="4 Düz Bağlayıcı"/>
          <p:cNvCxnSpPr/>
          <p:nvPr/>
        </p:nvCxnSpPr>
        <p:spPr>
          <a:xfrm flipV="1">
            <a:off x="2987824" y="4581128"/>
            <a:ext cx="144016" cy="144016"/>
          </a:xfrm>
          <a:prstGeom prst="line">
            <a:avLst/>
          </a:prstGeom>
        </p:spPr>
        <p:style>
          <a:lnRef idx="2">
            <a:schemeClr val="dk1"/>
          </a:lnRef>
          <a:fillRef idx="0">
            <a:schemeClr val="dk1"/>
          </a:fillRef>
          <a:effectRef idx="1">
            <a:schemeClr val="dk1"/>
          </a:effectRef>
          <a:fontRef idx="minor">
            <a:schemeClr val="tx1"/>
          </a:fontRef>
        </p:style>
      </p:cxnSp>
      <p:cxnSp>
        <p:nvCxnSpPr>
          <p:cNvPr id="7" name="6 Düz Bağlayıcı"/>
          <p:cNvCxnSpPr/>
          <p:nvPr/>
        </p:nvCxnSpPr>
        <p:spPr>
          <a:xfrm flipV="1">
            <a:off x="2699792" y="5589240"/>
            <a:ext cx="144016" cy="144016"/>
          </a:xfrm>
          <a:prstGeom prst="line">
            <a:avLst/>
          </a:prstGeom>
        </p:spPr>
        <p:style>
          <a:lnRef idx="2">
            <a:schemeClr val="dk1"/>
          </a:lnRef>
          <a:fillRef idx="0">
            <a:schemeClr val="dk1"/>
          </a:fillRef>
          <a:effectRef idx="1">
            <a:schemeClr val="dk1"/>
          </a:effectRef>
          <a:fontRef idx="minor">
            <a:schemeClr val="tx1"/>
          </a:fontRef>
        </p:style>
      </p:cxnSp>
      <p:cxnSp>
        <p:nvCxnSpPr>
          <p:cNvPr id="8" name="7 Düz Bağlayıcı"/>
          <p:cNvCxnSpPr/>
          <p:nvPr/>
        </p:nvCxnSpPr>
        <p:spPr>
          <a:xfrm>
            <a:off x="5580112" y="3717032"/>
            <a:ext cx="1080120" cy="0"/>
          </a:xfrm>
          <a:prstGeom prst="line">
            <a:avLst/>
          </a:prstGeom>
        </p:spPr>
        <p:style>
          <a:lnRef idx="2">
            <a:schemeClr val="dk1"/>
          </a:lnRef>
          <a:fillRef idx="0">
            <a:schemeClr val="dk1"/>
          </a:fillRef>
          <a:effectRef idx="1">
            <a:schemeClr val="dk1"/>
          </a:effectRef>
          <a:fontRef idx="minor">
            <a:schemeClr val="tx1"/>
          </a:fontRef>
        </p:style>
      </p:cxnSp>
      <p:sp>
        <p:nvSpPr>
          <p:cNvPr id="6" name="5 Slayt Numarası Yer Tutucusu"/>
          <p:cNvSpPr>
            <a:spLocks noGrp="1"/>
          </p:cNvSpPr>
          <p:nvPr>
            <p:ph type="sldNum" sz="quarter" idx="12"/>
          </p:nvPr>
        </p:nvSpPr>
        <p:spPr/>
        <p:txBody>
          <a:bodyPr/>
          <a:lstStyle/>
          <a:p>
            <a:fld id="{88A6429F-2A93-400E-AD83-D416F99EAE8B}" type="slidenum">
              <a:rPr lang="tr-TR" smtClean="0"/>
              <a:pPr/>
              <a:t>25</a:t>
            </a:fld>
            <a:endParaRPr lang="tr-T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721499"/>
          </a:xfrm>
        </p:spPr>
        <p:txBody>
          <a:bodyPr>
            <a:normAutofit/>
          </a:bodyPr>
          <a:lstStyle/>
          <a:p>
            <a:pPr>
              <a:buNone/>
            </a:pPr>
            <a:r>
              <a:rPr lang="tr-TR" sz="2000" dirty="0" smtClean="0"/>
              <a:t>	</a:t>
            </a:r>
            <a:r>
              <a:rPr lang="tr-TR" sz="2400" b="1" dirty="0" smtClean="0"/>
              <a:t>b) Hızlandırılmış (Azalan Kalanlar) Yöntemi</a:t>
            </a:r>
            <a:r>
              <a:rPr lang="tr-TR" sz="2400" dirty="0" smtClean="0"/>
              <a:t> </a:t>
            </a:r>
          </a:p>
          <a:p>
            <a:pPr algn="just">
              <a:buNone/>
            </a:pPr>
            <a:r>
              <a:rPr lang="tr-TR" sz="2400" b="1" dirty="0" smtClean="0"/>
              <a:t>	       </a:t>
            </a:r>
            <a:r>
              <a:rPr lang="tr-TR" sz="2400" dirty="0" smtClean="0"/>
              <a:t>Normal amortisman yönteminde amortisman oranı,varlığın ilgili maliyet bedeli ile çarpılarak yıllık amortisman tutarı hesaplanır. Ancak hızlandırılmış amortisman yönteminde amortismanı hesaplanacak tutar, daha önceki yıllarda hesaplanıp ayrılan amortismanların maliyet bedelinden çıkarılması ile hesaplanır.</a:t>
            </a:r>
          </a:p>
          <a:p>
            <a:pPr algn="just">
              <a:buNone/>
            </a:pPr>
            <a:r>
              <a:rPr lang="tr-TR" sz="2400" dirty="0" smtClean="0"/>
              <a:t>              Bu yöntemde her yıl ayrılacak amortisman tutarı, % 50 geçmemek üzere normal amortisman oranının iki katı ile çarpılarak hesaplanır.</a:t>
            </a:r>
          </a:p>
          <a:p>
            <a:pPr algn="just">
              <a:buNone/>
            </a:pPr>
            <a:r>
              <a:rPr lang="tr-TR" sz="2400" b="1" dirty="0" smtClean="0"/>
              <a:t>     Uygulama: </a:t>
            </a:r>
            <a:r>
              <a:rPr lang="tr-TR" sz="2400" dirty="0" smtClean="0"/>
              <a:t>2014 yılında alınan 20.000 TL değerindeki makinenin kullanım ömrü 10 yıl (0.10) dır. İşletme amortisman hesaplama yöntemi olarak  azalan kalanlar yöntemini uygulamaktadır.</a:t>
            </a:r>
          </a:p>
        </p:txBody>
      </p:sp>
      <p:sp>
        <p:nvSpPr>
          <p:cNvPr id="4" name="3 Slayt Numarası Yer Tutucusu"/>
          <p:cNvSpPr>
            <a:spLocks noGrp="1"/>
          </p:cNvSpPr>
          <p:nvPr>
            <p:ph type="sldNum" sz="quarter" idx="12"/>
          </p:nvPr>
        </p:nvSpPr>
        <p:spPr/>
        <p:txBody>
          <a:bodyPr/>
          <a:lstStyle/>
          <a:p>
            <a:fld id="{88A6429F-2A93-400E-AD83-D416F99EAE8B}" type="slidenum">
              <a:rPr lang="tr-TR" smtClean="0"/>
              <a:pPr/>
              <a:t>26</a:t>
            </a:fld>
            <a:endParaRPr lang="tr-T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88640"/>
            <a:ext cx="8229600" cy="6669360"/>
          </a:xfrm>
        </p:spPr>
        <p:txBody>
          <a:bodyPr>
            <a:normAutofit/>
          </a:bodyPr>
          <a:lstStyle/>
          <a:p>
            <a:pPr algn="just">
              <a:buNone/>
            </a:pPr>
            <a:r>
              <a:rPr lang="tr-TR" sz="1800" b="1" dirty="0" smtClean="0"/>
              <a:t>Yıllar    A.O. uygulama Tutarı    Amortisman Oranı(%10)      Amortisman Tutarı TL</a:t>
            </a:r>
          </a:p>
          <a:p>
            <a:pPr algn="just">
              <a:buNone/>
            </a:pPr>
            <a:r>
              <a:rPr lang="tr-TR" sz="1800" b="1" dirty="0" smtClean="0"/>
              <a:t>____    __________________    ___________________     __________________</a:t>
            </a:r>
          </a:p>
          <a:p>
            <a:pPr algn="just">
              <a:buNone/>
            </a:pPr>
            <a:r>
              <a:rPr lang="tr-TR" sz="1800" dirty="0" smtClean="0"/>
              <a:t>2014            20.000                               20                                          4.000</a:t>
            </a:r>
          </a:p>
          <a:p>
            <a:pPr algn="just">
              <a:buNone/>
            </a:pPr>
            <a:r>
              <a:rPr lang="tr-TR" sz="1800" dirty="0" smtClean="0"/>
              <a:t>2015            16.000                               20                                          3.200</a:t>
            </a:r>
          </a:p>
          <a:p>
            <a:pPr algn="just">
              <a:buNone/>
            </a:pPr>
            <a:r>
              <a:rPr lang="tr-TR" sz="1800" dirty="0" smtClean="0"/>
              <a:t>2016            12.800                               20                                          2.560</a:t>
            </a:r>
          </a:p>
          <a:p>
            <a:pPr>
              <a:buNone/>
            </a:pPr>
            <a:r>
              <a:rPr lang="tr-TR" sz="2000" dirty="0" smtClean="0"/>
              <a:t>2017          10.240                           20                                       2.048                               </a:t>
            </a:r>
          </a:p>
          <a:p>
            <a:pPr>
              <a:buNone/>
            </a:pPr>
            <a:r>
              <a:rPr lang="tr-TR" sz="2000" dirty="0" smtClean="0"/>
              <a:t>2018           8.192                            20                                       1.638,4</a:t>
            </a:r>
          </a:p>
          <a:p>
            <a:pPr>
              <a:buNone/>
            </a:pPr>
            <a:r>
              <a:rPr lang="tr-TR" sz="2000" dirty="0" smtClean="0"/>
              <a:t>2019           6.553,6                         20                                       1.310,72</a:t>
            </a:r>
          </a:p>
          <a:p>
            <a:pPr>
              <a:buNone/>
            </a:pPr>
            <a:r>
              <a:rPr lang="tr-TR" sz="2000" dirty="0" smtClean="0"/>
              <a:t>2020           5.242,88                       20                                       1.048,58   </a:t>
            </a:r>
          </a:p>
          <a:p>
            <a:pPr>
              <a:buNone/>
            </a:pPr>
            <a:r>
              <a:rPr lang="tr-TR" sz="2000" dirty="0" smtClean="0"/>
              <a:t>2021           4.134,3                         20                                           838,56</a:t>
            </a:r>
          </a:p>
          <a:p>
            <a:pPr>
              <a:buNone/>
            </a:pPr>
            <a:r>
              <a:rPr lang="tr-TR" sz="2000" dirty="0" smtClean="0"/>
              <a:t>2022           3.555,44                       20                                           671,09</a:t>
            </a:r>
          </a:p>
          <a:p>
            <a:pPr>
              <a:buNone/>
            </a:pPr>
            <a:r>
              <a:rPr lang="tr-TR" sz="2000" dirty="0" smtClean="0"/>
              <a:t>2023            Kalan                             -                                           2.684,35</a:t>
            </a:r>
          </a:p>
          <a:p>
            <a:pPr>
              <a:buNone/>
            </a:pPr>
            <a:r>
              <a:rPr lang="tr-TR" sz="2000" dirty="0" smtClean="0"/>
              <a:t>                                                                                                        20.000</a:t>
            </a:r>
          </a:p>
          <a:p>
            <a:pPr>
              <a:buNone/>
            </a:pPr>
            <a:r>
              <a:rPr lang="tr-TR" sz="1800" dirty="0" smtClean="0"/>
              <a:t>	İlgili amortisman tutarları ile ilgili olarak her yıl sonunda , o yılın amortisman giderleri için kayıt yapılır.</a:t>
            </a:r>
          </a:p>
          <a:p>
            <a:pPr>
              <a:buNone/>
            </a:pPr>
            <a:r>
              <a:rPr lang="tr-TR" sz="1800" b="1" dirty="0" smtClean="0"/>
              <a:t>________________________    </a:t>
            </a:r>
            <a:r>
              <a:rPr lang="tr-TR" sz="1800" b="1" dirty="0" smtClean="0"/>
              <a:t>______________________</a:t>
            </a:r>
            <a:endParaRPr lang="tr-TR" sz="1800" b="1" dirty="0" smtClean="0"/>
          </a:p>
          <a:p>
            <a:pPr>
              <a:buNone/>
            </a:pPr>
            <a:r>
              <a:rPr lang="tr-TR" sz="2000" b="1" dirty="0" smtClean="0"/>
              <a:t>632. Genel Yönetim Giderleri         </a:t>
            </a:r>
            <a:r>
              <a:rPr lang="tr-TR" sz="2000" b="1" dirty="0" smtClean="0"/>
              <a:t>                                     4.000</a:t>
            </a:r>
            <a:endParaRPr lang="tr-TR" sz="2000" b="1" dirty="0" smtClean="0"/>
          </a:p>
          <a:p>
            <a:pPr>
              <a:buNone/>
            </a:pPr>
            <a:r>
              <a:rPr lang="tr-TR" sz="2000" b="1" dirty="0" smtClean="0"/>
              <a:t>                257. Birikmiş </a:t>
            </a:r>
            <a:r>
              <a:rPr lang="tr-TR" sz="2000" b="1" dirty="0" smtClean="0"/>
              <a:t>Amortismanlar                                           </a:t>
            </a:r>
            <a:r>
              <a:rPr lang="tr-TR" sz="2000" b="1" dirty="0" smtClean="0"/>
              <a:t>4.000</a:t>
            </a:r>
          </a:p>
          <a:p>
            <a:pPr>
              <a:buNone/>
            </a:pPr>
            <a:r>
              <a:rPr lang="tr-TR" sz="2000" b="1" smtClean="0"/>
              <a:t>______________________     </a:t>
            </a:r>
            <a:r>
              <a:rPr lang="tr-TR" sz="2000" b="1" smtClean="0"/>
              <a:t>__________________</a:t>
            </a:r>
            <a:endParaRPr lang="tr-TR" sz="2000" b="1" dirty="0" smtClean="0"/>
          </a:p>
          <a:p>
            <a:pPr>
              <a:buNone/>
            </a:pPr>
            <a:endParaRPr lang="tr-TR" sz="2000" dirty="0" smtClean="0"/>
          </a:p>
          <a:p>
            <a:pPr>
              <a:buNone/>
            </a:pPr>
            <a:endParaRPr lang="tr-TR" sz="2000" dirty="0"/>
          </a:p>
        </p:txBody>
      </p:sp>
      <p:cxnSp>
        <p:nvCxnSpPr>
          <p:cNvPr id="5" name="4 Düz Bağlayıcı"/>
          <p:cNvCxnSpPr/>
          <p:nvPr/>
        </p:nvCxnSpPr>
        <p:spPr>
          <a:xfrm>
            <a:off x="1115616" y="4941168"/>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6 Düz Bağlayıcı"/>
          <p:cNvCxnSpPr/>
          <p:nvPr/>
        </p:nvCxnSpPr>
        <p:spPr>
          <a:xfrm>
            <a:off x="6156176" y="4437112"/>
            <a:ext cx="1368152" cy="0"/>
          </a:xfrm>
          <a:prstGeom prst="line">
            <a:avLst/>
          </a:prstGeom>
        </p:spPr>
        <p:style>
          <a:lnRef idx="2">
            <a:schemeClr val="dk1"/>
          </a:lnRef>
          <a:fillRef idx="0">
            <a:schemeClr val="dk1"/>
          </a:fillRef>
          <a:effectRef idx="1">
            <a:schemeClr val="dk1"/>
          </a:effectRef>
          <a:fontRef idx="minor">
            <a:schemeClr val="tx1"/>
          </a:fontRef>
        </p:style>
      </p:cxnSp>
      <p:cxnSp>
        <p:nvCxnSpPr>
          <p:cNvPr id="9" name="8 Düz Bağlayıcı"/>
          <p:cNvCxnSpPr/>
          <p:nvPr/>
        </p:nvCxnSpPr>
        <p:spPr>
          <a:xfrm flipV="1">
            <a:off x="3347864" y="5517232"/>
            <a:ext cx="216024" cy="288032"/>
          </a:xfrm>
          <a:prstGeom prst="line">
            <a:avLst/>
          </a:prstGeom>
        </p:spPr>
        <p:style>
          <a:lnRef idx="2">
            <a:schemeClr val="dk1"/>
          </a:lnRef>
          <a:fillRef idx="0">
            <a:schemeClr val="dk1"/>
          </a:fillRef>
          <a:effectRef idx="1">
            <a:schemeClr val="dk1"/>
          </a:effectRef>
          <a:fontRef idx="minor">
            <a:schemeClr val="tx1"/>
          </a:fontRef>
        </p:style>
      </p:cxnSp>
      <p:cxnSp>
        <p:nvCxnSpPr>
          <p:cNvPr id="11" name="10 Düz Bağlayıcı"/>
          <p:cNvCxnSpPr/>
          <p:nvPr/>
        </p:nvCxnSpPr>
        <p:spPr>
          <a:xfrm flipV="1">
            <a:off x="3419872" y="6597352"/>
            <a:ext cx="216024" cy="260648"/>
          </a:xfrm>
          <a:prstGeom prst="line">
            <a:avLst/>
          </a:prstGeom>
        </p:spPr>
        <p:style>
          <a:lnRef idx="2">
            <a:schemeClr val="dk1"/>
          </a:lnRef>
          <a:fillRef idx="0">
            <a:schemeClr val="dk1"/>
          </a:fillRef>
          <a:effectRef idx="1">
            <a:schemeClr val="dk1"/>
          </a:effectRef>
          <a:fontRef idx="minor">
            <a:schemeClr val="tx1"/>
          </a:fontRef>
        </p:style>
      </p:cxnSp>
      <p:sp>
        <p:nvSpPr>
          <p:cNvPr id="8" name="7 Slayt Numarası Yer Tutucusu"/>
          <p:cNvSpPr>
            <a:spLocks noGrp="1"/>
          </p:cNvSpPr>
          <p:nvPr>
            <p:ph type="sldNum" sz="quarter" idx="12"/>
          </p:nvPr>
        </p:nvSpPr>
        <p:spPr/>
        <p:txBody>
          <a:bodyPr/>
          <a:lstStyle/>
          <a:p>
            <a:fld id="{88A6429F-2A93-400E-AD83-D416F99EAE8B}" type="slidenum">
              <a:rPr lang="tr-TR" smtClean="0"/>
              <a:pPr/>
              <a:t>27</a:t>
            </a:fld>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721499"/>
          </a:xfrm>
        </p:spPr>
        <p:txBody>
          <a:bodyPr>
            <a:normAutofit/>
          </a:bodyPr>
          <a:lstStyle/>
          <a:p>
            <a:pPr>
              <a:buNone/>
            </a:pPr>
            <a:r>
              <a:rPr lang="tr-TR" sz="2400" dirty="0" smtClean="0"/>
              <a:t>A işletmesinin 31/12/2018 tarihinde ki envantere göre Makineler Hesabı şöyledir.</a:t>
            </a:r>
          </a:p>
          <a:p>
            <a:pPr>
              <a:buNone/>
            </a:pPr>
            <a:r>
              <a:rPr lang="tr-TR" sz="2400" dirty="0" smtClean="0"/>
              <a:t>      </a:t>
            </a:r>
          </a:p>
          <a:p>
            <a:pPr>
              <a:buNone/>
            </a:pPr>
            <a:r>
              <a:rPr lang="tr-TR" sz="2400" dirty="0" smtClean="0"/>
              <a:t>       </a:t>
            </a:r>
            <a:r>
              <a:rPr lang="tr-TR" sz="2400" b="1" dirty="0" smtClean="0"/>
              <a:t>753 </a:t>
            </a:r>
            <a:r>
              <a:rPr lang="tr-TR" sz="2400" b="1" dirty="0" err="1" smtClean="0"/>
              <a:t>Tes</a:t>
            </a:r>
            <a:r>
              <a:rPr lang="tr-TR" sz="2400" b="1" dirty="0" smtClean="0"/>
              <a:t>. </a:t>
            </a:r>
            <a:r>
              <a:rPr lang="tr-TR" sz="2400" b="1" dirty="0" err="1" smtClean="0"/>
              <a:t>Mak</a:t>
            </a:r>
            <a:r>
              <a:rPr lang="tr-TR" sz="2400" b="1" dirty="0" smtClean="0"/>
              <a:t>.</a:t>
            </a:r>
            <a:r>
              <a:rPr lang="tr-TR" sz="2400" b="1" dirty="0" err="1" smtClean="0"/>
              <a:t>Cih</a:t>
            </a:r>
            <a:r>
              <a:rPr lang="tr-TR" sz="2400" b="1" dirty="0" smtClean="0"/>
              <a:t>.</a:t>
            </a:r>
            <a:endParaRPr lang="tr-TR" sz="2400" dirty="0" smtClean="0"/>
          </a:p>
          <a:p>
            <a:pPr>
              <a:buNone/>
            </a:pPr>
            <a:r>
              <a:rPr lang="tr-TR" sz="2400" b="1" dirty="0" smtClean="0"/>
              <a:t>        45.000</a:t>
            </a:r>
          </a:p>
          <a:p>
            <a:pPr>
              <a:buNone/>
            </a:pPr>
            <a:endParaRPr lang="tr-TR" sz="2400" dirty="0" smtClean="0"/>
          </a:p>
          <a:p>
            <a:pPr>
              <a:buNone/>
            </a:pPr>
            <a:endParaRPr lang="tr-TR" sz="2400" dirty="0" smtClean="0"/>
          </a:p>
          <a:p>
            <a:pPr>
              <a:buNone/>
            </a:pPr>
            <a:endParaRPr lang="tr-TR" sz="2400" dirty="0" smtClean="0"/>
          </a:p>
          <a:p>
            <a:pPr>
              <a:buNone/>
            </a:pPr>
            <a:r>
              <a:rPr lang="tr-TR" sz="2400" dirty="0" smtClean="0"/>
              <a:t>Aynı makinenin 257 Birikmiş Amortisman Hesabı da şöyledir.:</a:t>
            </a:r>
          </a:p>
          <a:p>
            <a:pPr>
              <a:buNone/>
            </a:pPr>
            <a:r>
              <a:rPr lang="tr-TR" sz="2400" b="1" dirty="0" smtClean="0"/>
              <a:t>         257 Birikmiş </a:t>
            </a:r>
            <a:r>
              <a:rPr lang="tr-TR" sz="2400" b="1" dirty="0" err="1" smtClean="0"/>
              <a:t>Amort</a:t>
            </a:r>
            <a:r>
              <a:rPr lang="tr-TR" sz="2400" b="1" dirty="0" smtClean="0"/>
              <a:t>.</a:t>
            </a:r>
          </a:p>
          <a:p>
            <a:pPr>
              <a:buNone/>
            </a:pPr>
            <a:r>
              <a:rPr lang="tr-TR" sz="2400" dirty="0" smtClean="0"/>
              <a:t>                                 </a:t>
            </a:r>
            <a:r>
              <a:rPr lang="tr-TR" sz="2400" b="1" dirty="0" smtClean="0"/>
              <a:t>18.000</a:t>
            </a:r>
          </a:p>
          <a:p>
            <a:pPr>
              <a:buNone/>
            </a:pPr>
            <a:endParaRPr lang="tr-TR" sz="2400" b="1" dirty="0" smtClean="0"/>
          </a:p>
          <a:p>
            <a:pPr>
              <a:buNone/>
            </a:pPr>
            <a:endParaRPr lang="tr-TR" sz="2400" b="1" dirty="0"/>
          </a:p>
        </p:txBody>
      </p:sp>
      <p:cxnSp>
        <p:nvCxnSpPr>
          <p:cNvPr id="9" name="8 Düz Bağlayıcı"/>
          <p:cNvCxnSpPr/>
          <p:nvPr/>
        </p:nvCxnSpPr>
        <p:spPr>
          <a:xfrm>
            <a:off x="971600" y="2060848"/>
            <a:ext cx="2304256" cy="0"/>
          </a:xfrm>
          <a:prstGeom prst="line">
            <a:avLst/>
          </a:prstGeom>
        </p:spPr>
        <p:style>
          <a:lnRef idx="2">
            <a:schemeClr val="dk1"/>
          </a:lnRef>
          <a:fillRef idx="0">
            <a:schemeClr val="dk1"/>
          </a:fillRef>
          <a:effectRef idx="1">
            <a:schemeClr val="dk1"/>
          </a:effectRef>
          <a:fontRef idx="minor">
            <a:schemeClr val="tx1"/>
          </a:fontRef>
        </p:style>
      </p:cxnSp>
      <p:cxnSp>
        <p:nvCxnSpPr>
          <p:cNvPr id="11" name="10 Düz Bağlayıcı"/>
          <p:cNvCxnSpPr/>
          <p:nvPr/>
        </p:nvCxnSpPr>
        <p:spPr>
          <a:xfrm>
            <a:off x="2123728" y="2132856"/>
            <a:ext cx="0" cy="936104"/>
          </a:xfrm>
          <a:prstGeom prst="line">
            <a:avLst/>
          </a:prstGeom>
        </p:spPr>
        <p:style>
          <a:lnRef idx="2">
            <a:schemeClr val="dk1"/>
          </a:lnRef>
          <a:fillRef idx="0">
            <a:schemeClr val="dk1"/>
          </a:fillRef>
          <a:effectRef idx="1">
            <a:schemeClr val="dk1"/>
          </a:effectRef>
          <a:fontRef idx="minor">
            <a:schemeClr val="tx1"/>
          </a:fontRef>
        </p:style>
      </p:cxnSp>
      <p:cxnSp>
        <p:nvCxnSpPr>
          <p:cNvPr id="13" name="12 Düz Bağlayıcı"/>
          <p:cNvCxnSpPr/>
          <p:nvPr/>
        </p:nvCxnSpPr>
        <p:spPr>
          <a:xfrm>
            <a:off x="1187624" y="4725144"/>
            <a:ext cx="2592288" cy="0"/>
          </a:xfrm>
          <a:prstGeom prst="line">
            <a:avLst/>
          </a:prstGeom>
        </p:spPr>
        <p:style>
          <a:lnRef idx="2">
            <a:schemeClr val="dk1"/>
          </a:lnRef>
          <a:fillRef idx="0">
            <a:schemeClr val="dk1"/>
          </a:fillRef>
          <a:effectRef idx="1">
            <a:schemeClr val="dk1"/>
          </a:effectRef>
          <a:fontRef idx="minor">
            <a:schemeClr val="tx1"/>
          </a:fontRef>
        </p:style>
      </p:cxnSp>
      <p:cxnSp>
        <p:nvCxnSpPr>
          <p:cNvPr id="15" name="14 Düz Bağlayıcı"/>
          <p:cNvCxnSpPr/>
          <p:nvPr/>
        </p:nvCxnSpPr>
        <p:spPr>
          <a:xfrm>
            <a:off x="2339752" y="4725144"/>
            <a:ext cx="0" cy="1008112"/>
          </a:xfrm>
          <a:prstGeom prst="line">
            <a:avLst/>
          </a:prstGeom>
        </p:spPr>
        <p:style>
          <a:lnRef idx="2">
            <a:schemeClr val="dk1"/>
          </a:lnRef>
          <a:fillRef idx="0">
            <a:schemeClr val="dk1"/>
          </a:fillRef>
          <a:effectRef idx="1">
            <a:schemeClr val="dk1"/>
          </a:effectRef>
          <a:fontRef idx="minor">
            <a:schemeClr val="tx1"/>
          </a:fontRef>
        </p:style>
      </p:cxnSp>
      <p:sp>
        <p:nvSpPr>
          <p:cNvPr id="7" name="6 Slayt Numarası Yer Tutucusu"/>
          <p:cNvSpPr>
            <a:spLocks noGrp="1"/>
          </p:cNvSpPr>
          <p:nvPr>
            <p:ph type="sldNum" sz="quarter" idx="12"/>
          </p:nvPr>
        </p:nvSpPr>
        <p:spPr/>
        <p:txBody>
          <a:bodyPr/>
          <a:lstStyle/>
          <a:p>
            <a:fld id="{88A6429F-2A93-400E-AD83-D416F99EAE8B}" type="slidenum">
              <a:rPr lang="tr-TR" smtClean="0"/>
              <a:pPr/>
              <a:t>28</a:t>
            </a:fld>
            <a:endParaRPr lang="tr-T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721499"/>
          </a:xfrm>
        </p:spPr>
        <p:txBody>
          <a:bodyPr>
            <a:normAutofit fontScale="92500" lnSpcReduction="20000"/>
          </a:bodyPr>
          <a:lstStyle/>
          <a:p>
            <a:pPr>
              <a:buNone/>
            </a:pPr>
            <a:r>
              <a:rPr lang="tr-TR" sz="2400" dirty="0" smtClean="0"/>
              <a:t>		Söz konusu makine; 01/06/2019 tarihinde KDV hariç(%18) 35.000 TL değerle peşin satılmıştır.</a:t>
            </a:r>
          </a:p>
          <a:p>
            <a:pPr>
              <a:buNone/>
            </a:pPr>
            <a:r>
              <a:rPr lang="tr-TR" sz="2400" dirty="0" smtClean="0"/>
              <a:t>   </a:t>
            </a:r>
            <a:r>
              <a:rPr lang="tr-TR" sz="2400" b="1" dirty="0" smtClean="0"/>
              <a:t>Makine ile ilgili işlemler:</a:t>
            </a:r>
          </a:p>
          <a:p>
            <a:pPr>
              <a:buNone/>
            </a:pPr>
            <a:r>
              <a:rPr lang="tr-TR" sz="2400" dirty="0" smtClean="0"/>
              <a:t>	Satış Bedeli         35.000-</a:t>
            </a:r>
          </a:p>
          <a:p>
            <a:pPr>
              <a:buNone/>
            </a:pPr>
            <a:r>
              <a:rPr lang="tr-TR" sz="2400" dirty="0" smtClean="0"/>
              <a:t>	%18 KDV tutarı     6.300-</a:t>
            </a:r>
          </a:p>
          <a:p>
            <a:pPr>
              <a:buNone/>
            </a:pPr>
            <a:r>
              <a:rPr lang="tr-TR" sz="2400" dirty="0" smtClean="0"/>
              <a:t>	Toplam                 41.300-</a:t>
            </a:r>
          </a:p>
          <a:p>
            <a:pPr>
              <a:buNone/>
            </a:pPr>
            <a:endParaRPr lang="tr-TR" sz="2400" dirty="0" smtClean="0"/>
          </a:p>
          <a:p>
            <a:pPr>
              <a:buNone/>
            </a:pPr>
            <a:r>
              <a:rPr lang="tr-TR" sz="2400" dirty="0" smtClean="0"/>
              <a:t>_________________01/06/2019______________</a:t>
            </a:r>
            <a:endParaRPr lang="tr-TR" sz="2400" dirty="0" smtClean="0"/>
          </a:p>
          <a:p>
            <a:pPr>
              <a:buNone/>
            </a:pPr>
            <a:r>
              <a:rPr lang="tr-TR" sz="2400" b="1" dirty="0" smtClean="0"/>
              <a:t>102 Bankalar</a:t>
            </a:r>
          </a:p>
          <a:p>
            <a:pPr>
              <a:buNone/>
            </a:pPr>
            <a:r>
              <a:rPr lang="tr-TR" sz="2400" b="1" dirty="0" smtClean="0"/>
              <a:t>Veya                                       </a:t>
            </a:r>
            <a:r>
              <a:rPr lang="tr-TR" sz="2400" b="1" dirty="0" smtClean="0"/>
              <a:t>                                        </a:t>
            </a:r>
            <a:r>
              <a:rPr lang="tr-TR" sz="2400" b="1" dirty="0" smtClean="0"/>
              <a:t>41.300-</a:t>
            </a:r>
          </a:p>
          <a:p>
            <a:pPr>
              <a:buNone/>
            </a:pPr>
            <a:r>
              <a:rPr lang="tr-TR" sz="2400" b="1" dirty="0" smtClean="0"/>
              <a:t>100 Kasa</a:t>
            </a:r>
          </a:p>
          <a:p>
            <a:pPr>
              <a:buNone/>
            </a:pPr>
            <a:r>
              <a:rPr lang="tr-TR" sz="2400" b="1" dirty="0" smtClean="0"/>
              <a:t>257 Birikmiş </a:t>
            </a:r>
            <a:r>
              <a:rPr lang="tr-TR" sz="2400" b="1" dirty="0" err="1" smtClean="0"/>
              <a:t>Amort</a:t>
            </a:r>
            <a:r>
              <a:rPr lang="tr-TR" sz="2400" b="1" dirty="0" smtClean="0"/>
              <a:t>.	  </a:t>
            </a:r>
            <a:r>
              <a:rPr lang="tr-TR" sz="2400" b="1" dirty="0" smtClean="0"/>
              <a:t>                                           </a:t>
            </a:r>
            <a:r>
              <a:rPr lang="tr-TR" sz="2400" b="1" dirty="0" smtClean="0"/>
              <a:t>18.000-</a:t>
            </a:r>
          </a:p>
          <a:p>
            <a:pPr>
              <a:buNone/>
            </a:pPr>
            <a:r>
              <a:rPr lang="tr-TR" sz="2400" b="1" dirty="0" smtClean="0"/>
              <a:t>		253 </a:t>
            </a:r>
            <a:r>
              <a:rPr lang="tr-TR" sz="2400" b="1" dirty="0" err="1" smtClean="0"/>
              <a:t>Tes</a:t>
            </a:r>
            <a:r>
              <a:rPr lang="tr-TR" sz="2400" b="1" dirty="0" smtClean="0"/>
              <a:t>. </a:t>
            </a:r>
            <a:r>
              <a:rPr lang="tr-TR" sz="2400" b="1" dirty="0" err="1" smtClean="0"/>
              <a:t>Mak</a:t>
            </a:r>
            <a:r>
              <a:rPr lang="tr-TR" sz="2400" b="1" dirty="0" smtClean="0"/>
              <a:t>. Ve </a:t>
            </a:r>
            <a:r>
              <a:rPr lang="tr-TR" sz="2400" b="1" dirty="0" err="1" smtClean="0"/>
              <a:t>Cih</a:t>
            </a:r>
            <a:r>
              <a:rPr lang="tr-TR" sz="2400" b="1" dirty="0" smtClean="0"/>
              <a:t>.      		</a:t>
            </a:r>
            <a:r>
              <a:rPr lang="tr-TR" sz="2400" b="1" dirty="0" smtClean="0"/>
              <a:t>                 45.000-</a:t>
            </a:r>
            <a:endParaRPr lang="tr-TR" sz="2400" b="1" dirty="0" smtClean="0"/>
          </a:p>
          <a:p>
            <a:pPr>
              <a:buNone/>
            </a:pPr>
            <a:r>
              <a:rPr lang="tr-TR" sz="2400" b="1" dirty="0" smtClean="0"/>
              <a:t>		391 </a:t>
            </a:r>
            <a:r>
              <a:rPr lang="tr-TR" sz="2400" b="1" dirty="0" err="1" smtClean="0"/>
              <a:t>Hesapl</a:t>
            </a:r>
            <a:r>
              <a:rPr lang="tr-TR" sz="2400" b="1" dirty="0" smtClean="0"/>
              <a:t>. KDV	   		</a:t>
            </a:r>
            <a:r>
              <a:rPr lang="tr-TR" sz="2400" b="1" dirty="0" smtClean="0"/>
              <a:t>                   </a:t>
            </a:r>
            <a:r>
              <a:rPr lang="tr-TR" sz="2400" b="1" dirty="0" smtClean="0"/>
              <a:t>6.300-</a:t>
            </a:r>
          </a:p>
          <a:p>
            <a:pPr>
              <a:buNone/>
            </a:pPr>
            <a:r>
              <a:rPr lang="tr-TR" sz="2400" b="1" dirty="0" smtClean="0"/>
              <a:t>		679 </a:t>
            </a:r>
            <a:r>
              <a:rPr lang="tr-TR" sz="2400" b="1" dirty="0" err="1" smtClean="0"/>
              <a:t>Diğ</a:t>
            </a:r>
            <a:r>
              <a:rPr lang="tr-TR" sz="2400" b="1" dirty="0" smtClean="0"/>
              <a:t>. Olağandışı Gel ve Karlar         </a:t>
            </a:r>
            <a:r>
              <a:rPr lang="tr-TR" sz="2400" b="1" dirty="0" smtClean="0"/>
              <a:t>                       </a:t>
            </a:r>
            <a:r>
              <a:rPr lang="tr-TR" sz="2400" b="1" dirty="0" smtClean="0"/>
              <a:t>8.000-    </a:t>
            </a:r>
          </a:p>
          <a:p>
            <a:pPr>
              <a:buNone/>
            </a:pPr>
            <a:r>
              <a:rPr lang="tr-TR" sz="2400" dirty="0" smtClean="0"/>
              <a:t>Satış Karı</a:t>
            </a:r>
          </a:p>
          <a:p>
            <a:pPr>
              <a:buNone/>
            </a:pPr>
            <a:r>
              <a:rPr lang="tr-TR" sz="2400" dirty="0" smtClean="0"/>
              <a:t>____________________    ____________________ </a:t>
            </a:r>
            <a:endParaRPr lang="tr-TR" sz="2400" dirty="0"/>
          </a:p>
        </p:txBody>
      </p:sp>
      <p:cxnSp>
        <p:nvCxnSpPr>
          <p:cNvPr id="5" name="4 Düz Bağlayıcı"/>
          <p:cNvCxnSpPr/>
          <p:nvPr/>
        </p:nvCxnSpPr>
        <p:spPr>
          <a:xfrm>
            <a:off x="2555776" y="1988840"/>
            <a:ext cx="1296144" cy="0"/>
          </a:xfrm>
          <a:prstGeom prst="line">
            <a:avLst/>
          </a:prstGeom>
        </p:spPr>
        <p:style>
          <a:lnRef idx="2">
            <a:schemeClr val="dk1"/>
          </a:lnRef>
          <a:fillRef idx="0">
            <a:schemeClr val="dk1"/>
          </a:fillRef>
          <a:effectRef idx="1">
            <a:schemeClr val="dk1"/>
          </a:effectRef>
          <a:fontRef idx="minor">
            <a:schemeClr val="tx1"/>
          </a:fontRef>
        </p:style>
      </p:cxnSp>
      <p:cxnSp>
        <p:nvCxnSpPr>
          <p:cNvPr id="8" name="7 Düz Bağlayıcı"/>
          <p:cNvCxnSpPr/>
          <p:nvPr/>
        </p:nvCxnSpPr>
        <p:spPr>
          <a:xfrm flipH="1">
            <a:off x="3282220" y="5733256"/>
            <a:ext cx="288032" cy="288032"/>
          </a:xfrm>
          <a:prstGeom prst="line">
            <a:avLst/>
          </a:prstGeom>
        </p:spPr>
        <p:style>
          <a:lnRef idx="2">
            <a:schemeClr val="dk1"/>
          </a:lnRef>
          <a:fillRef idx="0">
            <a:schemeClr val="dk1"/>
          </a:fillRef>
          <a:effectRef idx="1">
            <a:schemeClr val="dk1"/>
          </a:effectRef>
          <a:fontRef idx="minor">
            <a:schemeClr val="tx1"/>
          </a:fontRef>
        </p:style>
      </p:cxnSp>
      <p:cxnSp>
        <p:nvCxnSpPr>
          <p:cNvPr id="10" name="9 Düz Bağlayıcı"/>
          <p:cNvCxnSpPr/>
          <p:nvPr/>
        </p:nvCxnSpPr>
        <p:spPr>
          <a:xfrm>
            <a:off x="2123728" y="3212976"/>
            <a:ext cx="3960440" cy="216024"/>
          </a:xfrm>
          <a:prstGeom prst="line">
            <a:avLst/>
          </a:prstGeom>
        </p:spPr>
        <p:style>
          <a:lnRef idx="2">
            <a:schemeClr val="dk1"/>
          </a:lnRef>
          <a:fillRef idx="0">
            <a:schemeClr val="dk1"/>
          </a:fillRef>
          <a:effectRef idx="1">
            <a:schemeClr val="dk1"/>
          </a:effectRef>
          <a:fontRef idx="minor">
            <a:schemeClr val="tx1"/>
          </a:fontRef>
        </p:style>
      </p:cxnSp>
      <p:cxnSp>
        <p:nvCxnSpPr>
          <p:cNvPr id="12" name="11 Düz Bağlayıcı"/>
          <p:cNvCxnSpPr/>
          <p:nvPr/>
        </p:nvCxnSpPr>
        <p:spPr>
          <a:xfrm flipV="1">
            <a:off x="1763688" y="3429000"/>
            <a:ext cx="4320480" cy="504056"/>
          </a:xfrm>
          <a:prstGeom prst="line">
            <a:avLst/>
          </a:prstGeom>
        </p:spPr>
        <p:style>
          <a:lnRef idx="2">
            <a:schemeClr val="dk1"/>
          </a:lnRef>
          <a:fillRef idx="0">
            <a:schemeClr val="dk1"/>
          </a:fillRef>
          <a:effectRef idx="1">
            <a:schemeClr val="dk1"/>
          </a:effectRef>
          <a:fontRef idx="minor">
            <a:schemeClr val="tx1"/>
          </a:fontRef>
        </p:style>
      </p:cxnSp>
      <p:sp>
        <p:nvSpPr>
          <p:cNvPr id="7" name="6 Slayt Numarası Yer Tutucusu"/>
          <p:cNvSpPr>
            <a:spLocks noGrp="1"/>
          </p:cNvSpPr>
          <p:nvPr>
            <p:ph type="sldNum" sz="quarter" idx="12"/>
          </p:nvPr>
        </p:nvSpPr>
        <p:spPr/>
        <p:txBody>
          <a:bodyPr/>
          <a:lstStyle/>
          <a:p>
            <a:fld id="{88A6429F-2A93-400E-AD83-D416F99EAE8B}" type="slidenum">
              <a:rPr lang="tr-TR" smtClean="0"/>
              <a:pPr/>
              <a:t>29</a:t>
            </a:fld>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6048672"/>
          </a:xfrm>
        </p:spPr>
        <p:txBody>
          <a:bodyPr>
            <a:normAutofit lnSpcReduction="10000"/>
          </a:bodyPr>
          <a:lstStyle/>
          <a:p>
            <a:pPr algn="ctr">
              <a:buNone/>
            </a:pPr>
            <a:r>
              <a:rPr lang="tr-TR" sz="2400" b="1" dirty="0" smtClean="0"/>
              <a:t>UYGULAMALAR:</a:t>
            </a:r>
          </a:p>
          <a:p>
            <a:pPr marL="514350" indent="-514350" algn="just">
              <a:buAutoNum type="arabicParenR"/>
            </a:pPr>
            <a:r>
              <a:rPr lang="tr-TR" sz="2400" dirty="0" smtClean="0"/>
              <a:t>Vergi Usul Kanunu(VUK) açısından alacakların tahsil edilebilmelerine göre sınıflandırılmaları</a:t>
            </a:r>
          </a:p>
          <a:p>
            <a:pPr marL="514350" indent="-514350" algn="just">
              <a:buNone/>
            </a:pPr>
            <a:r>
              <a:rPr lang="tr-TR" sz="2400" dirty="0" smtClean="0"/>
              <a:t>    Bu alacaklar üç başlık halinde incelenmektedir.</a:t>
            </a:r>
          </a:p>
          <a:p>
            <a:pPr marL="514350" indent="-514350" algn="just">
              <a:buAutoNum type="alphaLcParenR"/>
            </a:pPr>
            <a:r>
              <a:rPr lang="tr-TR" sz="2400" dirty="0" smtClean="0"/>
              <a:t>Değersiz Alacaklar(V.U.K. 322)</a:t>
            </a:r>
          </a:p>
          <a:p>
            <a:pPr marL="514350" indent="-514350" algn="just">
              <a:buAutoNum type="alphaLcParenR"/>
            </a:pPr>
            <a:r>
              <a:rPr lang="tr-TR" sz="2400" dirty="0" smtClean="0"/>
              <a:t>Şüpheli Alacaklar(V.U.K. 323)</a:t>
            </a:r>
          </a:p>
          <a:p>
            <a:pPr marL="514350" indent="-514350" algn="just">
              <a:buAutoNum type="alphaLcParenR"/>
            </a:pPr>
            <a:r>
              <a:rPr lang="tr-TR" sz="2400" dirty="0" smtClean="0"/>
              <a:t>Vazgeçilen Alacaklar(V.U.K. 324)</a:t>
            </a:r>
          </a:p>
          <a:p>
            <a:pPr marL="514350" indent="-514350" algn="just">
              <a:buNone/>
            </a:pPr>
            <a:r>
              <a:rPr lang="tr-TR" sz="2400" dirty="0"/>
              <a:t> </a:t>
            </a:r>
            <a:r>
              <a:rPr lang="tr-TR" sz="2400" dirty="0" smtClean="0"/>
              <a:t>   </a:t>
            </a:r>
          </a:p>
          <a:p>
            <a:pPr marL="514350" indent="-514350" algn="just">
              <a:buNone/>
            </a:pPr>
            <a:r>
              <a:rPr lang="tr-TR" sz="2400" b="1" dirty="0" smtClean="0"/>
              <a:t>       a)Değersiz Alacaklar: </a:t>
            </a:r>
            <a:r>
              <a:rPr lang="tr-TR" sz="2400" dirty="0" smtClean="0"/>
              <a:t>Bu alacaklar  V.U.K. 322. madde de düzenlenmiştir. Değersiz Alacak;  ‘’</a:t>
            </a:r>
            <a:r>
              <a:rPr lang="tr-TR" sz="2400" dirty="0" err="1" smtClean="0"/>
              <a:t>Kazai</a:t>
            </a:r>
            <a:r>
              <a:rPr lang="tr-TR" sz="2400" dirty="0" smtClean="0"/>
              <a:t> bir hükme veya kanaat verici bir vesikaya göre tahsiline imkan kalmamış alacaklar’’ dır.</a:t>
            </a:r>
          </a:p>
          <a:p>
            <a:pPr marL="514350" indent="-514350" algn="just">
              <a:buNone/>
            </a:pPr>
            <a:r>
              <a:rPr lang="tr-TR" sz="2400" dirty="0"/>
              <a:t> </a:t>
            </a:r>
            <a:r>
              <a:rPr lang="tr-TR" sz="2400" dirty="0" smtClean="0"/>
              <a:t>        	Değerli alacaklar; tahsiline imkan kalmadığının anlaşılması halinde, bu duruma geldikleri tarihte tasarruf değerlerini kaybederler ve muhasebe kayıtlarında gösterilen (</a:t>
            </a:r>
            <a:r>
              <a:rPr lang="tr-TR" sz="2400" dirty="0" err="1" smtClean="0"/>
              <a:t>muhayyet</a:t>
            </a:r>
            <a:r>
              <a:rPr lang="tr-TR" sz="2400" dirty="0" smtClean="0"/>
              <a:t>) zarar yazılarak silinirler. </a:t>
            </a:r>
            <a:endParaRPr lang="tr-TR" sz="2400" dirty="0"/>
          </a:p>
        </p:txBody>
      </p:sp>
      <p:sp>
        <p:nvSpPr>
          <p:cNvPr id="4" name="3 Slayt Numarası Yer Tutucusu"/>
          <p:cNvSpPr>
            <a:spLocks noGrp="1"/>
          </p:cNvSpPr>
          <p:nvPr>
            <p:ph type="sldNum" sz="quarter" idx="12"/>
          </p:nvPr>
        </p:nvSpPr>
        <p:spPr/>
        <p:txBody>
          <a:bodyPr/>
          <a:lstStyle/>
          <a:p>
            <a:fld id="{88A6429F-2A93-400E-AD83-D416F99EAE8B}" type="slidenum">
              <a:rPr lang="tr-TR" smtClean="0"/>
              <a:pPr/>
              <a:t>3</a:t>
            </a:fld>
            <a:endParaRPr lang="tr-T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721499"/>
          </a:xfrm>
        </p:spPr>
        <p:txBody>
          <a:bodyPr/>
          <a:lstStyle/>
          <a:p>
            <a:pPr>
              <a:buNone/>
            </a:pPr>
            <a:r>
              <a:rPr lang="tr-TR" sz="2400" dirty="0" smtClean="0"/>
              <a:t>Aynı makine </a:t>
            </a:r>
            <a:r>
              <a:rPr lang="tr-TR" sz="2400" dirty="0" err="1" smtClean="0"/>
              <a:t>Kdv</a:t>
            </a:r>
            <a:r>
              <a:rPr lang="tr-TR" sz="2400" dirty="0" smtClean="0"/>
              <a:t> hariç(%18) 20.000 TL değerle satılsaydı kayıt şöyle olurdu:</a:t>
            </a:r>
          </a:p>
          <a:p>
            <a:pPr>
              <a:buNone/>
            </a:pPr>
            <a:r>
              <a:rPr lang="tr-TR" sz="2400" dirty="0" smtClean="0"/>
              <a:t>    20.000</a:t>
            </a:r>
          </a:p>
          <a:p>
            <a:pPr>
              <a:buNone/>
            </a:pPr>
            <a:r>
              <a:rPr lang="tr-TR" sz="2400" dirty="0" smtClean="0"/>
              <a:t>    3.600(%18)</a:t>
            </a:r>
          </a:p>
          <a:p>
            <a:pPr>
              <a:buNone/>
            </a:pPr>
            <a:r>
              <a:rPr lang="tr-TR" sz="2400" dirty="0" smtClean="0"/>
              <a:t>     23.600</a:t>
            </a:r>
          </a:p>
          <a:p>
            <a:pPr>
              <a:buNone/>
            </a:pPr>
            <a:r>
              <a:rPr lang="tr-TR" sz="2400" dirty="0" smtClean="0"/>
              <a:t>________________01/06/2019_____________</a:t>
            </a:r>
            <a:endParaRPr lang="tr-TR" sz="2400" dirty="0" smtClean="0"/>
          </a:p>
          <a:p>
            <a:pPr>
              <a:buNone/>
            </a:pPr>
            <a:r>
              <a:rPr lang="tr-TR" sz="2400" b="1" dirty="0" smtClean="0"/>
              <a:t>102 Bankalar		         </a:t>
            </a:r>
            <a:r>
              <a:rPr lang="tr-TR" sz="2400" b="1" dirty="0" smtClean="0"/>
              <a:t>                                    </a:t>
            </a:r>
            <a:r>
              <a:rPr lang="tr-TR" sz="2400" b="1" dirty="0" smtClean="0"/>
              <a:t>23.600-</a:t>
            </a:r>
          </a:p>
          <a:p>
            <a:pPr>
              <a:buNone/>
            </a:pPr>
            <a:r>
              <a:rPr lang="tr-TR" sz="2400" b="1" dirty="0" smtClean="0"/>
              <a:t>257 Birikmiş </a:t>
            </a:r>
            <a:r>
              <a:rPr lang="tr-TR" sz="2400" b="1" dirty="0" err="1" smtClean="0"/>
              <a:t>Amort</a:t>
            </a:r>
            <a:r>
              <a:rPr lang="tr-TR" sz="2400" b="1" dirty="0" smtClean="0"/>
              <a:t>.	         </a:t>
            </a:r>
            <a:r>
              <a:rPr lang="tr-TR" sz="2400" b="1" dirty="0" smtClean="0"/>
              <a:t>                                    </a:t>
            </a:r>
            <a:r>
              <a:rPr lang="tr-TR" sz="2400" b="1" dirty="0" smtClean="0"/>
              <a:t>18.000-</a:t>
            </a:r>
          </a:p>
          <a:p>
            <a:pPr>
              <a:buNone/>
            </a:pPr>
            <a:r>
              <a:rPr lang="tr-TR" sz="2400" b="1" dirty="0" smtClean="0"/>
              <a:t>689 D.ol.dışı Gid.ve Zarar	</a:t>
            </a:r>
            <a:r>
              <a:rPr lang="tr-TR" sz="2400" b="1" dirty="0" smtClean="0"/>
              <a:t>                                 7.000-</a:t>
            </a:r>
            <a:endParaRPr lang="tr-TR" sz="2400" b="1" dirty="0" smtClean="0"/>
          </a:p>
          <a:p>
            <a:pPr>
              <a:buNone/>
            </a:pPr>
            <a:r>
              <a:rPr lang="tr-TR" sz="2400" b="1" dirty="0" smtClean="0"/>
              <a:t>		253 T.Mak.ve Cihaz		</a:t>
            </a:r>
            <a:r>
              <a:rPr lang="tr-TR" sz="2400" b="1" dirty="0" smtClean="0"/>
              <a:t>                            45.000-</a:t>
            </a:r>
            <a:endParaRPr lang="tr-TR" sz="2400" b="1" dirty="0" smtClean="0"/>
          </a:p>
          <a:p>
            <a:pPr>
              <a:buNone/>
            </a:pPr>
            <a:r>
              <a:rPr lang="tr-TR" sz="2400" b="1" dirty="0" smtClean="0"/>
              <a:t>		391 </a:t>
            </a:r>
            <a:r>
              <a:rPr lang="tr-TR" sz="2400" b="1" dirty="0" err="1" smtClean="0"/>
              <a:t>Hes</a:t>
            </a:r>
            <a:r>
              <a:rPr lang="tr-TR" sz="2400" b="1" dirty="0" smtClean="0"/>
              <a:t>. KDV			</a:t>
            </a:r>
            <a:r>
              <a:rPr lang="tr-TR" sz="2400" b="1" dirty="0" smtClean="0"/>
              <a:t>                               3.600-</a:t>
            </a:r>
            <a:endParaRPr lang="tr-TR" sz="2400" b="1" dirty="0" smtClean="0"/>
          </a:p>
          <a:p>
            <a:pPr>
              <a:buNone/>
            </a:pPr>
            <a:r>
              <a:rPr lang="tr-TR" sz="2400" dirty="0" smtClean="0"/>
              <a:t>__________________     ____________________</a:t>
            </a:r>
            <a:endParaRPr lang="tr-TR" sz="2400" dirty="0"/>
          </a:p>
        </p:txBody>
      </p:sp>
      <p:cxnSp>
        <p:nvCxnSpPr>
          <p:cNvPr id="5" name="4 Düz Bağlayıcı"/>
          <p:cNvCxnSpPr/>
          <p:nvPr/>
        </p:nvCxnSpPr>
        <p:spPr>
          <a:xfrm>
            <a:off x="611560" y="2060848"/>
            <a:ext cx="1512168" cy="0"/>
          </a:xfrm>
          <a:prstGeom prst="line">
            <a:avLst/>
          </a:prstGeom>
        </p:spPr>
        <p:style>
          <a:lnRef idx="2">
            <a:schemeClr val="dk1"/>
          </a:lnRef>
          <a:fillRef idx="0">
            <a:schemeClr val="dk1"/>
          </a:fillRef>
          <a:effectRef idx="1">
            <a:schemeClr val="dk1"/>
          </a:effectRef>
          <a:fontRef idx="minor">
            <a:schemeClr val="tx1"/>
          </a:fontRef>
        </p:style>
      </p:cxnSp>
      <p:cxnSp>
        <p:nvCxnSpPr>
          <p:cNvPr id="7" name="6 Düz Bağlayıcı"/>
          <p:cNvCxnSpPr/>
          <p:nvPr/>
        </p:nvCxnSpPr>
        <p:spPr>
          <a:xfrm flipV="1">
            <a:off x="3419872" y="5229200"/>
            <a:ext cx="288032" cy="360040"/>
          </a:xfrm>
          <a:prstGeom prst="line">
            <a:avLst/>
          </a:prstGeom>
        </p:spPr>
        <p:style>
          <a:lnRef idx="2">
            <a:schemeClr val="dk1"/>
          </a:lnRef>
          <a:fillRef idx="0">
            <a:schemeClr val="dk1"/>
          </a:fillRef>
          <a:effectRef idx="1">
            <a:schemeClr val="dk1"/>
          </a:effectRef>
          <a:fontRef idx="minor">
            <a:schemeClr val="tx1"/>
          </a:fontRef>
        </p:style>
      </p:cxnSp>
      <p:sp>
        <p:nvSpPr>
          <p:cNvPr id="6" name="5 Slayt Numarası Yer Tutucusu"/>
          <p:cNvSpPr>
            <a:spLocks noGrp="1"/>
          </p:cNvSpPr>
          <p:nvPr>
            <p:ph type="sldNum" sz="quarter" idx="12"/>
          </p:nvPr>
        </p:nvSpPr>
        <p:spPr/>
        <p:txBody>
          <a:bodyPr/>
          <a:lstStyle/>
          <a:p>
            <a:fld id="{88A6429F-2A93-400E-AD83-D416F99EAE8B}" type="slidenum">
              <a:rPr lang="tr-TR" smtClean="0"/>
              <a:pPr/>
              <a:t>30</a:t>
            </a:fld>
            <a:endParaRPr lang="tr-T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721499"/>
          </a:xfrm>
        </p:spPr>
        <p:txBody>
          <a:bodyPr>
            <a:normAutofit/>
          </a:bodyPr>
          <a:lstStyle/>
          <a:p>
            <a:pPr>
              <a:buNone/>
            </a:pPr>
            <a:r>
              <a:rPr lang="tr-TR" sz="2400" b="1" dirty="0" smtClean="0"/>
              <a:t>Uygulama:</a:t>
            </a:r>
            <a:r>
              <a:rPr lang="tr-TR" sz="2400" dirty="0" smtClean="0"/>
              <a:t> Yukarıdaki örnekte olduğu şekilde eğer yönetim söz konusu yenilenmeyi istediği makineyi 8.000 TL tutarındaki kar, gelir olarak değil, Yeni Fonu hesabına aktarılmalı idi.</a:t>
            </a:r>
          </a:p>
          <a:p>
            <a:pPr>
              <a:buNone/>
            </a:pPr>
            <a:r>
              <a:rPr lang="tr-TR" sz="2400" dirty="0" smtClean="0"/>
              <a:t>__________________31/12/2019_____________</a:t>
            </a:r>
            <a:endParaRPr lang="tr-TR" sz="2400" dirty="0" smtClean="0"/>
          </a:p>
          <a:p>
            <a:pPr>
              <a:buNone/>
            </a:pPr>
            <a:r>
              <a:rPr lang="tr-TR" sz="2400" b="1" dirty="0" smtClean="0"/>
              <a:t>679 Diğer Olağandışı Gel. Ve Karlar	   </a:t>
            </a:r>
            <a:r>
              <a:rPr lang="tr-TR" sz="2400" b="1" dirty="0" smtClean="0"/>
              <a:t>                    </a:t>
            </a:r>
            <a:r>
              <a:rPr lang="tr-TR" sz="2400" b="1" dirty="0" smtClean="0"/>
              <a:t>8.000-</a:t>
            </a:r>
          </a:p>
          <a:p>
            <a:pPr>
              <a:buNone/>
            </a:pPr>
            <a:r>
              <a:rPr lang="tr-TR" sz="2400" b="1" dirty="0" smtClean="0"/>
              <a:t>		549 Özel Fonlar Hs.			</a:t>
            </a:r>
            <a:r>
              <a:rPr lang="tr-TR" sz="2400" b="1" dirty="0" smtClean="0"/>
              <a:t>                   </a:t>
            </a:r>
            <a:r>
              <a:rPr lang="tr-TR" sz="2400" b="1" dirty="0" smtClean="0"/>
              <a:t>8.000-</a:t>
            </a:r>
          </a:p>
          <a:p>
            <a:pPr>
              <a:buNone/>
            </a:pPr>
            <a:r>
              <a:rPr lang="tr-TR" sz="2400" dirty="0" smtClean="0"/>
              <a:t>_____________________   ___________________</a:t>
            </a:r>
            <a:endParaRPr lang="tr-TR" sz="2400" dirty="0" smtClean="0"/>
          </a:p>
          <a:p>
            <a:pPr>
              <a:buNone/>
            </a:pPr>
            <a:endParaRPr lang="tr-TR" sz="2400" dirty="0" smtClean="0"/>
          </a:p>
          <a:p>
            <a:pPr>
              <a:buNone/>
            </a:pPr>
            <a:r>
              <a:rPr lang="tr-TR" sz="2400" dirty="0" smtClean="0"/>
              <a:t>		Eğer işletme 50.000 TL </a:t>
            </a:r>
            <a:r>
              <a:rPr lang="tr-TR" sz="2400" dirty="0" err="1" smtClean="0"/>
              <a:t>lik</a:t>
            </a:r>
            <a:r>
              <a:rPr lang="tr-TR" sz="2400" dirty="0" smtClean="0"/>
              <a:t> bir makine alsaydı, bu makinenin amortismanı yenileme fonundan mahsup edilirdi. Amortisman oranı %20</a:t>
            </a:r>
          </a:p>
          <a:p>
            <a:pPr>
              <a:buNone/>
            </a:pPr>
            <a:r>
              <a:rPr lang="tr-TR" sz="2400" dirty="0" smtClean="0"/>
              <a:t>50.000 x 0,20 =10.000   Yeni makinenin amortisman tutarı</a:t>
            </a:r>
            <a:endParaRPr lang="tr-TR" sz="2400" dirty="0"/>
          </a:p>
        </p:txBody>
      </p:sp>
      <p:cxnSp>
        <p:nvCxnSpPr>
          <p:cNvPr id="5" name="4 Düz Bağlayıcı"/>
          <p:cNvCxnSpPr/>
          <p:nvPr/>
        </p:nvCxnSpPr>
        <p:spPr>
          <a:xfrm flipV="1">
            <a:off x="3635896" y="2996952"/>
            <a:ext cx="144016" cy="360040"/>
          </a:xfrm>
          <a:prstGeom prst="line">
            <a:avLst/>
          </a:prstGeom>
        </p:spPr>
        <p:style>
          <a:lnRef idx="2">
            <a:schemeClr val="dk1"/>
          </a:lnRef>
          <a:fillRef idx="0">
            <a:schemeClr val="dk1"/>
          </a:fillRef>
          <a:effectRef idx="1">
            <a:schemeClr val="dk1"/>
          </a:effectRef>
          <a:fontRef idx="minor">
            <a:schemeClr val="tx1"/>
          </a:fontRef>
        </p:style>
      </p:cxnSp>
      <p:sp>
        <p:nvSpPr>
          <p:cNvPr id="4" name="3 Slayt Numarası Yer Tutucusu"/>
          <p:cNvSpPr>
            <a:spLocks noGrp="1"/>
          </p:cNvSpPr>
          <p:nvPr>
            <p:ph type="sldNum" sz="quarter" idx="12"/>
          </p:nvPr>
        </p:nvSpPr>
        <p:spPr/>
        <p:txBody>
          <a:bodyPr/>
          <a:lstStyle/>
          <a:p>
            <a:fld id="{88A6429F-2A93-400E-AD83-D416F99EAE8B}" type="slidenum">
              <a:rPr lang="tr-TR" smtClean="0"/>
              <a:pPr/>
              <a:t>31</a:t>
            </a:fld>
            <a:endParaRPr lang="tr-T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6453336"/>
          </a:xfrm>
        </p:spPr>
        <p:txBody>
          <a:bodyPr>
            <a:normAutofit lnSpcReduction="10000"/>
          </a:bodyPr>
          <a:lstStyle/>
          <a:p>
            <a:pPr>
              <a:buNone/>
            </a:pPr>
            <a:r>
              <a:rPr lang="tr-TR" sz="2400" dirty="0" smtClean="0"/>
              <a:t>__________________31/12/2019____________</a:t>
            </a:r>
            <a:endParaRPr lang="tr-TR" sz="2400" dirty="0" smtClean="0"/>
          </a:p>
          <a:p>
            <a:pPr>
              <a:buNone/>
            </a:pPr>
            <a:r>
              <a:rPr lang="tr-TR" sz="2400" b="1" dirty="0" smtClean="0"/>
              <a:t>730 Genel Üretim </a:t>
            </a:r>
            <a:r>
              <a:rPr lang="tr-TR" sz="2400" b="1" dirty="0" err="1" smtClean="0"/>
              <a:t>Gid</a:t>
            </a:r>
            <a:r>
              <a:rPr lang="tr-TR" sz="2400" b="1" dirty="0" smtClean="0"/>
              <a:t>.        </a:t>
            </a:r>
            <a:r>
              <a:rPr lang="tr-TR" sz="2400" b="1" dirty="0" smtClean="0"/>
              <a:t>                                        </a:t>
            </a:r>
            <a:r>
              <a:rPr lang="tr-TR" sz="2400" b="1" dirty="0" smtClean="0"/>
              <a:t>2.000-</a:t>
            </a:r>
          </a:p>
          <a:p>
            <a:pPr>
              <a:buNone/>
            </a:pPr>
            <a:r>
              <a:rPr lang="tr-TR" sz="2400" b="1" dirty="0" smtClean="0"/>
              <a:t>549 Özel Fonlar                    </a:t>
            </a:r>
            <a:r>
              <a:rPr lang="tr-TR" sz="2400" b="1" dirty="0" smtClean="0"/>
              <a:t>                                         </a:t>
            </a:r>
            <a:r>
              <a:rPr lang="tr-TR" sz="2400" b="1" dirty="0" smtClean="0"/>
              <a:t>8.000-</a:t>
            </a:r>
          </a:p>
          <a:p>
            <a:pPr>
              <a:buNone/>
            </a:pPr>
            <a:r>
              <a:rPr lang="tr-TR" sz="2400" b="1" dirty="0" smtClean="0"/>
              <a:t>		257 Birikmiş </a:t>
            </a:r>
            <a:r>
              <a:rPr lang="tr-TR" sz="2400" b="1" dirty="0" err="1" smtClean="0"/>
              <a:t>Amort</a:t>
            </a:r>
            <a:r>
              <a:rPr lang="tr-TR" sz="2400" b="1" dirty="0" smtClean="0"/>
              <a:t>.	</a:t>
            </a:r>
            <a:r>
              <a:rPr lang="tr-TR" sz="2400" b="1" dirty="0" smtClean="0"/>
              <a:t>                              </a:t>
            </a:r>
            <a:r>
              <a:rPr lang="tr-TR" sz="2400" b="1" dirty="0" smtClean="0"/>
              <a:t>	</a:t>
            </a:r>
            <a:r>
              <a:rPr lang="tr-TR" sz="2400" b="1" dirty="0" smtClean="0"/>
              <a:t>   10.000-</a:t>
            </a:r>
            <a:endParaRPr lang="tr-TR" sz="2400" b="1" dirty="0" smtClean="0"/>
          </a:p>
          <a:p>
            <a:pPr>
              <a:buNone/>
            </a:pPr>
            <a:r>
              <a:rPr lang="tr-TR" sz="2400" dirty="0" smtClean="0"/>
              <a:t>		</a:t>
            </a:r>
            <a:r>
              <a:rPr lang="tr-TR" sz="2000" dirty="0" smtClean="0"/>
              <a:t>50.000 x 0,20 =10.000</a:t>
            </a:r>
          </a:p>
          <a:p>
            <a:pPr>
              <a:buNone/>
            </a:pPr>
            <a:r>
              <a:rPr lang="tr-TR" sz="2000" dirty="0" smtClean="0"/>
              <a:t>__________________________ _____________________</a:t>
            </a:r>
            <a:endParaRPr lang="tr-TR" sz="2000" dirty="0" smtClean="0"/>
          </a:p>
          <a:p>
            <a:pPr algn="just">
              <a:buNone/>
            </a:pPr>
            <a:r>
              <a:rPr lang="tr-TR" sz="2400" dirty="0" smtClean="0"/>
              <a:t>		Makinenin yenilenmesi halinde, söz konusu 3 yılın sonunda gelir yazılarak(vergi matrahına eklenerek) vergilendirilir. (3 yıl süre ile zarardan mahsup edilmek üzere bekletilir.)</a:t>
            </a:r>
          </a:p>
          <a:p>
            <a:pPr algn="just">
              <a:buNone/>
            </a:pPr>
            <a:r>
              <a:rPr lang="tr-TR" sz="2400" dirty="0" smtClean="0"/>
              <a:t>______________________ / ________________</a:t>
            </a:r>
            <a:endParaRPr lang="tr-TR" sz="2400" dirty="0" smtClean="0"/>
          </a:p>
          <a:p>
            <a:pPr algn="just">
              <a:buNone/>
            </a:pPr>
            <a:r>
              <a:rPr lang="tr-TR" sz="2400" b="1" dirty="0" smtClean="0"/>
              <a:t>549 Özel Fonlar	</a:t>
            </a:r>
            <a:r>
              <a:rPr lang="tr-TR" sz="2400" b="1" dirty="0" smtClean="0"/>
              <a:t>                                          </a:t>
            </a:r>
            <a:r>
              <a:rPr lang="tr-TR" sz="2400" b="1" dirty="0" smtClean="0"/>
              <a:t>	</a:t>
            </a:r>
            <a:r>
              <a:rPr lang="tr-TR" sz="2400" b="1" dirty="0" smtClean="0"/>
              <a:t>8.000-</a:t>
            </a:r>
            <a:endParaRPr lang="tr-TR" sz="2400" b="1" dirty="0" smtClean="0"/>
          </a:p>
          <a:p>
            <a:pPr algn="just">
              <a:buNone/>
            </a:pPr>
            <a:r>
              <a:rPr lang="tr-TR" sz="2400" dirty="0" smtClean="0"/>
              <a:t>	</a:t>
            </a:r>
            <a:r>
              <a:rPr lang="tr-TR" sz="2000" dirty="0" smtClean="0"/>
              <a:t>549.01 Yenileme Fonu</a:t>
            </a:r>
          </a:p>
          <a:p>
            <a:pPr algn="just">
              <a:buNone/>
            </a:pPr>
            <a:r>
              <a:rPr lang="tr-TR" sz="2400" dirty="0" smtClean="0"/>
              <a:t>		</a:t>
            </a:r>
            <a:r>
              <a:rPr lang="tr-TR" sz="2400" b="1" dirty="0" smtClean="0"/>
              <a:t>679 </a:t>
            </a:r>
            <a:r>
              <a:rPr lang="tr-TR" sz="2400" b="1" dirty="0" err="1" smtClean="0"/>
              <a:t>Diğ</a:t>
            </a:r>
            <a:r>
              <a:rPr lang="tr-TR" sz="2400" b="1" dirty="0" smtClean="0"/>
              <a:t>. Ol. Dışı Gel/ Karl.</a:t>
            </a:r>
            <a:r>
              <a:rPr lang="tr-TR" sz="2400" dirty="0" smtClean="0"/>
              <a:t>		</a:t>
            </a:r>
            <a:r>
              <a:rPr lang="tr-TR" sz="2400" dirty="0" smtClean="0"/>
              <a:t>                      </a:t>
            </a:r>
            <a:r>
              <a:rPr lang="tr-TR" sz="2400" b="1" dirty="0" smtClean="0"/>
              <a:t>8.000-</a:t>
            </a:r>
            <a:endParaRPr lang="tr-TR" sz="2400" b="1" dirty="0" smtClean="0"/>
          </a:p>
          <a:p>
            <a:pPr algn="just">
              <a:buNone/>
            </a:pPr>
            <a:r>
              <a:rPr lang="tr-TR" sz="2400" dirty="0" smtClean="0"/>
              <a:t>		       </a:t>
            </a:r>
            <a:r>
              <a:rPr lang="tr-TR" sz="2000" dirty="0" smtClean="0"/>
              <a:t>679.10. Maddi Duran Varlık Satış Karı</a:t>
            </a:r>
          </a:p>
          <a:p>
            <a:pPr algn="just">
              <a:buNone/>
            </a:pPr>
            <a:r>
              <a:rPr lang="tr-TR" sz="2000" dirty="0" smtClean="0"/>
              <a:t>__________________________    ______________________</a:t>
            </a:r>
            <a:endParaRPr lang="tr-TR" sz="2000" dirty="0" smtClean="0"/>
          </a:p>
          <a:p>
            <a:pPr algn="just">
              <a:buNone/>
            </a:pPr>
            <a:endParaRPr lang="tr-TR" sz="2400" dirty="0" smtClean="0"/>
          </a:p>
          <a:p>
            <a:pPr algn="just">
              <a:buNone/>
            </a:pPr>
            <a:endParaRPr lang="tr-TR" sz="2400" dirty="0" smtClean="0"/>
          </a:p>
          <a:p>
            <a:pPr algn="just">
              <a:buNone/>
            </a:pPr>
            <a:endParaRPr lang="tr-TR" sz="2400" dirty="0"/>
          </a:p>
        </p:txBody>
      </p:sp>
      <p:cxnSp>
        <p:nvCxnSpPr>
          <p:cNvPr id="5" name="4 Düz Bağlayıcı"/>
          <p:cNvCxnSpPr/>
          <p:nvPr/>
        </p:nvCxnSpPr>
        <p:spPr>
          <a:xfrm flipV="1">
            <a:off x="3779912" y="2492896"/>
            <a:ext cx="288032" cy="288032"/>
          </a:xfrm>
          <a:prstGeom prst="line">
            <a:avLst/>
          </a:prstGeom>
        </p:spPr>
        <p:style>
          <a:lnRef idx="2">
            <a:schemeClr val="dk1"/>
          </a:lnRef>
          <a:fillRef idx="0">
            <a:schemeClr val="dk1"/>
          </a:fillRef>
          <a:effectRef idx="1">
            <a:schemeClr val="dk1"/>
          </a:effectRef>
          <a:fontRef idx="minor">
            <a:schemeClr val="tx1"/>
          </a:fontRef>
        </p:style>
      </p:cxnSp>
      <p:cxnSp>
        <p:nvCxnSpPr>
          <p:cNvPr id="7" name="6 Düz Bağlayıcı"/>
          <p:cNvCxnSpPr/>
          <p:nvPr/>
        </p:nvCxnSpPr>
        <p:spPr>
          <a:xfrm flipV="1">
            <a:off x="3815916" y="6250880"/>
            <a:ext cx="216024" cy="288032"/>
          </a:xfrm>
          <a:prstGeom prst="line">
            <a:avLst/>
          </a:prstGeom>
        </p:spPr>
        <p:style>
          <a:lnRef idx="2">
            <a:schemeClr val="dk1"/>
          </a:lnRef>
          <a:fillRef idx="0">
            <a:schemeClr val="dk1"/>
          </a:fillRef>
          <a:effectRef idx="1">
            <a:schemeClr val="dk1"/>
          </a:effectRef>
          <a:fontRef idx="minor">
            <a:schemeClr val="tx1"/>
          </a:fontRef>
        </p:style>
      </p:cxnSp>
      <p:sp>
        <p:nvSpPr>
          <p:cNvPr id="6" name="5 Slayt Numarası Yer Tutucusu"/>
          <p:cNvSpPr>
            <a:spLocks noGrp="1"/>
          </p:cNvSpPr>
          <p:nvPr>
            <p:ph type="sldNum" sz="quarter" idx="12"/>
          </p:nvPr>
        </p:nvSpPr>
        <p:spPr/>
        <p:txBody>
          <a:bodyPr/>
          <a:lstStyle/>
          <a:p>
            <a:fld id="{88A6429F-2A93-400E-AD83-D416F99EAE8B}" type="slidenum">
              <a:rPr lang="tr-TR" smtClean="0"/>
              <a:pPr/>
              <a:t>32</a:t>
            </a:fld>
            <a:endParaRPr lang="tr-T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721499"/>
          </a:xfrm>
        </p:spPr>
        <p:txBody>
          <a:bodyPr>
            <a:normAutofit/>
          </a:bodyPr>
          <a:lstStyle/>
          <a:p>
            <a:pPr>
              <a:buNone/>
            </a:pPr>
            <a:r>
              <a:rPr lang="tr-TR" sz="4800" b="1" dirty="0" smtClean="0"/>
              <a:t>DİNLEDİĞİNİZ</a:t>
            </a:r>
          </a:p>
          <a:p>
            <a:pPr>
              <a:buNone/>
            </a:pPr>
            <a:r>
              <a:rPr lang="tr-TR" sz="4800" b="1" dirty="0" smtClean="0"/>
              <a:t>		</a:t>
            </a:r>
          </a:p>
          <a:p>
            <a:pPr>
              <a:buNone/>
            </a:pPr>
            <a:r>
              <a:rPr lang="tr-TR" sz="4800" b="1" dirty="0" smtClean="0"/>
              <a:t>				İÇİN</a:t>
            </a:r>
          </a:p>
          <a:p>
            <a:pPr>
              <a:buNone/>
            </a:pPr>
            <a:r>
              <a:rPr lang="tr-TR" sz="4800" b="1" dirty="0" smtClean="0"/>
              <a:t>						</a:t>
            </a:r>
          </a:p>
          <a:p>
            <a:pPr>
              <a:buNone/>
            </a:pPr>
            <a:r>
              <a:rPr lang="tr-TR" sz="4800" b="1" dirty="0" smtClean="0"/>
              <a:t>						   				                    TEŞEKKÜRLER…   </a:t>
            </a:r>
            <a:endParaRPr lang="tr-TR" sz="4800" b="1" dirty="0"/>
          </a:p>
        </p:txBody>
      </p:sp>
      <p:sp>
        <p:nvSpPr>
          <p:cNvPr id="4" name="3 Slayt Numarası Yer Tutucusu"/>
          <p:cNvSpPr>
            <a:spLocks noGrp="1"/>
          </p:cNvSpPr>
          <p:nvPr>
            <p:ph type="sldNum" sz="quarter" idx="12"/>
          </p:nvPr>
        </p:nvSpPr>
        <p:spPr/>
        <p:txBody>
          <a:bodyPr/>
          <a:lstStyle/>
          <a:p>
            <a:fld id="{88A6429F-2A93-400E-AD83-D416F99EAE8B}" type="slidenum">
              <a:rPr lang="tr-TR" smtClean="0"/>
              <a:pPr/>
              <a:t>33</a:t>
            </a:fld>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721499"/>
          </a:xfrm>
        </p:spPr>
        <p:txBody>
          <a:bodyPr>
            <a:normAutofit/>
          </a:bodyPr>
          <a:lstStyle/>
          <a:p>
            <a:pPr algn="just">
              <a:buNone/>
            </a:pPr>
            <a:r>
              <a:rPr lang="tr-TR" sz="2400" dirty="0" smtClean="0"/>
              <a:t>		Eğer işletme, 2. sınıf tüccar ise yani işletme hesabı esasına göre defter tutuluyorsa, bu tür alacaklarını gider yazarak yok ederler.</a:t>
            </a:r>
          </a:p>
          <a:p>
            <a:pPr algn="just">
              <a:buNone/>
            </a:pPr>
            <a:r>
              <a:rPr lang="tr-TR" sz="2400" b="1" dirty="0" smtClean="0"/>
              <a:t>    b) Şüpheli Alacaklar: </a:t>
            </a:r>
            <a:r>
              <a:rPr lang="tr-TR" sz="2400" dirty="0" smtClean="0"/>
              <a:t>Şüpheli alacaklar  V.U.K. </a:t>
            </a:r>
            <a:r>
              <a:rPr lang="tr-TR" sz="2400" dirty="0"/>
              <a:t> </a:t>
            </a:r>
            <a:r>
              <a:rPr lang="tr-TR" sz="2400" dirty="0" smtClean="0"/>
              <a:t>Madde 323 ile düzenlenmiştir.  Bu maddeye göre; şüpheli alacaklar ;</a:t>
            </a:r>
          </a:p>
          <a:p>
            <a:pPr algn="just">
              <a:buNone/>
            </a:pPr>
            <a:r>
              <a:rPr lang="tr-TR" sz="2400" dirty="0" smtClean="0"/>
              <a:t>- Ticari ve zirai kazancın elde edilmesi ve idame ettirilmesi sürdürülmesi ile ilgili olarak;</a:t>
            </a:r>
          </a:p>
          <a:p>
            <a:pPr algn="just">
              <a:buFontTx/>
              <a:buChar char="-"/>
            </a:pPr>
            <a:r>
              <a:rPr lang="tr-TR" sz="2400" dirty="0" smtClean="0"/>
              <a:t>Dava ve icra aşamasında olan alacaklar ile </a:t>
            </a:r>
          </a:p>
          <a:p>
            <a:pPr algn="just">
              <a:buFontTx/>
              <a:buChar char="-"/>
            </a:pPr>
            <a:r>
              <a:rPr lang="tr-TR" sz="2400" dirty="0" smtClean="0"/>
              <a:t>Yapılan protestoya veya yazı ile bir kereden fazla istenilmesine rağmen ödenmemiş olan, dava ve icra takibine değmeyecek kadar küçük alacaklar, şüpheli alacak olarak kabul edilirler.</a:t>
            </a:r>
          </a:p>
          <a:p>
            <a:pPr>
              <a:buFontTx/>
              <a:buChar char="-"/>
            </a:pPr>
            <a:endParaRPr lang="tr-TR" sz="2400" dirty="0" smtClean="0"/>
          </a:p>
          <a:p>
            <a:pPr>
              <a:buNone/>
            </a:pPr>
            <a:endParaRPr lang="tr-TR" sz="2400" dirty="0"/>
          </a:p>
        </p:txBody>
      </p:sp>
      <p:sp>
        <p:nvSpPr>
          <p:cNvPr id="4" name="3 Slayt Numarası Yer Tutucusu"/>
          <p:cNvSpPr>
            <a:spLocks noGrp="1"/>
          </p:cNvSpPr>
          <p:nvPr>
            <p:ph type="sldNum" sz="quarter" idx="12"/>
          </p:nvPr>
        </p:nvSpPr>
        <p:spPr/>
        <p:txBody>
          <a:bodyPr/>
          <a:lstStyle/>
          <a:p>
            <a:fld id="{88A6429F-2A93-400E-AD83-D416F99EAE8B}" type="slidenum">
              <a:rPr lang="tr-TR" smtClean="0"/>
              <a:pPr/>
              <a:t>4</a:t>
            </a:fld>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721499"/>
          </a:xfrm>
        </p:spPr>
        <p:txBody>
          <a:bodyPr/>
          <a:lstStyle/>
          <a:p>
            <a:pPr algn="just">
              <a:buNone/>
            </a:pPr>
            <a:r>
              <a:rPr lang="tr-TR" dirty="0" smtClean="0"/>
              <a:t>		</a:t>
            </a:r>
            <a:r>
              <a:rPr lang="tr-TR" sz="2400" dirty="0" smtClean="0"/>
              <a:t>Şüpheli hale gelen alacaklar için, değerleme gününün tasarruf değerine göre karşılık ayrılarak bilançonun pasifinde gösterilebilir.</a:t>
            </a:r>
          </a:p>
          <a:p>
            <a:pPr algn="just">
              <a:buNone/>
            </a:pPr>
            <a:r>
              <a:rPr lang="tr-TR" sz="2400" dirty="0" smtClean="0"/>
              <a:t>		Hangi alacaklar için karşılık ayrıldığı, karşılık hesabında belirtilir. Eğer söz konusu alacağın herhangi bir teminatı varsa, ayrılacak karşılık tutarı teminattan geri kalan tutar kadardır. </a:t>
            </a:r>
          </a:p>
          <a:p>
            <a:pPr algn="just">
              <a:buNone/>
            </a:pPr>
            <a:r>
              <a:rPr lang="tr-TR" sz="2400" dirty="0" smtClean="0"/>
              <a:t>	Karşılık ayrılan alacak kadar o dönemde gider yazıldığı için tahsil edildikleri dönemde de gelir yazılarak faaliyet sonuca aktarılır.</a:t>
            </a:r>
          </a:p>
          <a:p>
            <a:pPr algn="just">
              <a:buNone/>
            </a:pPr>
            <a:r>
              <a:rPr lang="tr-TR" sz="2400" dirty="0"/>
              <a:t>	</a:t>
            </a:r>
            <a:r>
              <a:rPr lang="tr-TR" sz="2400" dirty="0" smtClean="0"/>
              <a:t>	Şüpheli alacaklarla ilgili bir diğer konu da; konkordato olayıdır. </a:t>
            </a:r>
            <a:r>
              <a:rPr lang="tr-TR" sz="2400" dirty="0" err="1" smtClean="0"/>
              <a:t>Konkordoto</a:t>
            </a:r>
            <a:r>
              <a:rPr lang="tr-TR" sz="2400" dirty="0" smtClean="0"/>
              <a:t>; borçlarını ödeme güçlüğü çeken bir işletmeye, borçlarını ödeyebilmek açısından ek bir süre/ vade sağlayan ve aynı zamanda bu uygulama ile  işletmenin iflasını engelleyecek bir süreç olarak açıklanabilir.</a:t>
            </a:r>
          </a:p>
          <a:p>
            <a:pPr algn="just">
              <a:buNone/>
            </a:pPr>
            <a:endParaRPr lang="tr-TR" sz="2400" dirty="0"/>
          </a:p>
        </p:txBody>
      </p:sp>
      <p:sp>
        <p:nvSpPr>
          <p:cNvPr id="4" name="3 Slayt Numarası Yer Tutucusu"/>
          <p:cNvSpPr>
            <a:spLocks noGrp="1"/>
          </p:cNvSpPr>
          <p:nvPr>
            <p:ph type="sldNum" sz="quarter" idx="12"/>
          </p:nvPr>
        </p:nvSpPr>
        <p:spPr/>
        <p:txBody>
          <a:bodyPr/>
          <a:lstStyle/>
          <a:p>
            <a:fld id="{88A6429F-2A93-400E-AD83-D416F99EAE8B}" type="slidenum">
              <a:rPr lang="tr-TR" smtClean="0"/>
              <a:pPr/>
              <a:t>5</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721499"/>
          </a:xfrm>
        </p:spPr>
        <p:txBody>
          <a:bodyPr/>
          <a:lstStyle/>
          <a:p>
            <a:pPr algn="just">
              <a:buNone/>
            </a:pPr>
            <a:r>
              <a:rPr lang="tr-TR" dirty="0" smtClean="0"/>
              <a:t>		</a:t>
            </a:r>
          </a:p>
          <a:p>
            <a:pPr algn="just">
              <a:buNone/>
            </a:pPr>
            <a:endParaRPr lang="tr-TR" sz="2400" dirty="0"/>
          </a:p>
          <a:p>
            <a:pPr algn="just">
              <a:buNone/>
            </a:pPr>
            <a:r>
              <a:rPr lang="tr-TR" sz="2400" dirty="0" smtClean="0"/>
              <a:t>		Konkordato mahkeme kararı ile başlar, ancak konkordato sürecinin sonunda vazgeçilmeyen </a:t>
            </a:r>
            <a:r>
              <a:rPr lang="tr-TR" sz="2400" dirty="0"/>
              <a:t>a</a:t>
            </a:r>
            <a:r>
              <a:rPr lang="tr-TR" sz="2400" dirty="0" smtClean="0"/>
              <a:t>lacak tutarları dışındaki alacakların tahsil edilememe durumu her zaman vardır.</a:t>
            </a:r>
          </a:p>
          <a:p>
            <a:pPr algn="just">
              <a:buNone/>
            </a:pPr>
            <a:r>
              <a:rPr lang="tr-TR" sz="2400" b="1" dirty="0" smtClean="0"/>
              <a:t>     c) Vazgeçilen Alacaklar: </a:t>
            </a:r>
            <a:r>
              <a:rPr lang="tr-TR" sz="2400" dirty="0" smtClean="0"/>
              <a:t>Bu alacaklar V.U.K. </a:t>
            </a:r>
            <a:r>
              <a:rPr lang="tr-TR" sz="2400" dirty="0"/>
              <a:t>m</a:t>
            </a:r>
            <a:r>
              <a:rPr lang="tr-TR" sz="2400" dirty="0" smtClean="0"/>
              <a:t>d. 324 ile düzenlenmiştir. Bu alacaklar, alacaklardan vazgeçildiği yılın sonundan başlayarak 3 yıl içinde zamanla ita(yok) edilmediği takdirde kar/ zarar hesabına </a:t>
            </a:r>
            <a:r>
              <a:rPr lang="tr-TR" sz="2400" dirty="0"/>
              <a:t>k</a:t>
            </a:r>
            <a:r>
              <a:rPr lang="tr-TR" sz="2400" dirty="0" smtClean="0"/>
              <a:t>aydedilir. Şüpheli alacaklar ve vazgeçilen alacaklar mukayyet(kayıtlı) değerler ile değerlendirilirler.</a:t>
            </a:r>
            <a:endParaRPr lang="tr-TR" sz="2400" dirty="0"/>
          </a:p>
        </p:txBody>
      </p:sp>
      <p:sp>
        <p:nvSpPr>
          <p:cNvPr id="4" name="3 Slayt Numarası Yer Tutucusu"/>
          <p:cNvSpPr>
            <a:spLocks noGrp="1"/>
          </p:cNvSpPr>
          <p:nvPr>
            <p:ph type="sldNum" sz="quarter" idx="12"/>
          </p:nvPr>
        </p:nvSpPr>
        <p:spPr/>
        <p:txBody>
          <a:bodyPr/>
          <a:lstStyle/>
          <a:p>
            <a:fld id="{88A6429F-2A93-400E-AD83-D416F99EAE8B}" type="slidenum">
              <a:rPr lang="tr-TR" smtClean="0"/>
              <a:pPr/>
              <a:t>6</a:t>
            </a:fld>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721499"/>
          </a:xfrm>
        </p:spPr>
        <p:txBody>
          <a:bodyPr>
            <a:normAutofit/>
          </a:bodyPr>
          <a:lstStyle/>
          <a:p>
            <a:pPr algn="ctr">
              <a:buNone/>
            </a:pPr>
            <a:endParaRPr lang="tr-TR" b="1" dirty="0" smtClean="0"/>
          </a:p>
          <a:p>
            <a:pPr algn="ctr">
              <a:buNone/>
            </a:pPr>
            <a:r>
              <a:rPr lang="tr-TR" b="1" dirty="0" smtClean="0"/>
              <a:t>Her Üç Alacağın Envanteri:</a:t>
            </a:r>
          </a:p>
          <a:p>
            <a:pPr algn="just">
              <a:buNone/>
            </a:pPr>
            <a:r>
              <a:rPr lang="tr-TR" dirty="0" smtClean="0"/>
              <a:t>		</a:t>
            </a:r>
            <a:r>
              <a:rPr lang="tr-TR" sz="2400" dirty="0" smtClean="0"/>
              <a:t>Dönem sonu envanter çalışmaları sırasında tahsil yeteneğine göre farklı bir şekilde sınıflandırılmış alacaklara ilişkin defter ve kayıtlarda yer alan bilgi ve hesap kalanları, muhasebe içi envanter sonuçları olarak kabul edilir.</a:t>
            </a:r>
          </a:p>
          <a:p>
            <a:pPr algn="just">
              <a:buNone/>
            </a:pPr>
            <a:r>
              <a:rPr lang="tr-TR" sz="2400" dirty="0"/>
              <a:t>	</a:t>
            </a:r>
            <a:r>
              <a:rPr lang="tr-TR" sz="2400" dirty="0" smtClean="0"/>
              <a:t>	Vazgeçilen alacaklar için mahkeme kararı veya aynı niteliği taşıdığı kabul edilen kamu kurumları tarafından düzenlenmiş olan belgede bulunan bilgi ve tutarlar şüpheli alacaklar nedeni ile işletme tarafından protesto ve ihbarnamelerdeki bilgi ve tutarlar, V.U.K. </a:t>
            </a:r>
            <a:r>
              <a:rPr lang="tr-TR" sz="2400" dirty="0"/>
              <a:t>d</a:t>
            </a:r>
            <a:r>
              <a:rPr lang="tr-TR" sz="2400" dirty="0" smtClean="0"/>
              <a:t>a belirtilen şüpheli  alacak şartlarının gerçekleşip gerçekleşmediğine ilişkin gerekli incelemeler yapılır. </a:t>
            </a:r>
          </a:p>
        </p:txBody>
      </p:sp>
      <p:sp>
        <p:nvSpPr>
          <p:cNvPr id="4" name="3 Slayt Numarası Yer Tutucusu"/>
          <p:cNvSpPr>
            <a:spLocks noGrp="1"/>
          </p:cNvSpPr>
          <p:nvPr>
            <p:ph type="sldNum" sz="quarter" idx="12"/>
          </p:nvPr>
        </p:nvSpPr>
        <p:spPr/>
        <p:txBody>
          <a:bodyPr/>
          <a:lstStyle/>
          <a:p>
            <a:fld id="{88A6429F-2A93-400E-AD83-D416F99EAE8B}" type="slidenum">
              <a:rPr lang="tr-TR" smtClean="0"/>
              <a:pPr/>
              <a:t>7</a:t>
            </a:fld>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721499"/>
          </a:xfrm>
        </p:spPr>
        <p:txBody>
          <a:bodyPr/>
          <a:lstStyle/>
          <a:p>
            <a:pPr algn="just">
              <a:buNone/>
            </a:pPr>
            <a:r>
              <a:rPr lang="tr-TR" dirty="0" smtClean="0"/>
              <a:t>		</a:t>
            </a:r>
          </a:p>
          <a:p>
            <a:pPr algn="just">
              <a:buNone/>
            </a:pPr>
            <a:r>
              <a:rPr lang="tr-TR" sz="2400" dirty="0"/>
              <a:t>	</a:t>
            </a:r>
            <a:r>
              <a:rPr lang="tr-TR" sz="2400" dirty="0" smtClean="0"/>
              <a:t>	Alacak için bir teminat varsa bunun bedeli ve karşılık tutarının doğru hesaplanıp hesaplanmadığı, vazgeçilen alacaklar için de konkordato anlaşması ve bununla ilgili alınan mahkeme kararının içeriği (yer alan bilgiler) ve tutarlar, muhasebe dışı envanter bilgilerini oluşturur.</a:t>
            </a:r>
          </a:p>
          <a:p>
            <a:pPr algn="just">
              <a:buNone/>
            </a:pPr>
            <a:r>
              <a:rPr lang="tr-TR" sz="2400" dirty="0" smtClean="0"/>
              <a:t>		Muhasebe içi ve muhasebe dışı envanter bilgileri sağlandıktan sonra bu bilgiler karşılaştırılır. Fark yoksa herhangi bir düzeltme işlem ve kaydı yapılmaz. Fark varsa bu farkın nedenleri araştırılır. Nedenler bulundukça düzeltme ve ayarlama kayıtları yapılır.</a:t>
            </a:r>
            <a:endParaRPr lang="tr-TR" sz="2400" dirty="0"/>
          </a:p>
        </p:txBody>
      </p:sp>
      <p:sp>
        <p:nvSpPr>
          <p:cNvPr id="4" name="3 Slayt Numarası Yer Tutucusu"/>
          <p:cNvSpPr>
            <a:spLocks noGrp="1"/>
          </p:cNvSpPr>
          <p:nvPr>
            <p:ph type="sldNum" sz="quarter" idx="12"/>
          </p:nvPr>
        </p:nvSpPr>
        <p:spPr/>
        <p:txBody>
          <a:bodyPr/>
          <a:lstStyle/>
          <a:p>
            <a:fld id="{88A6429F-2A93-400E-AD83-D416F99EAE8B}" type="slidenum">
              <a:rPr lang="tr-TR" smtClean="0"/>
              <a:pPr/>
              <a:t>8</a:t>
            </a:fld>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721499"/>
          </a:xfrm>
        </p:spPr>
        <p:txBody>
          <a:bodyPr>
            <a:normAutofit lnSpcReduction="10000"/>
          </a:bodyPr>
          <a:lstStyle/>
          <a:p>
            <a:pPr algn="ctr">
              <a:buNone/>
            </a:pPr>
            <a:r>
              <a:rPr lang="tr-TR" b="1" dirty="0" smtClean="0"/>
              <a:t>Uygulamalar</a:t>
            </a:r>
          </a:p>
          <a:p>
            <a:pPr algn="just">
              <a:buNone/>
            </a:pPr>
            <a:r>
              <a:rPr lang="tr-TR" sz="2400" dirty="0" smtClean="0"/>
              <a:t>		31/12/2019 dönem sonunda A işletmesinin alacak senetlerinin tahsil yeteneği yönünden incelenmesi sonunda 28.000TL tutarlı bir senedin, protesto edildiği halde tahsil edilemediği ve icra takibine başlanıldığı anlaşılmıştır. Söz konusu alacak karşılığında 13.000 TL değerinde bir teminat alındığı belirlenmiştir. Bu alacak ili ilgili olarak sıra ile aşağıdaki kayıtlar yapılır: Alacak şüpheli hale geldiğinde</a:t>
            </a:r>
          </a:p>
          <a:p>
            <a:pPr algn="just">
              <a:buNone/>
            </a:pPr>
            <a:endParaRPr lang="tr-TR" sz="2400" dirty="0"/>
          </a:p>
          <a:p>
            <a:pPr algn="just">
              <a:buNone/>
            </a:pPr>
            <a:r>
              <a:rPr lang="tr-TR" sz="2400" dirty="0" smtClean="0"/>
              <a:t>_______________31/12/2019______________</a:t>
            </a:r>
            <a:endParaRPr lang="tr-TR" sz="2400" dirty="0" smtClean="0"/>
          </a:p>
          <a:p>
            <a:pPr algn="just">
              <a:buNone/>
            </a:pPr>
            <a:r>
              <a:rPr lang="tr-TR" sz="2400" b="1" dirty="0" smtClean="0"/>
              <a:t>128 Şüpheli Tic. Al. Hs.		</a:t>
            </a:r>
            <a:r>
              <a:rPr lang="tr-TR" sz="2400" b="1" dirty="0" smtClean="0"/>
              <a:t>                    28.000-</a:t>
            </a:r>
            <a:endParaRPr lang="tr-TR" sz="2400" b="1" dirty="0" smtClean="0"/>
          </a:p>
          <a:p>
            <a:pPr algn="just">
              <a:buNone/>
            </a:pPr>
            <a:r>
              <a:rPr lang="tr-TR" sz="2400" b="1" dirty="0"/>
              <a:t>	</a:t>
            </a:r>
            <a:r>
              <a:rPr lang="tr-TR" sz="2400" b="1" dirty="0" smtClean="0"/>
              <a:t>	121 Alacak Sen. Hs.			</a:t>
            </a:r>
            <a:r>
              <a:rPr lang="tr-TR" sz="2400" b="1" dirty="0" smtClean="0"/>
              <a:t>                  28.000-</a:t>
            </a:r>
            <a:endParaRPr lang="tr-TR" sz="2400" b="1" dirty="0" smtClean="0"/>
          </a:p>
          <a:p>
            <a:pPr algn="just">
              <a:buNone/>
            </a:pPr>
            <a:r>
              <a:rPr lang="tr-TR" sz="2400" dirty="0" smtClean="0"/>
              <a:t>Şüpheli hale gelen alacağın normal alacaklardan çıkarılması</a:t>
            </a:r>
          </a:p>
          <a:p>
            <a:pPr algn="just">
              <a:buNone/>
            </a:pPr>
            <a:r>
              <a:rPr lang="tr-TR" sz="2400" dirty="0" smtClean="0"/>
              <a:t>___________________      __________________</a:t>
            </a:r>
            <a:endParaRPr lang="tr-TR" sz="2400" dirty="0"/>
          </a:p>
        </p:txBody>
      </p:sp>
      <p:cxnSp>
        <p:nvCxnSpPr>
          <p:cNvPr id="5" name="4 Düz Bağlayıcı"/>
          <p:cNvCxnSpPr/>
          <p:nvPr/>
        </p:nvCxnSpPr>
        <p:spPr>
          <a:xfrm flipV="1">
            <a:off x="3491880" y="5445224"/>
            <a:ext cx="360040" cy="288032"/>
          </a:xfrm>
          <a:prstGeom prst="line">
            <a:avLst/>
          </a:prstGeom>
        </p:spPr>
        <p:style>
          <a:lnRef idx="2">
            <a:schemeClr val="dk1"/>
          </a:lnRef>
          <a:fillRef idx="0">
            <a:schemeClr val="dk1"/>
          </a:fillRef>
          <a:effectRef idx="1">
            <a:schemeClr val="dk1"/>
          </a:effectRef>
          <a:fontRef idx="minor">
            <a:schemeClr val="tx1"/>
          </a:fontRef>
        </p:style>
      </p:cxnSp>
      <p:sp>
        <p:nvSpPr>
          <p:cNvPr id="4" name="3 Slayt Numarası Yer Tutucusu"/>
          <p:cNvSpPr>
            <a:spLocks noGrp="1"/>
          </p:cNvSpPr>
          <p:nvPr>
            <p:ph type="sldNum" sz="quarter" idx="12"/>
          </p:nvPr>
        </p:nvSpPr>
        <p:spPr/>
        <p:txBody>
          <a:bodyPr/>
          <a:lstStyle/>
          <a:p>
            <a:fld id="{88A6429F-2A93-400E-AD83-D416F99EAE8B}" type="slidenum">
              <a:rPr lang="tr-TR" smtClean="0"/>
              <a:pPr/>
              <a:t>9</a:t>
            </a:fld>
            <a:endParaRPr lang="tr-T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536</TotalTime>
  <Words>666</Words>
  <Application>Microsoft Office PowerPoint</Application>
  <PresentationFormat>Ekran Gösterisi (4:3)</PresentationFormat>
  <Paragraphs>320</Paragraphs>
  <Slides>33</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33</vt:i4>
      </vt:variant>
    </vt:vector>
  </HeadingPairs>
  <TitlesOfParts>
    <vt:vector size="36" baseType="lpstr">
      <vt:lpstr>Arial</vt:lpstr>
      <vt:lpstr>Calibri</vt:lpstr>
      <vt:lpstr>Ofis Teması</vt:lpstr>
      <vt:lpstr>PowerPoint Sunusu</vt:lpstr>
      <vt:lpstr>UZAKTAN EĞİTİM PROGRAMI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Özer- Kişisel</dc:creator>
  <cp:lastModifiedBy>DUYGU</cp:lastModifiedBy>
  <cp:revision>180</cp:revision>
  <dcterms:created xsi:type="dcterms:W3CDTF">2020-04-18T16:21:11Z</dcterms:created>
  <dcterms:modified xsi:type="dcterms:W3CDTF">2020-04-21T19:21:26Z</dcterms:modified>
</cp:coreProperties>
</file>