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38"/>
  </p:notesMasterIdLst>
  <p:sldIdLst>
    <p:sldId id="273" r:id="rId3"/>
    <p:sldId id="276" r:id="rId4"/>
    <p:sldId id="275"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56" r:id="rId27"/>
    <p:sldId id="258" r:id="rId28"/>
    <p:sldId id="259" r:id="rId29"/>
    <p:sldId id="260" r:id="rId30"/>
    <p:sldId id="261" r:id="rId31"/>
    <p:sldId id="262" r:id="rId32"/>
    <p:sldId id="263" r:id="rId33"/>
    <p:sldId id="264" r:id="rId34"/>
    <p:sldId id="265" r:id="rId35"/>
    <p:sldId id="266" r:id="rId36"/>
    <p:sldId id="26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9" autoAdjust="0"/>
  </p:normalViewPr>
  <p:slideViewPr>
    <p:cSldViewPr>
      <p:cViewPr varScale="1">
        <p:scale>
          <a:sx n="99" d="100"/>
          <a:sy n="99" d="100"/>
        </p:scale>
        <p:origin x="102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4/29/2020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3569711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extLst>
      <p:ext uri="{BB962C8B-B14F-4D97-AF65-F5344CB8AC3E}">
        <p14:creationId xmlns:p14="http://schemas.microsoft.com/office/powerpoint/2010/main" val="1072825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a:p>
        </p:txBody>
      </p:sp>
    </p:spTree>
    <p:extLst>
      <p:ext uri="{BB962C8B-B14F-4D97-AF65-F5344CB8AC3E}">
        <p14:creationId xmlns:p14="http://schemas.microsoft.com/office/powerpoint/2010/main" val="2248090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a:p>
        </p:txBody>
      </p:sp>
    </p:spTree>
    <p:extLst>
      <p:ext uri="{BB962C8B-B14F-4D97-AF65-F5344CB8AC3E}">
        <p14:creationId xmlns:p14="http://schemas.microsoft.com/office/powerpoint/2010/main" val="3578397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a:p>
        </p:txBody>
      </p:sp>
    </p:spTree>
    <p:extLst>
      <p:ext uri="{BB962C8B-B14F-4D97-AF65-F5344CB8AC3E}">
        <p14:creationId xmlns:p14="http://schemas.microsoft.com/office/powerpoint/2010/main" val="4127114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a:p>
        </p:txBody>
      </p:sp>
    </p:spTree>
    <p:extLst>
      <p:ext uri="{BB962C8B-B14F-4D97-AF65-F5344CB8AC3E}">
        <p14:creationId xmlns:p14="http://schemas.microsoft.com/office/powerpoint/2010/main" val="980525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a:p>
        </p:txBody>
      </p:sp>
    </p:spTree>
    <p:extLst>
      <p:ext uri="{BB962C8B-B14F-4D97-AF65-F5344CB8AC3E}">
        <p14:creationId xmlns:p14="http://schemas.microsoft.com/office/powerpoint/2010/main" val="298221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15</a:t>
            </a:fld>
            <a:endParaRPr lang="en-US"/>
          </a:p>
        </p:txBody>
      </p:sp>
    </p:spTree>
    <p:extLst>
      <p:ext uri="{BB962C8B-B14F-4D97-AF65-F5344CB8AC3E}">
        <p14:creationId xmlns:p14="http://schemas.microsoft.com/office/powerpoint/2010/main" val="2341661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a:p>
        </p:txBody>
      </p:sp>
    </p:spTree>
    <p:extLst>
      <p:ext uri="{BB962C8B-B14F-4D97-AF65-F5344CB8AC3E}">
        <p14:creationId xmlns:p14="http://schemas.microsoft.com/office/powerpoint/2010/main" val="555345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a:p>
        </p:txBody>
      </p:sp>
    </p:spTree>
    <p:extLst>
      <p:ext uri="{BB962C8B-B14F-4D97-AF65-F5344CB8AC3E}">
        <p14:creationId xmlns:p14="http://schemas.microsoft.com/office/powerpoint/2010/main" val="2041603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18</a:t>
            </a:fld>
            <a:endParaRPr lang="en-US"/>
          </a:p>
        </p:txBody>
      </p:sp>
    </p:spTree>
    <p:extLst>
      <p:ext uri="{BB962C8B-B14F-4D97-AF65-F5344CB8AC3E}">
        <p14:creationId xmlns:p14="http://schemas.microsoft.com/office/powerpoint/2010/main" val="1902230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a:p>
        </p:txBody>
      </p:sp>
    </p:spTree>
    <p:extLst>
      <p:ext uri="{BB962C8B-B14F-4D97-AF65-F5344CB8AC3E}">
        <p14:creationId xmlns:p14="http://schemas.microsoft.com/office/powerpoint/2010/main" val="2390863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a:p>
        </p:txBody>
      </p:sp>
    </p:spTree>
    <p:extLst>
      <p:ext uri="{BB962C8B-B14F-4D97-AF65-F5344CB8AC3E}">
        <p14:creationId xmlns:p14="http://schemas.microsoft.com/office/powerpoint/2010/main" val="1204860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a:p>
        </p:txBody>
      </p:sp>
    </p:spTree>
    <p:extLst>
      <p:ext uri="{BB962C8B-B14F-4D97-AF65-F5344CB8AC3E}">
        <p14:creationId xmlns:p14="http://schemas.microsoft.com/office/powerpoint/2010/main" val="2648869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a:p>
        </p:txBody>
      </p:sp>
    </p:spTree>
    <p:extLst>
      <p:ext uri="{BB962C8B-B14F-4D97-AF65-F5344CB8AC3E}">
        <p14:creationId xmlns:p14="http://schemas.microsoft.com/office/powerpoint/2010/main" val="2211095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a:p>
        </p:txBody>
      </p:sp>
    </p:spTree>
    <p:extLst>
      <p:ext uri="{BB962C8B-B14F-4D97-AF65-F5344CB8AC3E}">
        <p14:creationId xmlns:p14="http://schemas.microsoft.com/office/powerpoint/2010/main" val="894700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a:p>
        </p:txBody>
      </p:sp>
    </p:spTree>
    <p:extLst>
      <p:ext uri="{BB962C8B-B14F-4D97-AF65-F5344CB8AC3E}">
        <p14:creationId xmlns:p14="http://schemas.microsoft.com/office/powerpoint/2010/main" val="2235077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a:p>
        </p:txBody>
      </p:sp>
    </p:spTree>
    <p:extLst>
      <p:ext uri="{BB962C8B-B14F-4D97-AF65-F5344CB8AC3E}">
        <p14:creationId xmlns:p14="http://schemas.microsoft.com/office/powerpoint/2010/main" val="1491920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a:p>
        </p:txBody>
      </p:sp>
    </p:spTree>
    <p:extLst>
      <p:ext uri="{BB962C8B-B14F-4D97-AF65-F5344CB8AC3E}">
        <p14:creationId xmlns:p14="http://schemas.microsoft.com/office/powerpoint/2010/main" val="1482283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a:p>
        </p:txBody>
      </p:sp>
    </p:spTree>
    <p:extLst>
      <p:ext uri="{BB962C8B-B14F-4D97-AF65-F5344CB8AC3E}">
        <p14:creationId xmlns:p14="http://schemas.microsoft.com/office/powerpoint/2010/main" val="1353450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a:p>
        </p:txBody>
      </p:sp>
    </p:spTree>
    <p:extLst>
      <p:ext uri="{BB962C8B-B14F-4D97-AF65-F5344CB8AC3E}">
        <p14:creationId xmlns:p14="http://schemas.microsoft.com/office/powerpoint/2010/main" val="2246811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28</a:t>
            </a:fld>
            <a:endParaRPr lang="en-US"/>
          </a:p>
        </p:txBody>
      </p:sp>
    </p:spTree>
    <p:extLst>
      <p:ext uri="{BB962C8B-B14F-4D97-AF65-F5344CB8AC3E}">
        <p14:creationId xmlns:p14="http://schemas.microsoft.com/office/powerpoint/2010/main" val="34962841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a:p>
        </p:txBody>
      </p:sp>
    </p:spTree>
    <p:extLst>
      <p:ext uri="{BB962C8B-B14F-4D97-AF65-F5344CB8AC3E}">
        <p14:creationId xmlns:p14="http://schemas.microsoft.com/office/powerpoint/2010/main" val="307585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extLst>
      <p:ext uri="{BB962C8B-B14F-4D97-AF65-F5344CB8AC3E}">
        <p14:creationId xmlns:p14="http://schemas.microsoft.com/office/powerpoint/2010/main" val="790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30</a:t>
            </a:fld>
            <a:endParaRPr lang="en-US"/>
          </a:p>
        </p:txBody>
      </p:sp>
    </p:spTree>
    <p:extLst>
      <p:ext uri="{BB962C8B-B14F-4D97-AF65-F5344CB8AC3E}">
        <p14:creationId xmlns:p14="http://schemas.microsoft.com/office/powerpoint/2010/main" val="926467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31</a:t>
            </a:fld>
            <a:endParaRPr lang="en-US"/>
          </a:p>
        </p:txBody>
      </p:sp>
    </p:spTree>
    <p:extLst>
      <p:ext uri="{BB962C8B-B14F-4D97-AF65-F5344CB8AC3E}">
        <p14:creationId xmlns:p14="http://schemas.microsoft.com/office/powerpoint/2010/main" val="2195996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32</a:t>
            </a:fld>
            <a:endParaRPr lang="en-US"/>
          </a:p>
        </p:txBody>
      </p:sp>
    </p:spTree>
    <p:extLst>
      <p:ext uri="{BB962C8B-B14F-4D97-AF65-F5344CB8AC3E}">
        <p14:creationId xmlns:p14="http://schemas.microsoft.com/office/powerpoint/2010/main" val="17076771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33</a:t>
            </a:fld>
            <a:endParaRPr lang="en-US"/>
          </a:p>
        </p:txBody>
      </p:sp>
    </p:spTree>
    <p:extLst>
      <p:ext uri="{BB962C8B-B14F-4D97-AF65-F5344CB8AC3E}">
        <p14:creationId xmlns:p14="http://schemas.microsoft.com/office/powerpoint/2010/main" val="39989502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34</a:t>
            </a:fld>
            <a:endParaRPr lang="en-US"/>
          </a:p>
        </p:txBody>
      </p:sp>
    </p:spTree>
    <p:extLst>
      <p:ext uri="{BB962C8B-B14F-4D97-AF65-F5344CB8AC3E}">
        <p14:creationId xmlns:p14="http://schemas.microsoft.com/office/powerpoint/2010/main" val="10750233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35</a:t>
            </a:fld>
            <a:endParaRPr lang="en-US"/>
          </a:p>
        </p:txBody>
      </p:sp>
    </p:spTree>
    <p:extLst>
      <p:ext uri="{BB962C8B-B14F-4D97-AF65-F5344CB8AC3E}">
        <p14:creationId xmlns:p14="http://schemas.microsoft.com/office/powerpoint/2010/main" val="187575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a:p>
        </p:txBody>
      </p:sp>
    </p:spTree>
    <p:extLst>
      <p:ext uri="{BB962C8B-B14F-4D97-AF65-F5344CB8AC3E}">
        <p14:creationId xmlns:p14="http://schemas.microsoft.com/office/powerpoint/2010/main" val="14836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a:p>
        </p:txBody>
      </p:sp>
    </p:spTree>
    <p:extLst>
      <p:ext uri="{BB962C8B-B14F-4D97-AF65-F5344CB8AC3E}">
        <p14:creationId xmlns:p14="http://schemas.microsoft.com/office/powerpoint/2010/main" val="844208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a:p>
        </p:txBody>
      </p:sp>
    </p:spTree>
    <p:extLst>
      <p:ext uri="{BB962C8B-B14F-4D97-AF65-F5344CB8AC3E}">
        <p14:creationId xmlns:p14="http://schemas.microsoft.com/office/powerpoint/2010/main" val="2719283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a:p>
        </p:txBody>
      </p:sp>
    </p:spTree>
    <p:extLst>
      <p:ext uri="{BB962C8B-B14F-4D97-AF65-F5344CB8AC3E}">
        <p14:creationId xmlns:p14="http://schemas.microsoft.com/office/powerpoint/2010/main" val="3861490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a:p>
        </p:txBody>
      </p:sp>
    </p:spTree>
    <p:extLst>
      <p:ext uri="{BB962C8B-B14F-4D97-AF65-F5344CB8AC3E}">
        <p14:creationId xmlns:p14="http://schemas.microsoft.com/office/powerpoint/2010/main" val="2254078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a:p>
        </p:txBody>
      </p:sp>
    </p:spTree>
    <p:extLst>
      <p:ext uri="{BB962C8B-B14F-4D97-AF65-F5344CB8AC3E}">
        <p14:creationId xmlns:p14="http://schemas.microsoft.com/office/powerpoint/2010/main" val="383057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tr-TR" noProof="1" smtClean="0"/>
              <a:t>Asıl başlık stili için tıklatın</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noProof="1"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4/29/2020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80A4771-C6EF-4B99-81F4-D30BE4E017A0}"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0A4771-C6EF-4B99-81F4-D30BE4E017A0}"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80A4771-C6EF-4B99-81F4-D30BE4E017A0}"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tr-TR" smtClean="0"/>
              <a:t>Asıl başlık stili için tıklatın</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0A4771-C6EF-4B99-81F4-D30BE4E017A0}"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0A4771-C6EF-4B99-81F4-D30BE4E017A0}"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D80A4771-C6EF-4B99-81F4-D30BE4E017A0}"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D80A4771-C6EF-4B99-81F4-D30BE4E017A0}"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tr-TR" smtClean="0"/>
              <a:t>Resim eklemek için simgeyi tıklatın</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tr-TR" noProof="1" smtClean="0"/>
              <a:t>Asıl başlık stili için tıklatın</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tr-TR" noProof="1" smtClean="0"/>
              <a:t>Asıl metin stillerini düzenlemek için tıklatın</a:t>
            </a:r>
          </a:p>
          <a:p>
            <a:pPr lvl="1"/>
            <a:r>
              <a:rPr lang="tr-TR" noProof="1" smtClean="0"/>
              <a:t>İkinci düzey</a:t>
            </a:r>
          </a:p>
          <a:p>
            <a:pPr lvl="2"/>
            <a:r>
              <a:rPr lang="tr-TR" noProof="1" smtClean="0"/>
              <a:t>Üçüncü düzey</a:t>
            </a:r>
          </a:p>
          <a:p>
            <a:pPr lvl="3"/>
            <a:r>
              <a:rPr lang="tr-TR" noProof="1" smtClean="0"/>
              <a:t>Dördüncü düzey</a:t>
            </a:r>
          </a:p>
          <a:p>
            <a:pPr lvl="4"/>
            <a:r>
              <a:rPr lang="tr-TR" noProof="1" smtClean="0"/>
              <a:t>Beşinci düzey</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D80A4771-C6EF-4B99-81F4-D30BE4E017A0}" type="datetimeFigureOut">
              <a:rPr lang="en-US" smtClean="0"/>
              <a:pPr algn="r"/>
              <a:t>4/29/2020</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r>
              <a:rPr lang="tr-TR" sz="2400" dirty="0">
                <a:solidFill>
                  <a:schemeClr val="accent1">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Uzaktan Eğitim Notları</a:t>
            </a: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tr-T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Finansal </a:t>
            </a:r>
            <a:r>
              <a:rPr lang="tr-TR" sz="400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Muhasebe </a:t>
            </a:r>
            <a:r>
              <a:rPr lang="tr-TR" sz="400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2/6</a:t>
            </a:r>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tr-TR"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Uygulamalar</a:t>
            </a:r>
          </a:p>
          <a:p>
            <a:pPr algn="ctr"/>
            <a:endParaRPr lang="tr-TR"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12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14.</a:t>
            </a:r>
            <a:r>
              <a:rPr lang="tr-TR" sz="1800" dirty="0" smtClean="0">
                <a:latin typeface="Arial" panose="020B0604020202020204" pitchFamily="34" charset="0"/>
                <a:cs typeface="Arial" panose="020B0604020202020204" pitchFamily="34" charset="0"/>
              </a:rPr>
              <a:t> İşletme her biri 15.000.- TL değerle 10 adet hisse senedini satın almıştır. Ayrıca bu hisse senetleri satın alındığında, bunları çıkaran şirket tarafından 15.000 TL kar payı tahakkuk ettirildiği anlaşılmıştır. </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110 Hisse Sen. Hs.	150.000.-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108 Diğer Hazır Değ.	  15.000.-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108.2 Satın alınan Kuponlar</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102 Bankalar Hesabı	  165.000.-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15.</a:t>
            </a:r>
            <a:r>
              <a:rPr lang="tr-TR" sz="1800" dirty="0" smtClean="0">
                <a:latin typeface="Arial" panose="020B0604020202020204" pitchFamily="34" charset="0"/>
                <a:cs typeface="Arial" panose="020B0604020202020204" pitchFamily="34" charset="0"/>
              </a:rPr>
              <a:t> Kupon bedeli kar payı tahsil edilerek bankadaki hesaba </a:t>
            </a:r>
            <a:r>
              <a:rPr lang="tr-TR" sz="1800" dirty="0" err="1" smtClean="0">
                <a:latin typeface="Arial" panose="020B0604020202020204" pitchFamily="34" charset="0"/>
                <a:cs typeface="Arial" panose="020B0604020202020204" pitchFamily="34" charset="0"/>
              </a:rPr>
              <a:t>yaıtılmıştır</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Hs.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15.000.-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102.01 TL </a:t>
            </a:r>
            <a:r>
              <a:rPr lang="tr-TR" sz="1800" dirty="0" err="1" smtClean="0">
                <a:latin typeface="Arial" panose="020B0604020202020204" pitchFamily="34" charset="0"/>
                <a:cs typeface="Arial" panose="020B0604020202020204" pitchFamily="34" charset="0"/>
              </a:rPr>
              <a:t>Mvd</a:t>
            </a: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108 Diğer Hazır Değ.	15.000.-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108.2 </a:t>
            </a:r>
            <a:r>
              <a:rPr lang="tr-TR" sz="1800" dirty="0">
                <a:latin typeface="Arial" panose="020B0604020202020204" pitchFamily="34" charset="0"/>
                <a:cs typeface="Arial" panose="020B0604020202020204" pitchFamily="34" charset="0"/>
              </a:rPr>
              <a:t>Satın alınan Kuponlar</a:t>
            </a:r>
          </a:p>
        </p:txBody>
      </p:sp>
      <p:cxnSp>
        <p:nvCxnSpPr>
          <p:cNvPr id="8" name="Düz Bağlayıcı 7"/>
          <p:cNvCxnSpPr/>
          <p:nvPr/>
        </p:nvCxnSpPr>
        <p:spPr>
          <a:xfrm>
            <a:off x="2483768" y="566124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267744" y="220486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42210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483768" y="357301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986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16.</a:t>
            </a:r>
            <a:r>
              <a:rPr lang="tr-TR" sz="1800" dirty="0" smtClean="0">
                <a:latin typeface="Arial" panose="020B0604020202020204" pitchFamily="34" charset="0"/>
                <a:cs typeface="Arial" panose="020B0604020202020204" pitchFamily="34" charset="0"/>
              </a:rPr>
              <a:t> İşletme; 40.000 TL tutarındaki senedini </a:t>
            </a:r>
            <a:r>
              <a:rPr lang="tr-TR" sz="1800" dirty="0" err="1" smtClean="0">
                <a:latin typeface="Arial" panose="020B0604020202020204" pitchFamily="34" charset="0"/>
                <a:cs typeface="Arial" panose="020B0604020202020204" pitchFamily="34" charset="0"/>
              </a:rPr>
              <a:t>iskonto</a:t>
            </a:r>
            <a:r>
              <a:rPr lang="tr-TR" sz="1800" dirty="0" smtClean="0">
                <a:latin typeface="Arial" panose="020B0604020202020204" pitchFamily="34" charset="0"/>
                <a:cs typeface="Arial" panose="020B0604020202020204" pitchFamily="34" charset="0"/>
              </a:rPr>
              <a:t> ettirmek amacıyla B bankasına vermiş ve 38.800.- net tutarı tahsil etmiştir. </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38.800.-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780 Finansman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1.200.-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Senetleri	 40.000.-</a:t>
            </a:r>
          </a:p>
          <a:p>
            <a:pPr>
              <a:lnSpc>
                <a:spcPct val="100000"/>
              </a:lnSpc>
              <a:spcBef>
                <a:spcPts val="0"/>
              </a:spcBef>
            </a:pPr>
            <a:r>
              <a:rPr lang="tr-TR" sz="1800" dirty="0" smtClean="0">
                <a:latin typeface="Arial" panose="020B0604020202020204" pitchFamily="34" charset="0"/>
                <a:cs typeface="Arial" panose="020B0604020202020204" pitchFamily="34" charset="0"/>
              </a:rPr>
              <a:t>	 	    121.07 </a:t>
            </a:r>
            <a:r>
              <a:rPr lang="tr-TR" sz="1800" dirty="0" err="1" smtClean="0">
                <a:latin typeface="Arial" panose="020B0604020202020204" pitchFamily="34" charset="0"/>
                <a:cs typeface="Arial" panose="020B0604020202020204" pitchFamily="34" charset="0"/>
              </a:rPr>
              <a:t>Cüz.sen</a:t>
            </a:r>
            <a:r>
              <a:rPr lang="tr-TR" sz="1800" dirty="0" smtClean="0">
                <a:latin typeface="Arial" panose="020B0604020202020204" pitchFamily="34" charset="0"/>
                <a:cs typeface="Arial" panose="020B0604020202020204" pitchFamily="34" charset="0"/>
              </a:rPr>
              <a:t>.</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17.</a:t>
            </a:r>
            <a:r>
              <a:rPr lang="tr-TR" sz="1800" dirty="0" smtClean="0">
                <a:latin typeface="Arial" panose="020B0604020202020204" pitchFamily="34" charset="0"/>
                <a:cs typeface="Arial" panose="020B0604020202020204" pitchFamily="34" charset="0"/>
              </a:rPr>
              <a:t> İşletmenin vadesinde ödenmeyen ve protesto olan 15.000 </a:t>
            </a:r>
            <a:r>
              <a:rPr lang="tr-TR" sz="1800" dirty="0" err="1" smtClean="0">
                <a:latin typeface="Arial" panose="020B0604020202020204" pitchFamily="34" charset="0"/>
                <a:cs typeface="Arial" panose="020B0604020202020204" pitchFamily="34" charset="0"/>
              </a:rPr>
              <a:t>TL’Lik</a:t>
            </a:r>
            <a:r>
              <a:rPr lang="tr-TR" sz="1800" dirty="0" smtClean="0">
                <a:latin typeface="Arial" panose="020B0604020202020204" pitchFamily="34" charset="0"/>
                <a:cs typeface="Arial" panose="020B0604020202020204" pitchFamily="34" charset="0"/>
              </a:rPr>
              <a:t> senet içim 120 TL protesto gideri ve yasal takip gideri olarak da 195 TL ödenmiştir.</a:t>
            </a:r>
            <a:endParaRPr lang="tr-TR" sz="1800" dirty="0">
              <a:latin typeface="Arial" panose="020B0604020202020204" pitchFamily="34" charset="0"/>
              <a:cs typeface="Arial" panose="020B0604020202020204" pitchFamily="34" charset="0"/>
            </a:endParaRP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127 Diğer Alacaklar 	15.315.-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127.01 Takipteki Al.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315.-</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121.01 Cüzdandaki Sen.	             15.000.-</a:t>
            </a:r>
            <a:endParaRPr lang="tr-TR" sz="1800" dirty="0">
              <a:latin typeface="Arial" panose="020B0604020202020204" pitchFamily="34" charset="0"/>
              <a:cs typeface="Arial" panose="020B0604020202020204" pitchFamily="34" charset="0"/>
            </a:endParaRPr>
          </a:p>
        </p:txBody>
      </p:sp>
      <p:cxnSp>
        <p:nvCxnSpPr>
          <p:cNvPr id="8" name="Düz Bağlayıcı 7"/>
          <p:cNvCxnSpPr/>
          <p:nvPr/>
        </p:nvCxnSpPr>
        <p:spPr>
          <a:xfrm>
            <a:off x="2483768" y="616530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123728" y="177281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472514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321297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03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18.</a:t>
            </a:r>
            <a:r>
              <a:rPr lang="tr-TR" sz="1800" dirty="0" smtClean="0">
                <a:latin typeface="Arial" panose="020B0604020202020204" pitchFamily="34" charset="0"/>
                <a:cs typeface="Arial" panose="020B0604020202020204" pitchFamily="34" charset="0"/>
              </a:rPr>
              <a:t> İşletme Alacak senetlerinden 50.000.- TL’lik bir senedini faaliyetleri gereği teminat olarak vermiştir.  </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121 Alacak Sen. 		  50.000.-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121.03 Teminata Verilen Sen.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Senetleri	 50.000.-</a:t>
            </a:r>
          </a:p>
          <a:p>
            <a:pPr>
              <a:lnSpc>
                <a:spcPct val="100000"/>
              </a:lnSpc>
              <a:spcBef>
                <a:spcPts val="0"/>
              </a:spcBef>
            </a:pPr>
            <a:r>
              <a:rPr lang="tr-TR" sz="1800" dirty="0" smtClean="0">
                <a:latin typeface="Arial" panose="020B0604020202020204" pitchFamily="34" charset="0"/>
                <a:cs typeface="Arial" panose="020B0604020202020204" pitchFamily="34" charset="0"/>
              </a:rPr>
              <a:t>	 	    121.01 </a:t>
            </a:r>
            <a:r>
              <a:rPr lang="tr-TR" sz="1800" dirty="0" err="1" smtClean="0">
                <a:latin typeface="Arial" panose="020B0604020202020204" pitchFamily="34" charset="0"/>
                <a:cs typeface="Arial" panose="020B0604020202020204" pitchFamily="34" charset="0"/>
              </a:rPr>
              <a:t>Cüz.sen</a:t>
            </a:r>
            <a:r>
              <a:rPr lang="tr-TR" sz="1800" dirty="0" smtClean="0">
                <a:latin typeface="Arial" panose="020B0604020202020204" pitchFamily="34" charset="0"/>
                <a:cs typeface="Arial" panose="020B0604020202020204" pitchFamily="34" charset="0"/>
              </a:rPr>
              <a:t>.</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19.</a:t>
            </a:r>
            <a:r>
              <a:rPr lang="tr-TR" sz="1800" dirty="0" smtClean="0">
                <a:latin typeface="Arial" panose="020B0604020202020204" pitchFamily="34" charset="0"/>
                <a:cs typeface="Arial" panose="020B0604020202020204" pitchFamily="34" charset="0"/>
              </a:rPr>
              <a:t> İşletme nakit ihtiyacı nedeniyle, Ali Kara’dan 80.000 TL değerinde bir hatır senedi almıştır.</a:t>
            </a:r>
            <a:endParaRPr lang="tr-TR" sz="1800" dirty="0">
              <a:latin typeface="Arial" panose="020B0604020202020204" pitchFamily="34" charset="0"/>
              <a:cs typeface="Arial" panose="020B0604020202020204" pitchFamily="34" charset="0"/>
            </a:endParaRP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121 Alacak Sen. 		80.000.-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121.01 Cüz. Sen.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336 </a:t>
            </a:r>
            <a:r>
              <a:rPr lang="tr-TR" sz="1800" dirty="0" err="1" smtClean="0">
                <a:latin typeface="Arial" panose="020B0604020202020204" pitchFamily="34" charset="0"/>
                <a:cs typeface="Arial" panose="020B0604020202020204" pitchFamily="34" charset="0"/>
              </a:rPr>
              <a:t>Çeş</a:t>
            </a:r>
            <a:r>
              <a:rPr lang="tr-TR" sz="1800" dirty="0" smtClean="0">
                <a:latin typeface="Arial" panose="020B0604020202020204" pitchFamily="34" charset="0"/>
                <a:cs typeface="Arial" panose="020B0604020202020204" pitchFamily="34" charset="0"/>
              </a:rPr>
              <a:t> Borçlar		   80.000.-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336.09 Ali Kara	</a:t>
            </a:r>
            <a:endParaRPr lang="tr-TR" sz="1800" dirty="0">
              <a:latin typeface="Arial" panose="020B0604020202020204" pitchFamily="34" charset="0"/>
              <a:cs typeface="Arial" panose="020B0604020202020204" pitchFamily="34" charset="0"/>
            </a:endParaRPr>
          </a:p>
        </p:txBody>
      </p:sp>
      <p:cxnSp>
        <p:nvCxnSpPr>
          <p:cNvPr id="8" name="Düz Bağlayıcı 7"/>
          <p:cNvCxnSpPr/>
          <p:nvPr/>
        </p:nvCxnSpPr>
        <p:spPr>
          <a:xfrm>
            <a:off x="2483768" y="57332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123728" y="177281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42210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321297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641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20.</a:t>
            </a:r>
            <a:r>
              <a:rPr lang="tr-TR" sz="1800" dirty="0" smtClean="0">
                <a:latin typeface="Arial" panose="020B0604020202020204" pitchFamily="34" charset="0"/>
                <a:cs typeface="Arial" panose="020B0604020202020204" pitchFamily="34" charset="0"/>
              </a:rPr>
              <a:t> Hatır senedi daha sonra iade edilmiştir.</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336 Çeşitli Borçlar	  80.000.-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Senetleri	 80.000.-</a:t>
            </a:r>
          </a:p>
          <a:p>
            <a:pPr>
              <a:lnSpc>
                <a:spcPct val="100000"/>
              </a:lnSpc>
              <a:spcBef>
                <a:spcPts val="0"/>
              </a:spcBef>
            </a:pP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21.</a:t>
            </a:r>
            <a:r>
              <a:rPr lang="tr-TR" sz="1800" dirty="0" smtClean="0">
                <a:latin typeface="Arial" panose="020B0604020202020204" pitchFamily="34" charset="0"/>
                <a:cs typeface="Arial" panose="020B0604020202020204" pitchFamily="34" charset="0"/>
              </a:rPr>
              <a:t> Dönem sonunda işletmenin kasasında 100.000 TL tutarında alacak senedi vardır ve işletme alacak senetlerine reeskont uygulaması yapacaktır. Yani alacak senetlerini envanter günü değeri ile bilançoda gösterecektir.</a:t>
            </a:r>
          </a:p>
          <a:p>
            <a:pPr>
              <a:lnSpc>
                <a:spcPct val="15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dirty="0" smtClean="0">
                <a:latin typeface="Arial" panose="020B0604020202020204" pitchFamily="34" charset="0"/>
                <a:cs typeface="Arial" panose="020B0604020202020204" pitchFamily="34" charset="0"/>
              </a:rPr>
              <a:t>F =  A*n*t			F= </a:t>
            </a:r>
            <a:r>
              <a:rPr lang="tr-TR" sz="1800" dirty="0" err="1" smtClean="0">
                <a:latin typeface="Arial" panose="020B0604020202020204" pitchFamily="34" charset="0"/>
                <a:cs typeface="Arial" panose="020B0604020202020204" pitchFamily="34" charset="0"/>
              </a:rPr>
              <a:t>İskonto</a:t>
            </a:r>
            <a:r>
              <a:rPr lang="tr-TR" sz="1800" dirty="0" smtClean="0">
                <a:latin typeface="Arial" panose="020B0604020202020204" pitchFamily="34" charset="0"/>
                <a:cs typeface="Arial" panose="020B0604020202020204" pitchFamily="34" charset="0"/>
              </a:rPr>
              <a:t> tutarı</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36.500 + (n*t)			A = Anapara/Senedin tutarı</a:t>
            </a:r>
          </a:p>
          <a:p>
            <a:pPr>
              <a:lnSpc>
                <a:spcPct val="150000"/>
              </a:lnSpc>
              <a:spcBef>
                <a:spcPts val="0"/>
              </a:spcBef>
            </a:pPr>
            <a:r>
              <a:rPr lang="tr-TR" sz="1800" dirty="0" smtClean="0">
                <a:latin typeface="Arial" panose="020B0604020202020204" pitchFamily="34" charset="0"/>
                <a:cs typeface="Arial" panose="020B0604020202020204" pitchFamily="34" charset="0"/>
              </a:rPr>
              <a:t>(İç </a:t>
            </a:r>
            <a:r>
              <a:rPr lang="tr-TR" sz="1800" dirty="0" err="1" smtClean="0">
                <a:latin typeface="Arial" panose="020B0604020202020204" pitchFamily="34" charset="0"/>
                <a:cs typeface="Arial" panose="020B0604020202020204" pitchFamily="34" charset="0"/>
              </a:rPr>
              <a:t>iskonto</a:t>
            </a:r>
            <a:r>
              <a:rPr lang="tr-TR" sz="1800" dirty="0" smtClean="0">
                <a:latin typeface="Arial" panose="020B0604020202020204" pitchFamily="34" charset="0"/>
                <a:cs typeface="Arial" panose="020B0604020202020204" pitchFamily="34" charset="0"/>
              </a:rPr>
              <a:t> formülü)		n = Senedin vadesi</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t = Faiz oranı</a:t>
            </a:r>
          </a:p>
        </p:txBody>
      </p:sp>
      <p:cxnSp>
        <p:nvCxnSpPr>
          <p:cNvPr id="6" name="Düz Bağlayıcı 5"/>
          <p:cNvCxnSpPr/>
          <p:nvPr/>
        </p:nvCxnSpPr>
        <p:spPr>
          <a:xfrm>
            <a:off x="2339752" y="14127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339752" y="227687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Düz Bağlayıcı 2"/>
          <p:cNvCxnSpPr/>
          <p:nvPr/>
        </p:nvCxnSpPr>
        <p:spPr>
          <a:xfrm>
            <a:off x="1907704" y="4869160"/>
            <a:ext cx="12961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94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a:latin typeface="Arial" panose="020B0604020202020204" pitchFamily="34" charset="0"/>
                <a:cs typeface="Arial" panose="020B0604020202020204" pitchFamily="34" charset="0"/>
              </a:rPr>
              <a:t>21.</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smtClean="0">
                <a:latin typeface="Arial" panose="020B0604020202020204" pitchFamily="34" charset="0"/>
                <a:cs typeface="Arial" panose="020B0604020202020204" pitchFamily="34" charset="0"/>
              </a:rPr>
              <a:t>	F =  A*n*t			</a:t>
            </a:r>
          </a:p>
          <a:p>
            <a:pPr>
              <a:lnSpc>
                <a:spcPct val="150000"/>
              </a:lnSpc>
              <a:spcBef>
                <a:spcPts val="0"/>
              </a:spcBef>
            </a:pPr>
            <a:r>
              <a:rPr lang="tr-TR" sz="1800" dirty="0" smtClean="0">
                <a:latin typeface="Arial" panose="020B0604020202020204" pitchFamily="34" charset="0"/>
                <a:cs typeface="Arial" panose="020B0604020202020204" pitchFamily="34" charset="0"/>
              </a:rPr>
              <a:t>    	 36.500 		</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(Dış </a:t>
            </a:r>
            <a:r>
              <a:rPr lang="tr-TR" sz="1800" dirty="0" err="1" smtClean="0">
                <a:latin typeface="Arial" panose="020B0604020202020204" pitchFamily="34" charset="0"/>
                <a:cs typeface="Arial" panose="020B0604020202020204" pitchFamily="34" charset="0"/>
              </a:rPr>
              <a:t>iskonto</a:t>
            </a:r>
            <a:r>
              <a:rPr lang="tr-TR" sz="1800" dirty="0" smtClean="0">
                <a:latin typeface="Arial" panose="020B0604020202020204" pitchFamily="34" charset="0"/>
                <a:cs typeface="Arial" panose="020B0604020202020204" pitchFamily="34" charset="0"/>
              </a:rPr>
              <a:t> formülü)	</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smtClean="0">
                <a:latin typeface="Arial" panose="020B0604020202020204" pitchFamily="34" charset="0"/>
                <a:cs typeface="Arial" panose="020B0604020202020204" pitchFamily="34" charset="0"/>
              </a:rPr>
              <a:t>Senedin vadesi : 01.02.2019 (31 gün)</a:t>
            </a:r>
          </a:p>
          <a:p>
            <a:pPr>
              <a:lnSpc>
                <a:spcPct val="150000"/>
              </a:lnSpc>
              <a:spcBef>
                <a:spcPts val="0"/>
              </a:spcBef>
            </a:pPr>
            <a:r>
              <a:rPr lang="tr-TR" sz="1800" dirty="0" smtClean="0">
                <a:latin typeface="Arial" panose="020B0604020202020204" pitchFamily="34" charset="0"/>
                <a:cs typeface="Arial" panose="020B0604020202020204" pitchFamily="34" charset="0"/>
              </a:rPr>
              <a:t>Faiz oranı          : %20</a:t>
            </a:r>
          </a:p>
          <a:p>
            <a:pPr>
              <a:lnSpc>
                <a:spcPct val="150000"/>
              </a:lnSpc>
              <a:spcBef>
                <a:spcPts val="0"/>
              </a:spcBef>
            </a:pPr>
            <a:r>
              <a:rPr lang="tr-TR" sz="1800" dirty="0" smtClean="0">
                <a:latin typeface="Arial" panose="020B0604020202020204" pitchFamily="34" charset="0"/>
                <a:cs typeface="Arial" panose="020B0604020202020204" pitchFamily="34" charset="0"/>
              </a:rPr>
              <a:t>Senet tutarı        : 100.000.-</a:t>
            </a:r>
          </a:p>
          <a:p>
            <a:pPr>
              <a:lnSpc>
                <a:spcPct val="150000"/>
              </a:lnSpc>
              <a:spcBef>
                <a:spcPts val="0"/>
              </a:spcBef>
            </a:pPr>
            <a:r>
              <a:rPr lang="tr-TR" sz="1800" dirty="0" smtClean="0">
                <a:latin typeface="Arial" panose="020B0604020202020204" pitchFamily="34" charset="0"/>
                <a:cs typeface="Arial" panose="020B0604020202020204" pitchFamily="34" charset="0"/>
              </a:rPr>
              <a:t>F=  A*n*t 	= 100.000 * 31 * 20 =   62.000.000.-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36.500+(n*t)</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36.500 + (31*20)       36.500 + 620			</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   62.000.000.-     = 1.670.- TL</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37.120</a:t>
            </a:r>
          </a:p>
          <a:p>
            <a:pPr>
              <a:lnSpc>
                <a:spcPct val="150000"/>
              </a:lnSpc>
              <a:spcBef>
                <a:spcPts val="0"/>
              </a:spcBef>
            </a:pPr>
            <a:r>
              <a:rPr lang="tr-TR" sz="1800" dirty="0" smtClean="0">
                <a:latin typeface="Arial" panose="020B0604020202020204" pitchFamily="34" charset="0"/>
                <a:cs typeface="Arial" panose="020B0604020202020204" pitchFamily="34" charset="0"/>
              </a:rPr>
              <a:t>Eğer senedi vadesinde tahsil edersek, 100.000.- olarak, eğer 31 Aralıkta tahsil edersek </a:t>
            </a:r>
            <a:r>
              <a:rPr lang="tr-TR" sz="1800" b="1" dirty="0" smtClean="0">
                <a:latin typeface="Arial" panose="020B0604020202020204" pitchFamily="34" charset="0"/>
                <a:cs typeface="Arial" panose="020B0604020202020204" pitchFamily="34" charset="0"/>
              </a:rPr>
              <a:t>98.330</a:t>
            </a:r>
            <a:r>
              <a:rPr lang="tr-TR" sz="1800" dirty="0" smtClean="0">
                <a:latin typeface="Arial" panose="020B0604020202020204" pitchFamily="34" charset="0"/>
                <a:cs typeface="Arial" panose="020B0604020202020204" pitchFamily="34" charset="0"/>
              </a:rPr>
              <a:t> TL olarak tahsil edebiliriz. (100.000 – 1.670)</a:t>
            </a:r>
          </a:p>
        </p:txBody>
      </p:sp>
      <p:cxnSp>
        <p:nvCxnSpPr>
          <p:cNvPr id="3" name="Düz Bağlayıcı 2"/>
          <p:cNvCxnSpPr/>
          <p:nvPr/>
        </p:nvCxnSpPr>
        <p:spPr>
          <a:xfrm>
            <a:off x="2411760" y="126876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1763688" y="414908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3563888" y="4149080"/>
            <a:ext cx="1728192" cy="3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V="1">
            <a:off x="5508104" y="4149080"/>
            <a:ext cx="1728192" cy="3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flipV="1">
            <a:off x="3455876" y="5373216"/>
            <a:ext cx="1728192" cy="3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611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a:latin typeface="Arial" panose="020B0604020202020204" pitchFamily="34" charset="0"/>
                <a:cs typeface="Arial" panose="020B0604020202020204" pitchFamily="34" charset="0"/>
              </a:rPr>
              <a:t>21</a:t>
            </a: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Bu hesaplamalardan sonra şu kayıt yapılır.</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657 Reeskont Faiz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1.670.-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122 Alacak Sen. Reeskontu	1.670.-</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smtClean="0">
                <a:latin typeface="Arial" panose="020B0604020202020204" pitchFamily="34" charset="0"/>
                <a:cs typeface="Arial" panose="020B0604020202020204" pitchFamily="34" charset="0"/>
              </a:rPr>
              <a:t>Yıl sonunda yapılan bu gider kaydı, gelecek dönemin hemen başında ters kayıtla (gelir kaydı yapılarak) ortadan kaldırılır.</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smtClean="0">
                <a:latin typeface="Arial" panose="020B0604020202020204" pitchFamily="34" charset="0"/>
                <a:cs typeface="Arial" panose="020B0604020202020204" pitchFamily="34" charset="0"/>
              </a:rPr>
              <a:t>	          122 </a:t>
            </a:r>
            <a:r>
              <a:rPr lang="tr-TR" sz="1800" dirty="0">
                <a:latin typeface="Arial" panose="020B0604020202020204" pitchFamily="34" charset="0"/>
                <a:cs typeface="Arial" panose="020B0604020202020204" pitchFamily="34" charset="0"/>
              </a:rPr>
              <a:t>Alacak Sen. Reeskontu 	1.670.-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122 </a:t>
            </a:r>
            <a:r>
              <a:rPr lang="tr-TR" sz="1800" dirty="0" err="1" smtClean="0">
                <a:latin typeface="Arial" panose="020B0604020202020204" pitchFamily="34" charset="0"/>
                <a:cs typeface="Arial" panose="020B0604020202020204" pitchFamily="34" charset="0"/>
              </a:rPr>
              <a:t>Reesk</a:t>
            </a:r>
            <a:r>
              <a:rPr lang="tr-TR" sz="1800" dirty="0" smtClean="0">
                <a:latin typeface="Arial" panose="020B0604020202020204" pitchFamily="34" charset="0"/>
                <a:cs typeface="Arial" panose="020B0604020202020204" pitchFamily="34" charset="0"/>
              </a:rPr>
              <a:t>. Faiz Gel.	</a:t>
            </a:r>
            <a:r>
              <a:rPr lang="tr-TR" sz="1800" dirty="0">
                <a:latin typeface="Arial" panose="020B0604020202020204" pitchFamily="34" charset="0"/>
                <a:cs typeface="Arial" panose="020B0604020202020204" pitchFamily="34" charset="0"/>
              </a:rPr>
              <a:t>	1.670</a:t>
            </a:r>
            <a:r>
              <a:rPr lang="tr-TR" sz="1800" dirty="0" smtClean="0">
                <a:latin typeface="Arial" panose="020B0604020202020204" pitchFamily="34" charset="0"/>
                <a:cs typeface="Arial" panose="020B0604020202020204" pitchFamily="34" charset="0"/>
              </a:rPr>
              <a:t>.-</a:t>
            </a:r>
            <a:endParaRPr lang="tr-TR" sz="1800" dirty="0">
              <a:latin typeface="Arial" panose="020B0604020202020204" pitchFamily="34" charset="0"/>
              <a:cs typeface="Arial" panose="020B0604020202020204" pitchFamily="34" charset="0"/>
            </a:endParaRPr>
          </a:p>
        </p:txBody>
      </p:sp>
      <p:cxnSp>
        <p:nvCxnSpPr>
          <p:cNvPr id="4" name="Düz Bağlayıcı 3"/>
          <p:cNvCxnSpPr/>
          <p:nvPr/>
        </p:nvCxnSpPr>
        <p:spPr>
          <a:xfrm>
            <a:off x="2843808" y="1196752"/>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3059832" y="220486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2843808" y="364502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3059832" y="4653136"/>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891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22. </a:t>
            </a:r>
            <a:r>
              <a:rPr lang="tr-TR" sz="1800" dirty="0" smtClean="0">
                <a:latin typeface="Arial" panose="020B0604020202020204" pitchFamily="34" charset="0"/>
                <a:cs typeface="Arial" panose="020B0604020202020204" pitchFamily="34" charset="0"/>
              </a:rPr>
              <a:t>Alıcı Ahmet Veli’den alınan 12.750 TL tutarındaki senet, vadesinde ödenmediğinden protesto edilmiştir.</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12.750.-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 		12.750.-</a:t>
            </a:r>
          </a:p>
          <a:p>
            <a:pPr>
              <a:lnSpc>
                <a:spcPct val="100000"/>
              </a:lnSpc>
              <a:spcBef>
                <a:spcPts val="0"/>
              </a:spcBef>
            </a:pPr>
            <a:r>
              <a:rPr lang="tr-TR" sz="1800" dirty="0" smtClean="0">
                <a:latin typeface="Arial" panose="020B0604020202020204" pitchFamily="34" charset="0"/>
                <a:cs typeface="Arial" panose="020B0604020202020204" pitchFamily="34" charset="0"/>
              </a:rPr>
              <a:t>			121.01 Cüz.	</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23. </a:t>
            </a:r>
            <a:r>
              <a:rPr lang="tr-TR" sz="1800" dirty="0" smtClean="0">
                <a:latin typeface="Arial" panose="020B0604020202020204" pitchFamily="34" charset="0"/>
                <a:cs typeface="Arial" panose="020B0604020202020204" pitchFamily="34" charset="0"/>
              </a:rPr>
              <a:t>Şüpheli alacak senedi daha sonra tahsil edilmiştir.</a:t>
            </a:r>
          </a:p>
          <a:p>
            <a:pPr>
              <a:lnSpc>
                <a:spcPct val="150000"/>
              </a:lnSpc>
              <a:spcBef>
                <a:spcPts val="0"/>
              </a:spcBef>
            </a:pPr>
            <a:r>
              <a:rPr lang="tr-TR" sz="1800" dirty="0" smtClean="0">
                <a:latin typeface="Arial" panose="020B0604020202020204" pitchFamily="34" charset="0"/>
                <a:cs typeface="Arial" panose="020B0604020202020204" pitchFamily="34" charset="0"/>
              </a:rPr>
              <a:t>	</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12.750.-</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12.750.-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128.03 Protestolu Sen.</a:t>
            </a:r>
            <a:endParaRPr lang="tr-TR" sz="1800" dirty="0">
              <a:latin typeface="Arial" panose="020B0604020202020204" pitchFamily="34" charset="0"/>
              <a:cs typeface="Arial" panose="020B0604020202020204" pitchFamily="34" charset="0"/>
            </a:endParaRPr>
          </a:p>
        </p:txBody>
      </p:sp>
      <p:cxnSp>
        <p:nvCxnSpPr>
          <p:cNvPr id="4" name="Düz Bağlayıcı 3"/>
          <p:cNvCxnSpPr/>
          <p:nvPr/>
        </p:nvCxnSpPr>
        <p:spPr>
          <a:xfrm>
            <a:off x="2843808" y="1556792"/>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3059832" y="270892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3059832" y="508518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843808" y="3717032"/>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95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24. </a:t>
            </a:r>
            <a:r>
              <a:rPr lang="tr-TR" sz="1800" dirty="0" smtClean="0">
                <a:latin typeface="Arial" panose="020B0604020202020204" pitchFamily="34" charset="0"/>
                <a:cs typeface="Arial" panose="020B0604020202020204" pitchFamily="34" charset="0"/>
              </a:rPr>
              <a:t>İşletmenin 18.000 TL’lik senedi protesto olmuştur. Senedin teminatı yoksa aşağıdaki kayıt yapılırdı. (senet bankaya tahsile verilmemiştir.)</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121 Alacak Sen. 		18.000.-</a:t>
            </a:r>
          </a:p>
          <a:p>
            <a:pPr>
              <a:lnSpc>
                <a:spcPct val="100000"/>
              </a:lnSpc>
              <a:spcBef>
                <a:spcPts val="0"/>
              </a:spcBef>
            </a:pPr>
            <a:r>
              <a:rPr lang="tr-TR" sz="1800" dirty="0" smtClean="0">
                <a:latin typeface="Arial" panose="020B0604020202020204" pitchFamily="34" charset="0"/>
                <a:cs typeface="Arial" panose="020B0604020202020204" pitchFamily="34" charset="0"/>
              </a:rPr>
              <a:t>			121.01 Cüz.	</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25. </a:t>
            </a:r>
            <a:r>
              <a:rPr lang="tr-TR" sz="1800" dirty="0" smtClean="0">
                <a:latin typeface="Arial" panose="020B0604020202020204" pitchFamily="34" charset="0"/>
                <a:cs typeface="Arial" panose="020B0604020202020204" pitchFamily="34" charset="0"/>
              </a:rPr>
              <a:t>Senedin 10.000 TL tutarında teminatı olduğunda;</a:t>
            </a:r>
          </a:p>
          <a:p>
            <a:pPr>
              <a:lnSpc>
                <a:spcPct val="150000"/>
              </a:lnSpc>
              <a:spcBef>
                <a:spcPts val="0"/>
              </a:spcBef>
            </a:pPr>
            <a:r>
              <a:rPr lang="tr-TR" sz="1800" dirty="0" smtClean="0">
                <a:latin typeface="Arial" panose="020B0604020202020204" pitchFamily="34" charset="0"/>
                <a:cs typeface="Arial" panose="020B0604020202020204" pitchFamily="34" charset="0"/>
              </a:rPr>
              <a:t>	</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654 Karşılık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8.000.-</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654.01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Al. Krş.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Al. Krş.	8.000.-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p>
          <a:p>
            <a:pPr>
              <a:lnSpc>
                <a:spcPct val="100000"/>
              </a:lnSpc>
              <a:spcBef>
                <a:spcPts val="0"/>
              </a:spcBef>
            </a:pPr>
            <a:endParaRPr lang="tr-TR" sz="1800" dirty="0">
              <a:latin typeface="Arial" panose="020B0604020202020204" pitchFamily="34" charset="0"/>
              <a:cs typeface="Arial" panose="020B0604020202020204" pitchFamily="34" charset="0"/>
            </a:endParaRPr>
          </a:p>
        </p:txBody>
      </p:sp>
      <p:cxnSp>
        <p:nvCxnSpPr>
          <p:cNvPr id="4" name="Düz Bağlayıcı 3"/>
          <p:cNvCxnSpPr/>
          <p:nvPr/>
        </p:nvCxnSpPr>
        <p:spPr>
          <a:xfrm>
            <a:off x="2843808" y="1556792"/>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3059832" y="270892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3059832" y="5013176"/>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843808" y="3717032"/>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220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26. </a:t>
            </a:r>
            <a:r>
              <a:rPr lang="tr-TR" sz="1800" dirty="0" smtClean="0">
                <a:latin typeface="Arial" panose="020B0604020202020204" pitchFamily="34" charset="0"/>
                <a:cs typeface="Arial" panose="020B0604020202020204" pitchFamily="34" charset="0"/>
              </a:rPr>
              <a:t>Senedin tamamına geçen dönem karşılık ayrılmış olan 20.000 </a:t>
            </a:r>
            <a:r>
              <a:rPr lang="tr-TR" sz="1800" dirty="0" err="1" smtClean="0">
                <a:latin typeface="Arial" panose="020B0604020202020204" pitchFamily="34" charset="0"/>
                <a:cs typeface="Arial" panose="020B0604020202020204" pitchFamily="34" charset="0"/>
              </a:rPr>
              <a:t>TL’lil</a:t>
            </a:r>
            <a:r>
              <a:rPr lang="tr-TR" sz="1800" dirty="0" smtClean="0">
                <a:latin typeface="Arial" panose="020B0604020202020204" pitchFamily="34" charset="0"/>
                <a:cs typeface="Arial" panose="020B0604020202020204" pitchFamily="34" charset="0"/>
              </a:rPr>
              <a:t> senet tahsil edildiğinde şu kayıt yapılır. (tahsil kaydı)</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Hs. 		20.000.-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128 </a:t>
            </a:r>
            <a:r>
              <a:rPr lang="tr-TR" sz="1800" dirty="0" err="1" smtClean="0">
                <a:latin typeface="Arial" panose="020B0604020202020204" pitchFamily="34" charset="0"/>
                <a:cs typeface="Arial" panose="020B0604020202020204" pitchFamily="34" charset="0"/>
              </a:rPr>
              <a:t>Şüph.Tic</a:t>
            </a:r>
            <a:r>
              <a:rPr lang="tr-TR" sz="1800" dirty="0" smtClean="0">
                <a:latin typeface="Arial" panose="020B0604020202020204" pitchFamily="34" charset="0"/>
                <a:cs typeface="Arial" panose="020B0604020202020204" pitchFamily="34" charset="0"/>
              </a:rPr>
              <a:t>. Al. 		20.000.-</a:t>
            </a:r>
          </a:p>
          <a:p>
            <a:pPr>
              <a:lnSpc>
                <a:spcPct val="100000"/>
              </a:lnSpc>
              <a:spcBef>
                <a:spcPts val="0"/>
              </a:spcBef>
            </a:pPr>
            <a:r>
              <a:rPr lang="tr-TR" sz="1800" dirty="0" smtClean="0">
                <a:latin typeface="Arial" panose="020B0604020202020204" pitchFamily="34" charset="0"/>
                <a:cs typeface="Arial" panose="020B0604020202020204" pitchFamily="34" charset="0"/>
              </a:rPr>
              <a:t>		</a:t>
            </a:r>
          </a:p>
          <a:p>
            <a:pPr>
              <a:lnSpc>
                <a:spcPct val="150000"/>
              </a:lnSpc>
              <a:spcBef>
                <a:spcPts val="0"/>
              </a:spcBef>
            </a:pP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t>
            </a:r>
            <a:r>
              <a:rPr lang="tr-TR" sz="1800" dirty="0" err="1" smtClean="0">
                <a:latin typeface="Arial" panose="020B0604020202020204" pitchFamily="34" charset="0"/>
                <a:cs typeface="Arial" panose="020B0604020202020204" pitchFamily="34" charset="0"/>
              </a:rPr>
              <a:t>Al.Krş</a:t>
            </a:r>
            <a:r>
              <a:rPr lang="tr-TR" sz="1800" dirty="0" smtClean="0">
                <a:latin typeface="Arial" panose="020B0604020202020204" pitchFamily="34" charset="0"/>
                <a:cs typeface="Arial" panose="020B0604020202020204" pitchFamily="34" charset="0"/>
              </a:rPr>
              <a:t>.</a:t>
            </a:r>
            <a:r>
              <a:rPr lang="tr-TR" sz="1800" dirty="0">
                <a:latin typeface="Arial" panose="020B0604020202020204" pitchFamily="34" charset="0"/>
                <a:cs typeface="Arial" panose="020B0604020202020204" pitchFamily="34" charset="0"/>
              </a:rPr>
              <a:t>		20.000.-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671 </a:t>
            </a:r>
            <a:r>
              <a:rPr lang="tr-TR" sz="1800" dirty="0" err="1" smtClean="0">
                <a:latin typeface="Arial" panose="020B0604020202020204" pitchFamily="34" charset="0"/>
                <a:cs typeface="Arial" panose="020B0604020202020204" pitchFamily="34" charset="0"/>
              </a:rPr>
              <a:t>Önc.Dönem</a:t>
            </a:r>
            <a:r>
              <a:rPr lang="tr-TR" sz="1800" dirty="0" smtClean="0">
                <a:latin typeface="Arial" panose="020B0604020202020204" pitchFamily="34" charset="0"/>
                <a:cs typeface="Arial" panose="020B0604020202020204" pitchFamily="34" charset="0"/>
              </a:rPr>
              <a:t> Gel. Ve Kar</a:t>
            </a:r>
            <a:r>
              <a:rPr lang="tr-TR" sz="1800" dirty="0">
                <a:latin typeface="Arial" panose="020B0604020202020204" pitchFamily="34" charset="0"/>
                <a:cs typeface="Arial" panose="020B0604020202020204" pitchFamily="34" charset="0"/>
              </a:rPr>
              <a:t>	20.000.-</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27. </a:t>
            </a:r>
            <a:r>
              <a:rPr lang="tr-TR" sz="1800" dirty="0" smtClean="0">
                <a:latin typeface="Arial" panose="020B0604020202020204" pitchFamily="34" charset="0"/>
                <a:cs typeface="Arial" panose="020B0604020202020204" pitchFamily="34" charset="0"/>
              </a:rPr>
              <a:t>Aynı dönem içinde tahsil edilseydi;</a:t>
            </a:r>
          </a:p>
          <a:p>
            <a:pPr>
              <a:lnSpc>
                <a:spcPct val="150000"/>
              </a:lnSpc>
              <a:spcBef>
                <a:spcPts val="0"/>
              </a:spcBef>
            </a:pPr>
            <a:r>
              <a:rPr lang="tr-TR" sz="1800" dirty="0" smtClean="0">
                <a:latin typeface="Arial" panose="020B0604020202020204" pitchFamily="34" charset="0"/>
                <a:cs typeface="Arial" panose="020B0604020202020204" pitchFamily="34" charset="0"/>
              </a:rPr>
              <a:t>	</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129 </a:t>
            </a:r>
            <a:r>
              <a:rPr lang="tr-TR" sz="1800" dirty="0" err="1" smtClean="0">
                <a:latin typeface="Arial" panose="020B0604020202020204" pitchFamily="34" charset="0"/>
                <a:cs typeface="Arial" panose="020B0604020202020204" pitchFamily="34" charset="0"/>
              </a:rPr>
              <a:t>Şüph</a:t>
            </a:r>
            <a:r>
              <a:rPr lang="tr-TR" sz="1800" dirty="0" smtClean="0">
                <a:latin typeface="Arial" panose="020B0604020202020204" pitchFamily="34" charset="0"/>
                <a:cs typeface="Arial" panose="020B0604020202020204" pitchFamily="34" charset="0"/>
              </a:rPr>
              <a:t> Tic.. </a:t>
            </a:r>
            <a:r>
              <a:rPr lang="tr-TR" sz="1800" dirty="0">
                <a:latin typeface="Arial" panose="020B0604020202020204" pitchFamily="34" charset="0"/>
                <a:cs typeface="Arial" panose="020B0604020202020204" pitchFamily="34" charset="0"/>
              </a:rPr>
              <a:t>Al. </a:t>
            </a:r>
            <a:r>
              <a:rPr lang="tr-TR" sz="1800" dirty="0" err="1">
                <a:latin typeface="Arial" panose="020B0604020202020204" pitchFamily="34" charset="0"/>
                <a:cs typeface="Arial" panose="020B0604020202020204" pitchFamily="34" charset="0"/>
              </a:rPr>
              <a:t>Krş</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20.000.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644 Konusu </a:t>
            </a:r>
            <a:r>
              <a:rPr lang="tr-TR" sz="1800" dirty="0" err="1" smtClean="0">
                <a:latin typeface="Arial" panose="020B0604020202020204" pitchFamily="34" charset="0"/>
                <a:cs typeface="Arial" panose="020B0604020202020204" pitchFamily="34" charset="0"/>
              </a:rPr>
              <a:t>Kalm</a:t>
            </a:r>
            <a:r>
              <a:rPr lang="tr-TR" sz="1800" dirty="0" smtClean="0">
                <a:latin typeface="Arial" panose="020B0604020202020204" pitchFamily="34" charset="0"/>
                <a:cs typeface="Arial" panose="020B0604020202020204" pitchFamily="34" charset="0"/>
              </a:rPr>
              <a:t>. Krş.		20.000.-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p>
          <a:p>
            <a:pPr>
              <a:lnSpc>
                <a:spcPct val="100000"/>
              </a:lnSpc>
              <a:spcBef>
                <a:spcPts val="0"/>
              </a:spcBef>
            </a:pPr>
            <a:endParaRPr lang="tr-TR" sz="1800" dirty="0">
              <a:latin typeface="Arial" panose="020B0604020202020204" pitchFamily="34" charset="0"/>
              <a:cs typeface="Arial" panose="020B0604020202020204" pitchFamily="34" charset="0"/>
            </a:endParaRPr>
          </a:p>
        </p:txBody>
      </p:sp>
      <p:cxnSp>
        <p:nvCxnSpPr>
          <p:cNvPr id="4" name="Düz Bağlayıcı 3"/>
          <p:cNvCxnSpPr/>
          <p:nvPr/>
        </p:nvCxnSpPr>
        <p:spPr>
          <a:xfrm>
            <a:off x="2843808" y="1556792"/>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3059832" y="256490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3059832" y="4437112"/>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059832" y="3501008"/>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3203848" y="5589240"/>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993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28. </a:t>
            </a:r>
            <a:r>
              <a:rPr lang="tr-TR" sz="1800" dirty="0" smtClean="0">
                <a:latin typeface="Arial" panose="020B0604020202020204" pitchFamily="34" charset="0"/>
                <a:cs typeface="Arial" panose="020B0604020202020204" pitchFamily="34" charset="0"/>
              </a:rPr>
              <a:t>İşletmenin kayıtlarında 40.000 TL değerle kayıtlı olan bir makinenin veriminin düşük olması nedeniyle 2019 yılında 28.000 TL değerle peşin olarak satılmıştır. (KDV 18%) Birikmiş amortismanı 30.000 TL’dir. İşletme makineyi yenilemek istemektedir. Bununla ilgili karar alınmış ve teşebbüse geçilmiştir.</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33.040.-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30.000.-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a:t>
            </a:r>
            <a:r>
              <a:rPr lang="tr-TR" sz="1800" dirty="0" err="1" smtClean="0">
                <a:latin typeface="Arial" panose="020B0604020202020204" pitchFamily="34" charset="0"/>
                <a:cs typeface="Arial" panose="020B0604020202020204" pitchFamily="34" charset="0"/>
              </a:rPr>
              <a:t>Tes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Mak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Cih</a:t>
            </a:r>
            <a:r>
              <a:rPr lang="tr-TR" sz="1800" dirty="0" smtClean="0">
                <a:latin typeface="Arial" panose="020B0604020202020204" pitchFamily="34" charset="0"/>
                <a:cs typeface="Arial" panose="020B0604020202020204" pitchFamily="34" charset="0"/>
              </a:rPr>
              <a:t>.	40.000.-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391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KDV.		  5.040.-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 Özel Fonlar		18.000.-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549.01 Yenileme Fonu</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p>
        </p:txBody>
      </p:sp>
      <p:cxnSp>
        <p:nvCxnSpPr>
          <p:cNvPr id="8" name="Düz Bağlayıcı 7"/>
          <p:cNvCxnSpPr/>
          <p:nvPr/>
        </p:nvCxnSpPr>
        <p:spPr>
          <a:xfrm>
            <a:off x="2267744" y="2780928"/>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555776" y="5517232"/>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23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dirty="0">
              <a:latin typeface="Arial" panose="020B0604020202020204" pitchFamily="34" charset="0"/>
              <a:cs typeface="Arial" panose="020B0604020202020204" pitchFamily="34" charset="0"/>
            </a:endParaRPr>
          </a:p>
          <a:p>
            <a:r>
              <a:rPr lang="tr-TR" sz="1800" dirty="0" smtClean="0">
                <a:latin typeface="Arial" panose="020B0604020202020204" pitchFamily="34" charset="0"/>
                <a:cs typeface="Arial" panose="020B0604020202020204" pitchFamily="34" charset="0"/>
              </a:rPr>
              <a:t>	Dönem sonunda yapılan envanterde aşağıdaki bilgiler elde edilmiştir.</a:t>
            </a:r>
          </a:p>
          <a:p>
            <a:r>
              <a:rPr lang="tr-TR" sz="1800" b="1" dirty="0">
                <a:latin typeface="Arial" panose="020B0604020202020204" pitchFamily="34" charset="0"/>
                <a:cs typeface="Arial" panose="020B0604020202020204" pitchFamily="34" charset="0"/>
              </a:rPr>
              <a:t>1</a:t>
            </a:r>
            <a:r>
              <a:rPr lang="tr-TR" sz="1800" b="1" dirty="0" smtClean="0">
                <a:latin typeface="Arial" panose="020B0604020202020204" pitchFamily="34" charset="0"/>
                <a:cs typeface="Arial" panose="020B0604020202020204" pitchFamily="34" charset="0"/>
              </a:rPr>
              <a:t>.</a:t>
            </a:r>
            <a:r>
              <a:rPr lang="tr-TR" sz="1800" dirty="0" smtClean="0">
                <a:latin typeface="Arial" panose="020B0604020202020204" pitchFamily="34" charset="0"/>
                <a:cs typeface="Arial" panose="020B0604020202020204" pitchFamily="34" charset="0"/>
              </a:rPr>
              <a:t> İşletmenin kasasında 18.000.- TL’lik eksik olduğu belirlenmiştir.</a:t>
            </a:r>
          </a:p>
          <a:p>
            <a:pPr>
              <a:lnSpc>
                <a:spcPct val="100000"/>
              </a:lnSpc>
              <a:spcBef>
                <a:spcPts val="0"/>
              </a:spcBef>
            </a:pPr>
            <a:r>
              <a:rPr lang="tr-TR" sz="1800" b="1" dirty="0" smtClean="0">
                <a:latin typeface="Arial" panose="020B0604020202020204" pitchFamily="34" charset="0"/>
                <a:cs typeface="Arial" panose="020B0604020202020204" pitchFamily="34" charset="0"/>
              </a:rPr>
              <a:t>	</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197 Sayım ve </a:t>
            </a:r>
            <a:r>
              <a:rPr lang="tr-TR" sz="1800" dirty="0" err="1" smtClean="0">
                <a:latin typeface="Arial" panose="020B0604020202020204" pitchFamily="34" charset="0"/>
                <a:cs typeface="Arial" panose="020B0604020202020204" pitchFamily="34" charset="0"/>
              </a:rPr>
              <a:t>Tes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197.01. Kasa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18.000.-	</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2.</a:t>
            </a:r>
            <a:r>
              <a:rPr lang="tr-TR" sz="1800" dirty="0" smtClean="0">
                <a:latin typeface="Arial" panose="020B0604020202020204" pitchFamily="34" charset="0"/>
                <a:cs typeface="Arial" panose="020B0604020202020204" pitchFamily="34" charset="0"/>
              </a:rPr>
              <a:t> Kasa noksanının 10.000 TL’sinin, Satıcılar ödenen ve kaydı unutulan tutar olduğu anlaşılmıştır.</a:t>
            </a:r>
          </a:p>
          <a:p>
            <a:pPr>
              <a:lnSpc>
                <a:spcPct val="100000"/>
              </a:lnSpc>
              <a:spcBef>
                <a:spcPts val="0"/>
              </a:spcBef>
            </a:pP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10.000</a:t>
            </a:r>
            <a:r>
              <a:rPr lang="tr-TR" sz="1800" dirty="0">
                <a:latin typeface="Arial" panose="020B0604020202020204" pitchFamily="34" charset="0"/>
                <a:cs typeface="Arial" panose="020B0604020202020204" pitchFamily="34" charset="0"/>
              </a:rPr>
              <a:t>.-</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197 Sayım ve </a:t>
            </a:r>
            <a:r>
              <a:rPr lang="tr-TR" sz="1800" dirty="0" err="1" smtClean="0">
                <a:latin typeface="Arial" panose="020B0604020202020204" pitchFamily="34" charset="0"/>
                <a:cs typeface="Arial" panose="020B0604020202020204" pitchFamily="34" charset="0"/>
              </a:rPr>
              <a:t>Tes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10.000</a:t>
            </a:r>
            <a:r>
              <a:rPr lang="tr-TR" sz="1800" dirty="0" smtClean="0">
                <a:latin typeface="Arial" panose="020B0604020202020204" pitchFamily="34" charset="0"/>
                <a:cs typeface="Arial" panose="020B0604020202020204" pitchFamily="34" charset="0"/>
              </a:rPr>
              <a:t>.-</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197.01. Kasa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p>
          <a:p>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483768" y="227687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627784" y="335699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339752" y="450912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2483768" y="5661248"/>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502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28. </a:t>
            </a:r>
            <a:r>
              <a:rPr lang="tr-TR" sz="1800" dirty="0" smtClean="0">
                <a:latin typeface="Arial" panose="020B0604020202020204" pitchFamily="34" charset="0"/>
                <a:cs typeface="Arial" panose="020B0604020202020204" pitchFamily="34" charset="0"/>
              </a:rPr>
              <a:t>İşletmenin kayıtlarında 40.000 TL değerle kayıtlı olan bir makinenin veriminin düşük olması nedeniyle 2019 yılında 28.000 TL değerle peşin olarak satılmıştır. (KDV 18%) Birikmiş amortismanı 30.000 TL’dir. İşletme makineyi yenilemek istemektedir. Bununla ilgili karar alınmış ve teşebbüse geçilmiştir.</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33.040.-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30.000.-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a:t>
            </a:r>
            <a:r>
              <a:rPr lang="tr-TR" sz="1800" dirty="0" err="1" smtClean="0">
                <a:latin typeface="Arial" panose="020B0604020202020204" pitchFamily="34" charset="0"/>
                <a:cs typeface="Arial" panose="020B0604020202020204" pitchFamily="34" charset="0"/>
              </a:rPr>
              <a:t>Tes</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Mak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Cih</a:t>
            </a:r>
            <a:r>
              <a:rPr lang="tr-TR" sz="1800" dirty="0" smtClean="0">
                <a:latin typeface="Arial" panose="020B0604020202020204" pitchFamily="34" charset="0"/>
                <a:cs typeface="Arial" panose="020B0604020202020204" pitchFamily="34" charset="0"/>
              </a:rPr>
              <a:t>.	40.000.-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391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KDV.		  5.040.-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 Özel Fonlar		18.000.-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549.01 Yenileme Fonu</a:t>
            </a:r>
          </a:p>
          <a:p>
            <a:pPr>
              <a:lnSpc>
                <a:spcPct val="150000"/>
              </a:lnSpc>
              <a:spcBef>
                <a:spcPts val="0"/>
              </a:spcBef>
            </a:pPr>
            <a:r>
              <a:rPr lang="tr-TR" sz="1800" dirty="0" smtClean="0">
                <a:latin typeface="Arial" panose="020B0604020202020204" pitchFamily="34" charset="0"/>
                <a:cs typeface="Arial" panose="020B0604020202020204" pitchFamily="34" charset="0"/>
              </a:rPr>
              <a:t>Net defter değeri = maliyet bedeli – Birikmiş amortisman</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 40.000 – 30.000 = 10.000</a:t>
            </a:r>
          </a:p>
          <a:p>
            <a:pPr>
              <a:lnSpc>
                <a:spcPct val="150000"/>
              </a:lnSpc>
              <a:spcBef>
                <a:spcPts val="0"/>
              </a:spcBef>
            </a:pPr>
            <a:r>
              <a:rPr lang="tr-TR" sz="1800" dirty="0" smtClean="0">
                <a:latin typeface="Arial" panose="020B0604020202020204" pitchFamily="34" charset="0"/>
                <a:cs typeface="Arial" panose="020B0604020202020204" pitchFamily="34" charset="0"/>
              </a:rPr>
              <a:t>Satış Karı            = Satış Bedeli – Net defter değeri</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 28.000 – 10.000 = 18.000</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p>
        </p:txBody>
      </p:sp>
      <p:cxnSp>
        <p:nvCxnSpPr>
          <p:cNvPr id="8" name="Düz Bağlayıcı 7"/>
          <p:cNvCxnSpPr/>
          <p:nvPr/>
        </p:nvCxnSpPr>
        <p:spPr>
          <a:xfrm>
            <a:off x="2411760" y="256490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555776" y="4941168"/>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059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29. </a:t>
            </a:r>
            <a:r>
              <a:rPr lang="tr-TR" sz="1800" dirty="0" smtClean="0">
                <a:latin typeface="Arial" panose="020B0604020202020204" pitchFamily="34" charset="0"/>
                <a:cs typeface="Arial" panose="020B0604020202020204" pitchFamily="34" charset="0"/>
              </a:rPr>
              <a:t>İşletme aynı işi yapmak üzere 2019 yılında 70.000 TL ödeyerek makineyi satın almıştır. (18% KDV eklenecek)</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191 </a:t>
            </a:r>
            <a:r>
              <a:rPr lang="tr-TR" sz="1800" dirty="0" err="1" smtClean="0">
                <a:latin typeface="Arial" panose="020B0604020202020204" pitchFamily="34" charset="0"/>
                <a:cs typeface="Arial" panose="020B0604020202020204" pitchFamily="34" charset="0"/>
              </a:rPr>
              <a:t>İnd</a:t>
            </a:r>
            <a:r>
              <a:rPr lang="tr-TR" sz="1800" dirty="0" smtClean="0">
                <a:latin typeface="Arial" panose="020B0604020202020204" pitchFamily="34" charset="0"/>
                <a:cs typeface="Arial" panose="020B0604020202020204" pitchFamily="34" charset="0"/>
              </a:rPr>
              <a:t>. KDV 		12.600.-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a:t>
            </a:r>
            <a:r>
              <a:rPr lang="tr-TR" sz="1800" dirty="0" err="1" smtClean="0">
                <a:latin typeface="Arial" panose="020B0604020202020204" pitchFamily="34" charset="0"/>
                <a:cs typeface="Arial" panose="020B0604020202020204" pitchFamily="34" charset="0"/>
              </a:rPr>
              <a:t>Tes.Mak.Cih</a:t>
            </a:r>
            <a:r>
              <a:rPr lang="tr-TR" sz="1800" dirty="0" smtClean="0">
                <a:latin typeface="Arial" panose="020B0604020202020204" pitchFamily="34" charset="0"/>
                <a:cs typeface="Arial" panose="020B0604020202020204" pitchFamily="34" charset="0"/>
              </a:rPr>
              <a:t>.		70.000.-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100 Kasa Hs.		82.600.-</a:t>
            </a:r>
          </a:p>
          <a:p>
            <a:pPr>
              <a:lnSpc>
                <a:spcPct val="15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30. </a:t>
            </a:r>
            <a:r>
              <a:rPr lang="tr-TR" sz="1800" dirty="0" smtClean="0">
                <a:latin typeface="Arial" panose="020B0604020202020204" pitchFamily="34" charset="0"/>
                <a:cs typeface="Arial" panose="020B0604020202020204" pitchFamily="34" charset="0"/>
              </a:rPr>
              <a:t>Yukarıdaki makinenin amortisman oranı %10’dur. </a:t>
            </a:r>
          </a:p>
          <a:p>
            <a:pPr>
              <a:lnSpc>
                <a:spcPct val="150000"/>
              </a:lnSpc>
              <a:spcBef>
                <a:spcPts val="0"/>
              </a:spcBef>
            </a:pPr>
            <a:r>
              <a:rPr lang="tr-TR" sz="1800" dirty="0" smtClean="0">
                <a:latin typeface="Arial" panose="020B0604020202020204" pitchFamily="34" charset="0"/>
                <a:cs typeface="Arial" panose="020B0604020202020204" pitchFamily="34" charset="0"/>
              </a:rPr>
              <a:t>70.000 * 0,10 = 7.000</a:t>
            </a:r>
          </a:p>
          <a:p>
            <a:pPr>
              <a:lnSpc>
                <a:spcPct val="150000"/>
              </a:lnSpc>
              <a:spcBef>
                <a:spcPts val="0"/>
              </a:spcBef>
            </a:pPr>
            <a:r>
              <a:rPr lang="tr-TR" sz="1800" dirty="0" smtClean="0">
                <a:latin typeface="Arial" panose="020B0604020202020204" pitchFamily="34" charset="0"/>
                <a:cs typeface="Arial" panose="020B0604020202020204" pitchFamily="34" charset="0"/>
              </a:rPr>
              <a:t>2019 yılı amortisman kaydı</a:t>
            </a:r>
          </a:p>
          <a:p>
            <a:pPr>
              <a:lnSpc>
                <a:spcPct val="150000"/>
              </a:lnSpc>
              <a:spcBef>
                <a:spcPts val="0"/>
              </a:spcBef>
            </a:pP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549 Özel Fonlar		7.000.-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549.01 Yenileme Fonu</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7.000.-</a:t>
            </a:r>
          </a:p>
        </p:txBody>
      </p:sp>
      <p:cxnSp>
        <p:nvCxnSpPr>
          <p:cNvPr id="9" name="Düz Bağlayıcı 8"/>
          <p:cNvCxnSpPr/>
          <p:nvPr/>
        </p:nvCxnSpPr>
        <p:spPr>
          <a:xfrm>
            <a:off x="2411760" y="148478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699792" y="306896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11760" y="472514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555776" y="6021288"/>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206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31. </a:t>
            </a:r>
            <a:r>
              <a:rPr lang="tr-TR" sz="1800" dirty="0" smtClean="0">
                <a:latin typeface="Arial" panose="020B0604020202020204" pitchFamily="34" charset="0"/>
                <a:cs typeface="Arial" panose="020B0604020202020204" pitchFamily="34" charset="0"/>
              </a:rPr>
              <a:t>2020 yılındaki amortisman kaydı;</a:t>
            </a:r>
          </a:p>
          <a:p>
            <a:pPr>
              <a:lnSpc>
                <a:spcPct val="15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 Özel </a:t>
            </a:r>
            <a:r>
              <a:rPr lang="tr-TR" sz="1800" dirty="0" err="1" smtClean="0">
                <a:latin typeface="Arial" panose="020B0604020202020204" pitchFamily="34" charset="0"/>
                <a:cs typeface="Arial" panose="020B0604020202020204" pitchFamily="34" charset="0"/>
              </a:rPr>
              <a:t>Fonl</a:t>
            </a:r>
            <a:r>
              <a:rPr lang="tr-TR" sz="1800" dirty="0" smtClean="0">
                <a:latin typeface="Arial" panose="020B0604020202020204" pitchFamily="34" charset="0"/>
                <a:cs typeface="Arial" panose="020B0604020202020204" pitchFamily="34" charset="0"/>
              </a:rPr>
              <a:t>.		7.000.-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549.01 </a:t>
            </a:r>
            <a:r>
              <a:rPr lang="tr-TR" sz="1800" dirty="0">
                <a:latin typeface="Arial" panose="020B0604020202020204" pitchFamily="34" charset="0"/>
                <a:cs typeface="Arial" panose="020B0604020202020204" pitchFamily="34" charset="0"/>
              </a:rPr>
              <a:t>Yenileme Fonu</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7.000.-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32. </a:t>
            </a:r>
            <a:r>
              <a:rPr lang="tr-TR" sz="1800" dirty="0" smtClean="0">
                <a:latin typeface="Arial" panose="020B0604020202020204" pitchFamily="34" charset="0"/>
                <a:cs typeface="Arial" panose="020B0604020202020204" pitchFamily="34" charset="0"/>
              </a:rPr>
              <a:t>2021 yılındaki amortisman kaydı;</a:t>
            </a:r>
          </a:p>
          <a:p>
            <a:pPr>
              <a:lnSpc>
                <a:spcPct val="15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549 Özel Fonlar		4.000.-</a:t>
            </a:r>
          </a:p>
          <a:p>
            <a:pPr>
              <a:lnSpc>
                <a:spcPct val="100000"/>
              </a:lnSpc>
              <a:spcBef>
                <a:spcPts val="0"/>
              </a:spcBef>
            </a:pPr>
            <a:r>
              <a:rPr lang="tr-TR" sz="1800" dirty="0" smtClean="0">
                <a:latin typeface="Arial" panose="020B0604020202020204" pitchFamily="34" charset="0"/>
                <a:cs typeface="Arial" panose="020B0604020202020204" pitchFamily="34" charset="0"/>
              </a:rPr>
              <a:t>	    549.01 Yenileme Fonu</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796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Ve </a:t>
            </a:r>
            <a:r>
              <a:rPr lang="tr-TR" sz="1800" dirty="0" err="1" smtClean="0">
                <a:latin typeface="Arial" panose="020B0604020202020204" pitchFamily="34" charset="0"/>
                <a:cs typeface="Arial" panose="020B0604020202020204" pitchFamily="34" charset="0"/>
              </a:rPr>
              <a:t>Tük.Pay</a:t>
            </a:r>
            <a:r>
              <a:rPr lang="tr-TR" sz="1800" dirty="0" smtClean="0">
                <a:latin typeface="Arial" panose="020B0604020202020204" pitchFamily="34" charset="0"/>
                <a:cs typeface="Arial" panose="020B0604020202020204" pitchFamily="34" charset="0"/>
              </a:rPr>
              <a:t>.	3.000</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7.000.-</a:t>
            </a:r>
          </a:p>
        </p:txBody>
      </p:sp>
      <p:cxnSp>
        <p:nvCxnSpPr>
          <p:cNvPr id="9" name="Düz Bağlayıcı 8"/>
          <p:cNvCxnSpPr/>
          <p:nvPr/>
        </p:nvCxnSpPr>
        <p:spPr>
          <a:xfrm>
            <a:off x="2411760" y="126876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699792" y="270892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195736" y="3573016"/>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555776" y="5373216"/>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388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33. </a:t>
            </a:r>
            <a:r>
              <a:rPr lang="tr-TR" sz="1800" dirty="0" smtClean="0">
                <a:latin typeface="Arial" panose="020B0604020202020204" pitchFamily="34" charset="0"/>
                <a:cs typeface="Arial" panose="020B0604020202020204" pitchFamily="34" charset="0"/>
              </a:rPr>
              <a:t>İşletmenin 40.000 TL kayıtlı değeri ve 32.000 TL birikmiş amortismanı olan makinesi çıkan yangın sonucu kullanılamaz hale gelmiştir. Söz konusu makine 30.000 TL’ye sigorta edilmiştir. Sigorta şirketi ödemeyi tahakkuk ettirmiş ve şirkete </a:t>
            </a:r>
            <a:r>
              <a:rPr lang="tr-TR" sz="1800" dirty="0" err="1" smtClean="0">
                <a:latin typeface="Arial" panose="020B0604020202020204" pitchFamily="34" charset="0"/>
                <a:cs typeface="Arial" panose="020B0604020202020204" pitchFamily="34" charset="0"/>
              </a:rPr>
              <a:t>bildirimiştir</a:t>
            </a:r>
            <a:r>
              <a:rPr lang="tr-TR" sz="1800" dirty="0" smtClean="0">
                <a:latin typeface="Arial" panose="020B0604020202020204" pitchFamily="34" charset="0"/>
                <a:cs typeface="Arial" panose="020B0604020202020204" pitchFamily="34" charset="0"/>
              </a:rPr>
              <a:t>.</a:t>
            </a:r>
          </a:p>
          <a:p>
            <a:pPr>
              <a:lnSpc>
                <a:spcPct val="15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136 Diğer Çeşitli </a:t>
            </a:r>
            <a:r>
              <a:rPr lang="tr-TR" sz="1800" dirty="0" err="1" smtClean="0">
                <a:latin typeface="Arial" panose="020B0604020202020204" pitchFamily="34" charset="0"/>
                <a:cs typeface="Arial" panose="020B0604020202020204" pitchFamily="34" charset="0"/>
              </a:rPr>
              <a:t>Alac</a:t>
            </a:r>
            <a:r>
              <a:rPr lang="tr-TR" sz="1800" dirty="0" smtClean="0">
                <a:latin typeface="Arial" panose="020B0604020202020204" pitchFamily="34" charset="0"/>
                <a:cs typeface="Arial" panose="020B0604020202020204" pitchFamily="34" charset="0"/>
              </a:rPr>
              <a:t>.		30.000.-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136.04 Sigortalı Al.</a:t>
            </a:r>
          </a:p>
          <a:p>
            <a:pPr>
              <a:lnSpc>
                <a:spcPct val="150000"/>
              </a:lnSpc>
              <a:spcBef>
                <a:spcPts val="0"/>
              </a:spcBef>
            </a:pPr>
            <a:r>
              <a:rPr lang="tr-TR" sz="1800" dirty="0" smtClean="0">
                <a:latin typeface="Arial" panose="020B0604020202020204" pitchFamily="34" charset="0"/>
                <a:cs typeface="Arial" panose="020B0604020202020204" pitchFamily="34" charset="0"/>
              </a:rPr>
              <a:t>               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32.000.-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T. </a:t>
            </a:r>
            <a:r>
              <a:rPr lang="tr-TR" sz="1800" dirty="0" err="1" smtClean="0">
                <a:latin typeface="Arial" panose="020B0604020202020204" pitchFamily="34" charset="0"/>
                <a:cs typeface="Arial" panose="020B0604020202020204" pitchFamily="34" charset="0"/>
              </a:rPr>
              <a:t>Mak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Cih</a:t>
            </a:r>
            <a:r>
              <a:rPr lang="tr-TR" sz="1800" dirty="0" smtClean="0">
                <a:latin typeface="Arial" panose="020B0604020202020204" pitchFamily="34" charset="0"/>
                <a:cs typeface="Arial" panose="020B0604020202020204" pitchFamily="34" charset="0"/>
              </a:rPr>
              <a:t>.			40.000.-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679 </a:t>
            </a:r>
            <a:r>
              <a:rPr lang="tr-TR" sz="1800" dirty="0" err="1" smtClean="0">
                <a:latin typeface="Arial" panose="020B0604020202020204" pitchFamily="34" charset="0"/>
                <a:cs typeface="Arial" panose="020B0604020202020204" pitchFamily="34" charset="0"/>
              </a:rPr>
              <a:t>Diğ</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Gel/Karlar		22.000.-</a:t>
            </a:r>
          </a:p>
          <a:p>
            <a:pPr>
              <a:lnSpc>
                <a:spcPct val="150000"/>
              </a:lnSpc>
              <a:spcBef>
                <a:spcPts val="0"/>
              </a:spcBef>
            </a:pPr>
            <a:endParaRPr lang="tr-TR" sz="1800" dirty="0">
              <a:latin typeface="Arial" panose="020B0604020202020204" pitchFamily="34" charset="0"/>
              <a:cs typeface="Arial" panose="020B0604020202020204" pitchFamily="34" charset="0"/>
            </a:endParaRPr>
          </a:p>
        </p:txBody>
      </p:sp>
      <p:cxnSp>
        <p:nvCxnSpPr>
          <p:cNvPr id="6" name="Düz Bağlayıcı 5"/>
          <p:cNvCxnSpPr/>
          <p:nvPr/>
        </p:nvCxnSpPr>
        <p:spPr>
          <a:xfrm>
            <a:off x="2411760" y="2348880"/>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11760" y="4725144"/>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593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pPr>
              <a:lnSpc>
                <a:spcPct val="150000"/>
              </a:lnSpc>
              <a:spcBef>
                <a:spcPts val="0"/>
              </a:spcBef>
            </a:pPr>
            <a:r>
              <a:rPr lang="tr-TR" sz="1800" b="1" dirty="0" smtClean="0">
                <a:latin typeface="Arial" panose="020B0604020202020204" pitchFamily="34" charset="0"/>
                <a:cs typeface="Arial" panose="020B0604020202020204" pitchFamily="34" charset="0"/>
              </a:rPr>
              <a:t>34. </a:t>
            </a:r>
            <a:r>
              <a:rPr lang="tr-TR" sz="1800" dirty="0" smtClean="0">
                <a:latin typeface="Arial" panose="020B0604020202020204" pitchFamily="34" charset="0"/>
                <a:cs typeface="Arial" panose="020B0604020202020204" pitchFamily="34" charset="0"/>
              </a:rPr>
              <a:t>Söz konusu makine işin gereği zorunlu olarak yenilenmesi gerekiyor ve karar alınmış ise kayıt şöyle olur;</a:t>
            </a:r>
          </a:p>
          <a:p>
            <a:pPr>
              <a:lnSpc>
                <a:spcPct val="15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136 Diğer Çeşitli </a:t>
            </a:r>
            <a:r>
              <a:rPr lang="tr-TR" sz="1800" dirty="0" err="1" smtClean="0">
                <a:latin typeface="Arial" panose="020B0604020202020204" pitchFamily="34" charset="0"/>
                <a:cs typeface="Arial" panose="020B0604020202020204" pitchFamily="34" charset="0"/>
              </a:rPr>
              <a:t>Alac</a:t>
            </a:r>
            <a:r>
              <a:rPr lang="tr-TR" sz="1800" dirty="0" smtClean="0">
                <a:latin typeface="Arial" panose="020B0604020202020204" pitchFamily="34" charset="0"/>
                <a:cs typeface="Arial" panose="020B0604020202020204" pitchFamily="34" charset="0"/>
              </a:rPr>
              <a:t>.		30.000.-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257 Birikmiş </a:t>
            </a:r>
            <a:r>
              <a:rPr lang="tr-TR" sz="1800" dirty="0" err="1" smtClean="0">
                <a:latin typeface="Arial" panose="020B0604020202020204" pitchFamily="34" charset="0"/>
                <a:cs typeface="Arial" panose="020B0604020202020204" pitchFamily="34" charset="0"/>
              </a:rPr>
              <a:t>Amort</a:t>
            </a:r>
            <a:r>
              <a:rPr lang="tr-TR" sz="1800" dirty="0" smtClean="0">
                <a:latin typeface="Arial" panose="020B0604020202020204" pitchFamily="34" charset="0"/>
                <a:cs typeface="Arial" panose="020B0604020202020204" pitchFamily="34" charset="0"/>
              </a:rPr>
              <a:t>.		32.000.-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253 T. </a:t>
            </a:r>
            <a:r>
              <a:rPr lang="tr-TR" sz="1800" dirty="0" err="1" smtClean="0">
                <a:latin typeface="Arial" panose="020B0604020202020204" pitchFamily="34" charset="0"/>
                <a:cs typeface="Arial" panose="020B0604020202020204" pitchFamily="34" charset="0"/>
              </a:rPr>
              <a:t>Mak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Cih</a:t>
            </a:r>
            <a:r>
              <a:rPr lang="tr-TR" sz="1800" dirty="0" smtClean="0">
                <a:latin typeface="Arial" panose="020B0604020202020204" pitchFamily="34" charset="0"/>
                <a:cs typeface="Arial" panose="020B0604020202020204" pitchFamily="34" charset="0"/>
              </a:rPr>
              <a:t>.			40.000.-</a:t>
            </a:r>
          </a:p>
          <a:p>
            <a:pPr>
              <a:lnSpc>
                <a:spcPct val="15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549 </a:t>
            </a:r>
            <a:r>
              <a:rPr lang="tr-TR" sz="1800" dirty="0" err="1" smtClean="0">
                <a:latin typeface="Arial" panose="020B0604020202020204" pitchFamily="34" charset="0"/>
                <a:cs typeface="Arial" panose="020B0604020202020204" pitchFamily="34" charset="0"/>
              </a:rPr>
              <a:t>Diğ</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Gel/Karlar		22.000.-</a:t>
            </a:r>
          </a:p>
          <a:p>
            <a:pPr>
              <a:lnSpc>
                <a:spcPct val="150000"/>
              </a:lnSpc>
              <a:spcBef>
                <a:spcPts val="0"/>
              </a:spcBef>
            </a:pPr>
            <a:endParaRPr lang="tr-TR" sz="1800" dirty="0">
              <a:latin typeface="Arial" panose="020B0604020202020204" pitchFamily="34" charset="0"/>
              <a:cs typeface="Arial" panose="020B0604020202020204" pitchFamily="34" charset="0"/>
            </a:endParaRPr>
          </a:p>
        </p:txBody>
      </p:sp>
      <p:cxnSp>
        <p:nvCxnSpPr>
          <p:cNvPr id="6" name="Düz Bağlayıcı 5"/>
          <p:cNvCxnSpPr/>
          <p:nvPr/>
        </p:nvCxnSpPr>
        <p:spPr>
          <a:xfrm>
            <a:off x="2267744" y="1484784"/>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11760" y="3501008"/>
            <a:ext cx="28803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96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r>
              <a:rPr lang="tr-TR" sz="1800" b="1" dirty="0" smtClean="0">
                <a:latin typeface="Arial" panose="020B0604020202020204" pitchFamily="34" charset="0"/>
                <a:cs typeface="Arial" panose="020B0604020202020204" pitchFamily="34" charset="0"/>
              </a:rPr>
              <a:t>35. </a:t>
            </a:r>
            <a:r>
              <a:rPr lang="tr-TR" sz="1800" dirty="0" smtClean="0">
                <a:latin typeface="Arial" panose="020B0604020202020204" pitchFamily="34" charset="0"/>
                <a:cs typeface="Arial" panose="020B0604020202020204" pitchFamily="34" charset="0"/>
              </a:rPr>
              <a:t>İşletme veresiye satın aldığı mallardan KDV hariç 5.000TL’lik kısmını kalite düşüklüğü nedeniyle iade etmiştir.</a:t>
            </a:r>
          </a:p>
          <a:p>
            <a:r>
              <a:rPr lang="tr-TR" sz="1800" dirty="0" smtClean="0">
                <a:latin typeface="Arial" panose="020B0604020202020204" pitchFamily="34" charset="0"/>
                <a:cs typeface="Arial" panose="020B0604020202020204" pitchFamily="34" charset="0"/>
              </a:rPr>
              <a:t>	320 Satıcılar	5.900.-</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153 Ticari Mallar	5.000.-</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391 </a:t>
            </a:r>
            <a:r>
              <a:rPr lang="tr-TR" sz="1800" dirty="0" err="1" smtClean="0">
                <a:latin typeface="Arial" panose="020B0604020202020204" pitchFamily="34" charset="0"/>
                <a:cs typeface="Arial" panose="020B0604020202020204" pitchFamily="34" charset="0"/>
              </a:rPr>
              <a:t>Hes</a:t>
            </a:r>
            <a:r>
              <a:rPr lang="tr-TR" sz="1800" dirty="0" smtClean="0">
                <a:latin typeface="Arial" panose="020B0604020202020204" pitchFamily="34" charset="0"/>
                <a:cs typeface="Arial" panose="020B0604020202020204" pitchFamily="34" charset="0"/>
              </a:rPr>
              <a:t>. KDV	   900.-</a:t>
            </a:r>
          </a:p>
          <a:p>
            <a:r>
              <a:rPr lang="tr-TR" sz="1800" b="1" dirty="0" smtClean="0">
                <a:latin typeface="Arial" panose="020B0604020202020204" pitchFamily="34" charset="0"/>
                <a:cs typeface="Arial" panose="020B0604020202020204" pitchFamily="34" charset="0"/>
              </a:rPr>
              <a:t>36. </a:t>
            </a:r>
            <a:r>
              <a:rPr lang="tr-TR" sz="1800" dirty="0" smtClean="0">
                <a:latin typeface="Arial" panose="020B0604020202020204" pitchFamily="34" charset="0"/>
                <a:cs typeface="Arial" panose="020B0604020202020204" pitchFamily="34" charset="0"/>
              </a:rPr>
              <a:t>Satıcı Ali Beyaz; fazla alım nedeniyle işletmeye 2.000 TL miktar </a:t>
            </a:r>
            <a:r>
              <a:rPr lang="tr-TR" sz="1800" dirty="0" err="1" smtClean="0">
                <a:latin typeface="Arial" panose="020B0604020202020204" pitchFamily="34" charset="0"/>
                <a:cs typeface="Arial" panose="020B0604020202020204" pitchFamily="34" charset="0"/>
              </a:rPr>
              <a:t>iskontosu</a:t>
            </a:r>
            <a:r>
              <a:rPr lang="tr-TR" sz="1800" dirty="0" smtClean="0">
                <a:latin typeface="Arial" panose="020B0604020202020204" pitchFamily="34" charset="0"/>
                <a:cs typeface="Arial" panose="020B0604020202020204" pitchFamily="34" charset="0"/>
              </a:rPr>
              <a:t> yaptığını bildirmiştir.</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3.000.- (Ali Beyaz)</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649 </a:t>
            </a:r>
            <a:r>
              <a:rPr lang="tr-TR" sz="1800" dirty="0" err="1" smtClean="0">
                <a:latin typeface="Arial" panose="020B0604020202020204" pitchFamily="34" charset="0"/>
                <a:cs typeface="Arial" panose="020B0604020202020204" pitchFamily="34" charset="0"/>
              </a:rPr>
              <a:t>Diğ.Olağan</a:t>
            </a:r>
            <a:r>
              <a:rPr lang="tr-TR" sz="1800" dirty="0" smtClean="0">
                <a:latin typeface="Arial" panose="020B0604020202020204" pitchFamily="34" charset="0"/>
                <a:cs typeface="Arial" panose="020B0604020202020204" pitchFamily="34" charset="0"/>
              </a:rPr>
              <a:t> Gelir ve Karl.    3.000.-</a:t>
            </a:r>
          </a:p>
          <a:p>
            <a:r>
              <a:rPr lang="tr-TR" sz="1800" b="1" dirty="0" smtClean="0">
                <a:latin typeface="Arial" panose="020B0604020202020204" pitchFamily="34" charset="0"/>
                <a:cs typeface="Arial" panose="020B0604020202020204" pitchFamily="34" charset="0"/>
              </a:rPr>
              <a:t>37. </a:t>
            </a:r>
            <a:r>
              <a:rPr lang="tr-TR" sz="1800" dirty="0" smtClean="0">
                <a:latin typeface="Arial" panose="020B0604020202020204" pitchFamily="34" charset="0"/>
                <a:cs typeface="Arial" panose="020B0604020202020204" pitchFamily="34" charset="0"/>
              </a:rPr>
              <a:t>İşletme; Satıcılara olan borç karşılığında 4.000 TL tutarında bir poliçe </a:t>
            </a:r>
            <a:r>
              <a:rPr lang="tr-TR" sz="1800" dirty="0" err="1" smtClean="0">
                <a:latin typeface="Arial" panose="020B0604020202020204" pitchFamily="34" charset="0"/>
                <a:cs typeface="Arial" panose="020B0604020202020204" pitchFamily="34" charset="0"/>
              </a:rPr>
              <a:t>vermişrtir</a:t>
            </a:r>
            <a:r>
              <a:rPr lang="tr-TR" sz="1800" dirty="0" smtClean="0">
                <a:latin typeface="Arial" panose="020B0604020202020204" pitchFamily="34" charset="0"/>
                <a:cs typeface="Arial" panose="020B0604020202020204" pitchFamily="34" charset="0"/>
              </a:rPr>
              <a:t>.</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4.000.-</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321 Borç Senetleri     4.000.- </a:t>
            </a:r>
          </a:p>
          <a:p>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(Gönderilen poliçenin kabulü)</a:t>
            </a:r>
          </a:p>
          <a:p>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cxnSp>
        <p:nvCxnSpPr>
          <p:cNvPr id="9" name="Düz Bağlayıcı 8"/>
          <p:cNvCxnSpPr/>
          <p:nvPr/>
        </p:nvCxnSpPr>
        <p:spPr>
          <a:xfrm>
            <a:off x="2411760" y="141277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2411760" y="2708920"/>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411760" y="357301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483768" y="4509120"/>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2411760" y="5301208"/>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2483768" y="6237312"/>
            <a:ext cx="30243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38. </a:t>
            </a:r>
            <a:r>
              <a:rPr lang="tr-TR" sz="1800" dirty="0" smtClean="0">
                <a:latin typeface="Arial" panose="020B0604020202020204" pitchFamily="34" charset="0"/>
                <a:cs typeface="Arial" panose="020B0604020202020204" pitchFamily="34" charset="0"/>
              </a:rPr>
              <a:t>Dönem sonunda gelir hesaplarının kalanları şöyledir:</a:t>
            </a: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600 Yurtiçi Sat. Hs.	500.000.-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601 Yurtdışı Sat. Hs.	400.000.-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602 Diğer Gel. Hs.	    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640 İştir. Kar Payı Geliri	    5.000.-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641 Bağlı </a:t>
            </a:r>
            <a:r>
              <a:rPr lang="tr-TR" sz="1800" dirty="0" err="1" smtClean="0">
                <a:latin typeface="Arial" panose="020B0604020202020204" pitchFamily="34" charset="0"/>
                <a:cs typeface="Arial" panose="020B0604020202020204" pitchFamily="34" charset="0"/>
              </a:rPr>
              <a:t>Ortk</a:t>
            </a:r>
            <a:r>
              <a:rPr lang="tr-TR" sz="1800" dirty="0" smtClean="0">
                <a:latin typeface="Arial" panose="020B0604020202020204" pitchFamily="34" charset="0"/>
                <a:cs typeface="Arial" panose="020B0604020202020204" pitchFamily="34" charset="0"/>
              </a:rPr>
              <a:t>. Kar p. Gel.     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643 Komisyon Gel.	    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644 Konusu </a:t>
            </a:r>
            <a:r>
              <a:rPr lang="tr-TR" sz="1800" dirty="0" err="1" smtClean="0">
                <a:latin typeface="Arial" panose="020B0604020202020204" pitchFamily="34" charset="0"/>
                <a:cs typeface="Arial" panose="020B0604020202020204" pitchFamily="34" charset="0"/>
              </a:rPr>
              <a:t>Kalm</a:t>
            </a:r>
            <a:r>
              <a:rPr lang="tr-TR" sz="1800" dirty="0" smtClean="0">
                <a:latin typeface="Arial" panose="020B0604020202020204" pitchFamily="34" charset="0"/>
                <a:cs typeface="Arial" panose="020B0604020202020204" pitchFamily="34" charset="0"/>
              </a:rPr>
              <a:t>. Krş.	  19.000.-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645 </a:t>
            </a:r>
            <a:r>
              <a:rPr lang="tr-TR" sz="1800" dirty="0" err="1" smtClean="0">
                <a:latin typeface="Arial" panose="020B0604020202020204" pitchFamily="34" charset="0"/>
                <a:cs typeface="Arial" panose="020B0604020202020204" pitchFamily="34" charset="0"/>
              </a:rPr>
              <a:t>Menk.Kıym.Sat.Karı</a:t>
            </a:r>
            <a:r>
              <a:rPr lang="tr-TR" sz="1800" dirty="0" smtClean="0">
                <a:latin typeface="Arial" panose="020B0604020202020204" pitchFamily="34" charset="0"/>
                <a:cs typeface="Arial" panose="020B0604020202020204" pitchFamily="34" charset="0"/>
              </a:rPr>
              <a:t>	  12.000.-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646 Kambiyo Karları	    7.000.-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647 Reeskont Faiz Gel.	    3.000.-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649 Diğer Olağan Gel. Kar	    6.000.-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679 Diğer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Gel. Kar	</a:t>
            </a:r>
            <a:r>
              <a:rPr lang="tr-TR" sz="1800" u="sng" dirty="0" smtClean="0">
                <a:latin typeface="Arial" panose="020B0604020202020204" pitchFamily="34" charset="0"/>
                <a:cs typeface="Arial" panose="020B0604020202020204" pitchFamily="34" charset="0"/>
              </a:rPr>
              <a:t>  18.000.-</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11760" y="1484784"/>
            <a:ext cx="4608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Düz Bağlayıcı 3"/>
          <p:cNvCxnSpPr/>
          <p:nvPr/>
        </p:nvCxnSpPr>
        <p:spPr>
          <a:xfrm>
            <a:off x="2411760" y="5085184"/>
            <a:ext cx="46085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611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38. </a:t>
            </a:r>
            <a:r>
              <a:rPr lang="tr-TR" sz="1800" dirty="0">
                <a:latin typeface="Arial" panose="020B0604020202020204" pitchFamily="34" charset="0"/>
                <a:cs typeface="Arial" panose="020B0604020202020204" pitchFamily="34" charset="0"/>
              </a:rPr>
              <a:t>Gelir Hesapları borçlandırılarak 690 Dönem K/Z hesabına </a:t>
            </a:r>
            <a:r>
              <a:rPr lang="tr-TR" sz="1800" dirty="0" smtClean="0">
                <a:latin typeface="Arial" panose="020B0604020202020204" pitchFamily="34" charset="0"/>
                <a:cs typeface="Arial" panose="020B0604020202020204" pitchFamily="34" charset="0"/>
              </a:rPr>
              <a:t>aktarılır;</a:t>
            </a: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600 Yurtiçi Sat. Hs.	700.000.-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601 Yurtdışı Sat. Hs.	600.000.-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602 Diğer Gel. Hs.	  14.000.-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640 İştir. Kar Payı Geliri	  15.000.-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641 Bağlı </a:t>
            </a:r>
            <a:r>
              <a:rPr lang="tr-TR" sz="1800" dirty="0" err="1" smtClean="0">
                <a:latin typeface="Arial" panose="020B0604020202020204" pitchFamily="34" charset="0"/>
                <a:cs typeface="Arial" panose="020B0604020202020204" pitchFamily="34" charset="0"/>
              </a:rPr>
              <a:t>Ortk</a:t>
            </a:r>
            <a:r>
              <a:rPr lang="tr-TR" sz="1800" dirty="0" smtClean="0">
                <a:latin typeface="Arial" panose="020B0604020202020204" pitchFamily="34" charset="0"/>
                <a:cs typeface="Arial" panose="020B0604020202020204" pitchFamily="34" charset="0"/>
              </a:rPr>
              <a:t>. Kar p. Gel.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643 Komisyon Gel.	    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644 Konusu </a:t>
            </a:r>
            <a:r>
              <a:rPr lang="tr-TR" sz="1800" dirty="0" err="1" smtClean="0">
                <a:latin typeface="Arial" panose="020B0604020202020204" pitchFamily="34" charset="0"/>
                <a:cs typeface="Arial" panose="020B0604020202020204" pitchFamily="34" charset="0"/>
              </a:rPr>
              <a:t>Kalm</a:t>
            </a:r>
            <a:r>
              <a:rPr lang="tr-TR" sz="1800" dirty="0" smtClean="0">
                <a:latin typeface="Arial" panose="020B0604020202020204" pitchFamily="34" charset="0"/>
                <a:cs typeface="Arial" panose="020B0604020202020204" pitchFamily="34" charset="0"/>
              </a:rPr>
              <a:t>. Krş.	  19.000.-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645 </a:t>
            </a:r>
            <a:r>
              <a:rPr lang="tr-TR" sz="1800" dirty="0" err="1" smtClean="0">
                <a:latin typeface="Arial" panose="020B0604020202020204" pitchFamily="34" charset="0"/>
                <a:cs typeface="Arial" panose="020B0604020202020204" pitchFamily="34" charset="0"/>
              </a:rPr>
              <a:t>Menk.Kıym.Sat.Karı</a:t>
            </a:r>
            <a:r>
              <a:rPr lang="tr-TR" sz="1800" dirty="0" smtClean="0">
                <a:latin typeface="Arial" panose="020B0604020202020204" pitchFamily="34" charset="0"/>
                <a:cs typeface="Arial" panose="020B0604020202020204" pitchFamily="34" charset="0"/>
              </a:rPr>
              <a:t>	  12.000.-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646 Kambiyo Karları	  17.000.-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647 Reeskont Faiz Gel.	    3.000.-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649 Diğer Olağan Gel. Kar	  16.000.-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679 Diğer </a:t>
            </a:r>
            <a:r>
              <a:rPr lang="tr-TR" sz="1800" dirty="0" err="1" smtClean="0">
                <a:latin typeface="Arial" panose="020B0604020202020204" pitchFamily="34" charset="0"/>
                <a:cs typeface="Arial" panose="020B0604020202020204" pitchFamily="34" charset="0"/>
              </a:rPr>
              <a:t>Ol.Dışı</a:t>
            </a:r>
            <a:r>
              <a:rPr lang="tr-TR" sz="1800" dirty="0" smtClean="0">
                <a:latin typeface="Arial" panose="020B0604020202020204" pitchFamily="34" charset="0"/>
                <a:cs typeface="Arial" panose="020B0604020202020204" pitchFamily="34" charset="0"/>
              </a:rPr>
              <a:t> Gel. Kar	  18.000.-</a:t>
            </a:r>
          </a:p>
          <a:p>
            <a:pPr>
              <a:lnSpc>
                <a:spcPct val="100000"/>
              </a:lnSpc>
              <a:spcBef>
                <a:spcPts val="0"/>
              </a:spcBef>
            </a:pP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690 Dönem Karı/Zararı	1.536.000.-</a:t>
            </a: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411760" y="1484784"/>
            <a:ext cx="4608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55776" y="5661248"/>
            <a:ext cx="47525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5576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39. </a:t>
            </a:r>
            <a:r>
              <a:rPr lang="tr-TR" sz="1800" dirty="0" smtClean="0">
                <a:latin typeface="Arial" panose="020B0604020202020204" pitchFamily="34" charset="0"/>
                <a:cs typeface="Arial" panose="020B0604020202020204" pitchFamily="34" charset="0"/>
              </a:rPr>
              <a:t>Dönem sonunda Gider Hesaplarının kalanları şöyledir;</a:t>
            </a:r>
          </a:p>
          <a:p>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620 Sat. Mamuller Maliyeti		300.000.-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621 Sat. Tic. Mal Maliyeti		600.000.-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623 Diğer </a:t>
            </a:r>
            <a:r>
              <a:rPr lang="tr-TR" sz="1800" dirty="0" err="1" smtClean="0">
                <a:latin typeface="Arial" panose="020B0604020202020204" pitchFamily="34" charset="0"/>
                <a:cs typeface="Arial" panose="020B0604020202020204" pitchFamily="34" charset="0"/>
              </a:rPr>
              <a:t>Satışl</a:t>
            </a:r>
            <a:r>
              <a:rPr lang="tr-TR" sz="1800" dirty="0" smtClean="0">
                <a:latin typeface="Arial" panose="020B0604020202020204" pitchFamily="34" charset="0"/>
                <a:cs typeface="Arial" panose="020B0604020202020204" pitchFamily="34" charset="0"/>
              </a:rPr>
              <a:t>. Maliyeti		  40.000.-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630 Araştırma Gelirleri		  80.000.-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631 Paz. Sat. Ve Dağ.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60.000.-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632 Genel Yön.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180.000.-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657 </a:t>
            </a:r>
            <a:r>
              <a:rPr lang="tr-TR" sz="1800" dirty="0" err="1" smtClean="0">
                <a:latin typeface="Arial" panose="020B0604020202020204" pitchFamily="34" charset="0"/>
                <a:cs typeface="Arial" panose="020B0604020202020204" pitchFamily="34" charset="0"/>
              </a:rPr>
              <a:t>Reesk</a:t>
            </a:r>
            <a:r>
              <a:rPr lang="tr-TR" sz="1800" dirty="0" smtClean="0">
                <a:latin typeface="Arial" panose="020B0604020202020204" pitchFamily="34" charset="0"/>
                <a:cs typeface="Arial" panose="020B0604020202020204" pitchFamily="34" charset="0"/>
              </a:rPr>
              <a:t>. Faiz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6.000.-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653 Kom.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660 Kısa </a:t>
            </a:r>
            <a:r>
              <a:rPr lang="tr-TR" sz="1800" dirty="0" err="1" smtClean="0">
                <a:latin typeface="Arial" panose="020B0604020202020204" pitchFamily="34" charset="0"/>
                <a:cs typeface="Arial" panose="020B0604020202020204" pitchFamily="34" charset="0"/>
              </a:rPr>
              <a:t>Vad</a:t>
            </a:r>
            <a:r>
              <a:rPr lang="tr-TR" sz="1800" dirty="0" smtClean="0">
                <a:latin typeface="Arial" panose="020B0604020202020204" pitchFamily="34" charset="0"/>
                <a:cs typeface="Arial" panose="020B0604020202020204" pitchFamily="34" charset="0"/>
              </a:rPr>
              <a:t>. B.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30.000.-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661 Uzun </a:t>
            </a:r>
            <a:r>
              <a:rPr lang="tr-TR" sz="1800" dirty="0" err="1">
                <a:latin typeface="Arial" panose="020B0604020202020204" pitchFamily="34" charset="0"/>
                <a:cs typeface="Arial" panose="020B0604020202020204" pitchFamily="34" charset="0"/>
              </a:rPr>
              <a:t>Vad</a:t>
            </a:r>
            <a:r>
              <a:rPr lang="tr-TR" sz="1800" dirty="0">
                <a:latin typeface="Arial" panose="020B0604020202020204" pitchFamily="34" charset="0"/>
                <a:cs typeface="Arial" panose="020B0604020202020204" pitchFamily="34" charset="0"/>
              </a:rPr>
              <a:t>. B. </a:t>
            </a:r>
            <a:r>
              <a:rPr lang="tr-TR" sz="1800" dirty="0" err="1">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40.000.-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689 Diğer Ol Dışı.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Ve Zar.	</a:t>
            </a:r>
            <a:r>
              <a:rPr lang="tr-TR" sz="1800" u="sng" dirty="0" smtClean="0">
                <a:latin typeface="Arial" panose="020B0604020202020204" pitchFamily="34" charset="0"/>
                <a:cs typeface="Arial" panose="020B0604020202020204" pitchFamily="34" charset="0"/>
              </a:rPr>
              <a:t>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1.358.000.-</a:t>
            </a: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267744" y="1916832"/>
            <a:ext cx="4608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5661248"/>
            <a:ext cx="47525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019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39. </a:t>
            </a:r>
            <a:r>
              <a:rPr lang="tr-TR" sz="1800" dirty="0" smtClean="0">
                <a:latin typeface="Arial" panose="020B0604020202020204" pitchFamily="34" charset="0"/>
                <a:cs typeface="Arial" panose="020B0604020202020204" pitchFamily="34" charset="0"/>
              </a:rPr>
              <a:t>Dönem sonunda Gider Hesaplarının kalanları şöyledir;</a:t>
            </a:r>
          </a:p>
          <a:p>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690 Dönem K/Z Hesabı	1.358.000.-</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620 Sat. Mamuller Maliyeti		300.000.-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621 Sat. Tic. Mal Maliyeti		600.000.-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623 Diğer </a:t>
            </a:r>
            <a:r>
              <a:rPr lang="tr-TR" sz="1800" dirty="0" err="1" smtClean="0">
                <a:latin typeface="Arial" panose="020B0604020202020204" pitchFamily="34" charset="0"/>
                <a:cs typeface="Arial" panose="020B0604020202020204" pitchFamily="34" charset="0"/>
              </a:rPr>
              <a:t>Satışl</a:t>
            </a:r>
            <a:r>
              <a:rPr lang="tr-TR" sz="1800" dirty="0" smtClean="0">
                <a:latin typeface="Arial" panose="020B0604020202020204" pitchFamily="34" charset="0"/>
                <a:cs typeface="Arial" panose="020B0604020202020204" pitchFamily="34" charset="0"/>
              </a:rPr>
              <a:t>. Maliyeti		  40.000.-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630 Araştırma Gelirleri		  80.000.-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631 Paz. Sat. Ve Dağ.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60.000.-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632 Genel Yön.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180.000.-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657 </a:t>
            </a:r>
            <a:r>
              <a:rPr lang="tr-TR" sz="1800" dirty="0" err="1" smtClean="0">
                <a:latin typeface="Arial" panose="020B0604020202020204" pitchFamily="34" charset="0"/>
                <a:cs typeface="Arial" panose="020B0604020202020204" pitchFamily="34" charset="0"/>
              </a:rPr>
              <a:t>Reesk</a:t>
            </a:r>
            <a:r>
              <a:rPr lang="tr-TR" sz="1800" dirty="0" smtClean="0">
                <a:latin typeface="Arial" panose="020B0604020202020204" pitchFamily="34" charset="0"/>
                <a:cs typeface="Arial" panose="020B0604020202020204" pitchFamily="34" charset="0"/>
              </a:rPr>
              <a:t>. Faiz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6.000.-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653 Kom.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4.000.-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660 Kısa </a:t>
            </a:r>
            <a:r>
              <a:rPr lang="tr-TR" sz="1800" dirty="0" err="1" smtClean="0">
                <a:latin typeface="Arial" panose="020B0604020202020204" pitchFamily="34" charset="0"/>
                <a:cs typeface="Arial" panose="020B0604020202020204" pitchFamily="34" charset="0"/>
              </a:rPr>
              <a:t>Vad</a:t>
            </a:r>
            <a:r>
              <a:rPr lang="tr-TR" sz="1800" dirty="0" smtClean="0">
                <a:latin typeface="Arial" panose="020B0604020202020204" pitchFamily="34" charset="0"/>
                <a:cs typeface="Arial" panose="020B0604020202020204" pitchFamily="34" charset="0"/>
              </a:rPr>
              <a:t>. B.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30.000.-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661 Uzun </a:t>
            </a:r>
            <a:r>
              <a:rPr lang="tr-TR" sz="1800" dirty="0" err="1">
                <a:latin typeface="Arial" panose="020B0604020202020204" pitchFamily="34" charset="0"/>
                <a:cs typeface="Arial" panose="020B0604020202020204" pitchFamily="34" charset="0"/>
              </a:rPr>
              <a:t>Vad</a:t>
            </a:r>
            <a:r>
              <a:rPr lang="tr-TR" sz="1800" dirty="0">
                <a:latin typeface="Arial" panose="020B0604020202020204" pitchFamily="34" charset="0"/>
                <a:cs typeface="Arial" panose="020B0604020202020204" pitchFamily="34" charset="0"/>
              </a:rPr>
              <a:t>. B. </a:t>
            </a:r>
            <a:r>
              <a:rPr lang="tr-TR" sz="1800" dirty="0" err="1">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40.000.-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689 Diğer Ol Dışı.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Ve Zar.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cxnSp>
        <p:nvCxnSpPr>
          <p:cNvPr id="3" name="Düz Bağlayıcı 2"/>
          <p:cNvCxnSpPr/>
          <p:nvPr/>
        </p:nvCxnSpPr>
        <p:spPr>
          <a:xfrm>
            <a:off x="2195736" y="1556792"/>
            <a:ext cx="4608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5661248"/>
            <a:ext cx="47525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775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a:latin typeface="Arial" panose="020B0604020202020204" pitchFamily="34" charset="0"/>
              <a:cs typeface="Arial" panose="020B0604020202020204" pitchFamily="34" charset="0"/>
            </a:endParaRPr>
          </a:p>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3.</a:t>
            </a:r>
            <a:r>
              <a:rPr lang="tr-TR" sz="1800" dirty="0" smtClean="0">
                <a:latin typeface="Arial" panose="020B0604020202020204" pitchFamily="34" charset="0"/>
                <a:cs typeface="Arial" panose="020B0604020202020204" pitchFamily="34" charset="0"/>
              </a:rPr>
              <a:t> Kalan 8.000 TL’nin; Alıcılardan gelen 20.000.- TL yerine 28 TL </a:t>
            </a:r>
            <a:r>
              <a:rPr lang="tr-TR" sz="1800" dirty="0" err="1" smtClean="0">
                <a:latin typeface="Arial" panose="020B0604020202020204" pitchFamily="34" charset="0"/>
                <a:cs typeface="Arial" panose="020B0604020202020204" pitchFamily="34" charset="0"/>
              </a:rPr>
              <a:t>yazllmasından</a:t>
            </a:r>
            <a:r>
              <a:rPr lang="tr-TR" sz="1800" dirty="0" smtClean="0">
                <a:latin typeface="Arial" panose="020B0604020202020204" pitchFamily="34" charset="0"/>
                <a:cs typeface="Arial" panose="020B0604020202020204" pitchFamily="34" charset="0"/>
              </a:rPr>
              <a:t> ileri geldiği anlaşılmıştır</a:t>
            </a:r>
          </a:p>
          <a:p>
            <a:pPr>
              <a:lnSpc>
                <a:spcPct val="100000"/>
              </a:lnSpc>
              <a:spcBef>
                <a:spcPts val="0"/>
              </a:spcBef>
            </a:pPr>
            <a:r>
              <a:rPr lang="tr-TR" sz="1800" b="1" dirty="0" smtClean="0">
                <a:latin typeface="Arial" panose="020B0604020202020204" pitchFamily="34" charset="0"/>
                <a:cs typeface="Arial" panose="020B0604020202020204" pitchFamily="34" charset="0"/>
              </a:rPr>
              <a:t>	</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120 Alıcılar		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 Sayım ve </a:t>
            </a:r>
            <a:r>
              <a:rPr lang="tr-TR" sz="1800" dirty="0" err="1" smtClean="0">
                <a:latin typeface="Arial" panose="020B0604020202020204" pitchFamily="34" charset="0"/>
                <a:cs typeface="Arial" panose="020B0604020202020204" pitchFamily="34" charset="0"/>
              </a:rPr>
              <a:t>Tes.Noks</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8.000.-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197.01. Kasa </a:t>
            </a:r>
            <a:r>
              <a:rPr lang="tr-TR" sz="1800" dirty="0" err="1">
                <a:latin typeface="Arial" panose="020B0604020202020204" pitchFamily="34" charset="0"/>
                <a:cs typeface="Arial" panose="020B0604020202020204" pitchFamily="34" charset="0"/>
              </a:rPr>
              <a:t>Noks</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r>
              <a:rPr lang="tr-TR" sz="1800" b="1" dirty="0">
                <a:latin typeface="Arial" panose="020B0604020202020204" pitchFamily="34" charset="0"/>
                <a:cs typeface="Arial" panose="020B0604020202020204" pitchFamily="34" charset="0"/>
              </a:rPr>
              <a:t>4</a:t>
            </a:r>
            <a:r>
              <a:rPr lang="tr-TR" sz="1800" b="1" dirty="0" smtClean="0">
                <a:latin typeface="Arial" panose="020B0604020202020204" pitchFamily="34" charset="0"/>
                <a:cs typeface="Arial" panose="020B0604020202020204" pitchFamily="34" charset="0"/>
              </a:rPr>
              <a:t>.</a:t>
            </a:r>
            <a:r>
              <a:rPr lang="tr-TR" sz="1800" dirty="0" smtClean="0">
                <a:latin typeface="Arial" panose="020B0604020202020204" pitchFamily="34" charset="0"/>
                <a:cs typeface="Arial" panose="020B0604020202020204" pitchFamily="34" charset="0"/>
              </a:rPr>
              <a:t> Dönem sonunda </a:t>
            </a:r>
            <a:r>
              <a:rPr lang="tr-TR" sz="1800" dirty="0" err="1" smtClean="0">
                <a:latin typeface="Arial" panose="020B0604020202020204" pitchFamily="34" charset="0"/>
                <a:cs typeface="Arial" panose="020B0604020202020204" pitchFamily="34" charset="0"/>
              </a:rPr>
              <a:t>işlemtnein</a:t>
            </a:r>
            <a:r>
              <a:rPr lang="tr-TR" sz="1800" dirty="0" smtClean="0">
                <a:latin typeface="Arial" panose="020B0604020202020204" pitchFamily="34" charset="0"/>
                <a:cs typeface="Arial" panose="020B0604020202020204" pitchFamily="34" charset="0"/>
              </a:rPr>
              <a:t> kasasında 10.000$ vardır. İşlem yapıldığında (kaydedildiğinde) 1$ = 1,80 TL’dir.</a:t>
            </a:r>
          </a:p>
          <a:p>
            <a:r>
              <a:rPr lang="tr-TR" sz="1800" dirty="0" smtClean="0">
                <a:latin typeface="Arial" panose="020B0604020202020204" pitchFamily="34" charset="0"/>
                <a:cs typeface="Arial" panose="020B0604020202020204" pitchFamily="34" charset="0"/>
              </a:rPr>
              <a:t>Dönem sonunda 1$ = 2,20 TL’dir.</a:t>
            </a:r>
          </a:p>
          <a:p>
            <a:pPr>
              <a:lnSpc>
                <a:spcPct val="100000"/>
              </a:lnSpc>
              <a:spcBef>
                <a:spcPts val="0"/>
              </a:spcBef>
            </a:pP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a:t>
            </a:r>
            <a:r>
              <a:rPr lang="tr-TR" sz="1800" dirty="0">
                <a:latin typeface="Arial" panose="020B0604020202020204" pitchFamily="34" charset="0"/>
                <a:cs typeface="Arial" panose="020B0604020202020204" pitchFamily="34" charset="0"/>
              </a:rPr>
              <a:t>	4</a:t>
            </a:r>
            <a:r>
              <a:rPr lang="tr-TR" sz="1800" dirty="0" smtClean="0">
                <a:latin typeface="Arial" panose="020B0604020202020204" pitchFamily="34" charset="0"/>
                <a:cs typeface="Arial" panose="020B0604020202020204" pitchFamily="34" charset="0"/>
              </a:rPr>
              <a:t>.000</a:t>
            </a:r>
            <a:r>
              <a:rPr lang="tr-TR" sz="1800" dirty="0">
                <a:latin typeface="Arial" panose="020B0604020202020204" pitchFamily="34" charset="0"/>
                <a:cs typeface="Arial" panose="020B0604020202020204" pitchFamily="34" charset="0"/>
              </a:rPr>
              <a:t>.-</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646 Kambiyo Zararları		4.000.-</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10.000$ * 0,40 (2,20-1,80)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p>
          <a:p>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483768" y="220486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627784" y="342900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483768" y="494116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2627784" y="6093296"/>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850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700" b="1" dirty="0" smtClean="0">
              <a:latin typeface="Arial" panose="020B0604020202020204" pitchFamily="34" charset="0"/>
              <a:cs typeface="Arial" panose="020B0604020202020204" pitchFamily="34" charset="0"/>
            </a:endParaRPr>
          </a:p>
          <a:p>
            <a:r>
              <a:rPr lang="tr-TR" sz="1700" b="1" dirty="0" smtClean="0">
                <a:latin typeface="Arial" panose="020B0604020202020204" pitchFamily="34" charset="0"/>
                <a:cs typeface="Arial" panose="020B0604020202020204" pitchFamily="34" charset="0"/>
              </a:rPr>
              <a:t>39. 	 	Dönem Karı veya Zararı Hesabı</a:t>
            </a:r>
            <a:endParaRPr lang="tr-TR" sz="1700" dirty="0" smtClean="0">
              <a:latin typeface="Arial" panose="020B0604020202020204" pitchFamily="34" charset="0"/>
              <a:cs typeface="Arial" panose="020B0604020202020204" pitchFamily="34" charset="0"/>
            </a:endParaRPr>
          </a:p>
          <a:p>
            <a:pPr>
              <a:lnSpc>
                <a:spcPct val="100000"/>
              </a:lnSpc>
              <a:spcBef>
                <a:spcPts val="0"/>
              </a:spcBef>
            </a:pPr>
            <a:endParaRPr lang="tr-TR" sz="1700" dirty="0">
              <a:latin typeface="Arial" panose="020B0604020202020204" pitchFamily="34" charset="0"/>
              <a:cs typeface="Arial" panose="020B0604020202020204" pitchFamily="34" charset="0"/>
            </a:endParaRPr>
          </a:p>
          <a:p>
            <a:pPr>
              <a:lnSpc>
                <a:spcPct val="100000"/>
              </a:lnSpc>
              <a:spcBef>
                <a:spcPts val="0"/>
              </a:spcBef>
            </a:pPr>
            <a:r>
              <a:rPr lang="tr-TR" sz="1700" dirty="0" smtClean="0">
                <a:latin typeface="Arial" panose="020B0604020202020204" pitchFamily="34" charset="0"/>
                <a:cs typeface="Arial" panose="020B0604020202020204" pitchFamily="34" charset="0"/>
              </a:rPr>
              <a:t>Sat. Mamuller Maliyeti	300.000.-</a:t>
            </a:r>
          </a:p>
          <a:p>
            <a:pPr>
              <a:lnSpc>
                <a:spcPct val="100000"/>
              </a:lnSpc>
              <a:spcBef>
                <a:spcPts val="0"/>
              </a:spcBef>
            </a:pPr>
            <a:r>
              <a:rPr lang="tr-TR" sz="1700" dirty="0" smtClean="0">
                <a:latin typeface="Arial" panose="020B0604020202020204" pitchFamily="34" charset="0"/>
                <a:cs typeface="Arial" panose="020B0604020202020204" pitchFamily="34" charset="0"/>
              </a:rPr>
              <a:t>Sat. Tic. Mal Maliyeti	600.000.-</a:t>
            </a:r>
          </a:p>
          <a:p>
            <a:pPr>
              <a:lnSpc>
                <a:spcPct val="100000"/>
              </a:lnSpc>
              <a:spcBef>
                <a:spcPts val="0"/>
              </a:spcBef>
            </a:pPr>
            <a:r>
              <a:rPr lang="tr-TR" sz="1700" dirty="0" smtClean="0">
                <a:latin typeface="Arial" panose="020B0604020202020204" pitchFamily="34" charset="0"/>
                <a:cs typeface="Arial" panose="020B0604020202020204" pitchFamily="34" charset="0"/>
              </a:rPr>
              <a:t>Diğer </a:t>
            </a:r>
            <a:r>
              <a:rPr lang="tr-TR" sz="1700" dirty="0" err="1" smtClean="0">
                <a:latin typeface="Arial" panose="020B0604020202020204" pitchFamily="34" charset="0"/>
                <a:cs typeface="Arial" panose="020B0604020202020204" pitchFamily="34" charset="0"/>
              </a:rPr>
              <a:t>Satışl</a:t>
            </a:r>
            <a:r>
              <a:rPr lang="tr-TR" sz="1700" dirty="0" smtClean="0">
                <a:latin typeface="Arial" panose="020B0604020202020204" pitchFamily="34" charset="0"/>
                <a:cs typeface="Arial" panose="020B0604020202020204" pitchFamily="34" charset="0"/>
              </a:rPr>
              <a:t>. Maliyeti	  40.000.-</a:t>
            </a:r>
          </a:p>
          <a:p>
            <a:pPr>
              <a:lnSpc>
                <a:spcPct val="100000"/>
              </a:lnSpc>
              <a:spcBef>
                <a:spcPts val="0"/>
              </a:spcBef>
            </a:pPr>
            <a:r>
              <a:rPr lang="tr-TR" sz="1700" dirty="0" smtClean="0">
                <a:latin typeface="Arial" panose="020B0604020202020204" pitchFamily="34" charset="0"/>
                <a:cs typeface="Arial" panose="020B0604020202020204" pitchFamily="34" charset="0"/>
              </a:rPr>
              <a:t>Araştırma Gelirleri		  80.000.-</a:t>
            </a:r>
          </a:p>
          <a:p>
            <a:pPr>
              <a:lnSpc>
                <a:spcPct val="100000"/>
              </a:lnSpc>
              <a:spcBef>
                <a:spcPts val="0"/>
              </a:spcBef>
            </a:pPr>
            <a:r>
              <a:rPr lang="tr-TR" sz="1700" dirty="0" smtClean="0">
                <a:latin typeface="Arial" panose="020B0604020202020204" pitchFamily="34" charset="0"/>
                <a:cs typeface="Arial" panose="020B0604020202020204" pitchFamily="34" charset="0"/>
              </a:rPr>
              <a:t>Paz. Sat. Ve Dağ.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60.000.-</a:t>
            </a:r>
          </a:p>
          <a:p>
            <a:pPr>
              <a:lnSpc>
                <a:spcPct val="100000"/>
              </a:lnSpc>
              <a:spcBef>
                <a:spcPts val="0"/>
              </a:spcBef>
            </a:pPr>
            <a:r>
              <a:rPr lang="tr-TR" sz="1700" dirty="0" smtClean="0">
                <a:latin typeface="Arial" panose="020B0604020202020204" pitchFamily="34" charset="0"/>
                <a:cs typeface="Arial" panose="020B0604020202020204" pitchFamily="34" charset="0"/>
              </a:rPr>
              <a:t>Genel Yön.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180.000.-</a:t>
            </a:r>
          </a:p>
          <a:p>
            <a:pPr>
              <a:lnSpc>
                <a:spcPct val="100000"/>
              </a:lnSpc>
              <a:spcBef>
                <a:spcPts val="0"/>
              </a:spcBef>
            </a:pPr>
            <a:r>
              <a:rPr lang="tr-TR" sz="1700" dirty="0" err="1" smtClean="0">
                <a:latin typeface="Arial" panose="020B0604020202020204" pitchFamily="34" charset="0"/>
                <a:cs typeface="Arial" panose="020B0604020202020204" pitchFamily="34" charset="0"/>
              </a:rPr>
              <a:t>Reesk</a:t>
            </a:r>
            <a:r>
              <a:rPr lang="tr-TR" sz="1700" dirty="0" smtClean="0">
                <a:latin typeface="Arial" panose="020B0604020202020204" pitchFamily="34" charset="0"/>
                <a:cs typeface="Arial" panose="020B0604020202020204" pitchFamily="34" charset="0"/>
              </a:rPr>
              <a:t>. Faiz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6.000.-</a:t>
            </a:r>
          </a:p>
          <a:p>
            <a:pPr>
              <a:lnSpc>
                <a:spcPct val="100000"/>
              </a:lnSpc>
              <a:spcBef>
                <a:spcPts val="0"/>
              </a:spcBef>
            </a:pPr>
            <a:r>
              <a:rPr lang="tr-TR" sz="1700" dirty="0" smtClean="0">
                <a:latin typeface="Arial" panose="020B0604020202020204" pitchFamily="34" charset="0"/>
                <a:cs typeface="Arial" panose="020B0604020202020204" pitchFamily="34" charset="0"/>
              </a:rPr>
              <a:t>Kom.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4.000.-</a:t>
            </a:r>
          </a:p>
          <a:p>
            <a:pPr>
              <a:lnSpc>
                <a:spcPct val="100000"/>
              </a:lnSpc>
              <a:spcBef>
                <a:spcPts val="0"/>
              </a:spcBef>
            </a:pPr>
            <a:r>
              <a:rPr lang="tr-TR" sz="1700" dirty="0" smtClean="0">
                <a:latin typeface="Arial" panose="020B0604020202020204" pitchFamily="34" charset="0"/>
                <a:cs typeface="Arial" panose="020B0604020202020204" pitchFamily="34" charset="0"/>
              </a:rPr>
              <a:t>Kısa </a:t>
            </a:r>
            <a:r>
              <a:rPr lang="tr-TR" sz="1700" dirty="0" err="1" smtClean="0">
                <a:latin typeface="Arial" panose="020B0604020202020204" pitchFamily="34" charset="0"/>
                <a:cs typeface="Arial" panose="020B0604020202020204" pitchFamily="34" charset="0"/>
              </a:rPr>
              <a:t>Vad</a:t>
            </a:r>
            <a:r>
              <a:rPr lang="tr-TR" sz="1700" dirty="0" smtClean="0">
                <a:latin typeface="Arial" panose="020B0604020202020204" pitchFamily="34" charset="0"/>
                <a:cs typeface="Arial" panose="020B0604020202020204" pitchFamily="34" charset="0"/>
              </a:rPr>
              <a:t>. B.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30.000.-</a:t>
            </a:r>
          </a:p>
          <a:p>
            <a:pPr>
              <a:lnSpc>
                <a:spcPct val="100000"/>
              </a:lnSpc>
              <a:spcBef>
                <a:spcPts val="0"/>
              </a:spcBef>
            </a:pPr>
            <a:r>
              <a:rPr lang="tr-TR" sz="1700" dirty="0" smtClean="0">
                <a:latin typeface="Arial" panose="020B0604020202020204" pitchFamily="34" charset="0"/>
                <a:cs typeface="Arial" panose="020B0604020202020204" pitchFamily="34" charset="0"/>
              </a:rPr>
              <a:t>Uzun </a:t>
            </a:r>
            <a:r>
              <a:rPr lang="tr-TR" sz="1700" dirty="0" err="1">
                <a:latin typeface="Arial" panose="020B0604020202020204" pitchFamily="34" charset="0"/>
                <a:cs typeface="Arial" panose="020B0604020202020204" pitchFamily="34" charset="0"/>
              </a:rPr>
              <a:t>Vad</a:t>
            </a:r>
            <a:r>
              <a:rPr lang="tr-TR" sz="1700" dirty="0">
                <a:latin typeface="Arial" panose="020B0604020202020204" pitchFamily="34" charset="0"/>
                <a:cs typeface="Arial" panose="020B0604020202020204" pitchFamily="34" charset="0"/>
              </a:rPr>
              <a:t>. B. </a:t>
            </a:r>
            <a:r>
              <a:rPr lang="tr-TR" sz="1700" dirty="0" err="1">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40.000.-</a:t>
            </a:r>
          </a:p>
          <a:p>
            <a:pPr>
              <a:lnSpc>
                <a:spcPct val="100000"/>
              </a:lnSpc>
              <a:spcBef>
                <a:spcPts val="0"/>
              </a:spcBef>
            </a:pPr>
            <a:r>
              <a:rPr lang="tr-TR" sz="1700" dirty="0" smtClean="0">
                <a:latin typeface="Arial" panose="020B0604020202020204" pitchFamily="34" charset="0"/>
                <a:cs typeface="Arial" panose="020B0604020202020204" pitchFamily="34" charset="0"/>
              </a:rPr>
              <a:t>Diğer Ol Dışı. </a:t>
            </a:r>
            <a:r>
              <a:rPr lang="tr-TR" sz="1700" dirty="0" err="1" smtClean="0">
                <a:latin typeface="Arial" panose="020B0604020202020204" pitchFamily="34" charset="0"/>
                <a:cs typeface="Arial" panose="020B0604020202020204" pitchFamily="34" charset="0"/>
              </a:rPr>
              <a:t>Gid</a:t>
            </a:r>
            <a:r>
              <a:rPr lang="tr-TR" sz="1700" dirty="0" smtClean="0">
                <a:latin typeface="Arial" panose="020B0604020202020204" pitchFamily="34" charset="0"/>
                <a:cs typeface="Arial" panose="020B0604020202020204" pitchFamily="34" charset="0"/>
              </a:rPr>
              <a:t>. Ve Zar.	</a:t>
            </a:r>
            <a:r>
              <a:rPr lang="tr-TR" sz="1700" u="sng" dirty="0" smtClean="0">
                <a:latin typeface="Arial" panose="020B0604020202020204" pitchFamily="34" charset="0"/>
                <a:cs typeface="Arial" panose="020B0604020202020204" pitchFamily="34" charset="0"/>
              </a:rPr>
              <a:t>  18.000.-</a:t>
            </a:r>
          </a:p>
          <a:p>
            <a:pPr>
              <a:lnSpc>
                <a:spcPct val="100000"/>
              </a:lnSpc>
              <a:spcBef>
                <a:spcPts val="0"/>
              </a:spcBef>
            </a:pPr>
            <a:r>
              <a:rPr lang="tr-TR" sz="1700" dirty="0" smtClean="0">
                <a:latin typeface="Arial" panose="020B0604020202020204" pitchFamily="34" charset="0"/>
                <a:cs typeface="Arial" panose="020B0604020202020204" pitchFamily="34" charset="0"/>
              </a:rPr>
              <a:t>		            1.358.000.-</a:t>
            </a: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			            </a:t>
            </a:r>
          </a:p>
          <a:p>
            <a:pPr>
              <a:lnSpc>
                <a:spcPct val="100000"/>
              </a:lnSpc>
              <a:spcBef>
                <a:spcPts val="0"/>
              </a:spcBef>
            </a:pPr>
            <a:r>
              <a:rPr lang="tr-TR" sz="1700" dirty="0" smtClean="0">
                <a:latin typeface="Arial" panose="020B0604020202020204" pitchFamily="34" charset="0"/>
                <a:cs typeface="Arial" panose="020B0604020202020204" pitchFamily="34" charset="0"/>
              </a:rPr>
              <a:t>Dönem Net Karı		</a:t>
            </a:r>
            <a:r>
              <a:rPr lang="tr-TR" sz="1700" b="1" dirty="0" smtClean="0">
                <a:latin typeface="Arial" panose="020B0604020202020204" pitchFamily="34" charset="0"/>
                <a:cs typeface="Arial" panose="020B0604020202020204" pitchFamily="34" charset="0"/>
              </a:rPr>
              <a:t>178.000.-</a:t>
            </a:r>
            <a:r>
              <a:rPr lang="tr-TR" sz="1700" dirty="0">
                <a:latin typeface="Arial" panose="020B0604020202020204" pitchFamily="34" charset="0"/>
                <a:cs typeface="Arial" panose="020B0604020202020204" pitchFamily="34" charset="0"/>
              </a:rPr>
              <a:t>		</a:t>
            </a:r>
            <a:endParaRPr lang="tr-TR" sz="1700" dirty="0" smtClean="0">
              <a:latin typeface="Arial" panose="020B0604020202020204" pitchFamily="34" charset="0"/>
              <a:cs typeface="Arial" panose="020B0604020202020204" pitchFamily="34" charset="0"/>
            </a:endParaRPr>
          </a:p>
          <a:p>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	           </a:t>
            </a:r>
            <a:r>
              <a:rPr lang="tr-TR" sz="1700" b="1" u="sng" dirty="0" smtClean="0">
                <a:latin typeface="Arial" panose="020B0604020202020204" pitchFamily="34" charset="0"/>
                <a:cs typeface="Arial" panose="020B0604020202020204" pitchFamily="34" charset="0"/>
              </a:rPr>
              <a:t> 1.536.000.-	</a:t>
            </a:r>
            <a:r>
              <a:rPr lang="tr-TR" sz="1700" dirty="0" smtClean="0">
                <a:latin typeface="Arial" panose="020B0604020202020204" pitchFamily="34" charset="0"/>
                <a:cs typeface="Arial" panose="020B0604020202020204" pitchFamily="34" charset="0"/>
              </a:rPr>
              <a:t>		         </a:t>
            </a:r>
            <a:r>
              <a:rPr lang="tr-TR" sz="1700" b="1" u="sng" dirty="0" smtClean="0">
                <a:latin typeface="Arial" panose="020B0604020202020204" pitchFamily="34" charset="0"/>
                <a:cs typeface="Arial" panose="020B0604020202020204" pitchFamily="34" charset="0"/>
              </a:rPr>
              <a:t>1.536.000</a:t>
            </a:r>
            <a:r>
              <a:rPr lang="tr-TR" sz="1700" b="1" u="sng" dirty="0">
                <a:latin typeface="Arial" panose="020B0604020202020204" pitchFamily="34" charset="0"/>
                <a:cs typeface="Arial" panose="020B0604020202020204" pitchFamily="34" charset="0"/>
              </a:rPr>
              <a:t>.-</a:t>
            </a:r>
            <a:endParaRPr lang="tr-TR" sz="1700" b="1" u="sng" dirty="0" smtClean="0">
              <a:latin typeface="Arial" panose="020B0604020202020204" pitchFamily="34" charset="0"/>
              <a:cs typeface="Arial" panose="020B0604020202020204" pitchFamily="34" charset="0"/>
            </a:endParaRPr>
          </a:p>
          <a:p>
            <a:endParaRPr lang="tr-TR" sz="1700" dirty="0" smtClean="0">
              <a:latin typeface="Arial" panose="020B0604020202020204" pitchFamily="34" charset="0"/>
              <a:cs typeface="Arial" panose="020B0604020202020204" pitchFamily="34" charset="0"/>
            </a:endParaRPr>
          </a:p>
          <a:p>
            <a:endParaRPr lang="tr-TR" sz="1700" dirty="0" smtClean="0">
              <a:latin typeface="Arial" panose="020B0604020202020204" pitchFamily="34" charset="0"/>
              <a:cs typeface="Arial" panose="020B0604020202020204" pitchFamily="34" charset="0"/>
            </a:endParaRPr>
          </a:p>
          <a:p>
            <a:endParaRPr lang="tr-TR" sz="1700" dirty="0">
              <a:latin typeface="Arial" panose="020B0604020202020204" pitchFamily="34" charset="0"/>
              <a:cs typeface="Arial" panose="020B0604020202020204" pitchFamily="34" charset="0"/>
            </a:endParaRPr>
          </a:p>
        </p:txBody>
      </p:sp>
      <p:cxnSp>
        <p:nvCxnSpPr>
          <p:cNvPr id="3" name="Düz Bağlayıcı 2"/>
          <p:cNvCxnSpPr/>
          <p:nvPr/>
        </p:nvCxnSpPr>
        <p:spPr>
          <a:xfrm>
            <a:off x="2195736" y="1412776"/>
            <a:ext cx="62646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5220072" y="1412776"/>
            <a:ext cx="0" cy="3312368"/>
          </a:xfrm>
          <a:prstGeom prst="line">
            <a:avLst/>
          </a:prstGeom>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5364088" y="1628800"/>
            <a:ext cx="3384376" cy="3493264"/>
          </a:xfrm>
          <a:prstGeom prst="rect">
            <a:avLst/>
          </a:prstGeom>
          <a:noFill/>
        </p:spPr>
        <p:txBody>
          <a:bodyPr wrap="square" rtlCol="0">
            <a:spAutoFit/>
          </a:bodyPr>
          <a:lstStyle/>
          <a:p>
            <a:pPr>
              <a:lnSpc>
                <a:spcPct val="100000"/>
              </a:lnSpc>
              <a:spcBef>
                <a:spcPts val="0"/>
              </a:spcBef>
            </a:pPr>
            <a:r>
              <a:rPr lang="tr-TR" sz="1700" dirty="0" smtClean="0">
                <a:latin typeface="Arial" panose="020B0604020202020204" pitchFamily="34" charset="0"/>
                <a:cs typeface="Arial" panose="020B0604020202020204" pitchFamily="34" charset="0"/>
              </a:rPr>
              <a:t>Yurtiçi </a:t>
            </a:r>
            <a:r>
              <a:rPr lang="tr-TR" sz="1700" dirty="0">
                <a:latin typeface="Arial" panose="020B0604020202020204" pitchFamily="34" charset="0"/>
                <a:cs typeface="Arial" panose="020B0604020202020204" pitchFamily="34" charset="0"/>
              </a:rPr>
              <a:t>Sat. Hs.	</a:t>
            </a:r>
            <a:r>
              <a:rPr lang="tr-TR" sz="1700" dirty="0" smtClean="0">
                <a:latin typeface="Arial" panose="020B0604020202020204" pitchFamily="34" charset="0"/>
                <a:cs typeface="Arial" panose="020B0604020202020204" pitchFamily="34" charset="0"/>
              </a:rPr>
              <a:t>     700.000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Yurtdışı </a:t>
            </a:r>
            <a:r>
              <a:rPr lang="tr-TR" sz="1700" dirty="0">
                <a:latin typeface="Arial" panose="020B0604020202020204" pitchFamily="34" charset="0"/>
                <a:cs typeface="Arial" panose="020B0604020202020204" pitchFamily="34" charset="0"/>
              </a:rPr>
              <a:t>Sat. </a:t>
            </a:r>
            <a:r>
              <a:rPr lang="tr-TR" sz="1700" dirty="0" smtClean="0">
                <a:latin typeface="Arial" panose="020B0604020202020204" pitchFamily="34" charset="0"/>
                <a:cs typeface="Arial" panose="020B0604020202020204" pitchFamily="34" charset="0"/>
              </a:rPr>
              <a:t>Hs.          600.000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Diğer </a:t>
            </a:r>
            <a:r>
              <a:rPr lang="tr-TR" sz="1700" dirty="0">
                <a:latin typeface="Arial" panose="020B0604020202020204" pitchFamily="34" charset="0"/>
                <a:cs typeface="Arial" panose="020B0604020202020204" pitchFamily="34" charset="0"/>
              </a:rPr>
              <a:t>Gel. Hs.	  </a:t>
            </a:r>
            <a:r>
              <a:rPr lang="tr-TR" sz="1700" dirty="0" smtClean="0">
                <a:latin typeface="Arial" panose="020B0604020202020204" pitchFamily="34" charset="0"/>
                <a:cs typeface="Arial" panose="020B0604020202020204" pitchFamily="34" charset="0"/>
              </a:rPr>
              <a:t>      14.000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İştir</a:t>
            </a:r>
            <a:r>
              <a:rPr lang="tr-TR" sz="1700" dirty="0">
                <a:latin typeface="Arial" panose="020B0604020202020204" pitchFamily="34" charset="0"/>
                <a:cs typeface="Arial" panose="020B0604020202020204" pitchFamily="34" charset="0"/>
              </a:rPr>
              <a:t>. Kar Payı </a:t>
            </a:r>
            <a:r>
              <a:rPr lang="tr-TR" sz="1700" dirty="0" smtClean="0">
                <a:latin typeface="Arial" panose="020B0604020202020204" pitchFamily="34" charset="0"/>
                <a:cs typeface="Arial" panose="020B0604020202020204" pitchFamily="34" charset="0"/>
              </a:rPr>
              <a:t>Geliri        15.000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Bağlı </a:t>
            </a:r>
            <a:r>
              <a:rPr lang="tr-TR" sz="1700" dirty="0" err="1">
                <a:latin typeface="Arial" panose="020B0604020202020204" pitchFamily="34" charset="0"/>
                <a:cs typeface="Arial" panose="020B0604020202020204" pitchFamily="34" charset="0"/>
              </a:rPr>
              <a:t>Ortk</a:t>
            </a:r>
            <a:r>
              <a:rPr lang="tr-TR" sz="1700" dirty="0">
                <a:latin typeface="Arial" panose="020B0604020202020204" pitchFamily="34" charset="0"/>
                <a:cs typeface="Arial" panose="020B0604020202020204" pitchFamily="34" charset="0"/>
              </a:rPr>
              <a:t>. Kar p. Gel.  </a:t>
            </a:r>
            <a:r>
              <a:rPr lang="tr-TR" sz="1700" dirty="0" smtClean="0">
                <a:latin typeface="Arial" panose="020B0604020202020204" pitchFamily="34" charset="0"/>
                <a:cs typeface="Arial" panose="020B0604020202020204" pitchFamily="34" charset="0"/>
              </a:rPr>
              <a:t> 18.000</a:t>
            </a:r>
            <a:r>
              <a:rPr lang="tr-TR" sz="1700" dirty="0">
                <a:latin typeface="Arial" panose="020B0604020202020204" pitchFamily="34" charset="0"/>
                <a:cs typeface="Arial" panose="020B0604020202020204" pitchFamily="34" charset="0"/>
              </a:rPr>
              <a:t>.-</a:t>
            </a:r>
          </a:p>
          <a:p>
            <a:pPr defTabSz="1044575">
              <a:lnSpc>
                <a:spcPct val="100000"/>
              </a:lnSpc>
              <a:spcBef>
                <a:spcPts val="0"/>
              </a:spcBef>
            </a:pPr>
            <a:r>
              <a:rPr lang="tr-TR" sz="1700" dirty="0" smtClean="0">
                <a:latin typeface="Arial" panose="020B0604020202020204" pitchFamily="34" charset="0"/>
                <a:cs typeface="Arial" panose="020B0604020202020204" pitchFamily="34" charset="0"/>
              </a:rPr>
              <a:t>Komisyon </a:t>
            </a:r>
            <a:r>
              <a:rPr lang="tr-TR" sz="1700" dirty="0">
                <a:latin typeface="Arial" panose="020B0604020202020204" pitchFamily="34" charset="0"/>
                <a:cs typeface="Arial" panose="020B0604020202020204" pitchFamily="34" charset="0"/>
              </a:rPr>
              <a:t>Gel.	 </a:t>
            </a:r>
            <a:r>
              <a:rPr lang="tr-TR" sz="1700" dirty="0" smtClean="0">
                <a:latin typeface="Arial" panose="020B0604020202020204" pitchFamily="34" charset="0"/>
                <a:cs typeface="Arial" panose="020B0604020202020204" pitchFamily="34" charset="0"/>
              </a:rPr>
              <a:t>    4.000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Konusu </a:t>
            </a:r>
            <a:r>
              <a:rPr lang="tr-TR" sz="1700" dirty="0" err="1">
                <a:latin typeface="Arial" panose="020B0604020202020204" pitchFamily="34" charset="0"/>
                <a:cs typeface="Arial" panose="020B0604020202020204" pitchFamily="34" charset="0"/>
              </a:rPr>
              <a:t>Kalm</a:t>
            </a:r>
            <a:r>
              <a:rPr lang="tr-TR" sz="1700" dirty="0">
                <a:latin typeface="Arial" panose="020B0604020202020204" pitchFamily="34" charset="0"/>
                <a:cs typeface="Arial" panose="020B0604020202020204" pitchFamily="34" charset="0"/>
              </a:rPr>
              <a:t>. Krş.	  </a:t>
            </a:r>
            <a:r>
              <a:rPr lang="tr-TR" sz="1700" dirty="0" smtClean="0">
                <a:latin typeface="Arial" panose="020B0604020202020204" pitchFamily="34" charset="0"/>
                <a:cs typeface="Arial" panose="020B0604020202020204" pitchFamily="34" charset="0"/>
              </a:rPr>
              <a:t>      19.000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err="1" smtClean="0">
                <a:latin typeface="Arial" panose="020B0604020202020204" pitchFamily="34" charset="0"/>
                <a:cs typeface="Arial" panose="020B0604020202020204" pitchFamily="34" charset="0"/>
              </a:rPr>
              <a:t>Menk.Kıym.Sat.Karı</a:t>
            </a:r>
            <a:r>
              <a:rPr lang="tr-TR" sz="1700" dirty="0" smtClean="0">
                <a:latin typeface="Arial" panose="020B0604020202020204" pitchFamily="34" charset="0"/>
                <a:cs typeface="Arial" panose="020B0604020202020204" pitchFamily="34" charset="0"/>
              </a:rPr>
              <a:t>       </a:t>
            </a:r>
            <a:r>
              <a:rPr lang="tr-TR" sz="1700" dirty="0">
                <a:latin typeface="Arial" panose="020B0604020202020204" pitchFamily="34" charset="0"/>
                <a:cs typeface="Arial" panose="020B0604020202020204" pitchFamily="34" charset="0"/>
              </a:rPr>
              <a:t>12.000.-</a:t>
            </a:r>
          </a:p>
          <a:p>
            <a:pPr>
              <a:lnSpc>
                <a:spcPct val="100000"/>
              </a:lnSpc>
              <a:spcBef>
                <a:spcPts val="0"/>
              </a:spcBef>
            </a:pPr>
            <a:r>
              <a:rPr lang="tr-TR" sz="1700" dirty="0" smtClean="0">
                <a:latin typeface="Arial" panose="020B0604020202020204" pitchFamily="34" charset="0"/>
                <a:cs typeface="Arial" panose="020B0604020202020204" pitchFamily="34" charset="0"/>
              </a:rPr>
              <a:t>Kambiyo </a:t>
            </a:r>
            <a:r>
              <a:rPr lang="tr-TR" sz="1700" dirty="0">
                <a:latin typeface="Arial" panose="020B0604020202020204" pitchFamily="34" charset="0"/>
                <a:cs typeface="Arial" panose="020B0604020202020204" pitchFamily="34" charset="0"/>
              </a:rPr>
              <a:t>Karları	  </a:t>
            </a:r>
            <a:r>
              <a:rPr lang="tr-TR" sz="1700" dirty="0" smtClean="0">
                <a:latin typeface="Arial" panose="020B0604020202020204" pitchFamily="34" charset="0"/>
                <a:cs typeface="Arial" panose="020B0604020202020204" pitchFamily="34" charset="0"/>
              </a:rPr>
              <a:t>       17.000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Reeskont </a:t>
            </a:r>
            <a:r>
              <a:rPr lang="tr-TR" sz="1700" dirty="0">
                <a:latin typeface="Arial" panose="020B0604020202020204" pitchFamily="34" charset="0"/>
                <a:cs typeface="Arial" panose="020B0604020202020204" pitchFamily="34" charset="0"/>
              </a:rPr>
              <a:t>Faiz </a:t>
            </a:r>
            <a:r>
              <a:rPr lang="tr-TR" sz="1700" dirty="0" smtClean="0">
                <a:latin typeface="Arial" panose="020B0604020202020204" pitchFamily="34" charset="0"/>
                <a:cs typeface="Arial" panose="020B0604020202020204" pitchFamily="34" charset="0"/>
              </a:rPr>
              <a:t>Gel.           </a:t>
            </a:r>
            <a:r>
              <a:rPr lang="tr-TR" sz="1700" dirty="0">
                <a:latin typeface="Arial" panose="020B0604020202020204" pitchFamily="34" charset="0"/>
                <a:cs typeface="Arial" panose="020B0604020202020204" pitchFamily="34" charset="0"/>
              </a:rPr>
              <a:t>3.000.-</a:t>
            </a:r>
          </a:p>
          <a:p>
            <a:pPr>
              <a:lnSpc>
                <a:spcPct val="100000"/>
              </a:lnSpc>
              <a:spcBef>
                <a:spcPts val="0"/>
              </a:spcBef>
            </a:pPr>
            <a:r>
              <a:rPr lang="tr-TR" sz="1700" dirty="0" smtClean="0">
                <a:latin typeface="Arial" panose="020B0604020202020204" pitchFamily="34" charset="0"/>
                <a:cs typeface="Arial" panose="020B0604020202020204" pitchFamily="34" charset="0"/>
              </a:rPr>
              <a:t>Diğer </a:t>
            </a:r>
            <a:r>
              <a:rPr lang="tr-TR" sz="1700" dirty="0">
                <a:latin typeface="Arial" panose="020B0604020202020204" pitchFamily="34" charset="0"/>
                <a:cs typeface="Arial" panose="020B0604020202020204" pitchFamily="34" charset="0"/>
              </a:rPr>
              <a:t>Olağan Gel. </a:t>
            </a:r>
            <a:r>
              <a:rPr lang="tr-TR" sz="1700" dirty="0" smtClean="0">
                <a:latin typeface="Arial" panose="020B0604020202020204" pitchFamily="34" charset="0"/>
                <a:cs typeface="Arial" panose="020B0604020202020204" pitchFamily="34" charset="0"/>
              </a:rPr>
              <a:t>Kar    16.000</a:t>
            </a:r>
            <a:r>
              <a:rPr lang="tr-TR" sz="1700" dirty="0">
                <a:latin typeface="Arial" panose="020B0604020202020204" pitchFamily="34" charset="0"/>
                <a:cs typeface="Arial" panose="020B0604020202020204" pitchFamily="34" charset="0"/>
              </a:rPr>
              <a:t>.-</a:t>
            </a:r>
          </a:p>
          <a:p>
            <a:pPr>
              <a:lnSpc>
                <a:spcPct val="100000"/>
              </a:lnSpc>
              <a:spcBef>
                <a:spcPts val="0"/>
              </a:spcBef>
            </a:pPr>
            <a:r>
              <a:rPr lang="tr-TR" sz="1700" dirty="0" smtClean="0">
                <a:latin typeface="Arial" panose="020B0604020202020204" pitchFamily="34" charset="0"/>
                <a:cs typeface="Arial" panose="020B0604020202020204" pitchFamily="34" charset="0"/>
              </a:rPr>
              <a:t>Diğer </a:t>
            </a:r>
            <a:r>
              <a:rPr lang="tr-TR" sz="1700" dirty="0" err="1">
                <a:latin typeface="Arial" panose="020B0604020202020204" pitchFamily="34" charset="0"/>
                <a:cs typeface="Arial" panose="020B0604020202020204" pitchFamily="34" charset="0"/>
              </a:rPr>
              <a:t>Ol.Dışı</a:t>
            </a:r>
            <a:r>
              <a:rPr lang="tr-TR" sz="1700" dirty="0">
                <a:latin typeface="Arial" panose="020B0604020202020204" pitchFamily="34" charset="0"/>
                <a:cs typeface="Arial" panose="020B0604020202020204" pitchFamily="34" charset="0"/>
              </a:rPr>
              <a:t> Gel. </a:t>
            </a:r>
            <a:r>
              <a:rPr lang="tr-TR" sz="1700" dirty="0" smtClean="0">
                <a:latin typeface="Arial" panose="020B0604020202020204" pitchFamily="34" charset="0"/>
                <a:cs typeface="Arial" panose="020B0604020202020204" pitchFamily="34" charset="0"/>
              </a:rPr>
              <a:t>Kar     18.000</a:t>
            </a:r>
            <a:r>
              <a:rPr lang="tr-TR" sz="1700" dirty="0">
                <a:latin typeface="Arial" panose="020B0604020202020204" pitchFamily="34" charset="0"/>
                <a:cs typeface="Arial" panose="020B0604020202020204" pitchFamily="34" charset="0"/>
              </a:rPr>
              <a:t>.-</a:t>
            </a:r>
          </a:p>
          <a:p>
            <a:endParaRPr lang="tr-TR" sz="1700" dirty="0"/>
          </a:p>
        </p:txBody>
      </p:sp>
    </p:spTree>
    <p:extLst>
      <p:ext uri="{BB962C8B-B14F-4D97-AF65-F5344CB8AC3E}">
        <p14:creationId xmlns:p14="http://schemas.microsoft.com/office/powerpoint/2010/main" val="2774000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Aşağıdaki kavramların cevaplarını yazınız,</a:t>
            </a:r>
          </a:p>
          <a:p>
            <a:r>
              <a:rPr lang="tr-TR" sz="1800" b="1" dirty="0" smtClean="0">
                <a:latin typeface="Arial" panose="020B0604020202020204" pitchFamily="34" charset="0"/>
                <a:cs typeface="Arial" panose="020B0604020202020204" pitchFamily="34" charset="0"/>
              </a:rPr>
              <a:t>Envanter:</a:t>
            </a:r>
            <a:r>
              <a:rPr lang="tr-TR" sz="1800" dirty="0" smtClean="0">
                <a:latin typeface="Arial" panose="020B0604020202020204" pitchFamily="34" charset="0"/>
                <a:cs typeface="Arial" panose="020B0604020202020204" pitchFamily="34" charset="0"/>
              </a:rPr>
              <a:t> Envanter çıkarmak, bilanço günündeki mevduatları, alacakları ve borçları saymak, ölçmek, tartmak ve değerlemek suretiyle kesin bir şekilde ve ayrıntılı olarak tespit etmektir.</a:t>
            </a:r>
          </a:p>
          <a:p>
            <a:r>
              <a:rPr lang="tr-TR" sz="1800" b="1" dirty="0" smtClean="0">
                <a:latin typeface="Arial" panose="020B0604020202020204" pitchFamily="34" charset="0"/>
                <a:cs typeface="Arial" panose="020B0604020202020204" pitchFamily="34" charset="0"/>
              </a:rPr>
              <a:t>Muhasebe İçi Envanter: </a:t>
            </a:r>
            <a:r>
              <a:rPr lang="tr-TR" sz="1800" dirty="0" smtClean="0">
                <a:latin typeface="Arial" panose="020B0604020202020204" pitchFamily="34" charset="0"/>
                <a:cs typeface="Arial" panose="020B0604020202020204" pitchFamily="34" charset="0"/>
              </a:rPr>
              <a:t>Yasal defter, belge, ve kayıtlardaki bilgiler esas alınarak yapılan envanterdir.</a:t>
            </a:r>
          </a:p>
          <a:p>
            <a:r>
              <a:rPr lang="tr-TR" sz="1800" b="1" dirty="0" smtClean="0">
                <a:latin typeface="Arial" panose="020B0604020202020204" pitchFamily="34" charset="0"/>
                <a:cs typeface="Arial" panose="020B0604020202020204" pitchFamily="34" charset="0"/>
              </a:rPr>
              <a:t>Muhasebe Dışı Envanter: </a:t>
            </a:r>
            <a:r>
              <a:rPr lang="tr-TR" sz="1800" dirty="0" smtClean="0">
                <a:latin typeface="Arial" panose="020B0604020202020204" pitchFamily="34" charset="0"/>
                <a:cs typeface="Arial" panose="020B0604020202020204" pitchFamily="34" charset="0"/>
              </a:rPr>
              <a:t>Muhasebe kayıtlarını, belgeleri ve muhasebe defterlerini dikkate almadan, varlıkları, alacakları ve borçları fiilen ölçme, tartma, sayma, inceleme ve tespitle yapılan envanterdir.</a:t>
            </a:r>
          </a:p>
          <a:p>
            <a:r>
              <a:rPr lang="tr-TR" sz="1800" dirty="0" smtClean="0">
                <a:latin typeface="Arial" panose="020B0604020202020204" pitchFamily="34" charset="0"/>
                <a:cs typeface="Arial" panose="020B0604020202020204" pitchFamily="34" charset="0"/>
              </a:rPr>
              <a:t>Envanter işlemleri Genel Geçici sağlamanın düzenlenmesinden sonra yapılır. Önce genel geçici sağlamadan alınan sayısal tutarlar daha sonra fiili tespit sonuçları ile karşılaştırılır. </a:t>
            </a:r>
            <a:r>
              <a:rPr lang="tr-TR" sz="1800" b="1" dirty="0" smtClean="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624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Aşağıdaki kavramların cevaplarını yazınız,</a:t>
            </a:r>
          </a:p>
          <a:p>
            <a:r>
              <a:rPr lang="tr-TR" sz="1800" b="1" dirty="0" smtClean="0">
                <a:latin typeface="Arial" panose="020B0604020202020204" pitchFamily="34" charset="0"/>
                <a:cs typeface="Arial" panose="020B0604020202020204" pitchFamily="34" charset="0"/>
              </a:rPr>
              <a:t>Muhasebe Dışı Envanter: </a:t>
            </a:r>
            <a:r>
              <a:rPr lang="tr-TR" sz="1800" dirty="0" smtClean="0">
                <a:latin typeface="Arial" panose="020B0604020202020204" pitchFamily="34" charset="0"/>
                <a:cs typeface="Arial" panose="020B0604020202020204" pitchFamily="34" charset="0"/>
              </a:rPr>
              <a:t>Her iki envanter arasında eşitlik varsa, herhangi bir düzeltme işlemine/kaydına gerek yoktur.</a:t>
            </a:r>
          </a:p>
          <a:p>
            <a:r>
              <a:rPr lang="tr-TR" sz="1800" dirty="0" smtClean="0">
                <a:latin typeface="Arial" panose="020B0604020202020204" pitchFamily="34" charset="0"/>
                <a:cs typeface="Arial" panose="020B0604020202020204" pitchFamily="34" charset="0"/>
              </a:rPr>
              <a:t>Ancak her iki envanter sonuçları farklı ise farklılığın nedenleri bulunduktan sonra düzeltme kayıtları yapılarak her iki envanter sonucu eşitlenir.</a:t>
            </a:r>
          </a:p>
          <a:p>
            <a:r>
              <a:rPr lang="tr-TR" sz="1800" b="1" dirty="0" smtClean="0">
                <a:latin typeface="Arial" panose="020B0604020202020204" pitchFamily="34" charset="0"/>
                <a:cs typeface="Arial" panose="020B0604020202020204" pitchFamily="34" charset="0"/>
              </a:rPr>
              <a:t>Değerleme:</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Değerleme; envanter çalışmasının ikinci aşamasıdır. </a:t>
            </a:r>
          </a:p>
          <a:p>
            <a:r>
              <a:rPr lang="tr-TR" sz="1800" dirty="0" smtClean="0">
                <a:latin typeface="Arial" panose="020B0604020202020204" pitchFamily="34" charset="0"/>
                <a:cs typeface="Arial" panose="020B0604020202020204" pitchFamily="34" charset="0"/>
              </a:rPr>
              <a:t>Değerleme; işletmeye dahil </a:t>
            </a:r>
            <a:r>
              <a:rPr lang="tr-TR" sz="1800" dirty="0" err="1" smtClean="0">
                <a:latin typeface="Arial" panose="020B0604020202020204" pitchFamily="34" charset="0"/>
                <a:cs typeface="Arial" panose="020B0604020202020204" pitchFamily="34" charset="0"/>
              </a:rPr>
              <a:t>ikisadi</a:t>
            </a:r>
            <a:r>
              <a:rPr lang="tr-TR" sz="1800" dirty="0" smtClean="0">
                <a:latin typeface="Arial" panose="020B0604020202020204" pitchFamily="34" charset="0"/>
                <a:cs typeface="Arial" panose="020B0604020202020204" pitchFamily="34" charset="0"/>
              </a:rPr>
              <a:t> varlıkların vergi matrahlarının tespiti aşamasında, bu varlıkların </a:t>
            </a:r>
            <a:r>
              <a:rPr lang="tr-TR" sz="1800" dirty="0" err="1" smtClean="0">
                <a:latin typeface="Arial" panose="020B0604020202020204" pitchFamily="34" charset="0"/>
                <a:cs typeface="Arial" panose="020B0604020202020204" pitchFamily="34" charset="0"/>
              </a:rPr>
              <a:t>bilençoda</a:t>
            </a:r>
            <a:r>
              <a:rPr lang="tr-TR" sz="1800" dirty="0" smtClean="0">
                <a:latin typeface="Arial" panose="020B0604020202020204" pitchFamily="34" charset="0"/>
                <a:cs typeface="Arial" panose="020B0604020202020204" pitchFamily="34" charset="0"/>
              </a:rPr>
              <a:t> gösterilecek parasal belirlenmesinin takdir ve tespitidir.</a:t>
            </a:r>
          </a:p>
          <a:p>
            <a:r>
              <a:rPr lang="tr-TR" sz="1800" b="1" dirty="0" smtClean="0">
                <a:latin typeface="Arial" panose="020B0604020202020204" pitchFamily="34" charset="0"/>
                <a:cs typeface="Arial" panose="020B0604020202020204" pitchFamily="34" charset="0"/>
              </a:rPr>
              <a:t>Maliyet Bedeli: </a:t>
            </a:r>
            <a:r>
              <a:rPr lang="tr-TR" sz="1800" dirty="0" smtClean="0">
                <a:latin typeface="Arial" panose="020B0604020202020204" pitchFamily="34" charset="0"/>
                <a:cs typeface="Arial" panose="020B0604020202020204" pitchFamily="34" charset="0"/>
              </a:rPr>
              <a:t>V.U.K. Da şöyle tanımlanmıştır:</a:t>
            </a:r>
          </a:p>
          <a:p>
            <a:r>
              <a:rPr lang="tr-TR" sz="1800" i="1" dirty="0" smtClean="0">
                <a:latin typeface="Arial" panose="020B0604020202020204" pitchFamily="34" charset="0"/>
                <a:cs typeface="Arial" panose="020B0604020202020204" pitchFamily="34" charset="0"/>
              </a:rPr>
              <a:t>« İktisadi bir varlığın iktisap edilmesi (elde edilmesi) veya değerinin artırılması amacı ile yapılan ödemelerle bunlarla ilgili olarak yapılan giderlerin toplamıdır.»</a:t>
            </a:r>
            <a:r>
              <a:rPr lang="tr-TR" sz="1800" b="1" dirty="0" smtClean="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123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endParaRPr lang="tr-TR" sz="1800" b="1"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Aşağıdaki kavramların cevaplarını yazınız,</a:t>
            </a:r>
          </a:p>
          <a:p>
            <a:r>
              <a:rPr lang="tr-TR" sz="1800" b="1" dirty="0" smtClean="0">
                <a:latin typeface="Arial" panose="020B0604020202020204" pitchFamily="34" charset="0"/>
                <a:cs typeface="Arial" panose="020B0604020202020204" pitchFamily="34" charset="0"/>
              </a:rPr>
              <a:t>Tasarruf Değeri: </a:t>
            </a:r>
            <a:r>
              <a:rPr lang="tr-TR" sz="1800" dirty="0" smtClean="0">
                <a:latin typeface="Arial" panose="020B0604020202020204" pitchFamily="34" charset="0"/>
                <a:cs typeface="Arial" panose="020B0604020202020204" pitchFamily="34" charset="0"/>
              </a:rPr>
              <a:t>V.U.K. Md. 264’e göre, bir iktisadi varlığın değerleme gününde sahibi için ifade ettiği (arz ettiği) değerdir. Paraya dönüştürülmek istendiğinde, değerleme günü değeri ne ise, onun tasarruf değeridir.</a:t>
            </a:r>
          </a:p>
          <a:p>
            <a:r>
              <a:rPr lang="tr-TR" sz="1800" b="1" dirty="0" smtClean="0">
                <a:latin typeface="Arial" panose="020B0604020202020204" pitchFamily="34" charset="0"/>
                <a:cs typeface="Arial" panose="020B0604020202020204" pitchFamily="34" charset="0"/>
              </a:rPr>
              <a:t>Emsal Bedeli: </a:t>
            </a:r>
            <a:r>
              <a:rPr lang="tr-TR" sz="1800" dirty="0">
                <a:latin typeface="Arial" panose="020B0604020202020204" pitchFamily="34" charset="0"/>
                <a:cs typeface="Arial" panose="020B0604020202020204" pitchFamily="34" charset="0"/>
              </a:rPr>
              <a:t>V.U.K. Md. </a:t>
            </a:r>
            <a:r>
              <a:rPr lang="tr-TR" sz="1800" dirty="0" smtClean="0">
                <a:latin typeface="Arial" panose="020B0604020202020204" pitchFamily="34" charset="0"/>
                <a:cs typeface="Arial" panose="020B0604020202020204" pitchFamily="34" charset="0"/>
              </a:rPr>
              <a:t>267’ye göre; gerçek bedeli olmayan ya da bilinmeyen veya doğru olarak tespit edilemeyen bir malın, değerleme günü satılması halinde emsaline göre belirlenen değerdir.</a:t>
            </a:r>
          </a:p>
          <a:p>
            <a:r>
              <a:rPr lang="tr-TR" sz="1800" b="1" dirty="0" smtClean="0">
                <a:latin typeface="Arial" panose="020B0604020202020204" pitchFamily="34" charset="0"/>
                <a:cs typeface="Arial" panose="020B0604020202020204" pitchFamily="34" charset="0"/>
              </a:rPr>
              <a:t>Hisse Senedi: </a:t>
            </a:r>
            <a:r>
              <a:rPr lang="tr-TR" sz="1800" dirty="0" smtClean="0">
                <a:latin typeface="Arial" panose="020B0604020202020204" pitchFamily="34" charset="0"/>
                <a:cs typeface="Arial" panose="020B0604020202020204" pitchFamily="34" charset="0"/>
              </a:rPr>
              <a:t>Anonim şirketler ve sermayesi paylara bölünmüş komandit şirketlerde, sermaye payları karşılığında çıkarılan ve ortaklara verilen üzerinde bulunması gereken bilgiler kanunla belirlenmiş kıymetli evraktır.</a:t>
            </a:r>
          </a:p>
          <a:p>
            <a:r>
              <a:rPr lang="tr-TR" sz="1800" dirty="0" smtClean="0">
                <a:latin typeface="Arial" panose="020B0604020202020204" pitchFamily="34" charset="0"/>
                <a:cs typeface="Arial" panose="020B0604020202020204" pitchFamily="34" charset="0"/>
              </a:rPr>
              <a:t>Hisse senedi elinde bulunduran kişi, onu çıkaran kişinin ortağıdır.</a:t>
            </a:r>
          </a:p>
          <a:p>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9754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Aşağıdaki kavramların cevaplarını yazınız,</a:t>
            </a:r>
          </a:p>
          <a:p>
            <a:pPr algn="just"/>
            <a:r>
              <a:rPr lang="tr-TR" sz="1800" b="1" dirty="0" smtClean="0">
                <a:latin typeface="Arial" panose="020B0604020202020204" pitchFamily="34" charset="0"/>
                <a:cs typeface="Arial" panose="020B0604020202020204" pitchFamily="34" charset="0"/>
              </a:rPr>
              <a:t>Tahvil: </a:t>
            </a:r>
            <a:r>
              <a:rPr lang="tr-TR" sz="1800" dirty="0" smtClean="0">
                <a:latin typeface="Arial" panose="020B0604020202020204" pitchFamily="34" charset="0"/>
                <a:cs typeface="Arial" panose="020B0604020202020204" pitchFamily="34" charset="0"/>
              </a:rPr>
              <a:t>Anonim şirketler tarafından, ödünç para sağlamak amacı ile çıkarılan değerleri eşit ve ibareleri aynı olan borç belgeleridir. Tahvili elinde bulunduran kişi, çıkaran şirketten alacaklıdır ve karşılığında faiz alır.</a:t>
            </a:r>
          </a:p>
          <a:p>
            <a:pPr algn="just"/>
            <a:endParaRPr lang="tr-TR" sz="1800"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Yenileme Fonu: </a:t>
            </a:r>
            <a:r>
              <a:rPr lang="tr-TR" sz="1800" dirty="0" smtClean="0">
                <a:latin typeface="Arial" panose="020B0604020202020204" pitchFamily="34" charset="0"/>
                <a:cs typeface="Arial" panose="020B0604020202020204" pitchFamily="34" charset="0"/>
              </a:rPr>
              <a:t>Duran varlıkların satışından elde edilen karlar, satılan duran varlığın yenilenmesinde kullanılabilir.</a:t>
            </a:r>
          </a:p>
          <a:p>
            <a:pPr algn="just"/>
            <a:r>
              <a:rPr lang="tr-TR" sz="1800" dirty="0" smtClean="0">
                <a:latin typeface="Arial" panose="020B0604020202020204" pitchFamily="34" charset="0"/>
                <a:cs typeface="Arial" panose="020B0604020202020204" pitchFamily="34" charset="0"/>
              </a:rPr>
              <a:t>Yenileme fonu ayırabilmek için, satılan varlığın yenilenmesi işin gereği zorunlu olması gerekir. Ayrıca şirket yönetiminin yenileme kararı vererek teşebbüse geçmesi gerekir.</a:t>
            </a:r>
            <a:endParaRPr lang="tr-T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196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76672"/>
            <a:ext cx="7560840" cy="6192688"/>
          </a:xfrm>
        </p:spPr>
        <p:txBody>
          <a:bodyPr>
            <a:noAutofit/>
          </a:bodyPr>
          <a:lstStyle/>
          <a:p>
            <a:pPr algn="just"/>
            <a:endParaRPr lang="tr-TR" sz="1800" b="1" dirty="0" smtClean="0">
              <a:latin typeface="Arial" panose="020B0604020202020204" pitchFamily="34" charset="0"/>
              <a:cs typeface="Arial" panose="020B0604020202020204" pitchFamily="34" charset="0"/>
            </a:endParaRPr>
          </a:p>
          <a:p>
            <a:pPr algn="just"/>
            <a:r>
              <a:rPr lang="tr-TR" sz="1800" b="1" dirty="0" smtClean="0">
                <a:latin typeface="Arial" panose="020B0604020202020204" pitchFamily="34" charset="0"/>
                <a:cs typeface="Arial" panose="020B0604020202020204" pitchFamily="34" charset="0"/>
              </a:rPr>
              <a:t>40. </a:t>
            </a:r>
            <a:r>
              <a:rPr lang="tr-TR" sz="1800" dirty="0" smtClean="0">
                <a:latin typeface="Arial" panose="020B0604020202020204" pitchFamily="34" charset="0"/>
                <a:cs typeface="Arial" panose="020B0604020202020204" pitchFamily="34" charset="0"/>
              </a:rPr>
              <a:t>Aşağıdaki kavramların cevaplarını yazınız,</a:t>
            </a:r>
          </a:p>
          <a:p>
            <a:pPr algn="just"/>
            <a:r>
              <a:rPr lang="tr-TR" sz="1800" b="1" dirty="0" smtClean="0">
                <a:latin typeface="Arial" panose="020B0604020202020204" pitchFamily="34" charset="0"/>
                <a:cs typeface="Arial" panose="020B0604020202020204" pitchFamily="34" charset="0"/>
              </a:rPr>
              <a:t>Yenileme Fonu: </a:t>
            </a:r>
            <a:r>
              <a:rPr lang="tr-TR" sz="1800" dirty="0" smtClean="0">
                <a:latin typeface="Arial" panose="020B0604020202020204" pitchFamily="34" charset="0"/>
                <a:cs typeface="Arial" panose="020B0604020202020204" pitchFamily="34" charset="0"/>
              </a:rPr>
              <a:t>Yenileme fonu uygulaması aşağıdaki şekilde yapılır:</a:t>
            </a:r>
          </a:p>
          <a:p>
            <a:pPr marL="416052" indent="-342900" algn="just">
              <a:buFont typeface="Wingdings" panose="05000000000000000000" pitchFamily="2" charset="2"/>
              <a:buChar char="q"/>
            </a:pPr>
            <a:r>
              <a:rPr lang="tr-TR" sz="1800" dirty="0" smtClean="0">
                <a:latin typeface="Arial" panose="020B0604020202020204" pitchFamily="34" charset="0"/>
                <a:cs typeface="Arial" panose="020B0604020202020204" pitchFamily="34" charset="0"/>
              </a:rPr>
              <a:t>Duran varlık satışından elde edilen kar aynı varlığın yenilenmesinde kullanılmalıdır.</a:t>
            </a:r>
          </a:p>
          <a:p>
            <a:pPr marL="416052" indent="-342900" algn="just">
              <a:buFont typeface="Wingdings" panose="05000000000000000000" pitchFamily="2" charset="2"/>
              <a:buChar char="q"/>
            </a:pPr>
            <a:r>
              <a:rPr lang="tr-TR" sz="1800" dirty="0" smtClean="0">
                <a:latin typeface="Arial" panose="020B0604020202020204" pitchFamily="34" charset="0"/>
                <a:cs typeface="Arial" panose="020B0604020202020204" pitchFamily="34" charset="0"/>
              </a:rPr>
              <a:t>Duran varlığın yenilenmesi için niteliğine göre zorunlu olmalıdır.</a:t>
            </a:r>
          </a:p>
          <a:p>
            <a:pPr marL="416052" indent="-342900" algn="just">
              <a:buFont typeface="Wingdings" panose="05000000000000000000" pitchFamily="2" charset="2"/>
              <a:buChar char="q"/>
            </a:pPr>
            <a:r>
              <a:rPr lang="tr-TR" sz="1800" dirty="0" smtClean="0">
                <a:latin typeface="Arial" panose="020B0604020202020204" pitchFamily="34" charset="0"/>
                <a:cs typeface="Arial" panose="020B0604020202020204" pitchFamily="34" charset="0"/>
              </a:rPr>
              <a:t>İşletme yönetimi, aynı işi yapan yeni makinelerin/duran varlıkların alınması için karar vererek teşebbüse geçmiş olması gerekir.</a:t>
            </a:r>
          </a:p>
          <a:p>
            <a:pPr marL="416052" indent="-342900" algn="just">
              <a:buFont typeface="Wingdings" panose="05000000000000000000" pitchFamily="2" charset="2"/>
              <a:buChar char="q"/>
            </a:pPr>
            <a:r>
              <a:rPr lang="tr-TR" sz="1800" dirty="0" smtClean="0">
                <a:latin typeface="Arial" panose="020B0604020202020204" pitchFamily="34" charset="0"/>
                <a:cs typeface="Arial" panose="020B0604020202020204" pitchFamily="34" charset="0"/>
              </a:rPr>
              <a:t>Duran varlığın satışından elde edilen kar, yenileme giderlerini karşılamak üzere, pasifte geçici bir hesapta, 549 Özel Fonlar hesabında Yenileme Fonu Yardımcı Hesabında 3 yıl bekletilir.</a:t>
            </a:r>
          </a:p>
          <a:p>
            <a:pPr marL="416052" indent="-342900" algn="just">
              <a:buFont typeface="Wingdings" panose="05000000000000000000" pitchFamily="2" charset="2"/>
              <a:buChar char="q"/>
            </a:pPr>
            <a:r>
              <a:rPr lang="tr-TR" sz="1800" dirty="0" smtClean="0">
                <a:latin typeface="Arial" panose="020B0604020202020204" pitchFamily="34" charset="0"/>
                <a:cs typeface="Arial" panose="020B0604020202020204" pitchFamily="34" charset="0"/>
              </a:rPr>
              <a:t>Bu süre içinde kullanılmayan karlar, nedeni ne olursa olsun üçüncü yılın vergi matrahına eklenerek vergilendirilir.</a:t>
            </a:r>
          </a:p>
        </p:txBody>
      </p:sp>
    </p:spTree>
    <p:extLst>
      <p:ext uri="{BB962C8B-B14F-4D97-AF65-F5344CB8AC3E}">
        <p14:creationId xmlns:p14="http://schemas.microsoft.com/office/powerpoint/2010/main" val="347428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5.</a:t>
            </a:r>
            <a:r>
              <a:rPr lang="tr-TR" sz="1800" dirty="0" smtClean="0">
                <a:latin typeface="Arial" panose="020B0604020202020204" pitchFamily="34" charset="0"/>
                <a:cs typeface="Arial" panose="020B0604020202020204" pitchFamily="34" charset="0"/>
              </a:rPr>
              <a:t> İşletmenin; Alınan çekler hesabının kalanı 21.000 TL olmasına rağmen, kasada 18.000 TL çek olduğu belirlenmiştir.</a:t>
            </a:r>
          </a:p>
          <a:p>
            <a:endParaRPr lang="tr-TR" sz="1800" b="1" dirty="0" smtClean="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197 Sayım ve </a:t>
            </a:r>
            <a:r>
              <a:rPr lang="tr-TR" sz="1800" dirty="0" err="1" smtClean="0">
                <a:latin typeface="Arial" panose="020B0604020202020204" pitchFamily="34" charset="0"/>
                <a:cs typeface="Arial" panose="020B0604020202020204" pitchFamily="34" charset="0"/>
              </a:rPr>
              <a:t>Tes.Noks</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3</a:t>
            </a:r>
            <a:r>
              <a:rPr lang="tr-TR" sz="1800" dirty="0" smtClean="0">
                <a:latin typeface="Arial" panose="020B0604020202020204" pitchFamily="34" charset="0"/>
                <a:cs typeface="Arial" panose="020B0604020202020204" pitchFamily="34" charset="0"/>
              </a:rPr>
              <a:t>.000.-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197.02 Çek </a:t>
            </a:r>
            <a:r>
              <a:rPr lang="tr-TR" sz="1800" dirty="0" err="1" smtClean="0">
                <a:latin typeface="Arial" panose="020B0604020202020204" pitchFamily="34" charset="0"/>
                <a:cs typeface="Arial" panose="020B0604020202020204" pitchFamily="34" charset="0"/>
              </a:rPr>
              <a:t>Noks</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101 Alınan Çekler	3.000.- 	</a:t>
            </a: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r>
              <a:rPr lang="tr-TR" sz="1800" b="1" dirty="0">
                <a:latin typeface="Arial" panose="020B0604020202020204" pitchFamily="34" charset="0"/>
                <a:cs typeface="Arial" panose="020B0604020202020204" pitchFamily="34" charset="0"/>
              </a:rPr>
              <a:t>6</a:t>
            </a:r>
            <a:r>
              <a:rPr lang="tr-TR" sz="1800" b="1" dirty="0" smtClean="0">
                <a:latin typeface="Arial" panose="020B0604020202020204" pitchFamily="34" charset="0"/>
                <a:cs typeface="Arial" panose="020B0604020202020204" pitchFamily="34" charset="0"/>
              </a:rPr>
              <a:t>.</a:t>
            </a:r>
            <a:r>
              <a:rPr lang="tr-TR" sz="1800" dirty="0" smtClean="0">
                <a:latin typeface="Arial" panose="020B0604020202020204" pitchFamily="34" charset="0"/>
                <a:cs typeface="Arial" panose="020B0604020202020204" pitchFamily="34" charset="0"/>
              </a:rPr>
              <a:t> İnceleme sonucu 3.000 TL’lik çekin Satıcılara verildiği, fakat kaydedilmediği belirlenmiştir.</a:t>
            </a:r>
          </a:p>
          <a:p>
            <a:pPr>
              <a:lnSpc>
                <a:spcPct val="100000"/>
              </a:lnSpc>
              <a:spcBef>
                <a:spcPts val="0"/>
              </a:spcBef>
            </a:pP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Hesabı	3.000</a:t>
            </a:r>
            <a:r>
              <a:rPr lang="tr-TR" sz="1800" dirty="0">
                <a:latin typeface="Arial" panose="020B0604020202020204" pitchFamily="34" charset="0"/>
                <a:cs typeface="Arial" panose="020B0604020202020204" pitchFamily="34" charset="0"/>
              </a:rPr>
              <a:t>.-</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197 Sayım ve </a:t>
            </a:r>
            <a:r>
              <a:rPr lang="tr-TR" sz="1800" dirty="0" err="1" smtClean="0">
                <a:latin typeface="Arial" panose="020B0604020202020204" pitchFamily="34" charset="0"/>
                <a:cs typeface="Arial" panose="020B0604020202020204" pitchFamily="34" charset="0"/>
              </a:rPr>
              <a:t>Tes.Noks</a:t>
            </a:r>
            <a:r>
              <a:rPr lang="tr-TR" sz="1800" dirty="0" smtClean="0">
                <a:latin typeface="Arial" panose="020B0604020202020204" pitchFamily="34" charset="0"/>
                <a:cs typeface="Arial" panose="020B0604020202020204" pitchFamily="34" charset="0"/>
              </a:rPr>
              <a:t>.	3.000.-</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p>
          <a:p>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339752" y="198884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483768" y="306896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195736" y="42210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2483768" y="5085184"/>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028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7.</a:t>
            </a:r>
            <a:r>
              <a:rPr lang="tr-TR" sz="1800" dirty="0" smtClean="0">
                <a:latin typeface="Arial" panose="020B0604020202020204" pitchFamily="34" charset="0"/>
                <a:cs typeface="Arial" panose="020B0604020202020204" pitchFamily="34" charset="0"/>
              </a:rPr>
              <a:t> İşletmenin; Yabancı para ile düzenlenmiş 5.000$’lık bir çeki vardır. Çek düzenlendiğinde, 1$ = 1,55 TL, dönem sonunda ise 1$ = 1,85 TL olmuştur.</a:t>
            </a:r>
            <a:endParaRPr lang="tr-TR" sz="1800" b="1" dirty="0" smtClean="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1.500.-</a:t>
            </a:r>
          </a:p>
          <a:p>
            <a:pPr>
              <a:lnSpc>
                <a:spcPct val="100000"/>
              </a:lnSpc>
              <a:spcBef>
                <a:spcPts val="0"/>
              </a:spcBef>
            </a:pPr>
            <a:r>
              <a:rPr lang="tr-TR" sz="1800" dirty="0" smtClean="0">
                <a:latin typeface="Arial" panose="020B0604020202020204" pitchFamily="34" charset="0"/>
                <a:cs typeface="Arial" panose="020B0604020202020204" pitchFamily="34" charset="0"/>
              </a:rPr>
              <a:t>	       100.02 $ Kasası 		</a:t>
            </a:r>
          </a:p>
          <a:p>
            <a:pPr>
              <a:lnSpc>
                <a:spcPct val="100000"/>
              </a:lnSpc>
              <a:spcBef>
                <a:spcPts val="0"/>
              </a:spcBef>
            </a:pPr>
            <a:r>
              <a:rPr lang="tr-TR" sz="1800" dirty="0" smtClean="0">
                <a:latin typeface="Arial" panose="020B0604020202020204" pitchFamily="34" charset="0"/>
                <a:cs typeface="Arial" panose="020B0604020202020204" pitchFamily="34" charset="0"/>
              </a:rPr>
              <a:t>		 646 Kambiyo Karları 	1.500.- 					     5.000$*0,30(1,85-1,55)</a:t>
            </a:r>
          </a:p>
          <a:p>
            <a:r>
              <a:rPr lang="tr-TR" sz="1800" b="1" dirty="0" smtClean="0">
                <a:latin typeface="Arial" panose="020B0604020202020204" pitchFamily="34" charset="0"/>
                <a:cs typeface="Arial" panose="020B0604020202020204" pitchFamily="34" charset="0"/>
              </a:rPr>
              <a:t>8.</a:t>
            </a:r>
            <a:r>
              <a:rPr lang="tr-TR" sz="1800" dirty="0" smtClean="0">
                <a:latin typeface="Arial" panose="020B0604020202020204" pitchFamily="34" charset="0"/>
                <a:cs typeface="Arial" panose="020B0604020202020204" pitchFamily="34" charset="0"/>
              </a:rPr>
              <a:t> İşletmenin 9.000$ değerindeki çeki tahsil edilmek üzere bankaya verilmiştir. Çekin 1$ = 1,5 TL  üzerinden tahsil edilerek 50 TL gider olarak tahsil edildikten sonra bankadaki hesaba yatırılmıştır.</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 </a:t>
            </a:r>
            <a:r>
              <a:rPr lang="tr-TR" sz="1800" dirty="0" smtClean="0">
                <a:latin typeface="Arial" panose="020B0604020202020204" pitchFamily="34" charset="0"/>
                <a:cs typeface="Arial" panose="020B0604020202020204" pitchFamily="34" charset="0"/>
              </a:rPr>
              <a:t>şu kayıt önceden yapılmıştır.</a:t>
            </a:r>
            <a:endParaRPr lang="tr-TR" sz="1800" b="1" dirty="0">
              <a:latin typeface="Arial" panose="020B0604020202020204" pitchFamily="34" charset="0"/>
              <a:cs typeface="Arial" panose="020B0604020202020204" pitchFamily="34" charset="0"/>
            </a:endParaRPr>
          </a:p>
          <a:p>
            <a:pPr>
              <a:lnSpc>
                <a:spcPct val="100000"/>
              </a:lnSpc>
              <a:spcBef>
                <a:spcPts val="0"/>
              </a:spcBef>
            </a:pPr>
            <a:endParaRPr lang="tr-TR" sz="1800" b="1" dirty="0" smtClean="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Hesabı	13.450.-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102.02………Bank</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780 Finansman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50.-</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780.01 Bankaya </a:t>
            </a:r>
            <a:r>
              <a:rPr lang="tr-TR" sz="1800" dirty="0" err="1" smtClean="0">
                <a:latin typeface="Arial" panose="020B0604020202020204" pitchFamily="34" charset="0"/>
                <a:cs typeface="Arial" panose="020B0604020202020204" pitchFamily="34" charset="0"/>
              </a:rPr>
              <a:t>öd.Faiz</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smtClean="0">
                <a:latin typeface="Arial" panose="020B0604020202020204" pitchFamily="34" charset="0"/>
                <a:cs typeface="Arial" panose="020B0604020202020204" pitchFamily="34" charset="0"/>
              </a:rPr>
              <a:t>  		101 Alınan Çekler		13.500.-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p>
          <a:p>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411760" y="198884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627784" y="32129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195736" y="4797152"/>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411760" y="6381328"/>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418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8.</a:t>
            </a:r>
            <a:r>
              <a:rPr lang="tr-TR" sz="1800" dirty="0" smtClean="0">
                <a:latin typeface="Arial" panose="020B0604020202020204" pitchFamily="34" charset="0"/>
                <a:cs typeface="Arial" panose="020B0604020202020204" pitchFamily="34" charset="0"/>
              </a:rPr>
              <a:t> İşletmenin 9.000$ değerindeki çeki tahsil edilmek üzere bankaya verilmiştir. Çekin 1$ = 1,5 TL  üzerinden tahsil edilerek 50 TL gider olarak tahsil edildikten sonra bankadaki hesaba yatırılmıştır.</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b.</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101 Alınan Çekler		13.500.-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101.08Tah.Yabancı Çek.</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smtClean="0">
                <a:latin typeface="Arial" panose="020B0604020202020204" pitchFamily="34" charset="0"/>
                <a:cs typeface="Arial" panose="020B0604020202020204" pitchFamily="34" charset="0"/>
              </a:rPr>
              <a:t>  		101 Alınan Çekler		13.500.-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101.07 </a:t>
            </a:r>
            <a:r>
              <a:rPr lang="tr-TR" sz="1800" dirty="0" err="1" smtClean="0">
                <a:latin typeface="Arial" panose="020B0604020202020204" pitchFamily="34" charset="0"/>
                <a:cs typeface="Arial" panose="020B0604020202020204" pitchFamily="34" charset="0"/>
              </a:rPr>
              <a:t>Tah.yab.par.çek</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9. </a:t>
            </a:r>
            <a:r>
              <a:rPr lang="tr-TR" sz="1800" dirty="0" smtClean="0">
                <a:latin typeface="Arial" panose="020B0604020202020204" pitchFamily="34" charset="0"/>
                <a:cs typeface="Arial" panose="020B0604020202020204" pitchFamily="34" charset="0"/>
              </a:rPr>
              <a:t>Bankadan gelen hesap özetinden; mevduata 4.387 TL faiz tahakkuk ettirildiği, bundan %15 gelir vergisi kesilerek, kalanın mevduat </a:t>
            </a:r>
            <a:r>
              <a:rPr lang="tr-TR" sz="1800" dirty="0" err="1" smtClean="0">
                <a:latin typeface="Arial" panose="020B0604020202020204" pitchFamily="34" charset="0"/>
                <a:cs typeface="Arial" panose="020B0604020202020204" pitchFamily="34" charset="0"/>
              </a:rPr>
              <a:t>hesabuna</a:t>
            </a:r>
            <a:r>
              <a:rPr lang="tr-TR" sz="1800" dirty="0" smtClean="0">
                <a:latin typeface="Arial" panose="020B0604020202020204" pitchFamily="34" charset="0"/>
                <a:cs typeface="Arial" panose="020B0604020202020204" pitchFamily="34" charset="0"/>
              </a:rPr>
              <a:t> kaydedildiği anlaşılmıştır.</a:t>
            </a:r>
          </a:p>
          <a:p>
            <a:pPr>
              <a:lnSpc>
                <a:spcPct val="100000"/>
              </a:lnSpc>
              <a:spcBef>
                <a:spcPts val="0"/>
              </a:spcBef>
            </a:pP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3.729-</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102.02 C </a:t>
            </a:r>
            <a:r>
              <a:rPr lang="tr-TR" sz="1800" dirty="0" err="1" smtClean="0">
                <a:latin typeface="Arial" panose="020B0604020202020204" pitchFamily="34" charset="0"/>
                <a:cs typeface="Arial" panose="020B0604020202020204" pitchFamily="34" charset="0"/>
              </a:rPr>
              <a:t>Bank.Mdvt</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193 Peşin Ödenen Verg.ve Fon</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658.-</a:t>
            </a:r>
            <a:r>
              <a:rPr lang="tr-TR" sz="1800" dirty="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642 Faiz Geliri			4.387.-</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642.01. Bank F.</a:t>
            </a:r>
            <a:endParaRPr lang="tr-TR" sz="1800" dirty="0">
              <a:latin typeface="Arial" panose="020B0604020202020204" pitchFamily="34" charset="0"/>
              <a:cs typeface="Arial" panose="020B0604020202020204" pitchFamily="34" charset="0"/>
            </a:endParaRPr>
          </a:p>
          <a:p>
            <a:pPr>
              <a:lnSpc>
                <a:spcPct val="150000"/>
              </a:lnSpc>
              <a:spcBef>
                <a:spcPts val="0"/>
              </a:spcBef>
            </a:pPr>
            <a:endParaRPr lang="tr-TR" sz="1800" b="1" dirty="0">
              <a:latin typeface="Arial" panose="020B0604020202020204" pitchFamily="34" charset="0"/>
              <a:cs typeface="Arial" panose="020B0604020202020204" pitchFamily="34" charset="0"/>
            </a:endParaRPr>
          </a:p>
        </p:txBody>
      </p:sp>
      <p:cxnSp>
        <p:nvCxnSpPr>
          <p:cNvPr id="15" name="Düz Bağlayıcı 14"/>
          <p:cNvCxnSpPr/>
          <p:nvPr/>
        </p:nvCxnSpPr>
        <p:spPr>
          <a:xfrm>
            <a:off x="2339752" y="220486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699792" y="357301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627784" y="50131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699792" y="6597352"/>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737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10.</a:t>
            </a:r>
            <a:r>
              <a:rPr lang="tr-TR" sz="1800" dirty="0" smtClean="0">
                <a:latin typeface="Arial" panose="020B0604020202020204" pitchFamily="34" charset="0"/>
                <a:cs typeface="Arial" panose="020B0604020202020204" pitchFamily="34" charset="0"/>
              </a:rPr>
              <a:t> Satıcılara olan borç karşılığında 3.800 TL tutarında çek imzalanarak verilmiştir. Ayrıca 2.500 TL de çek ciro edilmiştir.</a:t>
            </a:r>
          </a:p>
          <a:p>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320 Satıcılar Hs.		6.300.-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smtClean="0">
                <a:latin typeface="Arial" panose="020B0604020202020204" pitchFamily="34" charset="0"/>
                <a:cs typeface="Arial" panose="020B0604020202020204" pitchFamily="34" charset="0"/>
              </a:rPr>
              <a:t>  		101 Alınan Çekler		2.500.-</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103 Verilen Çekl.ve Öd. E.  3.800.-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103 Verilen </a:t>
            </a:r>
            <a:r>
              <a:rPr lang="tr-TR" sz="1800" dirty="0" err="1" smtClean="0">
                <a:latin typeface="Arial" panose="020B0604020202020204" pitchFamily="34" charset="0"/>
                <a:cs typeface="Arial" panose="020B0604020202020204" pitchFamily="34" charset="0"/>
              </a:rPr>
              <a:t>Çekl</a:t>
            </a:r>
            <a:r>
              <a:rPr lang="tr-TR" sz="1800" dirty="0" smtClean="0">
                <a:latin typeface="Arial" panose="020B0604020202020204" pitchFamily="34" charset="0"/>
                <a:cs typeface="Arial" panose="020B0604020202020204" pitchFamily="34" charset="0"/>
              </a:rPr>
              <a:t>.</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3.800.-     </a:t>
            </a:r>
            <a:r>
              <a:rPr lang="tr-TR" sz="1800" dirty="0">
                <a:latin typeface="Arial" panose="020B0604020202020204" pitchFamily="34" charset="0"/>
                <a:cs typeface="Arial" panose="020B0604020202020204" pitchFamily="34" charset="0"/>
              </a:rPr>
              <a:t>	     </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3.800.-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50000"/>
              </a:lnSpc>
              <a:spcBef>
                <a:spcPts val="0"/>
              </a:spcBef>
            </a:pPr>
            <a:endParaRPr lang="tr-TR" sz="1800" b="1" dirty="0">
              <a:latin typeface="Arial" panose="020B0604020202020204" pitchFamily="34" charset="0"/>
              <a:cs typeface="Arial" panose="020B0604020202020204" pitchFamily="34" charset="0"/>
            </a:endParaRPr>
          </a:p>
        </p:txBody>
      </p:sp>
      <p:cxnSp>
        <p:nvCxnSpPr>
          <p:cNvPr id="15" name="Düz Bağlayıcı 14"/>
          <p:cNvCxnSpPr/>
          <p:nvPr/>
        </p:nvCxnSpPr>
        <p:spPr>
          <a:xfrm>
            <a:off x="2483768" y="213285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2483768" y="3645024"/>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483768" y="4941168"/>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77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10.</a:t>
            </a:r>
            <a:r>
              <a:rPr lang="tr-TR" sz="1800" dirty="0" smtClean="0">
                <a:latin typeface="Arial" panose="020B0604020202020204" pitchFamily="34" charset="0"/>
                <a:cs typeface="Arial" panose="020B0604020202020204" pitchFamily="34" charset="0"/>
              </a:rPr>
              <a:t> Satıcılara verilen çekin henüz bankadan çekilmediği görülmüştür.</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102 Bankalar Hs.		3.800.-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……….Bank</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103 Verilen Çekl.ve Öd. E.  3.800.-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11.</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Her biri 1.000 TL değerle satın alınan 50 adet  hisse senetlerinden, 18 adedi, her biri 1.500 TL’den peşin satılmış karşılığında da 680 TL gider ödenmiştir.</a:t>
            </a:r>
            <a:endParaRPr lang="tr-TR" sz="1800" dirty="0">
              <a:latin typeface="Arial" panose="020B0604020202020204" pitchFamily="34" charset="0"/>
              <a:cs typeface="Arial" panose="020B0604020202020204" pitchFamily="34" charset="0"/>
            </a:endParaRP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Hesabı </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27.000.-     </a:t>
            </a:r>
            <a:r>
              <a:rPr lang="tr-TR" sz="1800" dirty="0">
                <a:latin typeface="Arial" panose="020B0604020202020204" pitchFamily="34" charset="0"/>
                <a:cs typeface="Arial" panose="020B0604020202020204" pitchFamily="34" charset="0"/>
              </a:rPr>
              <a:t>	     </a:t>
            </a:r>
          </a:p>
          <a:p>
            <a:pPr>
              <a:lnSpc>
                <a:spcPct val="100000"/>
              </a:lnSpc>
              <a:spcBef>
                <a:spcPts val="0"/>
              </a:spcBef>
            </a:pPr>
            <a:r>
              <a:rPr lang="tr-TR" sz="1800" dirty="0" smtClean="0">
                <a:latin typeface="Arial" panose="020B0604020202020204" pitchFamily="34" charset="0"/>
                <a:cs typeface="Arial" panose="020B0604020202020204" pitchFamily="34" charset="0"/>
              </a:rPr>
              <a:t>	   100.01 TL Kasası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110 Hisse senetleri	18.000.-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(18*1.000)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645 </a:t>
            </a:r>
            <a:r>
              <a:rPr lang="tr-TR" sz="1800" dirty="0" err="1" smtClean="0">
                <a:latin typeface="Arial" panose="020B0604020202020204" pitchFamily="34" charset="0"/>
                <a:cs typeface="Arial" panose="020B0604020202020204" pitchFamily="34" charset="0"/>
              </a:rPr>
              <a:t>Menk</a:t>
            </a:r>
            <a:r>
              <a:rPr lang="tr-TR" sz="1800" dirty="0" smtClean="0">
                <a:latin typeface="Arial" panose="020B0604020202020204" pitchFamily="34" charset="0"/>
                <a:cs typeface="Arial" panose="020B0604020202020204" pitchFamily="34" charset="0"/>
              </a:rPr>
              <a:t>. </a:t>
            </a:r>
            <a:r>
              <a:rPr lang="tr-TR" sz="1800" dirty="0" err="1" smtClean="0">
                <a:latin typeface="Arial" panose="020B0604020202020204" pitchFamily="34" charset="0"/>
                <a:cs typeface="Arial" panose="020B0604020202020204" pitchFamily="34" charset="0"/>
              </a:rPr>
              <a:t>Kıym.Sat.Kar</a:t>
            </a:r>
            <a:r>
              <a:rPr lang="tr-TR" sz="1800" dirty="0" smtClean="0">
                <a:latin typeface="Arial" panose="020B0604020202020204" pitchFamily="34" charset="0"/>
                <a:cs typeface="Arial" panose="020B0604020202020204" pitchFamily="34" charset="0"/>
              </a:rPr>
              <a:t>.     9.000.-</a:t>
            </a: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(18*500)</a:t>
            </a:r>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339752" y="14127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55776" y="60212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339752" y="24208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4005064"/>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453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403648" y="404664"/>
            <a:ext cx="7560840" cy="6192688"/>
          </a:xfrm>
        </p:spPr>
        <p:txBody>
          <a:bodyPr>
            <a:noAutofit/>
          </a:bodyPr>
          <a:lstStyle/>
          <a:p>
            <a:endParaRPr lang="tr-TR" sz="1800" dirty="0" smtClean="0">
              <a:latin typeface="Arial" panose="020B0604020202020204" pitchFamily="34" charset="0"/>
              <a:cs typeface="Arial" panose="020B0604020202020204" pitchFamily="34" charset="0"/>
            </a:endParaRPr>
          </a:p>
          <a:p>
            <a:r>
              <a:rPr lang="tr-TR" sz="1800" b="1" dirty="0" smtClean="0">
                <a:latin typeface="Arial" panose="020B0604020202020204" pitchFamily="34" charset="0"/>
                <a:cs typeface="Arial" panose="020B0604020202020204" pitchFamily="34" charset="0"/>
              </a:rPr>
              <a:t>12.</a:t>
            </a:r>
            <a:r>
              <a:rPr lang="tr-TR" sz="1800" dirty="0" smtClean="0">
                <a:latin typeface="Arial" panose="020B0604020202020204" pitchFamily="34" charset="0"/>
                <a:cs typeface="Arial" panose="020B0604020202020204" pitchFamily="34" charset="0"/>
              </a:rPr>
              <a:t> Masraf Kaydı</a:t>
            </a:r>
          </a:p>
          <a:p>
            <a:pPr>
              <a:lnSpc>
                <a:spcPct val="100000"/>
              </a:lnSpc>
              <a:spcBef>
                <a:spcPts val="0"/>
              </a:spcBef>
            </a:pPr>
            <a:r>
              <a:rPr lang="tr-TR" sz="1800" b="1" dirty="0">
                <a:latin typeface="Arial" panose="020B0604020202020204" pitchFamily="34" charset="0"/>
                <a:cs typeface="Arial" panose="020B0604020202020204" pitchFamily="34" charset="0"/>
              </a:rPr>
              <a:t> </a:t>
            </a:r>
            <a:r>
              <a:rPr lang="tr-TR" sz="1800" b="1" dirty="0" smtClean="0">
                <a:latin typeface="Arial" panose="020B0604020202020204" pitchFamily="34" charset="0"/>
                <a:cs typeface="Arial" panose="020B0604020202020204" pitchFamily="34" charset="0"/>
              </a:rPr>
              <a:t>   </a:t>
            </a:r>
            <a:endParaRPr lang="tr-TR" sz="1800" b="1" dirty="0">
              <a:latin typeface="Arial" panose="020B0604020202020204" pitchFamily="34" charset="0"/>
              <a:cs typeface="Arial" panose="020B0604020202020204" pitchFamily="34" charset="0"/>
            </a:endParaRPr>
          </a:p>
          <a:p>
            <a:pPr>
              <a:lnSpc>
                <a:spcPct val="100000"/>
              </a:lnSpc>
              <a:spcBef>
                <a:spcPts val="0"/>
              </a:spcBef>
            </a:pPr>
            <a:r>
              <a:rPr lang="tr-TR" sz="1800" b="1"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653 Komisyon </a:t>
            </a:r>
            <a:r>
              <a:rPr lang="tr-TR" sz="1800" dirty="0" err="1" smtClean="0">
                <a:latin typeface="Arial" panose="020B0604020202020204" pitchFamily="34" charset="0"/>
                <a:cs typeface="Arial" panose="020B0604020202020204" pitchFamily="34" charset="0"/>
              </a:rPr>
              <a:t>Gid</a:t>
            </a:r>
            <a:r>
              <a:rPr lang="tr-TR" sz="1800" dirty="0" smtClean="0">
                <a:latin typeface="Arial" panose="020B0604020202020204" pitchFamily="34" charset="0"/>
                <a:cs typeface="Arial" panose="020B0604020202020204" pitchFamily="34" charset="0"/>
              </a:rPr>
              <a:t>.	6</a:t>
            </a:r>
            <a:r>
              <a:rPr lang="tr-TR" sz="1800" dirty="0">
                <a:latin typeface="Arial" panose="020B0604020202020204" pitchFamily="34" charset="0"/>
                <a:cs typeface="Arial" panose="020B0604020202020204" pitchFamily="34" charset="0"/>
              </a:rPr>
              <a:t>8</a:t>
            </a:r>
            <a:r>
              <a:rPr lang="tr-TR" sz="1800" dirty="0" smtClean="0">
                <a:latin typeface="Arial" panose="020B0604020202020204" pitchFamily="34" charset="0"/>
                <a:cs typeface="Arial" panose="020B0604020202020204" pitchFamily="34" charset="0"/>
              </a:rPr>
              <a:t>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653 </a:t>
            </a:r>
            <a:r>
              <a:rPr lang="tr-TR" sz="1800" dirty="0" err="1" smtClean="0">
                <a:latin typeface="Arial" panose="020B0604020202020204" pitchFamily="34" charset="0"/>
                <a:cs typeface="Arial" panose="020B0604020202020204" pitchFamily="34" charset="0"/>
              </a:rPr>
              <a:t>His.Sen</a:t>
            </a:r>
            <a:r>
              <a:rPr lang="tr-TR" sz="1800" dirty="0" smtClean="0">
                <a:latin typeface="Arial" panose="020B0604020202020204" pitchFamily="34" charset="0"/>
                <a:cs typeface="Arial" panose="020B0604020202020204" pitchFamily="34" charset="0"/>
              </a:rPr>
              <a:t>. Alım/Satım</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100 Kasa		  680.-</a:t>
            </a:r>
          </a:p>
          <a:p>
            <a:pPr>
              <a:lnSpc>
                <a:spcPct val="100000"/>
              </a:lnSpc>
              <a:spcBef>
                <a:spcPts val="0"/>
              </a:spcBef>
            </a:pPr>
            <a:endParaRPr lang="tr-TR" sz="1800" dirty="0">
              <a:latin typeface="Arial" panose="020B0604020202020204" pitchFamily="34" charset="0"/>
              <a:cs typeface="Arial" panose="020B0604020202020204" pitchFamily="34" charset="0"/>
            </a:endParaRPr>
          </a:p>
          <a:p>
            <a:pPr>
              <a:lnSpc>
                <a:spcPct val="150000"/>
              </a:lnSpc>
              <a:spcBef>
                <a:spcPts val="0"/>
              </a:spcBef>
            </a:pPr>
            <a:r>
              <a:rPr lang="tr-TR" sz="1800" b="1" dirty="0" smtClean="0">
                <a:latin typeface="Arial" panose="020B0604020202020204" pitchFamily="34" charset="0"/>
                <a:cs typeface="Arial" panose="020B0604020202020204" pitchFamily="34" charset="0"/>
              </a:rPr>
              <a:t>13.</a:t>
            </a:r>
            <a:r>
              <a:rPr lang="tr-TR" sz="1800" dirty="0" smtClean="0">
                <a:latin typeface="Arial" panose="020B0604020202020204" pitchFamily="34" charset="0"/>
                <a:cs typeface="Arial" panose="020B0604020202020204" pitchFamily="34" charset="0"/>
              </a:rPr>
              <a:t> Geçici yatırım olarak alınan hisse senetlerine (tekrar satmak üzere alınan) yıl sonunda 12.000.- TL kar payı tahakkuk ettirildiği anlaşılmıştır. Henüz tahsil edilmemiştir.</a:t>
            </a:r>
            <a:endParaRPr lang="tr-TR" sz="1800" dirty="0">
              <a:latin typeface="Arial" panose="020B0604020202020204" pitchFamily="34" charset="0"/>
              <a:cs typeface="Arial" panose="020B0604020202020204" pitchFamily="34" charset="0"/>
            </a:endParaRPr>
          </a:p>
          <a:p>
            <a:pPr>
              <a:lnSpc>
                <a:spcPct val="100000"/>
              </a:lnSpc>
              <a:spcBef>
                <a:spcPts val="0"/>
              </a:spcBef>
            </a:pP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181 Gelir Tahakkuku</a:t>
            </a: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12.000.-     </a:t>
            </a:r>
            <a:r>
              <a:rPr lang="tr-TR" sz="1800" dirty="0">
                <a:latin typeface="Arial" panose="020B0604020202020204" pitchFamily="34" charset="0"/>
                <a:cs typeface="Arial" panose="020B0604020202020204" pitchFamily="34" charset="0"/>
              </a:rPr>
              <a:t>	     		 </a:t>
            </a:r>
            <a:endParaRPr lang="tr-TR" sz="1800" dirty="0" smtClean="0">
              <a:latin typeface="Arial" panose="020B0604020202020204" pitchFamily="34" charset="0"/>
              <a:cs typeface="Arial" panose="020B0604020202020204" pitchFamily="34" charset="0"/>
            </a:endParaRPr>
          </a:p>
          <a:p>
            <a:pPr>
              <a:lnSpc>
                <a:spcPct val="100000"/>
              </a:lnSpc>
              <a:spcBef>
                <a:spcPts val="0"/>
              </a:spcBef>
            </a:pPr>
            <a:r>
              <a:rPr lang="tr-TR" sz="1800" dirty="0" smtClean="0">
                <a:latin typeface="Arial" panose="020B0604020202020204" pitchFamily="34" charset="0"/>
                <a:cs typeface="Arial" panose="020B0604020202020204" pitchFamily="34" charset="0"/>
              </a:rPr>
              <a:t>		649 Diğer </a:t>
            </a:r>
            <a:r>
              <a:rPr lang="tr-TR" sz="1800" dirty="0" err="1" smtClean="0">
                <a:latin typeface="Arial" panose="020B0604020202020204" pitchFamily="34" charset="0"/>
                <a:cs typeface="Arial" panose="020B0604020202020204" pitchFamily="34" charset="0"/>
              </a:rPr>
              <a:t>Olağ.Gel.Kar</a:t>
            </a:r>
            <a:r>
              <a:rPr lang="tr-TR" sz="1800" dirty="0" smtClean="0">
                <a:latin typeface="Arial" panose="020B0604020202020204" pitchFamily="34" charset="0"/>
                <a:cs typeface="Arial" panose="020B0604020202020204" pitchFamily="34" charset="0"/>
              </a:rPr>
              <a:t>.	12.000.-</a:t>
            </a:r>
          </a:p>
          <a:p>
            <a:pPr>
              <a:lnSpc>
                <a:spcPct val="100000"/>
              </a:lnSpc>
              <a:spcBef>
                <a:spcPts val="0"/>
              </a:spcBef>
            </a:pPr>
            <a:r>
              <a:rPr lang="tr-TR"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cxnSp>
        <p:nvCxnSpPr>
          <p:cNvPr id="15" name="Düz Bağlayıcı 14"/>
          <p:cNvCxnSpPr/>
          <p:nvPr/>
        </p:nvCxnSpPr>
        <p:spPr>
          <a:xfrm>
            <a:off x="2339752" y="141277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483768" y="494116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2339752" y="2420888"/>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339752" y="4005064"/>
            <a:ext cx="33843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575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64AA749-EE10-4768-96AB-AD580E76D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Eğitim sunusu Genel</Template>
  <TotalTime>0</TotalTime>
  <Words>1107</Words>
  <Application>Microsoft Office PowerPoint</Application>
  <PresentationFormat>Ekran Gösterisi (4:3)</PresentationFormat>
  <Paragraphs>481</Paragraphs>
  <Slides>35</Slides>
  <Notes>35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35</vt:i4>
      </vt:variant>
    </vt:vector>
  </HeadingPairs>
  <TitlesOfParts>
    <vt:vector size="42" baseType="lpstr">
      <vt:lpstr>Arial</vt:lpstr>
      <vt:lpstr>Calibri</vt:lpstr>
      <vt:lpstr>Gill Sans MT</vt:lpstr>
      <vt:lpstr>Verdana</vt:lpstr>
      <vt:lpstr>Wingdings</vt:lpstr>
      <vt:lpstr>Wingdings 2</vt: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2020-04-24T10:36:57Z</dcterms:created>
  <dcterms:modified xsi:type="dcterms:W3CDTF">2020-04-29T07:11:32Z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