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33"/>
  </p:notesMasterIdLst>
  <p:handoutMasterIdLst>
    <p:handoutMasterId r:id="rId34"/>
  </p:handoutMasterIdLst>
  <p:sldIdLst>
    <p:sldId id="259" r:id="rId2"/>
    <p:sldId id="389" r:id="rId3"/>
    <p:sldId id="390" r:id="rId4"/>
    <p:sldId id="391" r:id="rId5"/>
    <p:sldId id="392" r:id="rId6"/>
    <p:sldId id="393" r:id="rId7"/>
    <p:sldId id="394" r:id="rId8"/>
    <p:sldId id="395" r:id="rId9"/>
    <p:sldId id="396" r:id="rId10"/>
    <p:sldId id="397" r:id="rId11"/>
    <p:sldId id="398" r:id="rId12"/>
    <p:sldId id="399" r:id="rId13"/>
    <p:sldId id="400" r:id="rId14"/>
    <p:sldId id="402" r:id="rId15"/>
    <p:sldId id="401" r:id="rId16"/>
    <p:sldId id="403" r:id="rId17"/>
    <p:sldId id="404" r:id="rId18"/>
    <p:sldId id="405" r:id="rId19"/>
    <p:sldId id="406" r:id="rId20"/>
    <p:sldId id="407" r:id="rId21"/>
    <p:sldId id="408" r:id="rId22"/>
    <p:sldId id="409" r:id="rId23"/>
    <p:sldId id="410" r:id="rId24"/>
    <p:sldId id="411" r:id="rId25"/>
    <p:sldId id="412" r:id="rId26"/>
    <p:sldId id="413" r:id="rId27"/>
    <p:sldId id="414" r:id="rId28"/>
    <p:sldId id="415" r:id="rId29"/>
    <p:sldId id="416" r:id="rId30"/>
    <p:sldId id="417" r:id="rId31"/>
    <p:sldId id="418" r:id="rId32"/>
  </p:sldIdLst>
  <p:sldSz cx="9144000" cy="6858000" type="screen4x3"/>
  <p:notesSz cx="9926638" cy="67976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52" autoAdjust="0"/>
  </p:normalViewPr>
  <p:slideViewPr>
    <p:cSldViewPr>
      <p:cViewPr varScale="1">
        <p:scale>
          <a:sx n="94" d="100"/>
          <a:sy n="94" d="100"/>
        </p:scale>
        <p:origin x="936"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2080" y="184"/>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B9FF1AF4-A9AD-44BB-81F9-00E7EAB5508F}" type="datetimeFigureOut">
              <a:rPr lang="tr-TR" smtClean="0"/>
              <a:pPr/>
              <a:t>8.04.2020</a:t>
            </a:fld>
            <a:endParaRPr lang="tr-TR"/>
          </a:p>
        </p:txBody>
      </p:sp>
      <p:sp>
        <p:nvSpPr>
          <p:cNvPr id="4" name="3 Altbilgi Yer Tutucusu"/>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a:defRPr sz="1200"/>
            </a:lvl1pPr>
          </a:lstStyle>
          <a:p>
            <a:fld id="{C33F9F5F-97C5-4F6B-B5E4-13ADF4184A53}" type="slidenum">
              <a:rPr lang="tr-TR" smtClean="0"/>
              <a:pPr/>
              <a:t>‹#›</a:t>
            </a:fld>
            <a:endParaRPr lang="tr-TR"/>
          </a:p>
        </p:txBody>
      </p:sp>
    </p:spTree>
    <p:extLst>
      <p:ext uri="{BB962C8B-B14F-4D97-AF65-F5344CB8AC3E}">
        <p14:creationId xmlns:p14="http://schemas.microsoft.com/office/powerpoint/2010/main" val="23420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EC9B8608-A5BB-46C3-A411-C49D700738A6}" type="datetimeFigureOut">
              <a:rPr lang="tr-TR" smtClean="0"/>
              <a:pPr/>
              <a:t>8.04.2020</a:t>
            </a:fld>
            <a:endParaRPr lang="tr-TR"/>
          </a:p>
        </p:txBody>
      </p:sp>
      <p:sp>
        <p:nvSpPr>
          <p:cNvPr id="4" name="3 Slayt Görüntüsü Yer Tutucusu"/>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992665" y="3228896"/>
            <a:ext cx="7941310" cy="3058954"/>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70914C1E-2267-40C0-8223-0F7C91B1AE81}" type="slidenum">
              <a:rPr lang="tr-TR" smtClean="0"/>
              <a:pPr/>
              <a:t>‹#›</a:t>
            </a:fld>
            <a:endParaRPr lang="tr-TR"/>
          </a:p>
        </p:txBody>
      </p:sp>
    </p:spTree>
    <p:extLst>
      <p:ext uri="{BB962C8B-B14F-4D97-AF65-F5344CB8AC3E}">
        <p14:creationId xmlns:p14="http://schemas.microsoft.com/office/powerpoint/2010/main" val="4063094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4</a:t>
            </a:fld>
            <a:endParaRPr lang="tr-TR"/>
          </a:p>
        </p:txBody>
      </p:sp>
    </p:spTree>
    <p:extLst>
      <p:ext uri="{BB962C8B-B14F-4D97-AF65-F5344CB8AC3E}">
        <p14:creationId xmlns:p14="http://schemas.microsoft.com/office/powerpoint/2010/main" val="3868728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13</a:t>
            </a:fld>
            <a:endParaRPr lang="tr-TR"/>
          </a:p>
        </p:txBody>
      </p:sp>
    </p:spTree>
    <p:extLst>
      <p:ext uri="{BB962C8B-B14F-4D97-AF65-F5344CB8AC3E}">
        <p14:creationId xmlns:p14="http://schemas.microsoft.com/office/powerpoint/2010/main" val="1999372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14</a:t>
            </a:fld>
            <a:endParaRPr lang="tr-TR"/>
          </a:p>
        </p:txBody>
      </p:sp>
    </p:spTree>
    <p:extLst>
      <p:ext uri="{BB962C8B-B14F-4D97-AF65-F5344CB8AC3E}">
        <p14:creationId xmlns:p14="http://schemas.microsoft.com/office/powerpoint/2010/main" val="3697904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15</a:t>
            </a:fld>
            <a:endParaRPr lang="tr-TR"/>
          </a:p>
        </p:txBody>
      </p:sp>
    </p:spTree>
    <p:extLst>
      <p:ext uri="{BB962C8B-B14F-4D97-AF65-F5344CB8AC3E}">
        <p14:creationId xmlns:p14="http://schemas.microsoft.com/office/powerpoint/2010/main" val="3081625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16</a:t>
            </a:fld>
            <a:endParaRPr lang="tr-TR"/>
          </a:p>
        </p:txBody>
      </p:sp>
    </p:spTree>
    <p:extLst>
      <p:ext uri="{BB962C8B-B14F-4D97-AF65-F5344CB8AC3E}">
        <p14:creationId xmlns:p14="http://schemas.microsoft.com/office/powerpoint/2010/main" val="4222724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17</a:t>
            </a:fld>
            <a:endParaRPr lang="tr-TR"/>
          </a:p>
        </p:txBody>
      </p:sp>
    </p:spTree>
    <p:extLst>
      <p:ext uri="{BB962C8B-B14F-4D97-AF65-F5344CB8AC3E}">
        <p14:creationId xmlns:p14="http://schemas.microsoft.com/office/powerpoint/2010/main" val="12131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18</a:t>
            </a:fld>
            <a:endParaRPr lang="tr-TR"/>
          </a:p>
        </p:txBody>
      </p:sp>
    </p:spTree>
    <p:extLst>
      <p:ext uri="{BB962C8B-B14F-4D97-AF65-F5344CB8AC3E}">
        <p14:creationId xmlns:p14="http://schemas.microsoft.com/office/powerpoint/2010/main" val="27236601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19</a:t>
            </a:fld>
            <a:endParaRPr lang="tr-TR"/>
          </a:p>
        </p:txBody>
      </p:sp>
    </p:spTree>
    <p:extLst>
      <p:ext uri="{BB962C8B-B14F-4D97-AF65-F5344CB8AC3E}">
        <p14:creationId xmlns:p14="http://schemas.microsoft.com/office/powerpoint/2010/main" val="35535326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20</a:t>
            </a:fld>
            <a:endParaRPr lang="tr-TR"/>
          </a:p>
        </p:txBody>
      </p:sp>
    </p:spTree>
    <p:extLst>
      <p:ext uri="{BB962C8B-B14F-4D97-AF65-F5344CB8AC3E}">
        <p14:creationId xmlns:p14="http://schemas.microsoft.com/office/powerpoint/2010/main" val="23672130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21</a:t>
            </a:fld>
            <a:endParaRPr lang="tr-TR"/>
          </a:p>
        </p:txBody>
      </p:sp>
    </p:spTree>
    <p:extLst>
      <p:ext uri="{BB962C8B-B14F-4D97-AF65-F5344CB8AC3E}">
        <p14:creationId xmlns:p14="http://schemas.microsoft.com/office/powerpoint/2010/main" val="14938077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22</a:t>
            </a:fld>
            <a:endParaRPr lang="tr-TR"/>
          </a:p>
        </p:txBody>
      </p:sp>
    </p:spTree>
    <p:extLst>
      <p:ext uri="{BB962C8B-B14F-4D97-AF65-F5344CB8AC3E}">
        <p14:creationId xmlns:p14="http://schemas.microsoft.com/office/powerpoint/2010/main" val="824264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5</a:t>
            </a:fld>
            <a:endParaRPr lang="tr-TR"/>
          </a:p>
        </p:txBody>
      </p:sp>
    </p:spTree>
    <p:extLst>
      <p:ext uri="{BB962C8B-B14F-4D97-AF65-F5344CB8AC3E}">
        <p14:creationId xmlns:p14="http://schemas.microsoft.com/office/powerpoint/2010/main" val="39380220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23</a:t>
            </a:fld>
            <a:endParaRPr lang="tr-TR"/>
          </a:p>
        </p:txBody>
      </p:sp>
    </p:spTree>
    <p:extLst>
      <p:ext uri="{BB962C8B-B14F-4D97-AF65-F5344CB8AC3E}">
        <p14:creationId xmlns:p14="http://schemas.microsoft.com/office/powerpoint/2010/main" val="28195511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24</a:t>
            </a:fld>
            <a:endParaRPr lang="tr-TR"/>
          </a:p>
        </p:txBody>
      </p:sp>
    </p:spTree>
    <p:extLst>
      <p:ext uri="{BB962C8B-B14F-4D97-AF65-F5344CB8AC3E}">
        <p14:creationId xmlns:p14="http://schemas.microsoft.com/office/powerpoint/2010/main" val="29493536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25</a:t>
            </a:fld>
            <a:endParaRPr lang="tr-TR"/>
          </a:p>
        </p:txBody>
      </p:sp>
    </p:spTree>
    <p:extLst>
      <p:ext uri="{BB962C8B-B14F-4D97-AF65-F5344CB8AC3E}">
        <p14:creationId xmlns:p14="http://schemas.microsoft.com/office/powerpoint/2010/main" val="20406930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26</a:t>
            </a:fld>
            <a:endParaRPr lang="tr-TR"/>
          </a:p>
        </p:txBody>
      </p:sp>
    </p:spTree>
    <p:extLst>
      <p:ext uri="{BB962C8B-B14F-4D97-AF65-F5344CB8AC3E}">
        <p14:creationId xmlns:p14="http://schemas.microsoft.com/office/powerpoint/2010/main" val="40901184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27</a:t>
            </a:fld>
            <a:endParaRPr lang="tr-TR"/>
          </a:p>
        </p:txBody>
      </p:sp>
    </p:spTree>
    <p:extLst>
      <p:ext uri="{BB962C8B-B14F-4D97-AF65-F5344CB8AC3E}">
        <p14:creationId xmlns:p14="http://schemas.microsoft.com/office/powerpoint/2010/main" val="5739691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28</a:t>
            </a:fld>
            <a:endParaRPr lang="tr-TR"/>
          </a:p>
        </p:txBody>
      </p:sp>
    </p:spTree>
    <p:extLst>
      <p:ext uri="{BB962C8B-B14F-4D97-AF65-F5344CB8AC3E}">
        <p14:creationId xmlns:p14="http://schemas.microsoft.com/office/powerpoint/2010/main" val="8987823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29</a:t>
            </a:fld>
            <a:endParaRPr lang="tr-TR"/>
          </a:p>
        </p:txBody>
      </p:sp>
    </p:spTree>
    <p:extLst>
      <p:ext uri="{BB962C8B-B14F-4D97-AF65-F5344CB8AC3E}">
        <p14:creationId xmlns:p14="http://schemas.microsoft.com/office/powerpoint/2010/main" val="37765708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30</a:t>
            </a:fld>
            <a:endParaRPr lang="tr-TR"/>
          </a:p>
        </p:txBody>
      </p:sp>
    </p:spTree>
    <p:extLst>
      <p:ext uri="{BB962C8B-B14F-4D97-AF65-F5344CB8AC3E}">
        <p14:creationId xmlns:p14="http://schemas.microsoft.com/office/powerpoint/2010/main" val="35276812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31</a:t>
            </a:fld>
            <a:endParaRPr lang="tr-TR"/>
          </a:p>
        </p:txBody>
      </p:sp>
    </p:spTree>
    <p:extLst>
      <p:ext uri="{BB962C8B-B14F-4D97-AF65-F5344CB8AC3E}">
        <p14:creationId xmlns:p14="http://schemas.microsoft.com/office/powerpoint/2010/main" val="2250622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6</a:t>
            </a:fld>
            <a:endParaRPr lang="tr-TR"/>
          </a:p>
        </p:txBody>
      </p:sp>
    </p:spTree>
    <p:extLst>
      <p:ext uri="{BB962C8B-B14F-4D97-AF65-F5344CB8AC3E}">
        <p14:creationId xmlns:p14="http://schemas.microsoft.com/office/powerpoint/2010/main" val="807450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7</a:t>
            </a:fld>
            <a:endParaRPr lang="tr-TR"/>
          </a:p>
        </p:txBody>
      </p:sp>
    </p:spTree>
    <p:extLst>
      <p:ext uri="{BB962C8B-B14F-4D97-AF65-F5344CB8AC3E}">
        <p14:creationId xmlns:p14="http://schemas.microsoft.com/office/powerpoint/2010/main" val="3738829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8</a:t>
            </a:fld>
            <a:endParaRPr lang="tr-TR"/>
          </a:p>
        </p:txBody>
      </p:sp>
    </p:spTree>
    <p:extLst>
      <p:ext uri="{BB962C8B-B14F-4D97-AF65-F5344CB8AC3E}">
        <p14:creationId xmlns:p14="http://schemas.microsoft.com/office/powerpoint/2010/main" val="994058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9</a:t>
            </a:fld>
            <a:endParaRPr lang="tr-TR"/>
          </a:p>
        </p:txBody>
      </p:sp>
    </p:spTree>
    <p:extLst>
      <p:ext uri="{BB962C8B-B14F-4D97-AF65-F5344CB8AC3E}">
        <p14:creationId xmlns:p14="http://schemas.microsoft.com/office/powerpoint/2010/main" val="3647690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10</a:t>
            </a:fld>
            <a:endParaRPr lang="tr-TR"/>
          </a:p>
        </p:txBody>
      </p:sp>
    </p:spTree>
    <p:extLst>
      <p:ext uri="{BB962C8B-B14F-4D97-AF65-F5344CB8AC3E}">
        <p14:creationId xmlns:p14="http://schemas.microsoft.com/office/powerpoint/2010/main" val="3219583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11</a:t>
            </a:fld>
            <a:endParaRPr lang="tr-TR"/>
          </a:p>
        </p:txBody>
      </p:sp>
    </p:spTree>
    <p:extLst>
      <p:ext uri="{BB962C8B-B14F-4D97-AF65-F5344CB8AC3E}">
        <p14:creationId xmlns:p14="http://schemas.microsoft.com/office/powerpoint/2010/main" val="3126384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70914C1E-2267-40C0-8223-0F7C91B1AE81}" type="slidenum">
              <a:rPr lang="tr-TR" smtClean="0"/>
              <a:pPr/>
              <a:t>12</a:t>
            </a:fld>
            <a:endParaRPr lang="tr-TR"/>
          </a:p>
        </p:txBody>
      </p:sp>
    </p:spTree>
    <p:extLst>
      <p:ext uri="{BB962C8B-B14F-4D97-AF65-F5344CB8AC3E}">
        <p14:creationId xmlns:p14="http://schemas.microsoft.com/office/powerpoint/2010/main" val="459907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6D38B1F3-CE9A-4888-862F-216DD0403464}" type="datetimeFigureOut">
              <a:rPr lang="tr-TR" smtClean="0"/>
              <a:pPr/>
              <a:t>8.04.2020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6D38B1F3-CE9A-4888-862F-216DD0403464}" type="datetimeFigureOut">
              <a:rPr lang="tr-TR" smtClean="0"/>
              <a:pPr/>
              <a:t>8.04.2020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6D38B1F3-CE9A-4888-862F-216DD0403464}" type="datetimeFigureOut">
              <a:rPr lang="tr-TR" smtClean="0"/>
              <a:pPr/>
              <a:t>8.04.2020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6D38B1F3-CE9A-4888-862F-216DD0403464}" type="datetimeFigureOut">
              <a:rPr lang="tr-TR" smtClean="0"/>
              <a:pPr/>
              <a:t>8.04.2020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6D38B1F3-CE9A-4888-862F-216DD0403464}" type="datetimeFigureOut">
              <a:rPr lang="tr-TR" smtClean="0"/>
              <a:pPr/>
              <a:t>8.04.2020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6D38B1F3-CE9A-4888-862F-216DD0403464}" type="datetimeFigureOut">
              <a:rPr lang="tr-TR" smtClean="0"/>
              <a:pPr/>
              <a:t>8.04.2020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6D38B1F3-CE9A-4888-862F-216DD0403464}" type="datetimeFigureOut">
              <a:rPr lang="tr-TR" smtClean="0"/>
              <a:pPr/>
              <a:t>8.04.2020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6D38B1F3-CE9A-4888-862F-216DD0403464}" type="datetimeFigureOut">
              <a:rPr lang="tr-TR" smtClean="0"/>
              <a:pPr/>
              <a:t>8.04.2020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D38B1F3-CE9A-4888-862F-216DD0403464}" type="datetimeFigureOut">
              <a:rPr lang="tr-TR" smtClean="0"/>
              <a:pPr/>
              <a:t>8.04.2020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6D38B1F3-CE9A-4888-862F-216DD0403464}" type="datetimeFigureOut">
              <a:rPr lang="tr-TR" smtClean="0"/>
              <a:pPr/>
              <a:t>8.04.2020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6D38B1F3-CE9A-4888-862F-216DD0403464}" type="datetimeFigureOut">
              <a:rPr lang="tr-TR" smtClean="0"/>
              <a:pPr/>
              <a:t>8.04.2020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84523609-6B7C-4818-9D14-8EFB32AEC685}"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D38B1F3-CE9A-4888-862F-216DD0403464}" type="datetimeFigureOut">
              <a:rPr lang="tr-TR" smtClean="0"/>
              <a:pPr/>
              <a:t>8.04.2020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4523609-6B7C-4818-9D14-8EFB32AEC685}"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18658"/>
          </a:xfrm>
        </p:spPr>
        <p:txBody>
          <a:bodyPr>
            <a:normAutofit/>
          </a:bodyPr>
          <a:lstStyle/>
          <a:p>
            <a:pPr lvl="6" algn="ctr"/>
            <a:r>
              <a:rPr lang="tr-TR" b="1" dirty="0"/>
              <a:t/>
            </a:r>
            <a:br>
              <a:rPr lang="tr-TR" b="1" dirty="0"/>
            </a:br>
            <a:r>
              <a:rPr lang="tr-TR" b="1" dirty="0"/>
              <a:t/>
            </a:r>
            <a:br>
              <a:rPr lang="tr-TR" b="1" dirty="0"/>
            </a:br>
            <a:r>
              <a:rPr lang="tr-TR" b="1" dirty="0"/>
              <a:t/>
            </a:r>
            <a:br>
              <a:rPr lang="tr-TR" b="1" dirty="0"/>
            </a:br>
            <a:r>
              <a:rPr lang="tr-TR" b="1" dirty="0"/>
              <a:t/>
            </a:r>
            <a:br>
              <a:rPr lang="tr-TR" b="1" dirty="0"/>
            </a:br>
            <a:r>
              <a:rPr lang="tr-TR" b="1" dirty="0"/>
              <a:t/>
            </a:r>
            <a:br>
              <a:rPr lang="tr-TR" b="1" dirty="0"/>
            </a:br>
            <a:r>
              <a:rPr lang="tr-TR" b="1" dirty="0" smtClean="0"/>
              <a:t>FİNANSAL MUHASEBE 2/3 </a:t>
            </a:r>
            <a:r>
              <a:rPr lang="tr-TR" b="1" dirty="0"/>
              <a:t/>
            </a:r>
            <a:br>
              <a:rPr lang="tr-TR" b="1" dirty="0"/>
            </a:br>
            <a:r>
              <a:rPr lang="tr-TR" b="1" dirty="0"/>
              <a:t/>
            </a:r>
            <a:br>
              <a:rPr lang="tr-TR" b="1" dirty="0"/>
            </a:br>
            <a:r>
              <a:rPr lang="tr-TR" b="1" dirty="0"/>
              <a:t>Prof. Dr. Hasan TÜREDİ</a:t>
            </a:r>
            <a:br>
              <a:rPr lang="tr-TR" b="1" dirty="0"/>
            </a:br>
            <a:r>
              <a:rPr lang="tr-TR" b="1" dirty="0"/>
              <a:t>Ders Notları </a:t>
            </a:r>
            <a:r>
              <a:rPr lang="tr-TR" b="1"/>
              <a:t>– </a:t>
            </a:r>
            <a:r>
              <a:rPr lang="tr-TR" b="1"/>
              <a:t>3</a:t>
            </a:r>
            <a:r>
              <a:rPr lang="tr-TR" b="1" dirty="0"/>
              <a:t/>
            </a:r>
            <a:br>
              <a:rPr lang="tr-TR" b="1" dirty="0"/>
            </a:br>
            <a:r>
              <a:rPr lang="tr-TR" dirty="0"/>
              <a:t/>
            </a:r>
            <a:br>
              <a:rPr lang="tr-TR" dirty="0"/>
            </a:br>
            <a:endParaRPr lang="tr-TR" sz="2400" dirty="0"/>
          </a:p>
        </p:txBody>
      </p:sp>
      <p:pic>
        <p:nvPicPr>
          <p:cNvPr id="3" name="2 Resim" descr="https://pbs.twimg.com/profile_images/595581699112710145/eIQwbEHO.jpg"/>
          <p:cNvPicPr/>
          <p:nvPr/>
        </p:nvPicPr>
        <p:blipFill>
          <a:blip r:embed="rId2" cstate="print"/>
          <a:srcRect/>
          <a:stretch>
            <a:fillRect/>
          </a:stretch>
        </p:blipFill>
        <p:spPr bwMode="auto">
          <a:xfrm>
            <a:off x="3076575" y="764704"/>
            <a:ext cx="2990850" cy="2990850"/>
          </a:xfrm>
          <a:prstGeom prst="rect">
            <a:avLst/>
          </a:prstGeom>
          <a:noFill/>
          <a:ln w="9525">
            <a:noFill/>
            <a:miter lim="800000"/>
            <a:headEnd/>
            <a:tailEnd/>
          </a:ln>
        </p:spPr>
      </p:pic>
    </p:spTree>
  </p:cSld>
  <p:clrMapOvr>
    <a:masterClrMapping/>
  </p:clrMapOvr>
  <p:transition>
    <p:wheel spokes="3"/>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4893647"/>
          </a:xfrm>
          <a:prstGeom prst="rect">
            <a:avLst/>
          </a:prstGeom>
          <a:noFill/>
        </p:spPr>
        <p:txBody>
          <a:bodyPr wrap="square" rtlCol="0">
            <a:spAutoFit/>
          </a:bodyPr>
          <a:lstStyle/>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910 ALINAN TEMİNATLARDAN BORÇ. 	      25.000</a:t>
            </a:r>
          </a:p>
          <a:p>
            <a:pPr algn="just"/>
            <a:r>
              <a:rPr lang="tr-TR" b="1" dirty="0">
                <a:latin typeface="Arial" panose="020B0604020202020204" pitchFamily="34" charset="0"/>
                <a:cs typeface="Arial" panose="020B0604020202020204" pitchFamily="34" charset="0"/>
              </a:rPr>
              <a:t>	910.01 Teminatı Alan </a:t>
            </a:r>
            <a:r>
              <a:rPr lang="tr-TR" b="1" dirty="0" err="1">
                <a:latin typeface="Arial" panose="020B0604020202020204" pitchFamily="34" charset="0"/>
                <a:cs typeface="Arial" panose="020B0604020202020204" pitchFamily="34" charset="0"/>
              </a:rPr>
              <a:t>İşlt</a:t>
            </a:r>
            <a:r>
              <a:rPr lang="tr-TR" b="1" dirty="0">
                <a:latin typeface="Arial" panose="020B0604020202020204" pitchFamily="34" charset="0"/>
                <a:cs typeface="Arial" panose="020B0604020202020204" pitchFamily="34" charset="0"/>
              </a:rPr>
              <a:t>.</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911 ALINAN TEMİNAT. 		         25.000</a:t>
            </a:r>
          </a:p>
          <a:p>
            <a:pPr algn="just"/>
            <a:r>
              <a:rPr lang="tr-TR" b="1" dirty="0">
                <a:latin typeface="Arial" panose="020B0604020202020204" pitchFamily="34" charset="0"/>
                <a:cs typeface="Arial" panose="020B0604020202020204" pitchFamily="34" charset="0"/>
              </a:rPr>
              <a:t>		       ALACAKLAR </a:t>
            </a:r>
          </a:p>
          <a:p>
            <a:pPr algn="just"/>
            <a:r>
              <a:rPr lang="tr-TR" sz="2400" b="1" dirty="0">
                <a:solidFill>
                  <a:schemeClr val="tx2"/>
                </a:solidFill>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   911.01. Teminatı Alan İşl.</a:t>
            </a:r>
          </a:p>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Alınan teminatın, alacağı karşılayamadığı kısmı kadar karşılık ayrılarak gider yazılır. 35.000 – 25.000 = 10.000 karşılığı yok.</a:t>
            </a:r>
          </a:p>
          <a:p>
            <a:pPr algn="just"/>
            <a:r>
              <a:rPr lang="tr-TR" b="1" dirty="0">
                <a:latin typeface="Arial" panose="020B0604020202020204" pitchFamily="34" charset="0"/>
                <a:cs typeface="Arial" panose="020B0604020202020204" pitchFamily="34" charset="0"/>
              </a:rPr>
              <a:t>                             31/12/2018 </a:t>
            </a:r>
          </a:p>
          <a:p>
            <a:pPr algn="just"/>
            <a:r>
              <a:rPr lang="tr-TR" b="1" dirty="0">
                <a:latin typeface="Arial" panose="020B0604020202020204" pitchFamily="34" charset="0"/>
                <a:cs typeface="Arial" panose="020B0604020202020204" pitchFamily="34" charset="0"/>
              </a:rPr>
              <a:t>        654 KARŞILIK GİDERİ HS.	 	      10.000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129 ŞÜPH.TİC.ALAC.KARŞ. 	         10.000</a:t>
            </a:r>
          </a:p>
          <a:p>
            <a:pPr algn="just"/>
            <a:r>
              <a:rPr lang="tr-TR" b="1" dirty="0">
                <a:latin typeface="Arial" panose="020B0604020202020204" pitchFamily="34" charset="0"/>
                <a:cs typeface="Arial" panose="020B0604020202020204" pitchFamily="34" charset="0"/>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53159" y="1556792"/>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275856" y="1557783"/>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1556792"/>
            <a:ext cx="0" cy="190699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1562496"/>
            <a:ext cx="0" cy="189558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3360" y="1556792"/>
            <a:ext cx="0" cy="188417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68022" y="1568859"/>
            <a:ext cx="17703" cy="190699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82463" y="3452244"/>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06936" y="3434445"/>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2 Düz Bağlayıcı">
            <a:extLst>
              <a:ext uri="{FF2B5EF4-FFF2-40B4-BE49-F238E27FC236}">
                <a16:creationId xmlns:a16="http://schemas.microsoft.com/office/drawing/2014/main" id="{BD9A9B29-3FE2-184B-B6E5-E2AAEC8A3304}"/>
              </a:ext>
            </a:extLst>
          </p:cNvPr>
          <p:cNvCxnSpPr>
            <a:cxnSpLocks/>
          </p:cNvCxnSpPr>
          <p:nvPr/>
        </p:nvCxnSpPr>
        <p:spPr>
          <a:xfrm>
            <a:off x="539552" y="4390255"/>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42 Düz Bağlayıcı">
            <a:extLst>
              <a:ext uri="{FF2B5EF4-FFF2-40B4-BE49-F238E27FC236}">
                <a16:creationId xmlns:a16="http://schemas.microsoft.com/office/drawing/2014/main" id="{F7E52E84-C35F-1D4C-BA88-CAA391790FAA}"/>
              </a:ext>
            </a:extLst>
          </p:cNvPr>
          <p:cNvCxnSpPr>
            <a:cxnSpLocks/>
          </p:cNvCxnSpPr>
          <p:nvPr/>
        </p:nvCxnSpPr>
        <p:spPr>
          <a:xfrm>
            <a:off x="3362249" y="4391246"/>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34 Düz Bağlayıcı">
            <a:extLst>
              <a:ext uri="{FF2B5EF4-FFF2-40B4-BE49-F238E27FC236}">
                <a16:creationId xmlns:a16="http://schemas.microsoft.com/office/drawing/2014/main" id="{AC96BFD2-3269-2B4C-A5E4-BCF1BB055A52}"/>
              </a:ext>
            </a:extLst>
          </p:cNvPr>
          <p:cNvCxnSpPr>
            <a:cxnSpLocks/>
          </p:cNvCxnSpPr>
          <p:nvPr/>
        </p:nvCxnSpPr>
        <p:spPr>
          <a:xfrm>
            <a:off x="4946425" y="4390255"/>
            <a:ext cx="0" cy="190699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34 Düz Bağlayıcı">
            <a:extLst>
              <a:ext uri="{FF2B5EF4-FFF2-40B4-BE49-F238E27FC236}">
                <a16:creationId xmlns:a16="http://schemas.microsoft.com/office/drawing/2014/main" id="{57E86DB3-A18A-474D-AA33-3EB80B4DFDA2}"/>
              </a:ext>
            </a:extLst>
          </p:cNvPr>
          <p:cNvCxnSpPr>
            <a:cxnSpLocks/>
          </p:cNvCxnSpPr>
          <p:nvPr/>
        </p:nvCxnSpPr>
        <p:spPr>
          <a:xfrm>
            <a:off x="6098553" y="4395959"/>
            <a:ext cx="0" cy="189558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34 Düz Bağlayıcı">
            <a:extLst>
              <a:ext uri="{FF2B5EF4-FFF2-40B4-BE49-F238E27FC236}">
                <a16:creationId xmlns:a16="http://schemas.microsoft.com/office/drawing/2014/main" id="{314A2C1E-3B75-4045-AFED-B1B930463328}"/>
              </a:ext>
            </a:extLst>
          </p:cNvPr>
          <p:cNvCxnSpPr>
            <a:cxnSpLocks/>
          </p:cNvCxnSpPr>
          <p:nvPr/>
        </p:nvCxnSpPr>
        <p:spPr>
          <a:xfrm>
            <a:off x="7209753" y="4390255"/>
            <a:ext cx="0" cy="188417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34 Düz Bağlayıcı">
            <a:extLst>
              <a:ext uri="{FF2B5EF4-FFF2-40B4-BE49-F238E27FC236}">
                <a16:creationId xmlns:a16="http://schemas.microsoft.com/office/drawing/2014/main" id="{6322498B-782F-B04F-9B0B-472441147A79}"/>
              </a:ext>
            </a:extLst>
          </p:cNvPr>
          <p:cNvCxnSpPr>
            <a:cxnSpLocks/>
          </p:cNvCxnSpPr>
          <p:nvPr/>
        </p:nvCxnSpPr>
        <p:spPr>
          <a:xfrm>
            <a:off x="554415" y="4402322"/>
            <a:ext cx="17703" cy="190699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42 Düz Bağlayıcı">
            <a:extLst>
              <a:ext uri="{FF2B5EF4-FFF2-40B4-BE49-F238E27FC236}">
                <a16:creationId xmlns:a16="http://schemas.microsoft.com/office/drawing/2014/main" id="{2F648860-2248-BB46-BD99-EEEAF7D88774}"/>
              </a:ext>
            </a:extLst>
          </p:cNvPr>
          <p:cNvCxnSpPr>
            <a:cxnSpLocks/>
          </p:cNvCxnSpPr>
          <p:nvPr/>
        </p:nvCxnSpPr>
        <p:spPr>
          <a:xfrm flipV="1">
            <a:off x="568856" y="6285707"/>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42 Düz Bağlayıcı">
            <a:extLst>
              <a:ext uri="{FF2B5EF4-FFF2-40B4-BE49-F238E27FC236}">
                <a16:creationId xmlns:a16="http://schemas.microsoft.com/office/drawing/2014/main" id="{C690D26D-F340-B64C-AEFD-666094772105}"/>
              </a:ext>
            </a:extLst>
          </p:cNvPr>
          <p:cNvCxnSpPr>
            <a:cxnSpLocks/>
          </p:cNvCxnSpPr>
          <p:nvPr/>
        </p:nvCxnSpPr>
        <p:spPr>
          <a:xfrm>
            <a:off x="3393329" y="6267908"/>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56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par>
                          <p:cTn id="56" fill="hold">
                            <p:stCondLst>
                              <p:cond delay="2500"/>
                            </p:stCondLst>
                            <p:childTnLst>
                              <p:par>
                                <p:cTn id="57" presetID="17" presetClass="entr" presetSubtype="8" fill="hold" nodeType="after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p:cTn id="59" dur="500" fill="hold"/>
                                        <p:tgtEl>
                                          <p:spTgt spid="13"/>
                                        </p:tgtEl>
                                        <p:attrNameLst>
                                          <p:attrName>ppt_x</p:attrName>
                                        </p:attrNameLst>
                                      </p:cBhvr>
                                      <p:tavLst>
                                        <p:tav tm="0">
                                          <p:val>
                                            <p:strVal val="#ppt_x-#ppt_w/2"/>
                                          </p:val>
                                        </p:tav>
                                        <p:tav tm="100000">
                                          <p:val>
                                            <p:strVal val="#ppt_x"/>
                                          </p:val>
                                        </p:tav>
                                      </p:tavLst>
                                    </p:anim>
                                    <p:anim calcmode="lin" valueType="num">
                                      <p:cBhvr>
                                        <p:cTn id="60" dur="500" fill="hold"/>
                                        <p:tgtEl>
                                          <p:spTgt spid="13"/>
                                        </p:tgtEl>
                                        <p:attrNameLst>
                                          <p:attrName>ppt_y</p:attrName>
                                        </p:attrNameLst>
                                      </p:cBhvr>
                                      <p:tavLst>
                                        <p:tav tm="0">
                                          <p:val>
                                            <p:strVal val="#ppt_y"/>
                                          </p:val>
                                        </p:tav>
                                        <p:tav tm="100000">
                                          <p:val>
                                            <p:strVal val="#ppt_y"/>
                                          </p:val>
                                        </p:tav>
                                      </p:tavLst>
                                    </p:anim>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strVal val="#ppt_h"/>
                                          </p:val>
                                        </p:tav>
                                        <p:tav tm="100000">
                                          <p:val>
                                            <p:strVal val="#ppt_h"/>
                                          </p:val>
                                        </p:tav>
                                      </p:tavLst>
                                    </p:anim>
                                  </p:childTnLst>
                                </p:cTn>
                              </p:par>
                            </p:childTnLst>
                          </p:cTn>
                        </p:par>
                        <p:par>
                          <p:cTn id="63" fill="hold">
                            <p:stCondLst>
                              <p:cond delay="3000"/>
                            </p:stCondLst>
                            <p:childTnLst>
                              <p:par>
                                <p:cTn id="64" presetID="17" presetClass="entr" presetSubtype="8" fill="hold" nodeType="afterEffect">
                                  <p:stCondLst>
                                    <p:cond delay="0"/>
                                  </p:stCondLst>
                                  <p:childTnLst>
                                    <p:set>
                                      <p:cBhvr>
                                        <p:cTn id="65" dur="1" fill="hold">
                                          <p:stCondLst>
                                            <p:cond delay="0"/>
                                          </p:stCondLst>
                                        </p:cTn>
                                        <p:tgtEl>
                                          <p:spTgt spid="14"/>
                                        </p:tgtEl>
                                        <p:attrNameLst>
                                          <p:attrName>style.visibility</p:attrName>
                                        </p:attrNameLst>
                                      </p:cBhvr>
                                      <p:to>
                                        <p:strVal val="visible"/>
                                      </p:to>
                                    </p:set>
                                    <p:anim calcmode="lin" valueType="num">
                                      <p:cBhvr>
                                        <p:cTn id="66" dur="500" fill="hold"/>
                                        <p:tgtEl>
                                          <p:spTgt spid="14"/>
                                        </p:tgtEl>
                                        <p:attrNameLst>
                                          <p:attrName>ppt_x</p:attrName>
                                        </p:attrNameLst>
                                      </p:cBhvr>
                                      <p:tavLst>
                                        <p:tav tm="0">
                                          <p:val>
                                            <p:strVal val="#ppt_x-#ppt_w/2"/>
                                          </p:val>
                                        </p:tav>
                                        <p:tav tm="100000">
                                          <p:val>
                                            <p:strVal val="#ppt_x"/>
                                          </p:val>
                                        </p:tav>
                                      </p:tavLst>
                                    </p:anim>
                                    <p:anim calcmode="lin" valueType="num">
                                      <p:cBhvr>
                                        <p:cTn id="67" dur="500" fill="hold"/>
                                        <p:tgtEl>
                                          <p:spTgt spid="14"/>
                                        </p:tgtEl>
                                        <p:attrNameLst>
                                          <p:attrName>ppt_y</p:attrName>
                                        </p:attrNameLst>
                                      </p:cBhvr>
                                      <p:tavLst>
                                        <p:tav tm="0">
                                          <p:val>
                                            <p:strVal val="#ppt_y"/>
                                          </p:val>
                                        </p:tav>
                                        <p:tav tm="100000">
                                          <p:val>
                                            <p:strVal val="#ppt_y"/>
                                          </p:val>
                                        </p:tav>
                                      </p:tavLst>
                                    </p:anim>
                                    <p:anim calcmode="lin" valueType="num">
                                      <p:cBhvr>
                                        <p:cTn id="68" dur="500" fill="hold"/>
                                        <p:tgtEl>
                                          <p:spTgt spid="14"/>
                                        </p:tgtEl>
                                        <p:attrNameLst>
                                          <p:attrName>ppt_w</p:attrName>
                                        </p:attrNameLst>
                                      </p:cBhvr>
                                      <p:tavLst>
                                        <p:tav tm="0">
                                          <p:val>
                                            <p:fltVal val="0"/>
                                          </p:val>
                                        </p:tav>
                                        <p:tav tm="100000">
                                          <p:val>
                                            <p:strVal val="#ppt_w"/>
                                          </p:val>
                                        </p:tav>
                                      </p:tavLst>
                                    </p:anim>
                                    <p:anim calcmode="lin" valueType="num">
                                      <p:cBhvr>
                                        <p:cTn id="69" dur="500" fill="hold"/>
                                        <p:tgtEl>
                                          <p:spTgt spid="14"/>
                                        </p:tgtEl>
                                        <p:attrNameLst>
                                          <p:attrName>ppt_h</p:attrName>
                                        </p:attrNameLst>
                                      </p:cBhvr>
                                      <p:tavLst>
                                        <p:tav tm="0">
                                          <p:val>
                                            <p:strVal val="#ppt_h"/>
                                          </p:val>
                                        </p:tav>
                                        <p:tav tm="100000">
                                          <p:val>
                                            <p:strVal val="#ppt_h"/>
                                          </p:val>
                                        </p:tav>
                                      </p:tavLst>
                                    </p:anim>
                                  </p:childTnLst>
                                </p:cTn>
                              </p:par>
                              <p:par>
                                <p:cTn id="70" presetID="37" presetClass="entr" presetSubtype="0" fill="hold" nodeType="with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fade">
                                      <p:cBhvr>
                                        <p:cTn id="72" dur="1000"/>
                                        <p:tgtEl>
                                          <p:spTgt spid="15"/>
                                        </p:tgtEl>
                                      </p:cBhvr>
                                    </p:animEffect>
                                    <p:anim calcmode="lin" valueType="num">
                                      <p:cBhvr>
                                        <p:cTn id="73" dur="1000" fill="hold"/>
                                        <p:tgtEl>
                                          <p:spTgt spid="15"/>
                                        </p:tgtEl>
                                        <p:attrNameLst>
                                          <p:attrName>ppt_x</p:attrName>
                                        </p:attrNameLst>
                                      </p:cBhvr>
                                      <p:tavLst>
                                        <p:tav tm="0">
                                          <p:val>
                                            <p:strVal val="#ppt_x"/>
                                          </p:val>
                                        </p:tav>
                                        <p:tav tm="100000">
                                          <p:val>
                                            <p:strVal val="#ppt_x"/>
                                          </p:val>
                                        </p:tav>
                                      </p:tavLst>
                                    </p:anim>
                                    <p:anim calcmode="lin" valueType="num">
                                      <p:cBhvr>
                                        <p:cTn id="74" dur="900" decel="100000" fill="hold"/>
                                        <p:tgtEl>
                                          <p:spTgt spid="15"/>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76" presetID="37"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900" decel="100000" fill="hold"/>
                                        <p:tgtEl>
                                          <p:spTgt spid="16"/>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82" presetID="37" presetClass="entr" presetSubtype="0" fill="hold" nodeType="with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fade">
                                      <p:cBhvr>
                                        <p:cTn id="84" dur="1000"/>
                                        <p:tgtEl>
                                          <p:spTgt spid="17"/>
                                        </p:tgtEl>
                                      </p:cBhvr>
                                    </p:animEffect>
                                    <p:anim calcmode="lin" valueType="num">
                                      <p:cBhvr>
                                        <p:cTn id="85" dur="1000" fill="hold"/>
                                        <p:tgtEl>
                                          <p:spTgt spid="17"/>
                                        </p:tgtEl>
                                        <p:attrNameLst>
                                          <p:attrName>ppt_x</p:attrName>
                                        </p:attrNameLst>
                                      </p:cBhvr>
                                      <p:tavLst>
                                        <p:tav tm="0">
                                          <p:val>
                                            <p:strVal val="#ppt_x"/>
                                          </p:val>
                                        </p:tav>
                                        <p:tav tm="100000">
                                          <p:val>
                                            <p:strVal val="#ppt_x"/>
                                          </p:val>
                                        </p:tav>
                                      </p:tavLst>
                                    </p:anim>
                                    <p:anim calcmode="lin" valueType="num">
                                      <p:cBhvr>
                                        <p:cTn id="86" dur="900" decel="100000" fill="hold"/>
                                        <p:tgtEl>
                                          <p:spTgt spid="17"/>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88" presetID="37" presetClass="entr" presetSubtype="0" fill="hold" nodeType="with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fade">
                                      <p:cBhvr>
                                        <p:cTn id="90" dur="1000"/>
                                        <p:tgtEl>
                                          <p:spTgt spid="18"/>
                                        </p:tgtEl>
                                      </p:cBhvr>
                                    </p:animEffect>
                                    <p:anim calcmode="lin" valueType="num">
                                      <p:cBhvr>
                                        <p:cTn id="91" dur="1000" fill="hold"/>
                                        <p:tgtEl>
                                          <p:spTgt spid="18"/>
                                        </p:tgtEl>
                                        <p:attrNameLst>
                                          <p:attrName>ppt_x</p:attrName>
                                        </p:attrNameLst>
                                      </p:cBhvr>
                                      <p:tavLst>
                                        <p:tav tm="0">
                                          <p:val>
                                            <p:strVal val="#ppt_x"/>
                                          </p:val>
                                        </p:tav>
                                        <p:tav tm="100000">
                                          <p:val>
                                            <p:strVal val="#ppt_x"/>
                                          </p:val>
                                        </p:tav>
                                      </p:tavLst>
                                    </p:anim>
                                    <p:anim calcmode="lin" valueType="num">
                                      <p:cBhvr>
                                        <p:cTn id="92" dur="900" decel="100000" fill="hold"/>
                                        <p:tgtEl>
                                          <p:spTgt spid="18"/>
                                        </p:tgtEl>
                                        <p:attrNameLst>
                                          <p:attrName>ppt_y</p:attrName>
                                        </p:attrNameLst>
                                      </p:cBhvr>
                                      <p:tavLst>
                                        <p:tav tm="0">
                                          <p:val>
                                            <p:strVal val="#ppt_y+1"/>
                                          </p:val>
                                        </p:tav>
                                        <p:tav tm="100000">
                                          <p:val>
                                            <p:strVal val="#ppt_y-.03"/>
                                          </p:val>
                                        </p:tav>
                                      </p:tavLst>
                                    </p:anim>
                                    <p:anim calcmode="lin" valueType="num">
                                      <p:cBhvr>
                                        <p:cTn id="93"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94" fill="hold">
                            <p:stCondLst>
                              <p:cond delay="4000"/>
                            </p:stCondLst>
                            <p:childTnLst>
                              <p:par>
                                <p:cTn id="95" presetID="17" presetClass="entr" presetSubtype="8" fill="hold" nodeType="after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p:cTn id="97" dur="500" fill="hold"/>
                                        <p:tgtEl>
                                          <p:spTgt spid="19"/>
                                        </p:tgtEl>
                                        <p:attrNameLst>
                                          <p:attrName>ppt_x</p:attrName>
                                        </p:attrNameLst>
                                      </p:cBhvr>
                                      <p:tavLst>
                                        <p:tav tm="0">
                                          <p:val>
                                            <p:strVal val="#ppt_x-#ppt_w/2"/>
                                          </p:val>
                                        </p:tav>
                                        <p:tav tm="100000">
                                          <p:val>
                                            <p:strVal val="#ppt_x"/>
                                          </p:val>
                                        </p:tav>
                                      </p:tavLst>
                                    </p:anim>
                                    <p:anim calcmode="lin" valueType="num">
                                      <p:cBhvr>
                                        <p:cTn id="98" dur="500" fill="hold"/>
                                        <p:tgtEl>
                                          <p:spTgt spid="19"/>
                                        </p:tgtEl>
                                        <p:attrNameLst>
                                          <p:attrName>ppt_y</p:attrName>
                                        </p:attrNameLst>
                                      </p:cBhvr>
                                      <p:tavLst>
                                        <p:tav tm="0">
                                          <p:val>
                                            <p:strVal val="#ppt_y"/>
                                          </p:val>
                                        </p:tav>
                                        <p:tav tm="100000">
                                          <p:val>
                                            <p:strVal val="#ppt_y"/>
                                          </p:val>
                                        </p:tav>
                                      </p:tavLst>
                                    </p:anim>
                                    <p:anim calcmode="lin" valueType="num">
                                      <p:cBhvr>
                                        <p:cTn id="99" dur="500" fill="hold"/>
                                        <p:tgtEl>
                                          <p:spTgt spid="19"/>
                                        </p:tgtEl>
                                        <p:attrNameLst>
                                          <p:attrName>ppt_w</p:attrName>
                                        </p:attrNameLst>
                                      </p:cBhvr>
                                      <p:tavLst>
                                        <p:tav tm="0">
                                          <p:val>
                                            <p:fltVal val="0"/>
                                          </p:val>
                                        </p:tav>
                                        <p:tav tm="100000">
                                          <p:val>
                                            <p:strVal val="#ppt_w"/>
                                          </p:val>
                                        </p:tav>
                                      </p:tavLst>
                                    </p:anim>
                                    <p:anim calcmode="lin" valueType="num">
                                      <p:cBhvr>
                                        <p:cTn id="100" dur="500" fill="hold"/>
                                        <p:tgtEl>
                                          <p:spTgt spid="19"/>
                                        </p:tgtEl>
                                        <p:attrNameLst>
                                          <p:attrName>ppt_h</p:attrName>
                                        </p:attrNameLst>
                                      </p:cBhvr>
                                      <p:tavLst>
                                        <p:tav tm="0">
                                          <p:val>
                                            <p:strVal val="#ppt_h"/>
                                          </p:val>
                                        </p:tav>
                                        <p:tav tm="100000">
                                          <p:val>
                                            <p:strVal val="#ppt_h"/>
                                          </p:val>
                                        </p:tav>
                                      </p:tavLst>
                                    </p:anim>
                                  </p:childTnLst>
                                </p:cTn>
                              </p:par>
                            </p:childTnLst>
                          </p:cTn>
                        </p:par>
                        <p:par>
                          <p:cTn id="101" fill="hold">
                            <p:stCondLst>
                              <p:cond delay="4500"/>
                            </p:stCondLst>
                            <p:childTnLst>
                              <p:par>
                                <p:cTn id="102" presetID="17" presetClass="entr" presetSubtype="8" fill="hold" nodeType="afterEffect">
                                  <p:stCondLst>
                                    <p:cond delay="0"/>
                                  </p:stCondLst>
                                  <p:childTnLst>
                                    <p:set>
                                      <p:cBhvr>
                                        <p:cTn id="103" dur="1" fill="hold">
                                          <p:stCondLst>
                                            <p:cond delay="0"/>
                                          </p:stCondLst>
                                        </p:cTn>
                                        <p:tgtEl>
                                          <p:spTgt spid="20"/>
                                        </p:tgtEl>
                                        <p:attrNameLst>
                                          <p:attrName>style.visibility</p:attrName>
                                        </p:attrNameLst>
                                      </p:cBhvr>
                                      <p:to>
                                        <p:strVal val="visible"/>
                                      </p:to>
                                    </p:set>
                                    <p:anim calcmode="lin" valueType="num">
                                      <p:cBhvr>
                                        <p:cTn id="104" dur="500" fill="hold"/>
                                        <p:tgtEl>
                                          <p:spTgt spid="20"/>
                                        </p:tgtEl>
                                        <p:attrNameLst>
                                          <p:attrName>ppt_x</p:attrName>
                                        </p:attrNameLst>
                                      </p:cBhvr>
                                      <p:tavLst>
                                        <p:tav tm="0">
                                          <p:val>
                                            <p:strVal val="#ppt_x-#ppt_w/2"/>
                                          </p:val>
                                        </p:tav>
                                        <p:tav tm="100000">
                                          <p:val>
                                            <p:strVal val="#ppt_x"/>
                                          </p:val>
                                        </p:tav>
                                      </p:tavLst>
                                    </p:anim>
                                    <p:anim calcmode="lin" valueType="num">
                                      <p:cBhvr>
                                        <p:cTn id="105" dur="500" fill="hold"/>
                                        <p:tgtEl>
                                          <p:spTgt spid="20"/>
                                        </p:tgtEl>
                                        <p:attrNameLst>
                                          <p:attrName>ppt_y</p:attrName>
                                        </p:attrNameLst>
                                      </p:cBhvr>
                                      <p:tavLst>
                                        <p:tav tm="0">
                                          <p:val>
                                            <p:strVal val="#ppt_y"/>
                                          </p:val>
                                        </p:tav>
                                        <p:tav tm="100000">
                                          <p:val>
                                            <p:strVal val="#ppt_y"/>
                                          </p:val>
                                        </p:tav>
                                      </p:tavLst>
                                    </p:anim>
                                    <p:anim calcmode="lin" valueType="num">
                                      <p:cBhvr>
                                        <p:cTn id="106" dur="500" fill="hold"/>
                                        <p:tgtEl>
                                          <p:spTgt spid="20"/>
                                        </p:tgtEl>
                                        <p:attrNameLst>
                                          <p:attrName>ppt_w</p:attrName>
                                        </p:attrNameLst>
                                      </p:cBhvr>
                                      <p:tavLst>
                                        <p:tav tm="0">
                                          <p:val>
                                            <p:fltVal val="0"/>
                                          </p:val>
                                        </p:tav>
                                        <p:tav tm="100000">
                                          <p:val>
                                            <p:strVal val="#ppt_w"/>
                                          </p:val>
                                        </p:tav>
                                      </p:tavLst>
                                    </p:anim>
                                    <p:anim calcmode="lin" valueType="num">
                                      <p:cBhvr>
                                        <p:cTn id="107" dur="500" fill="hold"/>
                                        <p:tgtEl>
                                          <p:spTgt spid="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5078313"/>
          </a:xfrm>
          <a:prstGeom prst="rect">
            <a:avLst/>
          </a:prstGeom>
          <a:noFill/>
        </p:spPr>
        <p:txBody>
          <a:bodyPr wrap="square" rtlCol="0">
            <a:spAutoFit/>
          </a:bodyPr>
          <a:lstStyle/>
          <a:p>
            <a:pPr algn="just"/>
            <a:r>
              <a:rPr lang="tr-TR" dirty="0">
                <a:latin typeface="Arial" panose="020B0604020202020204" pitchFamily="34" charset="0"/>
                <a:cs typeface="Arial" panose="020B0604020202020204" pitchFamily="34" charset="0"/>
              </a:rPr>
              <a:t>2018 Yılında; mahkeme sonuçlanmış ve işletme şüpheli alacağını tahsil ettiğinde şu kayıt yapılır.</a:t>
            </a:r>
          </a:p>
          <a:p>
            <a:pPr algn="just"/>
            <a:r>
              <a:rPr lang="tr-TR" dirty="0">
                <a:latin typeface="Arial" panose="020B0604020202020204" pitchFamily="34" charset="0"/>
                <a:cs typeface="Arial" panose="020B0604020202020204" pitchFamily="34" charset="0"/>
              </a:rPr>
              <a:t>                             31/12/2018</a:t>
            </a:r>
          </a:p>
          <a:p>
            <a:pPr algn="just"/>
            <a:r>
              <a:rPr lang="tr-TR" b="1" dirty="0">
                <a:latin typeface="Arial" panose="020B0604020202020204" pitchFamily="34" charset="0"/>
                <a:cs typeface="Arial" panose="020B0604020202020204" pitchFamily="34" charset="0"/>
              </a:rPr>
              <a:t>      102 	BANKALAR HS. 			      35.000</a:t>
            </a:r>
          </a:p>
          <a:p>
            <a:pPr algn="just"/>
            <a:r>
              <a:rPr lang="tr-TR" b="1" dirty="0">
                <a:latin typeface="Arial" panose="020B0604020202020204" pitchFamily="34" charset="0"/>
                <a:cs typeface="Arial" panose="020B0604020202020204" pitchFamily="34" charset="0"/>
              </a:rPr>
              <a:t>	….. Bankası</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128 ŞÜPHELİ TİC.ALAC. 		         35.000</a:t>
            </a:r>
          </a:p>
          <a:p>
            <a:pPr algn="just"/>
            <a:endParaRPr lang="tr-TR" b="1" dirty="0">
              <a:latin typeface="Arial" panose="020B0604020202020204" pitchFamily="34" charset="0"/>
              <a:cs typeface="Arial" panose="020B0604020202020204" pitchFamily="34" charset="0"/>
            </a:endParaRPr>
          </a:p>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		31/12/2018</a:t>
            </a:r>
          </a:p>
          <a:p>
            <a:pPr algn="just"/>
            <a:r>
              <a:rPr lang="tr-TR" b="1" dirty="0">
                <a:latin typeface="Arial" panose="020B0604020202020204" pitchFamily="34" charset="0"/>
                <a:cs typeface="Arial" panose="020B0604020202020204" pitchFamily="34" charset="0"/>
              </a:rPr>
              <a:t>      911 ALINAN TEM.ALACAKLAR	       25.000</a:t>
            </a:r>
          </a:p>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		910 AL.TEM.BORÇLAR		          25.000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31/12/2018</a:t>
            </a:r>
          </a:p>
          <a:p>
            <a:pPr algn="just"/>
            <a:r>
              <a:rPr lang="tr-TR" b="1" dirty="0">
                <a:latin typeface="Arial" panose="020B0604020202020204" pitchFamily="34" charset="0"/>
                <a:cs typeface="Arial" panose="020B0604020202020204" pitchFamily="34" charset="0"/>
              </a:rPr>
              <a:t>      129 ŞÜPHELİ TİC.ALC.KARŞ.		        10.000</a:t>
            </a:r>
          </a:p>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		644 KONUSU KALM.KRŞ.	          10.000</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53159" y="1869975"/>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275856" y="1870966"/>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1869975"/>
            <a:ext cx="0" cy="4561533"/>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1875679"/>
            <a:ext cx="0" cy="457864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3360" y="1869975"/>
            <a:ext cx="0" cy="4584352"/>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68022" y="1882042"/>
            <a:ext cx="23985" cy="457228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82463" y="3765427"/>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06936" y="3747628"/>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2 Düz Bağlayıcı">
            <a:extLst>
              <a:ext uri="{FF2B5EF4-FFF2-40B4-BE49-F238E27FC236}">
                <a16:creationId xmlns:a16="http://schemas.microsoft.com/office/drawing/2014/main" id="{9E5AA904-BD7A-CD44-9A6D-FFCB9D7B79CD}"/>
              </a:ext>
            </a:extLst>
          </p:cNvPr>
          <p:cNvCxnSpPr>
            <a:cxnSpLocks/>
          </p:cNvCxnSpPr>
          <p:nvPr/>
        </p:nvCxnSpPr>
        <p:spPr>
          <a:xfrm flipV="1">
            <a:off x="492007" y="5134882"/>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42 Düz Bağlayıcı">
            <a:extLst>
              <a:ext uri="{FF2B5EF4-FFF2-40B4-BE49-F238E27FC236}">
                <a16:creationId xmlns:a16="http://schemas.microsoft.com/office/drawing/2014/main" id="{7408A5CC-C30F-D849-8DF4-82BE77A4969C}"/>
              </a:ext>
            </a:extLst>
          </p:cNvPr>
          <p:cNvCxnSpPr>
            <a:cxnSpLocks/>
          </p:cNvCxnSpPr>
          <p:nvPr/>
        </p:nvCxnSpPr>
        <p:spPr>
          <a:xfrm>
            <a:off x="3275856" y="5130938"/>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42 Düz Bağlayıcı">
            <a:extLst>
              <a:ext uri="{FF2B5EF4-FFF2-40B4-BE49-F238E27FC236}">
                <a16:creationId xmlns:a16="http://schemas.microsoft.com/office/drawing/2014/main" id="{5ADAC035-9269-8D42-BAE1-42865583A378}"/>
              </a:ext>
            </a:extLst>
          </p:cNvPr>
          <p:cNvCxnSpPr>
            <a:cxnSpLocks/>
          </p:cNvCxnSpPr>
          <p:nvPr/>
        </p:nvCxnSpPr>
        <p:spPr>
          <a:xfrm flipV="1">
            <a:off x="504277" y="6406110"/>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42 Düz Bağlayıcı">
            <a:extLst>
              <a:ext uri="{FF2B5EF4-FFF2-40B4-BE49-F238E27FC236}">
                <a16:creationId xmlns:a16="http://schemas.microsoft.com/office/drawing/2014/main" id="{5830D569-383A-B148-9A80-A02DDD4D1AF8}"/>
              </a:ext>
            </a:extLst>
          </p:cNvPr>
          <p:cNvCxnSpPr>
            <a:cxnSpLocks/>
          </p:cNvCxnSpPr>
          <p:nvPr/>
        </p:nvCxnSpPr>
        <p:spPr>
          <a:xfrm>
            <a:off x="3360204" y="6431508"/>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9840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par>
                          <p:cTn id="56" fill="hold">
                            <p:stCondLst>
                              <p:cond delay="2500"/>
                            </p:stCondLst>
                            <p:childTnLst>
                              <p:par>
                                <p:cTn id="57" presetID="17" presetClass="entr" presetSubtype="8" fill="hold" nodeType="after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500" fill="hold"/>
                                        <p:tgtEl>
                                          <p:spTgt spid="23"/>
                                        </p:tgtEl>
                                        <p:attrNameLst>
                                          <p:attrName>ppt_x</p:attrName>
                                        </p:attrNameLst>
                                      </p:cBhvr>
                                      <p:tavLst>
                                        <p:tav tm="0">
                                          <p:val>
                                            <p:strVal val="#ppt_x-#ppt_w/2"/>
                                          </p:val>
                                        </p:tav>
                                        <p:tav tm="100000">
                                          <p:val>
                                            <p:strVal val="#ppt_x"/>
                                          </p:val>
                                        </p:tav>
                                      </p:tavLst>
                                    </p:anim>
                                    <p:anim calcmode="lin" valueType="num">
                                      <p:cBhvr>
                                        <p:cTn id="60" dur="500" fill="hold"/>
                                        <p:tgtEl>
                                          <p:spTgt spid="23"/>
                                        </p:tgtEl>
                                        <p:attrNameLst>
                                          <p:attrName>ppt_y</p:attrName>
                                        </p:attrNameLst>
                                      </p:cBhvr>
                                      <p:tavLst>
                                        <p:tav tm="0">
                                          <p:val>
                                            <p:strVal val="#ppt_y"/>
                                          </p:val>
                                        </p:tav>
                                        <p:tav tm="100000">
                                          <p:val>
                                            <p:strVal val="#ppt_y"/>
                                          </p:val>
                                        </p:tav>
                                      </p:tavLst>
                                    </p:anim>
                                    <p:anim calcmode="lin" valueType="num">
                                      <p:cBhvr>
                                        <p:cTn id="61" dur="500" fill="hold"/>
                                        <p:tgtEl>
                                          <p:spTgt spid="23"/>
                                        </p:tgtEl>
                                        <p:attrNameLst>
                                          <p:attrName>ppt_w</p:attrName>
                                        </p:attrNameLst>
                                      </p:cBhvr>
                                      <p:tavLst>
                                        <p:tav tm="0">
                                          <p:val>
                                            <p:fltVal val="0"/>
                                          </p:val>
                                        </p:tav>
                                        <p:tav tm="100000">
                                          <p:val>
                                            <p:strVal val="#ppt_w"/>
                                          </p:val>
                                        </p:tav>
                                      </p:tavLst>
                                    </p:anim>
                                    <p:anim calcmode="lin" valueType="num">
                                      <p:cBhvr>
                                        <p:cTn id="62" dur="500" fill="hold"/>
                                        <p:tgtEl>
                                          <p:spTgt spid="23"/>
                                        </p:tgtEl>
                                        <p:attrNameLst>
                                          <p:attrName>ppt_h</p:attrName>
                                        </p:attrNameLst>
                                      </p:cBhvr>
                                      <p:tavLst>
                                        <p:tav tm="0">
                                          <p:val>
                                            <p:strVal val="#ppt_h"/>
                                          </p:val>
                                        </p:tav>
                                        <p:tav tm="100000">
                                          <p:val>
                                            <p:strVal val="#ppt_h"/>
                                          </p:val>
                                        </p:tav>
                                      </p:tavLst>
                                    </p:anim>
                                  </p:childTnLst>
                                </p:cTn>
                              </p:par>
                            </p:childTnLst>
                          </p:cTn>
                        </p:par>
                        <p:par>
                          <p:cTn id="63" fill="hold">
                            <p:stCondLst>
                              <p:cond delay="3000"/>
                            </p:stCondLst>
                            <p:childTnLst>
                              <p:par>
                                <p:cTn id="64" presetID="17" presetClass="entr" presetSubtype="8" fill="hold" nodeType="afterEffect">
                                  <p:stCondLst>
                                    <p:cond delay="0"/>
                                  </p:stCondLst>
                                  <p:childTnLst>
                                    <p:set>
                                      <p:cBhvr>
                                        <p:cTn id="65" dur="1" fill="hold">
                                          <p:stCondLst>
                                            <p:cond delay="0"/>
                                          </p:stCondLst>
                                        </p:cTn>
                                        <p:tgtEl>
                                          <p:spTgt spid="24"/>
                                        </p:tgtEl>
                                        <p:attrNameLst>
                                          <p:attrName>style.visibility</p:attrName>
                                        </p:attrNameLst>
                                      </p:cBhvr>
                                      <p:to>
                                        <p:strVal val="visible"/>
                                      </p:to>
                                    </p:set>
                                    <p:anim calcmode="lin" valueType="num">
                                      <p:cBhvr>
                                        <p:cTn id="66" dur="500" fill="hold"/>
                                        <p:tgtEl>
                                          <p:spTgt spid="24"/>
                                        </p:tgtEl>
                                        <p:attrNameLst>
                                          <p:attrName>ppt_x</p:attrName>
                                        </p:attrNameLst>
                                      </p:cBhvr>
                                      <p:tavLst>
                                        <p:tav tm="0">
                                          <p:val>
                                            <p:strVal val="#ppt_x-#ppt_w/2"/>
                                          </p:val>
                                        </p:tav>
                                        <p:tav tm="100000">
                                          <p:val>
                                            <p:strVal val="#ppt_x"/>
                                          </p:val>
                                        </p:tav>
                                      </p:tavLst>
                                    </p:anim>
                                    <p:anim calcmode="lin" valueType="num">
                                      <p:cBhvr>
                                        <p:cTn id="67" dur="500" fill="hold"/>
                                        <p:tgtEl>
                                          <p:spTgt spid="24"/>
                                        </p:tgtEl>
                                        <p:attrNameLst>
                                          <p:attrName>ppt_y</p:attrName>
                                        </p:attrNameLst>
                                      </p:cBhvr>
                                      <p:tavLst>
                                        <p:tav tm="0">
                                          <p:val>
                                            <p:strVal val="#ppt_y"/>
                                          </p:val>
                                        </p:tav>
                                        <p:tav tm="100000">
                                          <p:val>
                                            <p:strVal val="#ppt_y"/>
                                          </p:val>
                                        </p:tav>
                                      </p:tavLst>
                                    </p:anim>
                                    <p:anim calcmode="lin" valueType="num">
                                      <p:cBhvr>
                                        <p:cTn id="68" dur="500" fill="hold"/>
                                        <p:tgtEl>
                                          <p:spTgt spid="24"/>
                                        </p:tgtEl>
                                        <p:attrNameLst>
                                          <p:attrName>ppt_w</p:attrName>
                                        </p:attrNameLst>
                                      </p:cBhvr>
                                      <p:tavLst>
                                        <p:tav tm="0">
                                          <p:val>
                                            <p:fltVal val="0"/>
                                          </p:val>
                                        </p:tav>
                                        <p:tav tm="100000">
                                          <p:val>
                                            <p:strVal val="#ppt_w"/>
                                          </p:val>
                                        </p:tav>
                                      </p:tavLst>
                                    </p:anim>
                                    <p:anim calcmode="lin" valueType="num">
                                      <p:cBhvr>
                                        <p:cTn id="69" dur="500" fill="hold"/>
                                        <p:tgtEl>
                                          <p:spTgt spid="24"/>
                                        </p:tgtEl>
                                        <p:attrNameLst>
                                          <p:attrName>ppt_h</p:attrName>
                                        </p:attrNameLst>
                                      </p:cBhvr>
                                      <p:tavLst>
                                        <p:tav tm="0">
                                          <p:val>
                                            <p:strVal val="#ppt_h"/>
                                          </p:val>
                                        </p:tav>
                                        <p:tav tm="100000">
                                          <p:val>
                                            <p:strVal val="#ppt_h"/>
                                          </p:val>
                                        </p:tav>
                                      </p:tavLst>
                                    </p:anim>
                                  </p:childTnLst>
                                </p:cTn>
                              </p:par>
                            </p:childTnLst>
                          </p:cTn>
                        </p:par>
                        <p:par>
                          <p:cTn id="70" fill="hold">
                            <p:stCondLst>
                              <p:cond delay="3500"/>
                            </p:stCondLst>
                            <p:childTnLst>
                              <p:par>
                                <p:cTn id="71" presetID="17" presetClass="entr" presetSubtype="8" fill="hold" nodeType="after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p:cTn id="73" dur="500" fill="hold"/>
                                        <p:tgtEl>
                                          <p:spTgt spid="25"/>
                                        </p:tgtEl>
                                        <p:attrNameLst>
                                          <p:attrName>ppt_x</p:attrName>
                                        </p:attrNameLst>
                                      </p:cBhvr>
                                      <p:tavLst>
                                        <p:tav tm="0">
                                          <p:val>
                                            <p:strVal val="#ppt_x-#ppt_w/2"/>
                                          </p:val>
                                        </p:tav>
                                        <p:tav tm="100000">
                                          <p:val>
                                            <p:strVal val="#ppt_x"/>
                                          </p:val>
                                        </p:tav>
                                      </p:tavLst>
                                    </p:anim>
                                    <p:anim calcmode="lin" valueType="num">
                                      <p:cBhvr>
                                        <p:cTn id="74" dur="500" fill="hold"/>
                                        <p:tgtEl>
                                          <p:spTgt spid="25"/>
                                        </p:tgtEl>
                                        <p:attrNameLst>
                                          <p:attrName>ppt_y</p:attrName>
                                        </p:attrNameLst>
                                      </p:cBhvr>
                                      <p:tavLst>
                                        <p:tav tm="0">
                                          <p:val>
                                            <p:strVal val="#ppt_y"/>
                                          </p:val>
                                        </p:tav>
                                        <p:tav tm="100000">
                                          <p:val>
                                            <p:strVal val="#ppt_y"/>
                                          </p:val>
                                        </p:tav>
                                      </p:tavLst>
                                    </p:anim>
                                    <p:anim calcmode="lin" valueType="num">
                                      <p:cBhvr>
                                        <p:cTn id="75" dur="500" fill="hold"/>
                                        <p:tgtEl>
                                          <p:spTgt spid="25"/>
                                        </p:tgtEl>
                                        <p:attrNameLst>
                                          <p:attrName>ppt_w</p:attrName>
                                        </p:attrNameLst>
                                      </p:cBhvr>
                                      <p:tavLst>
                                        <p:tav tm="0">
                                          <p:val>
                                            <p:fltVal val="0"/>
                                          </p:val>
                                        </p:tav>
                                        <p:tav tm="100000">
                                          <p:val>
                                            <p:strVal val="#ppt_w"/>
                                          </p:val>
                                        </p:tav>
                                      </p:tavLst>
                                    </p:anim>
                                    <p:anim calcmode="lin" valueType="num">
                                      <p:cBhvr>
                                        <p:cTn id="76" dur="500" fill="hold"/>
                                        <p:tgtEl>
                                          <p:spTgt spid="25"/>
                                        </p:tgtEl>
                                        <p:attrNameLst>
                                          <p:attrName>ppt_h</p:attrName>
                                        </p:attrNameLst>
                                      </p:cBhvr>
                                      <p:tavLst>
                                        <p:tav tm="0">
                                          <p:val>
                                            <p:strVal val="#ppt_h"/>
                                          </p:val>
                                        </p:tav>
                                        <p:tav tm="100000">
                                          <p:val>
                                            <p:strVal val="#ppt_h"/>
                                          </p:val>
                                        </p:tav>
                                      </p:tavLst>
                                    </p:anim>
                                  </p:childTnLst>
                                </p:cTn>
                              </p:par>
                            </p:childTnLst>
                          </p:cTn>
                        </p:par>
                        <p:par>
                          <p:cTn id="77" fill="hold">
                            <p:stCondLst>
                              <p:cond delay="4000"/>
                            </p:stCondLst>
                            <p:childTnLst>
                              <p:par>
                                <p:cTn id="78" presetID="17" presetClass="entr" presetSubtype="8" fill="hold" nodeType="afterEffect">
                                  <p:stCondLst>
                                    <p:cond delay="0"/>
                                  </p:stCondLst>
                                  <p:childTnLst>
                                    <p:set>
                                      <p:cBhvr>
                                        <p:cTn id="79" dur="1" fill="hold">
                                          <p:stCondLst>
                                            <p:cond delay="0"/>
                                          </p:stCondLst>
                                        </p:cTn>
                                        <p:tgtEl>
                                          <p:spTgt spid="26"/>
                                        </p:tgtEl>
                                        <p:attrNameLst>
                                          <p:attrName>style.visibility</p:attrName>
                                        </p:attrNameLst>
                                      </p:cBhvr>
                                      <p:to>
                                        <p:strVal val="visible"/>
                                      </p:to>
                                    </p:set>
                                    <p:anim calcmode="lin" valueType="num">
                                      <p:cBhvr>
                                        <p:cTn id="80" dur="500" fill="hold"/>
                                        <p:tgtEl>
                                          <p:spTgt spid="26"/>
                                        </p:tgtEl>
                                        <p:attrNameLst>
                                          <p:attrName>ppt_x</p:attrName>
                                        </p:attrNameLst>
                                      </p:cBhvr>
                                      <p:tavLst>
                                        <p:tav tm="0">
                                          <p:val>
                                            <p:strVal val="#ppt_x-#ppt_w/2"/>
                                          </p:val>
                                        </p:tav>
                                        <p:tav tm="100000">
                                          <p:val>
                                            <p:strVal val="#ppt_x"/>
                                          </p:val>
                                        </p:tav>
                                      </p:tavLst>
                                    </p:anim>
                                    <p:anim calcmode="lin" valueType="num">
                                      <p:cBhvr>
                                        <p:cTn id="81" dur="500" fill="hold"/>
                                        <p:tgtEl>
                                          <p:spTgt spid="26"/>
                                        </p:tgtEl>
                                        <p:attrNameLst>
                                          <p:attrName>ppt_y</p:attrName>
                                        </p:attrNameLst>
                                      </p:cBhvr>
                                      <p:tavLst>
                                        <p:tav tm="0">
                                          <p:val>
                                            <p:strVal val="#ppt_y"/>
                                          </p:val>
                                        </p:tav>
                                        <p:tav tm="100000">
                                          <p:val>
                                            <p:strVal val="#ppt_y"/>
                                          </p:val>
                                        </p:tav>
                                      </p:tavLst>
                                    </p:anim>
                                    <p:anim calcmode="lin" valueType="num">
                                      <p:cBhvr>
                                        <p:cTn id="82" dur="500" fill="hold"/>
                                        <p:tgtEl>
                                          <p:spTgt spid="26"/>
                                        </p:tgtEl>
                                        <p:attrNameLst>
                                          <p:attrName>ppt_w</p:attrName>
                                        </p:attrNameLst>
                                      </p:cBhvr>
                                      <p:tavLst>
                                        <p:tav tm="0">
                                          <p:val>
                                            <p:fltVal val="0"/>
                                          </p:val>
                                        </p:tav>
                                        <p:tav tm="100000">
                                          <p:val>
                                            <p:strVal val="#ppt_w"/>
                                          </p:val>
                                        </p:tav>
                                      </p:tavLst>
                                    </p:anim>
                                    <p:anim calcmode="lin" valueType="num">
                                      <p:cBhvr>
                                        <p:cTn id="83" dur="500" fill="hold"/>
                                        <p:tgtEl>
                                          <p:spTgt spid="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5909310"/>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8) A İşletmesinin vadesi gelen 1.000 TL değerinde vadesi gelen alacağı yazılı olarak birden çok yazılı olarak istenilmesine ve protesto edilmesine rağmen ödenmemiştir. VUK </a:t>
            </a:r>
            <a:r>
              <a:rPr lang="tr-TR" sz="2400" dirty="0" err="1">
                <a:latin typeface="Arial" panose="020B0604020202020204" pitchFamily="34" charset="0"/>
                <a:cs typeface="Arial" panose="020B0604020202020204" pitchFamily="34" charset="0"/>
              </a:rPr>
              <a:t>md.</a:t>
            </a:r>
            <a:r>
              <a:rPr lang="tr-TR" sz="2400" dirty="0">
                <a:latin typeface="Arial" panose="020B0604020202020204" pitchFamily="34" charset="0"/>
                <a:cs typeface="Arial" panose="020B0604020202020204" pitchFamily="34" charset="0"/>
              </a:rPr>
              <a:t> 323/2 gereğince tahsil masrafları alacağın kendisinden daha fazla olduğundan alınmasından vazgeçilmiştir.</a:t>
            </a:r>
          </a:p>
          <a:p>
            <a:pPr algn="just"/>
            <a:endParaRPr lang="tr-TR" sz="2400"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31/12/----</a:t>
            </a:r>
          </a:p>
          <a:p>
            <a:pPr algn="just"/>
            <a:r>
              <a:rPr lang="tr-TR" b="1" dirty="0">
                <a:latin typeface="Arial" panose="020B0604020202020204" pitchFamily="34" charset="0"/>
                <a:cs typeface="Arial" panose="020B0604020202020204" pitchFamily="34" charset="0"/>
              </a:rPr>
              <a:t>      128 ŞÜPHELİ TİC. ALACAKLAR	       1.000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129 ŞÜPH.TİC.ALC.KARŞ.	          1.000</a:t>
            </a:r>
          </a:p>
          <a:p>
            <a:pPr algn="just"/>
            <a:r>
              <a:rPr lang="tr-TR" b="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31/12/----</a:t>
            </a:r>
          </a:p>
          <a:p>
            <a:pPr algn="just"/>
            <a:r>
              <a:rPr lang="tr-TR" b="1" dirty="0">
                <a:latin typeface="Arial" panose="020B0604020202020204" pitchFamily="34" charset="0"/>
                <a:cs typeface="Arial" panose="020B0604020202020204" pitchFamily="34" charset="0"/>
              </a:rPr>
              <a:t>     689 DİĞ.OLĞN.DIŞI GİD./Z.	  	       1.000</a:t>
            </a:r>
          </a:p>
          <a:p>
            <a:pPr algn="just"/>
            <a:r>
              <a:rPr lang="tr-TR" b="1" dirty="0">
                <a:latin typeface="Arial" panose="020B0604020202020204" pitchFamily="34" charset="0"/>
                <a:cs typeface="Arial" panose="020B0604020202020204" pitchFamily="34" charset="0"/>
              </a:rPr>
              <a:t>	689.01.Vazgeçilen Al.</a:t>
            </a:r>
          </a:p>
          <a:p>
            <a:pPr algn="just"/>
            <a:r>
              <a:rPr lang="tr-TR" b="1" dirty="0">
                <a:latin typeface="Arial" panose="020B0604020202020204" pitchFamily="34" charset="0"/>
                <a:cs typeface="Arial" panose="020B0604020202020204" pitchFamily="34" charset="0"/>
              </a:rPr>
              <a:t>		128 ŞÜPHELİ TİC.ALC.		          1.000</a:t>
            </a: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53159" y="414908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275856" y="415007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4149080"/>
            <a:ext cx="0"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4154784"/>
            <a:ext cx="0" cy="211030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3360" y="4149080"/>
            <a:ext cx="0"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68022" y="4149080"/>
            <a:ext cx="17703"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53159" y="5177469"/>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06936" y="5176564"/>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2 Düz Bağlayıcı">
            <a:extLst>
              <a:ext uri="{FF2B5EF4-FFF2-40B4-BE49-F238E27FC236}">
                <a16:creationId xmlns:a16="http://schemas.microsoft.com/office/drawing/2014/main" id="{B43A99AC-83F1-3348-824D-A3B2092185B8}"/>
              </a:ext>
            </a:extLst>
          </p:cNvPr>
          <p:cNvCxnSpPr>
            <a:cxnSpLocks/>
          </p:cNvCxnSpPr>
          <p:nvPr/>
        </p:nvCxnSpPr>
        <p:spPr>
          <a:xfrm>
            <a:off x="3327499" y="6226867"/>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42 Düz Bağlayıcı">
            <a:extLst>
              <a:ext uri="{FF2B5EF4-FFF2-40B4-BE49-F238E27FC236}">
                <a16:creationId xmlns:a16="http://schemas.microsoft.com/office/drawing/2014/main" id="{F2824AEA-FEFA-1748-AB1D-C17340788FAD}"/>
              </a:ext>
            </a:extLst>
          </p:cNvPr>
          <p:cNvCxnSpPr>
            <a:cxnSpLocks/>
          </p:cNvCxnSpPr>
          <p:nvPr/>
        </p:nvCxnSpPr>
        <p:spPr>
          <a:xfrm flipV="1">
            <a:off x="485725" y="6265089"/>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633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par>
                          <p:cTn id="56" fill="hold">
                            <p:stCondLst>
                              <p:cond delay="2500"/>
                            </p:stCondLst>
                            <p:childTnLst>
                              <p:par>
                                <p:cTn id="57" presetID="17" presetClass="entr" presetSubtype="8" fill="hold" nodeType="after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p:cTn id="59" dur="500" fill="hold"/>
                                        <p:tgtEl>
                                          <p:spTgt spid="13"/>
                                        </p:tgtEl>
                                        <p:attrNameLst>
                                          <p:attrName>ppt_x</p:attrName>
                                        </p:attrNameLst>
                                      </p:cBhvr>
                                      <p:tavLst>
                                        <p:tav tm="0">
                                          <p:val>
                                            <p:strVal val="#ppt_x-#ppt_w/2"/>
                                          </p:val>
                                        </p:tav>
                                        <p:tav tm="100000">
                                          <p:val>
                                            <p:strVal val="#ppt_x"/>
                                          </p:val>
                                        </p:tav>
                                      </p:tavLst>
                                    </p:anim>
                                    <p:anim calcmode="lin" valueType="num">
                                      <p:cBhvr>
                                        <p:cTn id="60" dur="500" fill="hold"/>
                                        <p:tgtEl>
                                          <p:spTgt spid="13"/>
                                        </p:tgtEl>
                                        <p:attrNameLst>
                                          <p:attrName>ppt_y</p:attrName>
                                        </p:attrNameLst>
                                      </p:cBhvr>
                                      <p:tavLst>
                                        <p:tav tm="0">
                                          <p:val>
                                            <p:strVal val="#ppt_y"/>
                                          </p:val>
                                        </p:tav>
                                        <p:tav tm="100000">
                                          <p:val>
                                            <p:strVal val="#ppt_y"/>
                                          </p:val>
                                        </p:tav>
                                      </p:tavLst>
                                    </p:anim>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strVal val="#ppt_h"/>
                                          </p:val>
                                        </p:tav>
                                        <p:tav tm="100000">
                                          <p:val>
                                            <p:strVal val="#ppt_h"/>
                                          </p:val>
                                        </p:tav>
                                      </p:tavLst>
                                    </p:anim>
                                  </p:childTnLst>
                                </p:cTn>
                              </p:par>
                            </p:childTnLst>
                          </p:cTn>
                        </p:par>
                        <p:par>
                          <p:cTn id="63" fill="hold">
                            <p:stCondLst>
                              <p:cond delay="3000"/>
                            </p:stCondLst>
                            <p:childTnLst>
                              <p:par>
                                <p:cTn id="64" presetID="17" presetClass="entr" presetSubtype="8" fill="hold" nodeType="afterEffect">
                                  <p:stCondLst>
                                    <p:cond delay="0"/>
                                  </p:stCondLst>
                                  <p:childTnLst>
                                    <p:set>
                                      <p:cBhvr>
                                        <p:cTn id="65" dur="1" fill="hold">
                                          <p:stCondLst>
                                            <p:cond delay="0"/>
                                          </p:stCondLst>
                                        </p:cTn>
                                        <p:tgtEl>
                                          <p:spTgt spid="14"/>
                                        </p:tgtEl>
                                        <p:attrNameLst>
                                          <p:attrName>style.visibility</p:attrName>
                                        </p:attrNameLst>
                                      </p:cBhvr>
                                      <p:to>
                                        <p:strVal val="visible"/>
                                      </p:to>
                                    </p:set>
                                    <p:anim calcmode="lin" valueType="num">
                                      <p:cBhvr>
                                        <p:cTn id="66" dur="500" fill="hold"/>
                                        <p:tgtEl>
                                          <p:spTgt spid="14"/>
                                        </p:tgtEl>
                                        <p:attrNameLst>
                                          <p:attrName>ppt_x</p:attrName>
                                        </p:attrNameLst>
                                      </p:cBhvr>
                                      <p:tavLst>
                                        <p:tav tm="0">
                                          <p:val>
                                            <p:strVal val="#ppt_x-#ppt_w/2"/>
                                          </p:val>
                                        </p:tav>
                                        <p:tav tm="100000">
                                          <p:val>
                                            <p:strVal val="#ppt_x"/>
                                          </p:val>
                                        </p:tav>
                                      </p:tavLst>
                                    </p:anim>
                                    <p:anim calcmode="lin" valueType="num">
                                      <p:cBhvr>
                                        <p:cTn id="67" dur="500" fill="hold"/>
                                        <p:tgtEl>
                                          <p:spTgt spid="14"/>
                                        </p:tgtEl>
                                        <p:attrNameLst>
                                          <p:attrName>ppt_y</p:attrName>
                                        </p:attrNameLst>
                                      </p:cBhvr>
                                      <p:tavLst>
                                        <p:tav tm="0">
                                          <p:val>
                                            <p:strVal val="#ppt_y"/>
                                          </p:val>
                                        </p:tav>
                                        <p:tav tm="100000">
                                          <p:val>
                                            <p:strVal val="#ppt_y"/>
                                          </p:val>
                                        </p:tav>
                                      </p:tavLst>
                                    </p:anim>
                                    <p:anim calcmode="lin" valueType="num">
                                      <p:cBhvr>
                                        <p:cTn id="68" dur="500" fill="hold"/>
                                        <p:tgtEl>
                                          <p:spTgt spid="14"/>
                                        </p:tgtEl>
                                        <p:attrNameLst>
                                          <p:attrName>ppt_w</p:attrName>
                                        </p:attrNameLst>
                                      </p:cBhvr>
                                      <p:tavLst>
                                        <p:tav tm="0">
                                          <p:val>
                                            <p:fltVal val="0"/>
                                          </p:val>
                                        </p:tav>
                                        <p:tav tm="100000">
                                          <p:val>
                                            <p:strVal val="#ppt_w"/>
                                          </p:val>
                                        </p:tav>
                                      </p:tavLst>
                                    </p:anim>
                                    <p:anim calcmode="lin" valueType="num">
                                      <p:cBhvr>
                                        <p:cTn id="69"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647974"/>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9) B </a:t>
            </a:r>
            <a:r>
              <a:rPr lang="tr-TR" sz="2400" dirty="0" err="1">
                <a:latin typeface="Arial" panose="020B0604020202020204" pitchFamily="34" charset="0"/>
                <a:cs typeface="Arial" panose="020B0604020202020204" pitchFamily="34" charset="0"/>
              </a:rPr>
              <a:t>A.Ş.’te</a:t>
            </a:r>
            <a:r>
              <a:rPr lang="tr-TR" sz="2400" dirty="0">
                <a:latin typeface="Arial" panose="020B0604020202020204" pitchFamily="34" charset="0"/>
                <a:cs typeface="Arial" panose="020B0604020202020204" pitchFamily="34" charset="0"/>
              </a:rPr>
              <a:t> dönem sonunda yapılan envanter çalışmaları sırasında dönem içinde ortak C’ye (60 gün vadeli) 100.000 TL borç kullandırılmıştır. Bununla ilgili kayıt ve hesaplama yapılmamıştır. Şirketin dönem içinde bankalardan kredilere ilişkin faizlerin ortalaması %15 tir. </a:t>
            </a:r>
          </a:p>
          <a:p>
            <a:pPr algn="just"/>
            <a:r>
              <a:rPr lang="tr-TR" sz="2400" dirty="0">
                <a:latin typeface="Arial" panose="020B0604020202020204" pitchFamily="34" charset="0"/>
                <a:cs typeface="Arial" panose="020B0604020202020204" pitchFamily="34" charset="0"/>
              </a:rPr>
              <a:t>Buna göre ortak C’ye kullandırılan krediye içinde KDV tutarının da yer aldığı faiz tutarı hesaplanarak fatura düzenlenmesi gerekir. </a:t>
            </a:r>
          </a:p>
          <a:p>
            <a:pPr algn="just"/>
            <a:r>
              <a:rPr lang="tr-TR" sz="2400" dirty="0">
                <a:latin typeface="Arial" panose="020B0604020202020204" pitchFamily="34" charset="0"/>
                <a:cs typeface="Arial" panose="020B0604020202020204" pitchFamily="34" charset="0"/>
              </a:rPr>
              <a:t>Not : Doğan Argun ve … Envanter ve finansal tablo s. 106/107 </a:t>
            </a:r>
          </a:p>
          <a:p>
            <a:pPr algn="just"/>
            <a:r>
              <a:rPr lang="tr-TR" sz="2400" dirty="0">
                <a:latin typeface="Arial" panose="020B0604020202020204" pitchFamily="34" charset="0"/>
                <a:cs typeface="Arial" panose="020B0604020202020204" pitchFamily="34" charset="0"/>
              </a:rPr>
              <a:t>		</a:t>
            </a:r>
            <a:r>
              <a:rPr lang="tr-TR" sz="2400" u="sng" dirty="0">
                <a:latin typeface="Arial" panose="020B0604020202020204" pitchFamily="34" charset="0"/>
                <a:cs typeface="Arial" panose="020B0604020202020204" pitchFamily="34" charset="0"/>
              </a:rPr>
              <a:t>Tutar x Gün x Faiz</a:t>
            </a:r>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Faiz Tutarı :        36.000</a:t>
            </a:r>
          </a:p>
          <a:p>
            <a:pPr algn="just"/>
            <a:r>
              <a:rPr lang="tr-TR" sz="2400" dirty="0">
                <a:latin typeface="Arial" panose="020B0604020202020204" pitchFamily="34" charset="0"/>
                <a:cs typeface="Arial" panose="020B0604020202020204" pitchFamily="34" charset="0"/>
              </a:rPr>
              <a:t>		= </a:t>
            </a:r>
            <a:r>
              <a:rPr lang="tr-TR" sz="2400" u="sng" dirty="0">
                <a:latin typeface="Arial" panose="020B0604020202020204" pitchFamily="34" charset="0"/>
                <a:cs typeface="Arial" panose="020B0604020202020204" pitchFamily="34" charset="0"/>
              </a:rPr>
              <a:t>100.000 x 60 x 15 </a:t>
            </a:r>
            <a:r>
              <a:rPr lang="tr-TR" sz="2400" dirty="0">
                <a:latin typeface="Arial" panose="020B0604020202020204" pitchFamily="34" charset="0"/>
                <a:cs typeface="Arial" panose="020B0604020202020204" pitchFamily="34" charset="0"/>
              </a:rPr>
              <a:t> = 2.500 TL </a:t>
            </a:r>
            <a:endParaRPr lang="tr-TR" sz="2400" u="sng"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36.000 </a:t>
            </a:r>
          </a:p>
          <a:p>
            <a:pPr algn="just"/>
            <a:endParaRPr lang="tr-TR" sz="2400"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sz="2400" dirty="0">
              <a:solidFill>
                <a:schemeClr val="tx2"/>
              </a:solidFill>
            </a:endParaRPr>
          </a:p>
          <a:p>
            <a:pPr algn="just"/>
            <a:r>
              <a:rPr lang="tr-TR" sz="2400" dirty="0">
                <a:solidFill>
                  <a:schemeClr val="tx2"/>
                </a:solidFill>
              </a:rPr>
              <a:t>						</a:t>
            </a:r>
          </a:p>
        </p:txBody>
      </p:sp>
    </p:spTree>
    <p:extLst>
      <p:ext uri="{BB962C8B-B14F-4D97-AF65-F5344CB8AC3E}">
        <p14:creationId xmlns:p14="http://schemas.microsoft.com/office/powerpoint/2010/main" val="3134885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001643"/>
          </a:xfrm>
          <a:prstGeom prst="rect">
            <a:avLst/>
          </a:prstGeom>
          <a:noFill/>
        </p:spPr>
        <p:txBody>
          <a:bodyPr wrap="square" rtlCol="0">
            <a:spAutoFit/>
          </a:bodyPr>
          <a:lstStyle/>
          <a:p>
            <a:pPr algn="just"/>
            <a:endParaRPr lang="tr-TR" sz="2400"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31/12/----</a:t>
            </a:r>
          </a:p>
          <a:p>
            <a:pPr algn="just"/>
            <a:r>
              <a:rPr lang="tr-TR" b="1" dirty="0">
                <a:latin typeface="Arial" panose="020B0604020202020204" pitchFamily="34" charset="0"/>
                <a:cs typeface="Arial" panose="020B0604020202020204" pitchFamily="34" charset="0"/>
              </a:rPr>
              <a:t>      131 ORTAKLARDAN ALACAK		       2.950</a:t>
            </a:r>
          </a:p>
          <a:p>
            <a:pPr algn="just"/>
            <a:r>
              <a:rPr lang="tr-TR" b="1" dirty="0">
                <a:latin typeface="Arial" panose="020B0604020202020204" pitchFamily="34" charset="0"/>
                <a:cs typeface="Arial" panose="020B0604020202020204" pitchFamily="34" charset="0"/>
              </a:rPr>
              <a:t>           131.03 Ort. </a:t>
            </a:r>
          </a:p>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		391 HESAPLANAN KDV		            450</a:t>
            </a:r>
          </a:p>
          <a:p>
            <a:pPr algn="just"/>
            <a:r>
              <a:rPr lang="tr-TR" b="1" dirty="0">
                <a:latin typeface="Arial" panose="020B0604020202020204" pitchFamily="34" charset="0"/>
                <a:cs typeface="Arial" panose="020B0604020202020204" pitchFamily="34" charset="0"/>
              </a:rPr>
              <a:t>		642 FAİZ GELİRLERİ 		         2.500</a:t>
            </a:r>
          </a:p>
          <a:p>
            <a:pPr algn="just"/>
            <a:r>
              <a:rPr lang="tr-TR" b="1" dirty="0">
                <a:latin typeface="Arial" panose="020B0604020202020204" pitchFamily="34" charset="0"/>
                <a:cs typeface="Arial" panose="020B0604020202020204" pitchFamily="34" charset="0"/>
              </a:rPr>
              <a:t>	</a:t>
            </a:r>
          </a:p>
          <a:p>
            <a:pPr algn="just"/>
            <a:endParaRPr lang="tr-TR" sz="2400" b="1" dirty="0">
              <a:solidFill>
                <a:schemeClr val="tx2"/>
              </a:solidFill>
              <a:latin typeface="Arial" panose="020B0604020202020204" pitchFamily="34" charset="0"/>
              <a:cs typeface="Arial" panose="020B0604020202020204" pitchFamily="34" charset="0"/>
            </a:endParaRPr>
          </a:p>
          <a:p>
            <a:pPr algn="just"/>
            <a:endParaRPr lang="tr-TR" sz="2400" b="1" dirty="0">
              <a:solidFill>
                <a:schemeClr val="tx2"/>
              </a:solidFill>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10) Dönem sonunda yapılan envanter çalışmalarında, 40.000 TL maliyetli bulunduğu belirlenmiştir. Bu malların 15.000 TL </a:t>
            </a:r>
            <a:r>
              <a:rPr lang="tr-TR" sz="2400" dirty="0" err="1">
                <a:latin typeface="Arial" panose="020B0604020202020204" pitchFamily="34" charset="0"/>
                <a:cs typeface="Arial" panose="020B0604020202020204" pitchFamily="34" charset="0"/>
              </a:rPr>
              <a:t>lik</a:t>
            </a:r>
            <a:r>
              <a:rPr lang="tr-TR" sz="2400" dirty="0">
                <a:latin typeface="Arial" panose="020B0604020202020204" pitchFamily="34" charset="0"/>
                <a:cs typeface="Arial" panose="020B0604020202020204" pitchFamily="34" charset="0"/>
              </a:rPr>
              <a:t> kısmı 01.07.2019 tarihinde gerçekleşen su baskınında hasar görmüştür. Takdir komisyonu bu mallar için 10.000 TL emsal bedel tespit etmiştir. Mallar sigortalıdır. 15.08.2019 tarihinde sigorta şirketi 8.000 TL ödeyeceğini bildirmiştir.</a:t>
            </a: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53159" y="1916832"/>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275856" y="1917823"/>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1916832"/>
            <a:ext cx="0"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1922536"/>
            <a:ext cx="0" cy="211030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3360" y="1916832"/>
            <a:ext cx="0"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68022" y="1916832"/>
            <a:ext cx="17703"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53159" y="4005063"/>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06936" y="3982245"/>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7577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4985980"/>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Aynı mallar 01.02.2020 tarihinde </a:t>
            </a:r>
            <a:r>
              <a:rPr lang="tr-TR" sz="2400" dirty="0" err="1">
                <a:latin typeface="Arial" panose="020B0604020202020204" pitchFamily="34" charset="0"/>
                <a:cs typeface="Arial" panose="020B0604020202020204" pitchFamily="34" charset="0"/>
              </a:rPr>
              <a:t>Kdv</a:t>
            </a:r>
            <a:r>
              <a:rPr lang="tr-TR" sz="2400" dirty="0">
                <a:latin typeface="Arial" panose="020B0604020202020204" pitchFamily="34" charset="0"/>
                <a:cs typeface="Arial" panose="020B0604020202020204" pitchFamily="34" charset="0"/>
              </a:rPr>
              <a:t> hariç (%18) 6.000 TL ye satılmıştır.</a:t>
            </a:r>
          </a:p>
          <a:p>
            <a:pPr algn="just"/>
            <a:r>
              <a:rPr lang="tr-TR" sz="2400" dirty="0">
                <a:latin typeface="Arial" panose="020B0604020202020204" pitchFamily="34" charset="0"/>
                <a:cs typeface="Arial" panose="020B0604020202020204" pitchFamily="34" charset="0"/>
              </a:rPr>
              <a:t>İlgili kayıtlar :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01/07/2019</a:t>
            </a:r>
          </a:p>
          <a:p>
            <a:pPr algn="just"/>
            <a:r>
              <a:rPr lang="tr-TR" b="1" dirty="0">
                <a:latin typeface="Arial" panose="020B0604020202020204" pitchFamily="34" charset="0"/>
                <a:cs typeface="Arial" panose="020B0604020202020204" pitchFamily="34" charset="0"/>
              </a:rPr>
              <a:t>      157 DİĞER STOKLAR			      15.000</a:t>
            </a:r>
          </a:p>
          <a:p>
            <a:pPr algn="just"/>
            <a:r>
              <a:rPr lang="tr-TR" b="1" dirty="0">
                <a:latin typeface="Arial" panose="020B0604020202020204" pitchFamily="34" charset="0"/>
                <a:cs typeface="Arial" panose="020B0604020202020204" pitchFamily="34" charset="0"/>
              </a:rPr>
              <a:t>           157.02 Değeri Düşen St. </a:t>
            </a:r>
          </a:p>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		153 TİCARİ MALLAR		          15.000  		</a:t>
            </a:r>
          </a:p>
          <a:p>
            <a:pPr algn="just"/>
            <a:r>
              <a:rPr lang="tr-TR" b="1" dirty="0">
                <a:latin typeface="Arial" panose="020B0604020202020204" pitchFamily="34" charset="0"/>
                <a:cs typeface="Arial" panose="020B0604020202020204" pitchFamily="34" charset="0"/>
              </a:rPr>
              <a:t>	</a:t>
            </a:r>
          </a:p>
          <a:p>
            <a:pPr algn="just"/>
            <a:r>
              <a:rPr lang="tr-TR" sz="2400" dirty="0">
                <a:latin typeface="Arial" panose="020B0604020202020204" pitchFamily="34" charset="0"/>
                <a:cs typeface="Arial" panose="020B0604020202020204" pitchFamily="34" charset="0"/>
              </a:rPr>
              <a:t>Maliyet Bedeli 	: 15.000</a:t>
            </a:r>
          </a:p>
          <a:p>
            <a:pPr algn="just"/>
            <a:r>
              <a:rPr lang="tr-TR" sz="2400" dirty="0">
                <a:latin typeface="Arial" panose="020B0604020202020204" pitchFamily="34" charset="0"/>
                <a:cs typeface="Arial" panose="020B0604020202020204" pitchFamily="34" charset="0"/>
              </a:rPr>
              <a:t>Emsal Bedeli 	</a:t>
            </a:r>
            <a:r>
              <a:rPr lang="tr-TR" sz="2400" u="sng" dirty="0">
                <a:latin typeface="Arial" panose="020B0604020202020204" pitchFamily="34" charset="0"/>
                <a:cs typeface="Arial" panose="020B0604020202020204" pitchFamily="34" charset="0"/>
              </a:rPr>
              <a:t>: 10.000</a:t>
            </a:r>
          </a:p>
          <a:p>
            <a:pPr algn="just"/>
            <a:r>
              <a:rPr lang="tr-TR" sz="2400" dirty="0">
                <a:latin typeface="Arial" panose="020B0604020202020204" pitchFamily="34" charset="0"/>
                <a:cs typeface="Arial" panose="020B0604020202020204" pitchFamily="34" charset="0"/>
              </a:rPr>
              <a:t>Oluşan Değer Kaybı :  5.000</a:t>
            </a:r>
          </a:p>
          <a:p>
            <a:pPr algn="just"/>
            <a:endParaRPr lang="tr-TR" sz="2400" b="1" dirty="0">
              <a:solidFill>
                <a:schemeClr val="tx2"/>
              </a:solidFill>
              <a:latin typeface="Arial" panose="020B0604020202020204" pitchFamily="34" charset="0"/>
              <a:cs typeface="Arial" panose="020B0604020202020204" pitchFamily="34" charset="0"/>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53159" y="2681143"/>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275856" y="2682134"/>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2681143"/>
            <a:ext cx="0" cy="138567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2686847"/>
            <a:ext cx="0" cy="137996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3360" y="2681143"/>
            <a:ext cx="0" cy="138567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68022" y="2681143"/>
            <a:ext cx="0" cy="134545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53159" y="4026601"/>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35847" y="4043994"/>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044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5262979"/>
          </a:xfrm>
          <a:prstGeom prst="rect">
            <a:avLst/>
          </a:prstGeom>
          <a:noFill/>
        </p:spPr>
        <p:txBody>
          <a:bodyPr wrap="square" rtlCol="0">
            <a:spAutoFit/>
          </a:bodyPr>
          <a:lstStyle/>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01/07/2019</a:t>
            </a:r>
          </a:p>
          <a:p>
            <a:pPr algn="just"/>
            <a:r>
              <a:rPr lang="tr-TR" b="1" dirty="0">
                <a:latin typeface="Arial" panose="020B0604020202020204" pitchFamily="34" charset="0"/>
                <a:cs typeface="Arial" panose="020B0604020202020204" pitchFamily="34" charset="0"/>
              </a:rPr>
              <a:t>      654 KARŞILIK GİDERİ HS.		       5.000</a:t>
            </a:r>
          </a:p>
          <a:p>
            <a:pPr algn="just"/>
            <a:r>
              <a:rPr lang="tr-TR" b="1" dirty="0">
                <a:latin typeface="Arial" panose="020B0604020202020204" pitchFamily="34" charset="0"/>
                <a:cs typeface="Arial" panose="020B0604020202020204" pitchFamily="34" charset="0"/>
              </a:rPr>
              <a:t>           654.12 Stok Değer </a:t>
            </a:r>
            <a:r>
              <a:rPr lang="tr-TR" b="1" dirty="0" err="1">
                <a:latin typeface="Arial" panose="020B0604020202020204" pitchFamily="34" charset="0"/>
                <a:cs typeface="Arial" panose="020B0604020202020204" pitchFamily="34" charset="0"/>
              </a:rPr>
              <a:t>Düş.Karş.Gid</a:t>
            </a:r>
            <a:r>
              <a:rPr lang="tr-TR" b="1" dirty="0">
                <a:latin typeface="Arial" panose="020B0604020202020204" pitchFamily="34" charset="0"/>
                <a:cs typeface="Arial" panose="020B0604020202020204" pitchFamily="34" charset="0"/>
              </a:rPr>
              <a:t>. </a:t>
            </a:r>
          </a:p>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		158 STOK DEĞER DÜŞ.K.	           5.000  		</a:t>
            </a:r>
          </a:p>
          <a:p>
            <a:pPr algn="just"/>
            <a:r>
              <a:rPr lang="tr-TR" b="1" dirty="0">
                <a:latin typeface="Arial" panose="020B0604020202020204" pitchFamily="34" charset="0"/>
                <a:cs typeface="Arial" panose="020B0604020202020204" pitchFamily="34" charset="0"/>
              </a:rPr>
              <a:t>	</a:t>
            </a:r>
          </a:p>
          <a:p>
            <a:pPr algn="just"/>
            <a:r>
              <a:rPr lang="tr-TR" sz="2400" dirty="0">
                <a:latin typeface="Arial" panose="020B0604020202020204" pitchFamily="34" charset="0"/>
                <a:cs typeface="Arial" panose="020B0604020202020204" pitchFamily="34" charset="0"/>
              </a:rPr>
              <a:t>15.08.2019 Tarihinde sigorta tarafından ödenecek sigorta bedeli nedeniyle ;</a:t>
            </a:r>
          </a:p>
          <a:p>
            <a:pPr algn="just"/>
            <a:r>
              <a:rPr lang="tr-TR" sz="2400"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15/08/2019</a:t>
            </a:r>
          </a:p>
          <a:p>
            <a:pPr algn="just"/>
            <a:r>
              <a:rPr lang="tr-TR" dirty="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136 DİĞER ÇEŞİTLİ ALAC. HS.	       8.000</a:t>
            </a:r>
          </a:p>
          <a:p>
            <a:pPr algn="just"/>
            <a:r>
              <a:rPr lang="tr-TR" b="1" dirty="0">
                <a:latin typeface="Arial" panose="020B0604020202020204" pitchFamily="34" charset="0"/>
                <a:cs typeface="Arial" panose="020B0604020202020204" pitchFamily="34" charset="0"/>
              </a:rPr>
              <a:t>           136.03 Sigorta </a:t>
            </a:r>
            <a:r>
              <a:rPr lang="tr-TR" b="1" dirty="0" err="1">
                <a:latin typeface="Arial" panose="020B0604020202020204" pitchFamily="34" charset="0"/>
                <a:cs typeface="Arial" panose="020B0604020202020204" pitchFamily="34" charset="0"/>
              </a:rPr>
              <a:t>Şti.den</a:t>
            </a:r>
            <a:r>
              <a:rPr lang="tr-TR" b="1" dirty="0">
                <a:latin typeface="Arial" panose="020B0604020202020204" pitchFamily="34" charset="0"/>
                <a:cs typeface="Arial" panose="020B0604020202020204" pitchFamily="34" charset="0"/>
              </a:rPr>
              <a:t> </a:t>
            </a:r>
            <a:r>
              <a:rPr lang="tr-TR" b="1" dirty="0" err="1">
                <a:latin typeface="Arial" panose="020B0604020202020204" pitchFamily="34" charset="0"/>
                <a:cs typeface="Arial" panose="020B0604020202020204" pitchFamily="34" charset="0"/>
              </a:rPr>
              <a:t>Alc</a:t>
            </a:r>
            <a:r>
              <a:rPr lang="tr-TR" b="1" dirty="0">
                <a:latin typeface="Arial" panose="020B0604020202020204" pitchFamily="34" charset="0"/>
                <a:cs typeface="Arial" panose="020B0604020202020204" pitchFamily="34" charset="0"/>
              </a:rPr>
              <a:t>. </a:t>
            </a:r>
          </a:p>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		679 DİĞ.OLĞN.DIŞI GELİR	           5.000 </a:t>
            </a:r>
          </a:p>
          <a:p>
            <a:pPr algn="just"/>
            <a:r>
              <a:rPr lang="tr-TR" b="1" dirty="0">
                <a:latin typeface="Arial" panose="020B0604020202020204" pitchFamily="34" charset="0"/>
                <a:cs typeface="Arial" panose="020B0604020202020204" pitchFamily="34" charset="0"/>
              </a:rPr>
              <a:t>		        VE KÂRLAR HS. 	</a:t>
            </a:r>
          </a:p>
          <a:p>
            <a:pPr algn="just"/>
            <a:endParaRPr lang="tr-TR" sz="2400" b="1" dirty="0">
              <a:solidFill>
                <a:schemeClr val="tx2"/>
              </a:solidFill>
              <a:latin typeface="Arial" panose="020B0604020202020204" pitchFamily="34" charset="0"/>
              <a:cs typeface="Arial" panose="020B0604020202020204" pitchFamily="34" charset="0"/>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53159" y="1556792"/>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275856" y="1557783"/>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1556792"/>
            <a:ext cx="0" cy="138567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1562496"/>
            <a:ext cx="0" cy="137996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3360" y="1556792"/>
            <a:ext cx="0" cy="138567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68022" y="1556792"/>
            <a:ext cx="0" cy="134545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53159" y="2902250"/>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35847" y="2919643"/>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2 Düz Bağlayıcı">
            <a:extLst>
              <a:ext uri="{FF2B5EF4-FFF2-40B4-BE49-F238E27FC236}">
                <a16:creationId xmlns:a16="http://schemas.microsoft.com/office/drawing/2014/main" id="{E5CF2049-00D8-A34B-934E-D73E82E86A49}"/>
              </a:ext>
            </a:extLst>
          </p:cNvPr>
          <p:cNvCxnSpPr>
            <a:cxnSpLocks/>
          </p:cNvCxnSpPr>
          <p:nvPr/>
        </p:nvCxnSpPr>
        <p:spPr>
          <a:xfrm>
            <a:off x="467544" y="4005064"/>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42 Düz Bağlayıcı">
            <a:extLst>
              <a:ext uri="{FF2B5EF4-FFF2-40B4-BE49-F238E27FC236}">
                <a16:creationId xmlns:a16="http://schemas.microsoft.com/office/drawing/2014/main" id="{D9AB816F-4E72-C34F-8E68-3D9788DCAC10}"/>
              </a:ext>
            </a:extLst>
          </p:cNvPr>
          <p:cNvCxnSpPr>
            <a:cxnSpLocks/>
          </p:cNvCxnSpPr>
          <p:nvPr/>
        </p:nvCxnSpPr>
        <p:spPr>
          <a:xfrm>
            <a:off x="3290241" y="4006055"/>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34 Düz Bağlayıcı">
            <a:extLst>
              <a:ext uri="{FF2B5EF4-FFF2-40B4-BE49-F238E27FC236}">
                <a16:creationId xmlns:a16="http://schemas.microsoft.com/office/drawing/2014/main" id="{643DC688-8AAC-AF49-8541-3B9A41CCF82C}"/>
              </a:ext>
            </a:extLst>
          </p:cNvPr>
          <p:cNvCxnSpPr>
            <a:cxnSpLocks/>
          </p:cNvCxnSpPr>
          <p:nvPr/>
        </p:nvCxnSpPr>
        <p:spPr>
          <a:xfrm flipH="1">
            <a:off x="4860032" y="4005064"/>
            <a:ext cx="14385" cy="180020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34 Düz Bağlayıcı">
            <a:extLst>
              <a:ext uri="{FF2B5EF4-FFF2-40B4-BE49-F238E27FC236}">
                <a16:creationId xmlns:a16="http://schemas.microsoft.com/office/drawing/2014/main" id="{C3128A14-E3CF-3643-9D14-856B0419E24F}"/>
              </a:ext>
            </a:extLst>
          </p:cNvPr>
          <p:cNvCxnSpPr>
            <a:cxnSpLocks/>
          </p:cNvCxnSpPr>
          <p:nvPr/>
        </p:nvCxnSpPr>
        <p:spPr>
          <a:xfrm>
            <a:off x="6026545" y="4010768"/>
            <a:ext cx="0" cy="179449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34 Düz Bağlayıcı">
            <a:extLst>
              <a:ext uri="{FF2B5EF4-FFF2-40B4-BE49-F238E27FC236}">
                <a16:creationId xmlns:a16="http://schemas.microsoft.com/office/drawing/2014/main" id="{7F6394E9-F854-2B4E-A524-FC98F0FFB0E3}"/>
              </a:ext>
            </a:extLst>
          </p:cNvPr>
          <p:cNvCxnSpPr>
            <a:cxnSpLocks/>
          </p:cNvCxnSpPr>
          <p:nvPr/>
        </p:nvCxnSpPr>
        <p:spPr>
          <a:xfrm flipH="1">
            <a:off x="7123360" y="4005064"/>
            <a:ext cx="14385" cy="180020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34 Düz Bağlayıcı">
            <a:extLst>
              <a:ext uri="{FF2B5EF4-FFF2-40B4-BE49-F238E27FC236}">
                <a16:creationId xmlns:a16="http://schemas.microsoft.com/office/drawing/2014/main" id="{DC455004-6B75-5F40-B241-4E13C9E6EF82}"/>
              </a:ext>
            </a:extLst>
          </p:cNvPr>
          <p:cNvCxnSpPr>
            <a:cxnSpLocks/>
          </p:cNvCxnSpPr>
          <p:nvPr/>
        </p:nvCxnSpPr>
        <p:spPr>
          <a:xfrm flipH="1">
            <a:off x="467544" y="4005064"/>
            <a:ext cx="14863" cy="1777381"/>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42 Düz Bağlayıcı">
            <a:extLst>
              <a:ext uri="{FF2B5EF4-FFF2-40B4-BE49-F238E27FC236}">
                <a16:creationId xmlns:a16="http://schemas.microsoft.com/office/drawing/2014/main" id="{B1319D85-18DB-7A4D-B2C3-C8B709F56A57}"/>
              </a:ext>
            </a:extLst>
          </p:cNvPr>
          <p:cNvCxnSpPr>
            <a:cxnSpLocks/>
          </p:cNvCxnSpPr>
          <p:nvPr/>
        </p:nvCxnSpPr>
        <p:spPr>
          <a:xfrm flipV="1">
            <a:off x="467544" y="573325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42 Düz Bağlayıcı">
            <a:extLst>
              <a:ext uri="{FF2B5EF4-FFF2-40B4-BE49-F238E27FC236}">
                <a16:creationId xmlns:a16="http://schemas.microsoft.com/office/drawing/2014/main" id="{684957AF-96D2-1B48-A930-2C01CB72E02E}"/>
              </a:ext>
            </a:extLst>
          </p:cNvPr>
          <p:cNvCxnSpPr>
            <a:cxnSpLocks/>
          </p:cNvCxnSpPr>
          <p:nvPr/>
        </p:nvCxnSpPr>
        <p:spPr>
          <a:xfrm>
            <a:off x="3350232" y="5782445"/>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346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par>
                          <p:cTn id="56" fill="hold">
                            <p:stCondLst>
                              <p:cond delay="2500"/>
                            </p:stCondLst>
                            <p:childTnLst>
                              <p:par>
                                <p:cTn id="57" presetID="17" presetClass="entr" presetSubtype="8" fill="hold" nodeType="after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p:cTn id="59" dur="500" fill="hold"/>
                                        <p:tgtEl>
                                          <p:spTgt spid="13"/>
                                        </p:tgtEl>
                                        <p:attrNameLst>
                                          <p:attrName>ppt_x</p:attrName>
                                        </p:attrNameLst>
                                      </p:cBhvr>
                                      <p:tavLst>
                                        <p:tav tm="0">
                                          <p:val>
                                            <p:strVal val="#ppt_x-#ppt_w/2"/>
                                          </p:val>
                                        </p:tav>
                                        <p:tav tm="100000">
                                          <p:val>
                                            <p:strVal val="#ppt_x"/>
                                          </p:val>
                                        </p:tav>
                                      </p:tavLst>
                                    </p:anim>
                                    <p:anim calcmode="lin" valueType="num">
                                      <p:cBhvr>
                                        <p:cTn id="60" dur="500" fill="hold"/>
                                        <p:tgtEl>
                                          <p:spTgt spid="13"/>
                                        </p:tgtEl>
                                        <p:attrNameLst>
                                          <p:attrName>ppt_y</p:attrName>
                                        </p:attrNameLst>
                                      </p:cBhvr>
                                      <p:tavLst>
                                        <p:tav tm="0">
                                          <p:val>
                                            <p:strVal val="#ppt_y"/>
                                          </p:val>
                                        </p:tav>
                                        <p:tav tm="100000">
                                          <p:val>
                                            <p:strVal val="#ppt_y"/>
                                          </p:val>
                                        </p:tav>
                                      </p:tavLst>
                                    </p:anim>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strVal val="#ppt_h"/>
                                          </p:val>
                                        </p:tav>
                                        <p:tav tm="100000">
                                          <p:val>
                                            <p:strVal val="#ppt_h"/>
                                          </p:val>
                                        </p:tav>
                                      </p:tavLst>
                                    </p:anim>
                                  </p:childTnLst>
                                </p:cTn>
                              </p:par>
                            </p:childTnLst>
                          </p:cTn>
                        </p:par>
                        <p:par>
                          <p:cTn id="63" fill="hold">
                            <p:stCondLst>
                              <p:cond delay="3000"/>
                            </p:stCondLst>
                            <p:childTnLst>
                              <p:par>
                                <p:cTn id="64" presetID="17" presetClass="entr" presetSubtype="8" fill="hold" nodeType="afterEffect">
                                  <p:stCondLst>
                                    <p:cond delay="0"/>
                                  </p:stCondLst>
                                  <p:childTnLst>
                                    <p:set>
                                      <p:cBhvr>
                                        <p:cTn id="65" dur="1" fill="hold">
                                          <p:stCondLst>
                                            <p:cond delay="0"/>
                                          </p:stCondLst>
                                        </p:cTn>
                                        <p:tgtEl>
                                          <p:spTgt spid="14"/>
                                        </p:tgtEl>
                                        <p:attrNameLst>
                                          <p:attrName>style.visibility</p:attrName>
                                        </p:attrNameLst>
                                      </p:cBhvr>
                                      <p:to>
                                        <p:strVal val="visible"/>
                                      </p:to>
                                    </p:set>
                                    <p:anim calcmode="lin" valueType="num">
                                      <p:cBhvr>
                                        <p:cTn id="66" dur="500" fill="hold"/>
                                        <p:tgtEl>
                                          <p:spTgt spid="14"/>
                                        </p:tgtEl>
                                        <p:attrNameLst>
                                          <p:attrName>ppt_x</p:attrName>
                                        </p:attrNameLst>
                                      </p:cBhvr>
                                      <p:tavLst>
                                        <p:tav tm="0">
                                          <p:val>
                                            <p:strVal val="#ppt_x-#ppt_w/2"/>
                                          </p:val>
                                        </p:tav>
                                        <p:tav tm="100000">
                                          <p:val>
                                            <p:strVal val="#ppt_x"/>
                                          </p:val>
                                        </p:tav>
                                      </p:tavLst>
                                    </p:anim>
                                    <p:anim calcmode="lin" valueType="num">
                                      <p:cBhvr>
                                        <p:cTn id="67" dur="500" fill="hold"/>
                                        <p:tgtEl>
                                          <p:spTgt spid="14"/>
                                        </p:tgtEl>
                                        <p:attrNameLst>
                                          <p:attrName>ppt_y</p:attrName>
                                        </p:attrNameLst>
                                      </p:cBhvr>
                                      <p:tavLst>
                                        <p:tav tm="0">
                                          <p:val>
                                            <p:strVal val="#ppt_y"/>
                                          </p:val>
                                        </p:tav>
                                        <p:tav tm="100000">
                                          <p:val>
                                            <p:strVal val="#ppt_y"/>
                                          </p:val>
                                        </p:tav>
                                      </p:tavLst>
                                    </p:anim>
                                    <p:anim calcmode="lin" valueType="num">
                                      <p:cBhvr>
                                        <p:cTn id="68" dur="500" fill="hold"/>
                                        <p:tgtEl>
                                          <p:spTgt spid="14"/>
                                        </p:tgtEl>
                                        <p:attrNameLst>
                                          <p:attrName>ppt_w</p:attrName>
                                        </p:attrNameLst>
                                      </p:cBhvr>
                                      <p:tavLst>
                                        <p:tav tm="0">
                                          <p:val>
                                            <p:fltVal val="0"/>
                                          </p:val>
                                        </p:tav>
                                        <p:tav tm="100000">
                                          <p:val>
                                            <p:strVal val="#ppt_w"/>
                                          </p:val>
                                        </p:tav>
                                      </p:tavLst>
                                    </p:anim>
                                    <p:anim calcmode="lin" valueType="num">
                                      <p:cBhvr>
                                        <p:cTn id="69" dur="500" fill="hold"/>
                                        <p:tgtEl>
                                          <p:spTgt spid="14"/>
                                        </p:tgtEl>
                                        <p:attrNameLst>
                                          <p:attrName>ppt_h</p:attrName>
                                        </p:attrNameLst>
                                      </p:cBhvr>
                                      <p:tavLst>
                                        <p:tav tm="0">
                                          <p:val>
                                            <p:strVal val="#ppt_h"/>
                                          </p:val>
                                        </p:tav>
                                        <p:tav tm="100000">
                                          <p:val>
                                            <p:strVal val="#ppt_h"/>
                                          </p:val>
                                        </p:tav>
                                      </p:tavLst>
                                    </p:anim>
                                  </p:childTnLst>
                                </p:cTn>
                              </p:par>
                              <p:par>
                                <p:cTn id="70" presetID="37" presetClass="entr" presetSubtype="0" fill="hold" nodeType="with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fade">
                                      <p:cBhvr>
                                        <p:cTn id="72" dur="1000"/>
                                        <p:tgtEl>
                                          <p:spTgt spid="15"/>
                                        </p:tgtEl>
                                      </p:cBhvr>
                                    </p:animEffect>
                                    <p:anim calcmode="lin" valueType="num">
                                      <p:cBhvr>
                                        <p:cTn id="73" dur="1000" fill="hold"/>
                                        <p:tgtEl>
                                          <p:spTgt spid="15"/>
                                        </p:tgtEl>
                                        <p:attrNameLst>
                                          <p:attrName>ppt_x</p:attrName>
                                        </p:attrNameLst>
                                      </p:cBhvr>
                                      <p:tavLst>
                                        <p:tav tm="0">
                                          <p:val>
                                            <p:strVal val="#ppt_x"/>
                                          </p:val>
                                        </p:tav>
                                        <p:tav tm="100000">
                                          <p:val>
                                            <p:strVal val="#ppt_x"/>
                                          </p:val>
                                        </p:tav>
                                      </p:tavLst>
                                    </p:anim>
                                    <p:anim calcmode="lin" valueType="num">
                                      <p:cBhvr>
                                        <p:cTn id="74" dur="900" decel="100000" fill="hold"/>
                                        <p:tgtEl>
                                          <p:spTgt spid="15"/>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76" presetID="37"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900" decel="100000" fill="hold"/>
                                        <p:tgtEl>
                                          <p:spTgt spid="16"/>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82" presetID="37" presetClass="entr" presetSubtype="0" fill="hold" nodeType="with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fade">
                                      <p:cBhvr>
                                        <p:cTn id="84" dur="1000"/>
                                        <p:tgtEl>
                                          <p:spTgt spid="17"/>
                                        </p:tgtEl>
                                      </p:cBhvr>
                                    </p:animEffect>
                                    <p:anim calcmode="lin" valueType="num">
                                      <p:cBhvr>
                                        <p:cTn id="85" dur="1000" fill="hold"/>
                                        <p:tgtEl>
                                          <p:spTgt spid="17"/>
                                        </p:tgtEl>
                                        <p:attrNameLst>
                                          <p:attrName>ppt_x</p:attrName>
                                        </p:attrNameLst>
                                      </p:cBhvr>
                                      <p:tavLst>
                                        <p:tav tm="0">
                                          <p:val>
                                            <p:strVal val="#ppt_x"/>
                                          </p:val>
                                        </p:tav>
                                        <p:tav tm="100000">
                                          <p:val>
                                            <p:strVal val="#ppt_x"/>
                                          </p:val>
                                        </p:tav>
                                      </p:tavLst>
                                    </p:anim>
                                    <p:anim calcmode="lin" valueType="num">
                                      <p:cBhvr>
                                        <p:cTn id="86" dur="900" decel="100000" fill="hold"/>
                                        <p:tgtEl>
                                          <p:spTgt spid="17"/>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88" presetID="37" presetClass="entr" presetSubtype="0" fill="hold" nodeType="with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fade">
                                      <p:cBhvr>
                                        <p:cTn id="90" dur="1000"/>
                                        <p:tgtEl>
                                          <p:spTgt spid="18"/>
                                        </p:tgtEl>
                                      </p:cBhvr>
                                    </p:animEffect>
                                    <p:anim calcmode="lin" valueType="num">
                                      <p:cBhvr>
                                        <p:cTn id="91" dur="1000" fill="hold"/>
                                        <p:tgtEl>
                                          <p:spTgt spid="18"/>
                                        </p:tgtEl>
                                        <p:attrNameLst>
                                          <p:attrName>ppt_x</p:attrName>
                                        </p:attrNameLst>
                                      </p:cBhvr>
                                      <p:tavLst>
                                        <p:tav tm="0">
                                          <p:val>
                                            <p:strVal val="#ppt_x"/>
                                          </p:val>
                                        </p:tav>
                                        <p:tav tm="100000">
                                          <p:val>
                                            <p:strVal val="#ppt_x"/>
                                          </p:val>
                                        </p:tav>
                                      </p:tavLst>
                                    </p:anim>
                                    <p:anim calcmode="lin" valueType="num">
                                      <p:cBhvr>
                                        <p:cTn id="92" dur="900" decel="100000" fill="hold"/>
                                        <p:tgtEl>
                                          <p:spTgt spid="18"/>
                                        </p:tgtEl>
                                        <p:attrNameLst>
                                          <p:attrName>ppt_y</p:attrName>
                                        </p:attrNameLst>
                                      </p:cBhvr>
                                      <p:tavLst>
                                        <p:tav tm="0">
                                          <p:val>
                                            <p:strVal val="#ppt_y+1"/>
                                          </p:val>
                                        </p:tav>
                                        <p:tav tm="100000">
                                          <p:val>
                                            <p:strVal val="#ppt_y-.03"/>
                                          </p:val>
                                        </p:tav>
                                      </p:tavLst>
                                    </p:anim>
                                    <p:anim calcmode="lin" valueType="num">
                                      <p:cBhvr>
                                        <p:cTn id="93"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94" fill="hold">
                            <p:stCondLst>
                              <p:cond delay="4000"/>
                            </p:stCondLst>
                            <p:childTnLst>
                              <p:par>
                                <p:cTn id="95" presetID="17" presetClass="entr" presetSubtype="8" fill="hold" nodeType="after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p:cTn id="97" dur="500" fill="hold"/>
                                        <p:tgtEl>
                                          <p:spTgt spid="19"/>
                                        </p:tgtEl>
                                        <p:attrNameLst>
                                          <p:attrName>ppt_x</p:attrName>
                                        </p:attrNameLst>
                                      </p:cBhvr>
                                      <p:tavLst>
                                        <p:tav tm="0">
                                          <p:val>
                                            <p:strVal val="#ppt_x-#ppt_w/2"/>
                                          </p:val>
                                        </p:tav>
                                        <p:tav tm="100000">
                                          <p:val>
                                            <p:strVal val="#ppt_x"/>
                                          </p:val>
                                        </p:tav>
                                      </p:tavLst>
                                    </p:anim>
                                    <p:anim calcmode="lin" valueType="num">
                                      <p:cBhvr>
                                        <p:cTn id="98" dur="500" fill="hold"/>
                                        <p:tgtEl>
                                          <p:spTgt spid="19"/>
                                        </p:tgtEl>
                                        <p:attrNameLst>
                                          <p:attrName>ppt_y</p:attrName>
                                        </p:attrNameLst>
                                      </p:cBhvr>
                                      <p:tavLst>
                                        <p:tav tm="0">
                                          <p:val>
                                            <p:strVal val="#ppt_y"/>
                                          </p:val>
                                        </p:tav>
                                        <p:tav tm="100000">
                                          <p:val>
                                            <p:strVal val="#ppt_y"/>
                                          </p:val>
                                        </p:tav>
                                      </p:tavLst>
                                    </p:anim>
                                    <p:anim calcmode="lin" valueType="num">
                                      <p:cBhvr>
                                        <p:cTn id="99" dur="500" fill="hold"/>
                                        <p:tgtEl>
                                          <p:spTgt spid="19"/>
                                        </p:tgtEl>
                                        <p:attrNameLst>
                                          <p:attrName>ppt_w</p:attrName>
                                        </p:attrNameLst>
                                      </p:cBhvr>
                                      <p:tavLst>
                                        <p:tav tm="0">
                                          <p:val>
                                            <p:fltVal val="0"/>
                                          </p:val>
                                        </p:tav>
                                        <p:tav tm="100000">
                                          <p:val>
                                            <p:strVal val="#ppt_w"/>
                                          </p:val>
                                        </p:tav>
                                      </p:tavLst>
                                    </p:anim>
                                    <p:anim calcmode="lin" valueType="num">
                                      <p:cBhvr>
                                        <p:cTn id="100" dur="500" fill="hold"/>
                                        <p:tgtEl>
                                          <p:spTgt spid="19"/>
                                        </p:tgtEl>
                                        <p:attrNameLst>
                                          <p:attrName>ppt_h</p:attrName>
                                        </p:attrNameLst>
                                      </p:cBhvr>
                                      <p:tavLst>
                                        <p:tav tm="0">
                                          <p:val>
                                            <p:strVal val="#ppt_h"/>
                                          </p:val>
                                        </p:tav>
                                        <p:tav tm="100000">
                                          <p:val>
                                            <p:strVal val="#ppt_h"/>
                                          </p:val>
                                        </p:tav>
                                      </p:tavLst>
                                    </p:anim>
                                  </p:childTnLst>
                                </p:cTn>
                              </p:par>
                            </p:childTnLst>
                          </p:cTn>
                        </p:par>
                        <p:par>
                          <p:cTn id="101" fill="hold">
                            <p:stCondLst>
                              <p:cond delay="4500"/>
                            </p:stCondLst>
                            <p:childTnLst>
                              <p:par>
                                <p:cTn id="102" presetID="17" presetClass="entr" presetSubtype="8" fill="hold" nodeType="afterEffect">
                                  <p:stCondLst>
                                    <p:cond delay="0"/>
                                  </p:stCondLst>
                                  <p:childTnLst>
                                    <p:set>
                                      <p:cBhvr>
                                        <p:cTn id="103" dur="1" fill="hold">
                                          <p:stCondLst>
                                            <p:cond delay="0"/>
                                          </p:stCondLst>
                                        </p:cTn>
                                        <p:tgtEl>
                                          <p:spTgt spid="20"/>
                                        </p:tgtEl>
                                        <p:attrNameLst>
                                          <p:attrName>style.visibility</p:attrName>
                                        </p:attrNameLst>
                                      </p:cBhvr>
                                      <p:to>
                                        <p:strVal val="visible"/>
                                      </p:to>
                                    </p:set>
                                    <p:anim calcmode="lin" valueType="num">
                                      <p:cBhvr>
                                        <p:cTn id="104" dur="500" fill="hold"/>
                                        <p:tgtEl>
                                          <p:spTgt spid="20"/>
                                        </p:tgtEl>
                                        <p:attrNameLst>
                                          <p:attrName>ppt_x</p:attrName>
                                        </p:attrNameLst>
                                      </p:cBhvr>
                                      <p:tavLst>
                                        <p:tav tm="0">
                                          <p:val>
                                            <p:strVal val="#ppt_x-#ppt_w/2"/>
                                          </p:val>
                                        </p:tav>
                                        <p:tav tm="100000">
                                          <p:val>
                                            <p:strVal val="#ppt_x"/>
                                          </p:val>
                                        </p:tav>
                                      </p:tavLst>
                                    </p:anim>
                                    <p:anim calcmode="lin" valueType="num">
                                      <p:cBhvr>
                                        <p:cTn id="105" dur="500" fill="hold"/>
                                        <p:tgtEl>
                                          <p:spTgt spid="20"/>
                                        </p:tgtEl>
                                        <p:attrNameLst>
                                          <p:attrName>ppt_y</p:attrName>
                                        </p:attrNameLst>
                                      </p:cBhvr>
                                      <p:tavLst>
                                        <p:tav tm="0">
                                          <p:val>
                                            <p:strVal val="#ppt_y"/>
                                          </p:val>
                                        </p:tav>
                                        <p:tav tm="100000">
                                          <p:val>
                                            <p:strVal val="#ppt_y"/>
                                          </p:val>
                                        </p:tav>
                                      </p:tavLst>
                                    </p:anim>
                                    <p:anim calcmode="lin" valueType="num">
                                      <p:cBhvr>
                                        <p:cTn id="106" dur="500" fill="hold"/>
                                        <p:tgtEl>
                                          <p:spTgt spid="20"/>
                                        </p:tgtEl>
                                        <p:attrNameLst>
                                          <p:attrName>ppt_w</p:attrName>
                                        </p:attrNameLst>
                                      </p:cBhvr>
                                      <p:tavLst>
                                        <p:tav tm="0">
                                          <p:val>
                                            <p:fltVal val="0"/>
                                          </p:val>
                                        </p:tav>
                                        <p:tav tm="100000">
                                          <p:val>
                                            <p:strVal val="#ppt_w"/>
                                          </p:val>
                                        </p:tav>
                                      </p:tavLst>
                                    </p:anim>
                                    <p:anim calcmode="lin" valueType="num">
                                      <p:cBhvr>
                                        <p:cTn id="107" dur="500" fill="hold"/>
                                        <p:tgtEl>
                                          <p:spTgt spid="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5909310"/>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01.02.2020 Tarihinde satışla ilgili kayıtlar:</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01/02/2020</a:t>
            </a:r>
          </a:p>
          <a:p>
            <a:pPr algn="just"/>
            <a:r>
              <a:rPr lang="tr-TR" b="1" dirty="0">
                <a:latin typeface="Arial" panose="020B0604020202020204" pitchFamily="34" charset="0"/>
                <a:cs typeface="Arial" panose="020B0604020202020204" pitchFamily="34" charset="0"/>
              </a:rPr>
              <a:t>      120 ALICILAR HS 			       7.080</a:t>
            </a:r>
          </a:p>
          <a:p>
            <a:pPr algn="just"/>
            <a:r>
              <a:rPr lang="tr-TR" b="1" dirty="0">
                <a:latin typeface="Arial" panose="020B0604020202020204" pitchFamily="34" charset="0"/>
                <a:cs typeface="Arial" panose="020B0604020202020204" pitchFamily="34" charset="0"/>
              </a:rPr>
              <a:t> </a:t>
            </a:r>
          </a:p>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		391 HESAPLANAN KDV		         1.080				600 YURT İÇİ SATIŞLAR 		         6.000</a:t>
            </a:r>
          </a:p>
          <a:p>
            <a:pPr algn="just"/>
            <a:r>
              <a:rPr lang="tr-TR" b="1" dirty="0">
                <a:latin typeface="Arial" panose="020B0604020202020204" pitchFamily="34" charset="0"/>
                <a:cs typeface="Arial" panose="020B0604020202020204" pitchFamily="34" charset="0"/>
              </a:rPr>
              <a:t>	</a:t>
            </a:r>
          </a:p>
          <a:p>
            <a:pPr algn="just"/>
            <a:endParaRPr lang="tr-TR" sz="2400" b="1" dirty="0">
              <a:solidFill>
                <a:schemeClr val="tx2"/>
              </a:solidFill>
              <a:latin typeface="Arial" panose="020B0604020202020204" pitchFamily="34" charset="0"/>
              <a:cs typeface="Arial" panose="020B0604020202020204" pitchFamily="34" charset="0"/>
            </a:endParaRPr>
          </a:p>
          <a:p>
            <a:pPr algn="just"/>
            <a:endParaRPr lang="tr-TR" sz="2400" b="1" dirty="0">
              <a:solidFill>
                <a:schemeClr val="tx2"/>
              </a:solidFill>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Satışın Maliyet Kaydı :</a:t>
            </a:r>
          </a:p>
          <a:p>
            <a:pPr algn="just"/>
            <a:r>
              <a:rPr lang="tr-TR" sz="2400" dirty="0">
                <a:solidFill>
                  <a:schemeClr val="tx2"/>
                </a:solidFill>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01/02/2020</a:t>
            </a:r>
          </a:p>
          <a:p>
            <a:pPr algn="just"/>
            <a:r>
              <a:rPr lang="tr-TR" dirty="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623 DİĞER SAT.MAL. 			      15.000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157 DİĞER STOKLAR		         15.000				   …. </a:t>
            </a:r>
            <a:r>
              <a:rPr lang="tr-TR" b="1" dirty="0" err="1">
                <a:latin typeface="Arial" panose="020B0604020202020204" pitchFamily="34" charset="0"/>
                <a:cs typeface="Arial" panose="020B0604020202020204" pitchFamily="34" charset="0"/>
              </a:rPr>
              <a:t>Değ.Düş.Stok</a:t>
            </a:r>
            <a:r>
              <a:rPr lang="tr-TR" b="1" dirty="0">
                <a:latin typeface="Arial" panose="020B0604020202020204" pitchFamily="34" charset="0"/>
                <a:cs typeface="Arial" panose="020B0604020202020204" pitchFamily="34" charset="0"/>
              </a:rPr>
              <a:t>.</a:t>
            </a:r>
          </a:p>
          <a:p>
            <a:pPr algn="just"/>
            <a:r>
              <a:rPr lang="tr-TR" b="1" dirty="0">
                <a:latin typeface="Arial" panose="020B0604020202020204" pitchFamily="34" charset="0"/>
                <a:cs typeface="Arial" panose="020B0604020202020204" pitchFamily="34" charset="0"/>
              </a:rPr>
              <a:t>	</a:t>
            </a: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53159" y="1916832"/>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275856" y="1917823"/>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1916832"/>
            <a:ext cx="0"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1922536"/>
            <a:ext cx="0" cy="211030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3360" y="1916832"/>
            <a:ext cx="0"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68022" y="1916832"/>
            <a:ext cx="17703"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53159" y="4005063"/>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06936" y="3982245"/>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2 Düz Bağlayıcı">
            <a:extLst>
              <a:ext uri="{FF2B5EF4-FFF2-40B4-BE49-F238E27FC236}">
                <a16:creationId xmlns:a16="http://schemas.microsoft.com/office/drawing/2014/main" id="{0706FB70-DE0C-6248-A715-C2D39B3C2511}"/>
              </a:ext>
            </a:extLst>
          </p:cNvPr>
          <p:cNvCxnSpPr>
            <a:cxnSpLocks/>
          </p:cNvCxnSpPr>
          <p:nvPr/>
        </p:nvCxnSpPr>
        <p:spPr>
          <a:xfrm>
            <a:off x="494087" y="4913391"/>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42 Düz Bağlayıcı">
            <a:extLst>
              <a:ext uri="{FF2B5EF4-FFF2-40B4-BE49-F238E27FC236}">
                <a16:creationId xmlns:a16="http://schemas.microsoft.com/office/drawing/2014/main" id="{ABC5EB5C-F0E4-8F43-ADF9-F14BD72EC4FB}"/>
              </a:ext>
            </a:extLst>
          </p:cNvPr>
          <p:cNvCxnSpPr>
            <a:cxnSpLocks/>
          </p:cNvCxnSpPr>
          <p:nvPr/>
        </p:nvCxnSpPr>
        <p:spPr>
          <a:xfrm>
            <a:off x="3316784" y="4914382"/>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34 Düz Bağlayıcı">
            <a:extLst>
              <a:ext uri="{FF2B5EF4-FFF2-40B4-BE49-F238E27FC236}">
                <a16:creationId xmlns:a16="http://schemas.microsoft.com/office/drawing/2014/main" id="{FA783D4D-8DB3-B742-99A9-66EA257FA5CF}"/>
              </a:ext>
            </a:extLst>
          </p:cNvPr>
          <p:cNvCxnSpPr>
            <a:cxnSpLocks/>
          </p:cNvCxnSpPr>
          <p:nvPr/>
        </p:nvCxnSpPr>
        <p:spPr>
          <a:xfrm>
            <a:off x="4900960" y="4913391"/>
            <a:ext cx="0" cy="173315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34 Düz Bağlayıcı">
            <a:extLst>
              <a:ext uri="{FF2B5EF4-FFF2-40B4-BE49-F238E27FC236}">
                <a16:creationId xmlns:a16="http://schemas.microsoft.com/office/drawing/2014/main" id="{4116AC13-6232-754E-98B0-2065C0DE592F}"/>
              </a:ext>
            </a:extLst>
          </p:cNvPr>
          <p:cNvCxnSpPr>
            <a:cxnSpLocks/>
          </p:cNvCxnSpPr>
          <p:nvPr/>
        </p:nvCxnSpPr>
        <p:spPr>
          <a:xfrm>
            <a:off x="6053088" y="4919095"/>
            <a:ext cx="0" cy="172744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34 Düz Bağlayıcı">
            <a:extLst>
              <a:ext uri="{FF2B5EF4-FFF2-40B4-BE49-F238E27FC236}">
                <a16:creationId xmlns:a16="http://schemas.microsoft.com/office/drawing/2014/main" id="{6AFA6EEF-4861-C34C-9FE0-6EBFEF0D85C2}"/>
              </a:ext>
            </a:extLst>
          </p:cNvPr>
          <p:cNvCxnSpPr>
            <a:cxnSpLocks/>
          </p:cNvCxnSpPr>
          <p:nvPr/>
        </p:nvCxnSpPr>
        <p:spPr>
          <a:xfrm>
            <a:off x="7164288" y="4913391"/>
            <a:ext cx="0" cy="175596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34 Düz Bağlayıcı">
            <a:extLst>
              <a:ext uri="{FF2B5EF4-FFF2-40B4-BE49-F238E27FC236}">
                <a16:creationId xmlns:a16="http://schemas.microsoft.com/office/drawing/2014/main" id="{C3D90FDE-2915-C041-8E76-5017BAFD7885}"/>
              </a:ext>
            </a:extLst>
          </p:cNvPr>
          <p:cNvCxnSpPr>
            <a:cxnSpLocks/>
          </p:cNvCxnSpPr>
          <p:nvPr/>
        </p:nvCxnSpPr>
        <p:spPr>
          <a:xfrm>
            <a:off x="508950" y="4913391"/>
            <a:ext cx="0" cy="173315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42 Düz Bağlayıcı">
            <a:extLst>
              <a:ext uri="{FF2B5EF4-FFF2-40B4-BE49-F238E27FC236}">
                <a16:creationId xmlns:a16="http://schemas.microsoft.com/office/drawing/2014/main" id="{A988639A-74BD-1E4A-BC40-C7B59F4AED6F}"/>
              </a:ext>
            </a:extLst>
          </p:cNvPr>
          <p:cNvCxnSpPr>
            <a:cxnSpLocks/>
          </p:cNvCxnSpPr>
          <p:nvPr/>
        </p:nvCxnSpPr>
        <p:spPr>
          <a:xfrm flipV="1">
            <a:off x="494087" y="6669359"/>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42 Düz Bağlayıcı">
            <a:extLst>
              <a:ext uri="{FF2B5EF4-FFF2-40B4-BE49-F238E27FC236}">
                <a16:creationId xmlns:a16="http://schemas.microsoft.com/office/drawing/2014/main" id="{77F59538-F6BB-E749-A615-1A9DA41853FF}"/>
              </a:ext>
            </a:extLst>
          </p:cNvPr>
          <p:cNvCxnSpPr>
            <a:cxnSpLocks/>
          </p:cNvCxnSpPr>
          <p:nvPr/>
        </p:nvCxnSpPr>
        <p:spPr>
          <a:xfrm>
            <a:off x="3347864" y="664654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892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par>
                          <p:cTn id="56" fill="hold">
                            <p:stCondLst>
                              <p:cond delay="2500"/>
                            </p:stCondLst>
                            <p:childTnLst>
                              <p:par>
                                <p:cTn id="57" presetID="17" presetClass="entr" presetSubtype="8" fill="hold" nodeType="after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p:cTn id="59" dur="500" fill="hold"/>
                                        <p:tgtEl>
                                          <p:spTgt spid="13"/>
                                        </p:tgtEl>
                                        <p:attrNameLst>
                                          <p:attrName>ppt_x</p:attrName>
                                        </p:attrNameLst>
                                      </p:cBhvr>
                                      <p:tavLst>
                                        <p:tav tm="0">
                                          <p:val>
                                            <p:strVal val="#ppt_x-#ppt_w/2"/>
                                          </p:val>
                                        </p:tav>
                                        <p:tav tm="100000">
                                          <p:val>
                                            <p:strVal val="#ppt_x"/>
                                          </p:val>
                                        </p:tav>
                                      </p:tavLst>
                                    </p:anim>
                                    <p:anim calcmode="lin" valueType="num">
                                      <p:cBhvr>
                                        <p:cTn id="60" dur="500" fill="hold"/>
                                        <p:tgtEl>
                                          <p:spTgt spid="13"/>
                                        </p:tgtEl>
                                        <p:attrNameLst>
                                          <p:attrName>ppt_y</p:attrName>
                                        </p:attrNameLst>
                                      </p:cBhvr>
                                      <p:tavLst>
                                        <p:tav tm="0">
                                          <p:val>
                                            <p:strVal val="#ppt_y"/>
                                          </p:val>
                                        </p:tav>
                                        <p:tav tm="100000">
                                          <p:val>
                                            <p:strVal val="#ppt_y"/>
                                          </p:val>
                                        </p:tav>
                                      </p:tavLst>
                                    </p:anim>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strVal val="#ppt_h"/>
                                          </p:val>
                                        </p:tav>
                                        <p:tav tm="100000">
                                          <p:val>
                                            <p:strVal val="#ppt_h"/>
                                          </p:val>
                                        </p:tav>
                                      </p:tavLst>
                                    </p:anim>
                                  </p:childTnLst>
                                </p:cTn>
                              </p:par>
                            </p:childTnLst>
                          </p:cTn>
                        </p:par>
                        <p:par>
                          <p:cTn id="63" fill="hold">
                            <p:stCondLst>
                              <p:cond delay="3000"/>
                            </p:stCondLst>
                            <p:childTnLst>
                              <p:par>
                                <p:cTn id="64" presetID="17" presetClass="entr" presetSubtype="8" fill="hold" nodeType="afterEffect">
                                  <p:stCondLst>
                                    <p:cond delay="0"/>
                                  </p:stCondLst>
                                  <p:childTnLst>
                                    <p:set>
                                      <p:cBhvr>
                                        <p:cTn id="65" dur="1" fill="hold">
                                          <p:stCondLst>
                                            <p:cond delay="0"/>
                                          </p:stCondLst>
                                        </p:cTn>
                                        <p:tgtEl>
                                          <p:spTgt spid="14"/>
                                        </p:tgtEl>
                                        <p:attrNameLst>
                                          <p:attrName>style.visibility</p:attrName>
                                        </p:attrNameLst>
                                      </p:cBhvr>
                                      <p:to>
                                        <p:strVal val="visible"/>
                                      </p:to>
                                    </p:set>
                                    <p:anim calcmode="lin" valueType="num">
                                      <p:cBhvr>
                                        <p:cTn id="66" dur="500" fill="hold"/>
                                        <p:tgtEl>
                                          <p:spTgt spid="14"/>
                                        </p:tgtEl>
                                        <p:attrNameLst>
                                          <p:attrName>ppt_x</p:attrName>
                                        </p:attrNameLst>
                                      </p:cBhvr>
                                      <p:tavLst>
                                        <p:tav tm="0">
                                          <p:val>
                                            <p:strVal val="#ppt_x-#ppt_w/2"/>
                                          </p:val>
                                        </p:tav>
                                        <p:tav tm="100000">
                                          <p:val>
                                            <p:strVal val="#ppt_x"/>
                                          </p:val>
                                        </p:tav>
                                      </p:tavLst>
                                    </p:anim>
                                    <p:anim calcmode="lin" valueType="num">
                                      <p:cBhvr>
                                        <p:cTn id="67" dur="500" fill="hold"/>
                                        <p:tgtEl>
                                          <p:spTgt spid="14"/>
                                        </p:tgtEl>
                                        <p:attrNameLst>
                                          <p:attrName>ppt_y</p:attrName>
                                        </p:attrNameLst>
                                      </p:cBhvr>
                                      <p:tavLst>
                                        <p:tav tm="0">
                                          <p:val>
                                            <p:strVal val="#ppt_y"/>
                                          </p:val>
                                        </p:tav>
                                        <p:tav tm="100000">
                                          <p:val>
                                            <p:strVal val="#ppt_y"/>
                                          </p:val>
                                        </p:tav>
                                      </p:tavLst>
                                    </p:anim>
                                    <p:anim calcmode="lin" valueType="num">
                                      <p:cBhvr>
                                        <p:cTn id="68" dur="500" fill="hold"/>
                                        <p:tgtEl>
                                          <p:spTgt spid="14"/>
                                        </p:tgtEl>
                                        <p:attrNameLst>
                                          <p:attrName>ppt_w</p:attrName>
                                        </p:attrNameLst>
                                      </p:cBhvr>
                                      <p:tavLst>
                                        <p:tav tm="0">
                                          <p:val>
                                            <p:fltVal val="0"/>
                                          </p:val>
                                        </p:tav>
                                        <p:tav tm="100000">
                                          <p:val>
                                            <p:strVal val="#ppt_w"/>
                                          </p:val>
                                        </p:tav>
                                      </p:tavLst>
                                    </p:anim>
                                    <p:anim calcmode="lin" valueType="num">
                                      <p:cBhvr>
                                        <p:cTn id="69" dur="500" fill="hold"/>
                                        <p:tgtEl>
                                          <p:spTgt spid="14"/>
                                        </p:tgtEl>
                                        <p:attrNameLst>
                                          <p:attrName>ppt_h</p:attrName>
                                        </p:attrNameLst>
                                      </p:cBhvr>
                                      <p:tavLst>
                                        <p:tav tm="0">
                                          <p:val>
                                            <p:strVal val="#ppt_h"/>
                                          </p:val>
                                        </p:tav>
                                        <p:tav tm="100000">
                                          <p:val>
                                            <p:strVal val="#ppt_h"/>
                                          </p:val>
                                        </p:tav>
                                      </p:tavLst>
                                    </p:anim>
                                  </p:childTnLst>
                                </p:cTn>
                              </p:par>
                              <p:par>
                                <p:cTn id="70" presetID="37" presetClass="entr" presetSubtype="0" fill="hold" nodeType="with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fade">
                                      <p:cBhvr>
                                        <p:cTn id="72" dur="1000"/>
                                        <p:tgtEl>
                                          <p:spTgt spid="15"/>
                                        </p:tgtEl>
                                      </p:cBhvr>
                                    </p:animEffect>
                                    <p:anim calcmode="lin" valueType="num">
                                      <p:cBhvr>
                                        <p:cTn id="73" dur="1000" fill="hold"/>
                                        <p:tgtEl>
                                          <p:spTgt spid="15"/>
                                        </p:tgtEl>
                                        <p:attrNameLst>
                                          <p:attrName>ppt_x</p:attrName>
                                        </p:attrNameLst>
                                      </p:cBhvr>
                                      <p:tavLst>
                                        <p:tav tm="0">
                                          <p:val>
                                            <p:strVal val="#ppt_x"/>
                                          </p:val>
                                        </p:tav>
                                        <p:tav tm="100000">
                                          <p:val>
                                            <p:strVal val="#ppt_x"/>
                                          </p:val>
                                        </p:tav>
                                      </p:tavLst>
                                    </p:anim>
                                    <p:anim calcmode="lin" valueType="num">
                                      <p:cBhvr>
                                        <p:cTn id="74" dur="900" decel="100000" fill="hold"/>
                                        <p:tgtEl>
                                          <p:spTgt spid="15"/>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76" presetID="37"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900" decel="100000" fill="hold"/>
                                        <p:tgtEl>
                                          <p:spTgt spid="16"/>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82" presetID="37" presetClass="entr" presetSubtype="0" fill="hold" nodeType="with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fade">
                                      <p:cBhvr>
                                        <p:cTn id="84" dur="1000"/>
                                        <p:tgtEl>
                                          <p:spTgt spid="17"/>
                                        </p:tgtEl>
                                      </p:cBhvr>
                                    </p:animEffect>
                                    <p:anim calcmode="lin" valueType="num">
                                      <p:cBhvr>
                                        <p:cTn id="85" dur="1000" fill="hold"/>
                                        <p:tgtEl>
                                          <p:spTgt spid="17"/>
                                        </p:tgtEl>
                                        <p:attrNameLst>
                                          <p:attrName>ppt_x</p:attrName>
                                        </p:attrNameLst>
                                      </p:cBhvr>
                                      <p:tavLst>
                                        <p:tav tm="0">
                                          <p:val>
                                            <p:strVal val="#ppt_x"/>
                                          </p:val>
                                        </p:tav>
                                        <p:tav tm="100000">
                                          <p:val>
                                            <p:strVal val="#ppt_x"/>
                                          </p:val>
                                        </p:tav>
                                      </p:tavLst>
                                    </p:anim>
                                    <p:anim calcmode="lin" valueType="num">
                                      <p:cBhvr>
                                        <p:cTn id="86" dur="900" decel="100000" fill="hold"/>
                                        <p:tgtEl>
                                          <p:spTgt spid="17"/>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88" presetID="37" presetClass="entr" presetSubtype="0" fill="hold" nodeType="with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fade">
                                      <p:cBhvr>
                                        <p:cTn id="90" dur="1000"/>
                                        <p:tgtEl>
                                          <p:spTgt spid="18"/>
                                        </p:tgtEl>
                                      </p:cBhvr>
                                    </p:animEffect>
                                    <p:anim calcmode="lin" valueType="num">
                                      <p:cBhvr>
                                        <p:cTn id="91" dur="1000" fill="hold"/>
                                        <p:tgtEl>
                                          <p:spTgt spid="18"/>
                                        </p:tgtEl>
                                        <p:attrNameLst>
                                          <p:attrName>ppt_x</p:attrName>
                                        </p:attrNameLst>
                                      </p:cBhvr>
                                      <p:tavLst>
                                        <p:tav tm="0">
                                          <p:val>
                                            <p:strVal val="#ppt_x"/>
                                          </p:val>
                                        </p:tav>
                                        <p:tav tm="100000">
                                          <p:val>
                                            <p:strVal val="#ppt_x"/>
                                          </p:val>
                                        </p:tav>
                                      </p:tavLst>
                                    </p:anim>
                                    <p:anim calcmode="lin" valueType="num">
                                      <p:cBhvr>
                                        <p:cTn id="92" dur="900" decel="100000" fill="hold"/>
                                        <p:tgtEl>
                                          <p:spTgt spid="18"/>
                                        </p:tgtEl>
                                        <p:attrNameLst>
                                          <p:attrName>ppt_y</p:attrName>
                                        </p:attrNameLst>
                                      </p:cBhvr>
                                      <p:tavLst>
                                        <p:tav tm="0">
                                          <p:val>
                                            <p:strVal val="#ppt_y+1"/>
                                          </p:val>
                                        </p:tav>
                                        <p:tav tm="100000">
                                          <p:val>
                                            <p:strVal val="#ppt_y-.03"/>
                                          </p:val>
                                        </p:tav>
                                      </p:tavLst>
                                    </p:anim>
                                    <p:anim calcmode="lin" valueType="num">
                                      <p:cBhvr>
                                        <p:cTn id="93"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94" fill="hold">
                            <p:stCondLst>
                              <p:cond delay="4000"/>
                            </p:stCondLst>
                            <p:childTnLst>
                              <p:par>
                                <p:cTn id="95" presetID="17" presetClass="entr" presetSubtype="8" fill="hold" nodeType="after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p:cTn id="97" dur="500" fill="hold"/>
                                        <p:tgtEl>
                                          <p:spTgt spid="19"/>
                                        </p:tgtEl>
                                        <p:attrNameLst>
                                          <p:attrName>ppt_x</p:attrName>
                                        </p:attrNameLst>
                                      </p:cBhvr>
                                      <p:tavLst>
                                        <p:tav tm="0">
                                          <p:val>
                                            <p:strVal val="#ppt_x-#ppt_w/2"/>
                                          </p:val>
                                        </p:tav>
                                        <p:tav tm="100000">
                                          <p:val>
                                            <p:strVal val="#ppt_x"/>
                                          </p:val>
                                        </p:tav>
                                      </p:tavLst>
                                    </p:anim>
                                    <p:anim calcmode="lin" valueType="num">
                                      <p:cBhvr>
                                        <p:cTn id="98" dur="500" fill="hold"/>
                                        <p:tgtEl>
                                          <p:spTgt spid="19"/>
                                        </p:tgtEl>
                                        <p:attrNameLst>
                                          <p:attrName>ppt_y</p:attrName>
                                        </p:attrNameLst>
                                      </p:cBhvr>
                                      <p:tavLst>
                                        <p:tav tm="0">
                                          <p:val>
                                            <p:strVal val="#ppt_y"/>
                                          </p:val>
                                        </p:tav>
                                        <p:tav tm="100000">
                                          <p:val>
                                            <p:strVal val="#ppt_y"/>
                                          </p:val>
                                        </p:tav>
                                      </p:tavLst>
                                    </p:anim>
                                    <p:anim calcmode="lin" valueType="num">
                                      <p:cBhvr>
                                        <p:cTn id="99" dur="500" fill="hold"/>
                                        <p:tgtEl>
                                          <p:spTgt spid="19"/>
                                        </p:tgtEl>
                                        <p:attrNameLst>
                                          <p:attrName>ppt_w</p:attrName>
                                        </p:attrNameLst>
                                      </p:cBhvr>
                                      <p:tavLst>
                                        <p:tav tm="0">
                                          <p:val>
                                            <p:fltVal val="0"/>
                                          </p:val>
                                        </p:tav>
                                        <p:tav tm="100000">
                                          <p:val>
                                            <p:strVal val="#ppt_w"/>
                                          </p:val>
                                        </p:tav>
                                      </p:tavLst>
                                    </p:anim>
                                    <p:anim calcmode="lin" valueType="num">
                                      <p:cBhvr>
                                        <p:cTn id="100" dur="500" fill="hold"/>
                                        <p:tgtEl>
                                          <p:spTgt spid="19"/>
                                        </p:tgtEl>
                                        <p:attrNameLst>
                                          <p:attrName>ppt_h</p:attrName>
                                        </p:attrNameLst>
                                      </p:cBhvr>
                                      <p:tavLst>
                                        <p:tav tm="0">
                                          <p:val>
                                            <p:strVal val="#ppt_h"/>
                                          </p:val>
                                        </p:tav>
                                        <p:tav tm="100000">
                                          <p:val>
                                            <p:strVal val="#ppt_h"/>
                                          </p:val>
                                        </p:tav>
                                      </p:tavLst>
                                    </p:anim>
                                  </p:childTnLst>
                                </p:cTn>
                              </p:par>
                            </p:childTnLst>
                          </p:cTn>
                        </p:par>
                        <p:par>
                          <p:cTn id="101" fill="hold">
                            <p:stCondLst>
                              <p:cond delay="4500"/>
                            </p:stCondLst>
                            <p:childTnLst>
                              <p:par>
                                <p:cTn id="102" presetID="17" presetClass="entr" presetSubtype="8" fill="hold" nodeType="afterEffect">
                                  <p:stCondLst>
                                    <p:cond delay="0"/>
                                  </p:stCondLst>
                                  <p:childTnLst>
                                    <p:set>
                                      <p:cBhvr>
                                        <p:cTn id="103" dur="1" fill="hold">
                                          <p:stCondLst>
                                            <p:cond delay="0"/>
                                          </p:stCondLst>
                                        </p:cTn>
                                        <p:tgtEl>
                                          <p:spTgt spid="20"/>
                                        </p:tgtEl>
                                        <p:attrNameLst>
                                          <p:attrName>style.visibility</p:attrName>
                                        </p:attrNameLst>
                                      </p:cBhvr>
                                      <p:to>
                                        <p:strVal val="visible"/>
                                      </p:to>
                                    </p:set>
                                    <p:anim calcmode="lin" valueType="num">
                                      <p:cBhvr>
                                        <p:cTn id="104" dur="500" fill="hold"/>
                                        <p:tgtEl>
                                          <p:spTgt spid="20"/>
                                        </p:tgtEl>
                                        <p:attrNameLst>
                                          <p:attrName>ppt_x</p:attrName>
                                        </p:attrNameLst>
                                      </p:cBhvr>
                                      <p:tavLst>
                                        <p:tav tm="0">
                                          <p:val>
                                            <p:strVal val="#ppt_x-#ppt_w/2"/>
                                          </p:val>
                                        </p:tav>
                                        <p:tav tm="100000">
                                          <p:val>
                                            <p:strVal val="#ppt_x"/>
                                          </p:val>
                                        </p:tav>
                                      </p:tavLst>
                                    </p:anim>
                                    <p:anim calcmode="lin" valueType="num">
                                      <p:cBhvr>
                                        <p:cTn id="105" dur="500" fill="hold"/>
                                        <p:tgtEl>
                                          <p:spTgt spid="20"/>
                                        </p:tgtEl>
                                        <p:attrNameLst>
                                          <p:attrName>ppt_y</p:attrName>
                                        </p:attrNameLst>
                                      </p:cBhvr>
                                      <p:tavLst>
                                        <p:tav tm="0">
                                          <p:val>
                                            <p:strVal val="#ppt_y"/>
                                          </p:val>
                                        </p:tav>
                                        <p:tav tm="100000">
                                          <p:val>
                                            <p:strVal val="#ppt_y"/>
                                          </p:val>
                                        </p:tav>
                                      </p:tavLst>
                                    </p:anim>
                                    <p:anim calcmode="lin" valueType="num">
                                      <p:cBhvr>
                                        <p:cTn id="106" dur="500" fill="hold"/>
                                        <p:tgtEl>
                                          <p:spTgt spid="20"/>
                                        </p:tgtEl>
                                        <p:attrNameLst>
                                          <p:attrName>ppt_w</p:attrName>
                                        </p:attrNameLst>
                                      </p:cBhvr>
                                      <p:tavLst>
                                        <p:tav tm="0">
                                          <p:val>
                                            <p:fltVal val="0"/>
                                          </p:val>
                                        </p:tav>
                                        <p:tav tm="100000">
                                          <p:val>
                                            <p:strVal val="#ppt_w"/>
                                          </p:val>
                                        </p:tav>
                                      </p:tavLst>
                                    </p:anim>
                                    <p:anim calcmode="lin" valueType="num">
                                      <p:cBhvr>
                                        <p:cTn id="107" dur="500" fill="hold"/>
                                        <p:tgtEl>
                                          <p:spTgt spid="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5539978"/>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İlgili hesapların Kapatılması ;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01/02/2020</a:t>
            </a:r>
          </a:p>
          <a:p>
            <a:pPr algn="just"/>
            <a:r>
              <a:rPr lang="tr-TR" b="1" dirty="0">
                <a:latin typeface="Arial" panose="020B0604020202020204" pitchFamily="34" charset="0"/>
                <a:cs typeface="Arial" panose="020B0604020202020204" pitchFamily="34" charset="0"/>
              </a:rPr>
              <a:t>      158 STOK DEĞ.DÜŞ.KARŞ. 		       5.000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671 ÖNCEKİ DÖNEM GEL.	         5.000				       VE KÂRLAR HS.		        </a:t>
            </a:r>
          </a:p>
          <a:p>
            <a:pPr algn="just"/>
            <a:r>
              <a:rPr lang="tr-TR" b="1" dirty="0">
                <a:latin typeface="Arial" panose="020B0604020202020204" pitchFamily="34" charset="0"/>
                <a:cs typeface="Arial" panose="020B0604020202020204" pitchFamily="34" charset="0"/>
              </a:rPr>
              <a:t>		    671.03. Önceki Dönem 	</a:t>
            </a:r>
          </a:p>
          <a:p>
            <a:pPr algn="just"/>
            <a:r>
              <a:rPr lang="tr-TR" b="1" dirty="0">
                <a:latin typeface="Arial" panose="020B0604020202020204" pitchFamily="34" charset="0"/>
                <a:cs typeface="Arial" panose="020B0604020202020204" pitchFamily="34" charset="0"/>
              </a:rPr>
              <a:t>		Değeri Düşen Stok Krş.</a:t>
            </a:r>
          </a:p>
          <a:p>
            <a:pPr algn="just"/>
            <a:endParaRPr lang="tr-TR" sz="2400" b="1" dirty="0">
              <a:solidFill>
                <a:schemeClr val="tx2"/>
              </a:solidFill>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11) Eğer stoklar, işletmenin su tesisatındaki arızadan kaynaklansaydı, kayıtlar aşağıdaki gibi olurdu.</a:t>
            </a:r>
          </a:p>
          <a:p>
            <a:pPr algn="just"/>
            <a:r>
              <a:rPr lang="tr-TR" sz="2400" dirty="0">
                <a:solidFill>
                  <a:schemeClr val="tx2"/>
                </a:solidFill>
              </a:rPr>
              <a:t>                        </a:t>
            </a:r>
            <a:r>
              <a:rPr lang="tr-TR" dirty="0">
                <a:latin typeface="Arial" panose="020B0604020202020204" pitchFamily="34" charset="0"/>
                <a:cs typeface="Arial" panose="020B0604020202020204" pitchFamily="34" charset="0"/>
              </a:rPr>
              <a:t>01/02/2020</a:t>
            </a:r>
          </a:p>
          <a:p>
            <a:pPr algn="just"/>
            <a:r>
              <a:rPr lang="tr-TR" dirty="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689 DİĞ.O.DIŞI GİD./Z. 		      15.000</a:t>
            </a:r>
          </a:p>
          <a:p>
            <a:pPr algn="just"/>
            <a:r>
              <a:rPr lang="tr-TR" b="1" dirty="0">
                <a:latin typeface="Arial" panose="020B0604020202020204" pitchFamily="34" charset="0"/>
                <a:cs typeface="Arial" panose="020B0604020202020204" pitchFamily="34" charset="0"/>
              </a:rPr>
              <a:t>          689.07 Değeri Yitiren Stok Zararı</a:t>
            </a:r>
          </a:p>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		157 DİĞER STOKLAR		         15.000				     157.02 </a:t>
            </a:r>
            <a:r>
              <a:rPr lang="tr-TR" b="1" dirty="0" err="1">
                <a:latin typeface="Arial" panose="020B0604020202020204" pitchFamily="34" charset="0"/>
                <a:cs typeface="Arial" panose="020B0604020202020204" pitchFamily="34" charset="0"/>
              </a:rPr>
              <a:t>Değ.Düş.Stok</a:t>
            </a:r>
            <a:endParaRPr lang="tr-TR" sz="2400" dirty="0">
              <a:solidFill>
                <a:schemeClr val="tx2"/>
              </a:solidFill>
            </a:endParaRP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53159" y="1916832"/>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275856" y="1917823"/>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1916832"/>
            <a:ext cx="0"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1922536"/>
            <a:ext cx="0" cy="211030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3360" y="1916832"/>
            <a:ext cx="0"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68022" y="1916832"/>
            <a:ext cx="17703"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53159" y="4005063"/>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06936" y="3982245"/>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2 Düz Bağlayıcı">
            <a:extLst>
              <a:ext uri="{FF2B5EF4-FFF2-40B4-BE49-F238E27FC236}">
                <a16:creationId xmlns:a16="http://schemas.microsoft.com/office/drawing/2014/main" id="{0706FB70-DE0C-6248-A715-C2D39B3C2511}"/>
              </a:ext>
            </a:extLst>
          </p:cNvPr>
          <p:cNvCxnSpPr>
            <a:cxnSpLocks/>
          </p:cNvCxnSpPr>
          <p:nvPr/>
        </p:nvCxnSpPr>
        <p:spPr>
          <a:xfrm>
            <a:off x="494087" y="4913391"/>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42 Düz Bağlayıcı">
            <a:extLst>
              <a:ext uri="{FF2B5EF4-FFF2-40B4-BE49-F238E27FC236}">
                <a16:creationId xmlns:a16="http://schemas.microsoft.com/office/drawing/2014/main" id="{ABC5EB5C-F0E4-8F43-ADF9-F14BD72EC4FB}"/>
              </a:ext>
            </a:extLst>
          </p:cNvPr>
          <p:cNvCxnSpPr>
            <a:cxnSpLocks/>
          </p:cNvCxnSpPr>
          <p:nvPr/>
        </p:nvCxnSpPr>
        <p:spPr>
          <a:xfrm>
            <a:off x="3316784" y="4914382"/>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34 Düz Bağlayıcı">
            <a:extLst>
              <a:ext uri="{FF2B5EF4-FFF2-40B4-BE49-F238E27FC236}">
                <a16:creationId xmlns:a16="http://schemas.microsoft.com/office/drawing/2014/main" id="{FA783D4D-8DB3-B742-99A9-66EA257FA5CF}"/>
              </a:ext>
            </a:extLst>
          </p:cNvPr>
          <p:cNvCxnSpPr>
            <a:cxnSpLocks/>
          </p:cNvCxnSpPr>
          <p:nvPr/>
        </p:nvCxnSpPr>
        <p:spPr>
          <a:xfrm>
            <a:off x="4900960" y="4913391"/>
            <a:ext cx="0" cy="173315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34 Düz Bağlayıcı">
            <a:extLst>
              <a:ext uri="{FF2B5EF4-FFF2-40B4-BE49-F238E27FC236}">
                <a16:creationId xmlns:a16="http://schemas.microsoft.com/office/drawing/2014/main" id="{4116AC13-6232-754E-98B0-2065C0DE592F}"/>
              </a:ext>
            </a:extLst>
          </p:cNvPr>
          <p:cNvCxnSpPr>
            <a:cxnSpLocks/>
          </p:cNvCxnSpPr>
          <p:nvPr/>
        </p:nvCxnSpPr>
        <p:spPr>
          <a:xfrm>
            <a:off x="6053088" y="4919095"/>
            <a:ext cx="0" cy="172744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34 Düz Bağlayıcı">
            <a:extLst>
              <a:ext uri="{FF2B5EF4-FFF2-40B4-BE49-F238E27FC236}">
                <a16:creationId xmlns:a16="http://schemas.microsoft.com/office/drawing/2014/main" id="{6AFA6EEF-4861-C34C-9FE0-6EBFEF0D85C2}"/>
              </a:ext>
            </a:extLst>
          </p:cNvPr>
          <p:cNvCxnSpPr>
            <a:cxnSpLocks/>
          </p:cNvCxnSpPr>
          <p:nvPr/>
        </p:nvCxnSpPr>
        <p:spPr>
          <a:xfrm>
            <a:off x="7164288" y="4913391"/>
            <a:ext cx="0" cy="175596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34 Düz Bağlayıcı">
            <a:extLst>
              <a:ext uri="{FF2B5EF4-FFF2-40B4-BE49-F238E27FC236}">
                <a16:creationId xmlns:a16="http://schemas.microsoft.com/office/drawing/2014/main" id="{C3D90FDE-2915-C041-8E76-5017BAFD7885}"/>
              </a:ext>
            </a:extLst>
          </p:cNvPr>
          <p:cNvCxnSpPr>
            <a:cxnSpLocks/>
          </p:cNvCxnSpPr>
          <p:nvPr/>
        </p:nvCxnSpPr>
        <p:spPr>
          <a:xfrm>
            <a:off x="508950" y="4913391"/>
            <a:ext cx="0" cy="173315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42 Düz Bağlayıcı">
            <a:extLst>
              <a:ext uri="{FF2B5EF4-FFF2-40B4-BE49-F238E27FC236}">
                <a16:creationId xmlns:a16="http://schemas.microsoft.com/office/drawing/2014/main" id="{A988639A-74BD-1E4A-BC40-C7B59F4AED6F}"/>
              </a:ext>
            </a:extLst>
          </p:cNvPr>
          <p:cNvCxnSpPr>
            <a:cxnSpLocks/>
          </p:cNvCxnSpPr>
          <p:nvPr/>
        </p:nvCxnSpPr>
        <p:spPr>
          <a:xfrm flipV="1">
            <a:off x="494087" y="6669359"/>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42 Düz Bağlayıcı">
            <a:extLst>
              <a:ext uri="{FF2B5EF4-FFF2-40B4-BE49-F238E27FC236}">
                <a16:creationId xmlns:a16="http://schemas.microsoft.com/office/drawing/2014/main" id="{77F59538-F6BB-E749-A615-1A9DA41853FF}"/>
              </a:ext>
            </a:extLst>
          </p:cNvPr>
          <p:cNvCxnSpPr>
            <a:cxnSpLocks/>
          </p:cNvCxnSpPr>
          <p:nvPr/>
        </p:nvCxnSpPr>
        <p:spPr>
          <a:xfrm>
            <a:off x="3347864" y="664654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3129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par>
                          <p:cTn id="56" fill="hold">
                            <p:stCondLst>
                              <p:cond delay="2500"/>
                            </p:stCondLst>
                            <p:childTnLst>
                              <p:par>
                                <p:cTn id="57" presetID="17" presetClass="entr" presetSubtype="8" fill="hold" nodeType="after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p:cTn id="59" dur="500" fill="hold"/>
                                        <p:tgtEl>
                                          <p:spTgt spid="13"/>
                                        </p:tgtEl>
                                        <p:attrNameLst>
                                          <p:attrName>ppt_x</p:attrName>
                                        </p:attrNameLst>
                                      </p:cBhvr>
                                      <p:tavLst>
                                        <p:tav tm="0">
                                          <p:val>
                                            <p:strVal val="#ppt_x-#ppt_w/2"/>
                                          </p:val>
                                        </p:tav>
                                        <p:tav tm="100000">
                                          <p:val>
                                            <p:strVal val="#ppt_x"/>
                                          </p:val>
                                        </p:tav>
                                      </p:tavLst>
                                    </p:anim>
                                    <p:anim calcmode="lin" valueType="num">
                                      <p:cBhvr>
                                        <p:cTn id="60" dur="500" fill="hold"/>
                                        <p:tgtEl>
                                          <p:spTgt spid="13"/>
                                        </p:tgtEl>
                                        <p:attrNameLst>
                                          <p:attrName>ppt_y</p:attrName>
                                        </p:attrNameLst>
                                      </p:cBhvr>
                                      <p:tavLst>
                                        <p:tav tm="0">
                                          <p:val>
                                            <p:strVal val="#ppt_y"/>
                                          </p:val>
                                        </p:tav>
                                        <p:tav tm="100000">
                                          <p:val>
                                            <p:strVal val="#ppt_y"/>
                                          </p:val>
                                        </p:tav>
                                      </p:tavLst>
                                    </p:anim>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strVal val="#ppt_h"/>
                                          </p:val>
                                        </p:tav>
                                        <p:tav tm="100000">
                                          <p:val>
                                            <p:strVal val="#ppt_h"/>
                                          </p:val>
                                        </p:tav>
                                      </p:tavLst>
                                    </p:anim>
                                  </p:childTnLst>
                                </p:cTn>
                              </p:par>
                            </p:childTnLst>
                          </p:cTn>
                        </p:par>
                        <p:par>
                          <p:cTn id="63" fill="hold">
                            <p:stCondLst>
                              <p:cond delay="3000"/>
                            </p:stCondLst>
                            <p:childTnLst>
                              <p:par>
                                <p:cTn id="64" presetID="17" presetClass="entr" presetSubtype="8" fill="hold" nodeType="afterEffect">
                                  <p:stCondLst>
                                    <p:cond delay="0"/>
                                  </p:stCondLst>
                                  <p:childTnLst>
                                    <p:set>
                                      <p:cBhvr>
                                        <p:cTn id="65" dur="1" fill="hold">
                                          <p:stCondLst>
                                            <p:cond delay="0"/>
                                          </p:stCondLst>
                                        </p:cTn>
                                        <p:tgtEl>
                                          <p:spTgt spid="14"/>
                                        </p:tgtEl>
                                        <p:attrNameLst>
                                          <p:attrName>style.visibility</p:attrName>
                                        </p:attrNameLst>
                                      </p:cBhvr>
                                      <p:to>
                                        <p:strVal val="visible"/>
                                      </p:to>
                                    </p:set>
                                    <p:anim calcmode="lin" valueType="num">
                                      <p:cBhvr>
                                        <p:cTn id="66" dur="500" fill="hold"/>
                                        <p:tgtEl>
                                          <p:spTgt spid="14"/>
                                        </p:tgtEl>
                                        <p:attrNameLst>
                                          <p:attrName>ppt_x</p:attrName>
                                        </p:attrNameLst>
                                      </p:cBhvr>
                                      <p:tavLst>
                                        <p:tav tm="0">
                                          <p:val>
                                            <p:strVal val="#ppt_x-#ppt_w/2"/>
                                          </p:val>
                                        </p:tav>
                                        <p:tav tm="100000">
                                          <p:val>
                                            <p:strVal val="#ppt_x"/>
                                          </p:val>
                                        </p:tav>
                                      </p:tavLst>
                                    </p:anim>
                                    <p:anim calcmode="lin" valueType="num">
                                      <p:cBhvr>
                                        <p:cTn id="67" dur="500" fill="hold"/>
                                        <p:tgtEl>
                                          <p:spTgt spid="14"/>
                                        </p:tgtEl>
                                        <p:attrNameLst>
                                          <p:attrName>ppt_y</p:attrName>
                                        </p:attrNameLst>
                                      </p:cBhvr>
                                      <p:tavLst>
                                        <p:tav tm="0">
                                          <p:val>
                                            <p:strVal val="#ppt_y"/>
                                          </p:val>
                                        </p:tav>
                                        <p:tav tm="100000">
                                          <p:val>
                                            <p:strVal val="#ppt_y"/>
                                          </p:val>
                                        </p:tav>
                                      </p:tavLst>
                                    </p:anim>
                                    <p:anim calcmode="lin" valueType="num">
                                      <p:cBhvr>
                                        <p:cTn id="68" dur="500" fill="hold"/>
                                        <p:tgtEl>
                                          <p:spTgt spid="14"/>
                                        </p:tgtEl>
                                        <p:attrNameLst>
                                          <p:attrName>ppt_w</p:attrName>
                                        </p:attrNameLst>
                                      </p:cBhvr>
                                      <p:tavLst>
                                        <p:tav tm="0">
                                          <p:val>
                                            <p:fltVal val="0"/>
                                          </p:val>
                                        </p:tav>
                                        <p:tav tm="100000">
                                          <p:val>
                                            <p:strVal val="#ppt_w"/>
                                          </p:val>
                                        </p:tav>
                                      </p:tavLst>
                                    </p:anim>
                                    <p:anim calcmode="lin" valueType="num">
                                      <p:cBhvr>
                                        <p:cTn id="69" dur="500" fill="hold"/>
                                        <p:tgtEl>
                                          <p:spTgt spid="14"/>
                                        </p:tgtEl>
                                        <p:attrNameLst>
                                          <p:attrName>ppt_h</p:attrName>
                                        </p:attrNameLst>
                                      </p:cBhvr>
                                      <p:tavLst>
                                        <p:tav tm="0">
                                          <p:val>
                                            <p:strVal val="#ppt_h"/>
                                          </p:val>
                                        </p:tav>
                                        <p:tav tm="100000">
                                          <p:val>
                                            <p:strVal val="#ppt_h"/>
                                          </p:val>
                                        </p:tav>
                                      </p:tavLst>
                                    </p:anim>
                                  </p:childTnLst>
                                </p:cTn>
                              </p:par>
                              <p:par>
                                <p:cTn id="70" presetID="37" presetClass="entr" presetSubtype="0" fill="hold" nodeType="with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fade">
                                      <p:cBhvr>
                                        <p:cTn id="72" dur="1000"/>
                                        <p:tgtEl>
                                          <p:spTgt spid="15"/>
                                        </p:tgtEl>
                                      </p:cBhvr>
                                    </p:animEffect>
                                    <p:anim calcmode="lin" valueType="num">
                                      <p:cBhvr>
                                        <p:cTn id="73" dur="1000" fill="hold"/>
                                        <p:tgtEl>
                                          <p:spTgt spid="15"/>
                                        </p:tgtEl>
                                        <p:attrNameLst>
                                          <p:attrName>ppt_x</p:attrName>
                                        </p:attrNameLst>
                                      </p:cBhvr>
                                      <p:tavLst>
                                        <p:tav tm="0">
                                          <p:val>
                                            <p:strVal val="#ppt_x"/>
                                          </p:val>
                                        </p:tav>
                                        <p:tav tm="100000">
                                          <p:val>
                                            <p:strVal val="#ppt_x"/>
                                          </p:val>
                                        </p:tav>
                                      </p:tavLst>
                                    </p:anim>
                                    <p:anim calcmode="lin" valueType="num">
                                      <p:cBhvr>
                                        <p:cTn id="74" dur="900" decel="100000" fill="hold"/>
                                        <p:tgtEl>
                                          <p:spTgt spid="15"/>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76" presetID="37"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900" decel="100000" fill="hold"/>
                                        <p:tgtEl>
                                          <p:spTgt spid="16"/>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82" presetID="37" presetClass="entr" presetSubtype="0" fill="hold" nodeType="with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fade">
                                      <p:cBhvr>
                                        <p:cTn id="84" dur="1000"/>
                                        <p:tgtEl>
                                          <p:spTgt spid="17"/>
                                        </p:tgtEl>
                                      </p:cBhvr>
                                    </p:animEffect>
                                    <p:anim calcmode="lin" valueType="num">
                                      <p:cBhvr>
                                        <p:cTn id="85" dur="1000" fill="hold"/>
                                        <p:tgtEl>
                                          <p:spTgt spid="17"/>
                                        </p:tgtEl>
                                        <p:attrNameLst>
                                          <p:attrName>ppt_x</p:attrName>
                                        </p:attrNameLst>
                                      </p:cBhvr>
                                      <p:tavLst>
                                        <p:tav tm="0">
                                          <p:val>
                                            <p:strVal val="#ppt_x"/>
                                          </p:val>
                                        </p:tav>
                                        <p:tav tm="100000">
                                          <p:val>
                                            <p:strVal val="#ppt_x"/>
                                          </p:val>
                                        </p:tav>
                                      </p:tavLst>
                                    </p:anim>
                                    <p:anim calcmode="lin" valueType="num">
                                      <p:cBhvr>
                                        <p:cTn id="86" dur="900" decel="100000" fill="hold"/>
                                        <p:tgtEl>
                                          <p:spTgt spid="17"/>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88" presetID="37" presetClass="entr" presetSubtype="0" fill="hold" nodeType="with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fade">
                                      <p:cBhvr>
                                        <p:cTn id="90" dur="1000"/>
                                        <p:tgtEl>
                                          <p:spTgt spid="18"/>
                                        </p:tgtEl>
                                      </p:cBhvr>
                                    </p:animEffect>
                                    <p:anim calcmode="lin" valueType="num">
                                      <p:cBhvr>
                                        <p:cTn id="91" dur="1000" fill="hold"/>
                                        <p:tgtEl>
                                          <p:spTgt spid="18"/>
                                        </p:tgtEl>
                                        <p:attrNameLst>
                                          <p:attrName>ppt_x</p:attrName>
                                        </p:attrNameLst>
                                      </p:cBhvr>
                                      <p:tavLst>
                                        <p:tav tm="0">
                                          <p:val>
                                            <p:strVal val="#ppt_x"/>
                                          </p:val>
                                        </p:tav>
                                        <p:tav tm="100000">
                                          <p:val>
                                            <p:strVal val="#ppt_x"/>
                                          </p:val>
                                        </p:tav>
                                      </p:tavLst>
                                    </p:anim>
                                    <p:anim calcmode="lin" valueType="num">
                                      <p:cBhvr>
                                        <p:cTn id="92" dur="900" decel="100000" fill="hold"/>
                                        <p:tgtEl>
                                          <p:spTgt spid="18"/>
                                        </p:tgtEl>
                                        <p:attrNameLst>
                                          <p:attrName>ppt_y</p:attrName>
                                        </p:attrNameLst>
                                      </p:cBhvr>
                                      <p:tavLst>
                                        <p:tav tm="0">
                                          <p:val>
                                            <p:strVal val="#ppt_y+1"/>
                                          </p:val>
                                        </p:tav>
                                        <p:tav tm="100000">
                                          <p:val>
                                            <p:strVal val="#ppt_y-.03"/>
                                          </p:val>
                                        </p:tav>
                                      </p:tavLst>
                                    </p:anim>
                                    <p:anim calcmode="lin" valueType="num">
                                      <p:cBhvr>
                                        <p:cTn id="93"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94" fill="hold">
                            <p:stCondLst>
                              <p:cond delay="4000"/>
                            </p:stCondLst>
                            <p:childTnLst>
                              <p:par>
                                <p:cTn id="95" presetID="17" presetClass="entr" presetSubtype="8" fill="hold" nodeType="after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p:cTn id="97" dur="500" fill="hold"/>
                                        <p:tgtEl>
                                          <p:spTgt spid="19"/>
                                        </p:tgtEl>
                                        <p:attrNameLst>
                                          <p:attrName>ppt_x</p:attrName>
                                        </p:attrNameLst>
                                      </p:cBhvr>
                                      <p:tavLst>
                                        <p:tav tm="0">
                                          <p:val>
                                            <p:strVal val="#ppt_x-#ppt_w/2"/>
                                          </p:val>
                                        </p:tav>
                                        <p:tav tm="100000">
                                          <p:val>
                                            <p:strVal val="#ppt_x"/>
                                          </p:val>
                                        </p:tav>
                                      </p:tavLst>
                                    </p:anim>
                                    <p:anim calcmode="lin" valueType="num">
                                      <p:cBhvr>
                                        <p:cTn id="98" dur="500" fill="hold"/>
                                        <p:tgtEl>
                                          <p:spTgt spid="19"/>
                                        </p:tgtEl>
                                        <p:attrNameLst>
                                          <p:attrName>ppt_y</p:attrName>
                                        </p:attrNameLst>
                                      </p:cBhvr>
                                      <p:tavLst>
                                        <p:tav tm="0">
                                          <p:val>
                                            <p:strVal val="#ppt_y"/>
                                          </p:val>
                                        </p:tav>
                                        <p:tav tm="100000">
                                          <p:val>
                                            <p:strVal val="#ppt_y"/>
                                          </p:val>
                                        </p:tav>
                                      </p:tavLst>
                                    </p:anim>
                                    <p:anim calcmode="lin" valueType="num">
                                      <p:cBhvr>
                                        <p:cTn id="99" dur="500" fill="hold"/>
                                        <p:tgtEl>
                                          <p:spTgt spid="19"/>
                                        </p:tgtEl>
                                        <p:attrNameLst>
                                          <p:attrName>ppt_w</p:attrName>
                                        </p:attrNameLst>
                                      </p:cBhvr>
                                      <p:tavLst>
                                        <p:tav tm="0">
                                          <p:val>
                                            <p:fltVal val="0"/>
                                          </p:val>
                                        </p:tav>
                                        <p:tav tm="100000">
                                          <p:val>
                                            <p:strVal val="#ppt_w"/>
                                          </p:val>
                                        </p:tav>
                                      </p:tavLst>
                                    </p:anim>
                                    <p:anim calcmode="lin" valueType="num">
                                      <p:cBhvr>
                                        <p:cTn id="100" dur="500" fill="hold"/>
                                        <p:tgtEl>
                                          <p:spTgt spid="19"/>
                                        </p:tgtEl>
                                        <p:attrNameLst>
                                          <p:attrName>ppt_h</p:attrName>
                                        </p:attrNameLst>
                                      </p:cBhvr>
                                      <p:tavLst>
                                        <p:tav tm="0">
                                          <p:val>
                                            <p:strVal val="#ppt_h"/>
                                          </p:val>
                                        </p:tav>
                                        <p:tav tm="100000">
                                          <p:val>
                                            <p:strVal val="#ppt_h"/>
                                          </p:val>
                                        </p:tav>
                                      </p:tavLst>
                                    </p:anim>
                                  </p:childTnLst>
                                </p:cTn>
                              </p:par>
                            </p:childTnLst>
                          </p:cTn>
                        </p:par>
                        <p:par>
                          <p:cTn id="101" fill="hold">
                            <p:stCondLst>
                              <p:cond delay="4500"/>
                            </p:stCondLst>
                            <p:childTnLst>
                              <p:par>
                                <p:cTn id="102" presetID="17" presetClass="entr" presetSubtype="8" fill="hold" nodeType="afterEffect">
                                  <p:stCondLst>
                                    <p:cond delay="0"/>
                                  </p:stCondLst>
                                  <p:childTnLst>
                                    <p:set>
                                      <p:cBhvr>
                                        <p:cTn id="103" dur="1" fill="hold">
                                          <p:stCondLst>
                                            <p:cond delay="0"/>
                                          </p:stCondLst>
                                        </p:cTn>
                                        <p:tgtEl>
                                          <p:spTgt spid="20"/>
                                        </p:tgtEl>
                                        <p:attrNameLst>
                                          <p:attrName>style.visibility</p:attrName>
                                        </p:attrNameLst>
                                      </p:cBhvr>
                                      <p:to>
                                        <p:strVal val="visible"/>
                                      </p:to>
                                    </p:set>
                                    <p:anim calcmode="lin" valueType="num">
                                      <p:cBhvr>
                                        <p:cTn id="104" dur="500" fill="hold"/>
                                        <p:tgtEl>
                                          <p:spTgt spid="20"/>
                                        </p:tgtEl>
                                        <p:attrNameLst>
                                          <p:attrName>ppt_x</p:attrName>
                                        </p:attrNameLst>
                                      </p:cBhvr>
                                      <p:tavLst>
                                        <p:tav tm="0">
                                          <p:val>
                                            <p:strVal val="#ppt_x-#ppt_w/2"/>
                                          </p:val>
                                        </p:tav>
                                        <p:tav tm="100000">
                                          <p:val>
                                            <p:strVal val="#ppt_x"/>
                                          </p:val>
                                        </p:tav>
                                      </p:tavLst>
                                    </p:anim>
                                    <p:anim calcmode="lin" valueType="num">
                                      <p:cBhvr>
                                        <p:cTn id="105" dur="500" fill="hold"/>
                                        <p:tgtEl>
                                          <p:spTgt spid="20"/>
                                        </p:tgtEl>
                                        <p:attrNameLst>
                                          <p:attrName>ppt_y</p:attrName>
                                        </p:attrNameLst>
                                      </p:cBhvr>
                                      <p:tavLst>
                                        <p:tav tm="0">
                                          <p:val>
                                            <p:strVal val="#ppt_y"/>
                                          </p:val>
                                        </p:tav>
                                        <p:tav tm="100000">
                                          <p:val>
                                            <p:strVal val="#ppt_y"/>
                                          </p:val>
                                        </p:tav>
                                      </p:tavLst>
                                    </p:anim>
                                    <p:anim calcmode="lin" valueType="num">
                                      <p:cBhvr>
                                        <p:cTn id="106" dur="500" fill="hold"/>
                                        <p:tgtEl>
                                          <p:spTgt spid="20"/>
                                        </p:tgtEl>
                                        <p:attrNameLst>
                                          <p:attrName>ppt_w</p:attrName>
                                        </p:attrNameLst>
                                      </p:cBhvr>
                                      <p:tavLst>
                                        <p:tav tm="0">
                                          <p:val>
                                            <p:fltVal val="0"/>
                                          </p:val>
                                        </p:tav>
                                        <p:tav tm="100000">
                                          <p:val>
                                            <p:strVal val="#ppt_w"/>
                                          </p:val>
                                        </p:tav>
                                      </p:tavLst>
                                    </p:anim>
                                    <p:anim calcmode="lin" valueType="num">
                                      <p:cBhvr>
                                        <p:cTn id="107" dur="500" fill="hold"/>
                                        <p:tgtEl>
                                          <p:spTgt spid="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3139321"/>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12) A işletmesinde yıl sonunda yapılan </a:t>
            </a:r>
            <a:r>
              <a:rPr lang="tr-TR" sz="2400" dirty="0" err="1">
                <a:latin typeface="Arial" panose="020B0604020202020204" pitchFamily="34" charset="0"/>
                <a:cs typeface="Arial" panose="020B0604020202020204" pitchFamily="34" charset="0"/>
              </a:rPr>
              <a:t>envanterde,stoklarda</a:t>
            </a:r>
            <a:r>
              <a:rPr lang="tr-TR" sz="2400" dirty="0">
                <a:latin typeface="Arial" panose="020B0604020202020204" pitchFamily="34" charset="0"/>
                <a:cs typeface="Arial" panose="020B0604020202020204" pitchFamily="34" charset="0"/>
              </a:rPr>
              <a:t> 2.000 TL fire olduğu ve bunun yasal sınırlar içinde olduğu görülmüştür.</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31/12/2019</a:t>
            </a:r>
          </a:p>
          <a:p>
            <a:pPr algn="just"/>
            <a:r>
              <a:rPr lang="tr-TR" b="1" dirty="0">
                <a:latin typeface="Arial" panose="020B0604020202020204" pitchFamily="34" charset="0"/>
                <a:cs typeface="Arial" panose="020B0604020202020204" pitchFamily="34" charset="0"/>
              </a:rPr>
              <a:t>      689 DİĞ.O.DIŞI GİD./Z. 		      2.000</a:t>
            </a:r>
          </a:p>
          <a:p>
            <a:pPr algn="just"/>
            <a:r>
              <a:rPr lang="tr-TR" b="1" dirty="0">
                <a:latin typeface="Arial" panose="020B0604020202020204" pitchFamily="34" charset="0"/>
                <a:cs typeface="Arial" panose="020B0604020202020204" pitchFamily="34" charset="0"/>
              </a:rPr>
              <a:t>          689.03 Fire Giderleri</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153 TİCARİ MALLAR 		         2.000				</a:t>
            </a:r>
            <a:endParaRPr lang="tr-TR" sz="2400" b="1" dirty="0">
              <a:solidFill>
                <a:schemeClr val="tx2"/>
              </a:solidFill>
              <a:latin typeface="Arial" panose="020B0604020202020204" pitchFamily="34" charset="0"/>
              <a:cs typeface="Arial" panose="020B0604020202020204" pitchFamily="34" charset="0"/>
            </a:endParaRP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53159" y="2681143"/>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275856" y="2682134"/>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2681143"/>
            <a:ext cx="0"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2686847"/>
            <a:ext cx="0" cy="211030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3360" y="2681143"/>
            <a:ext cx="0"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68022" y="2681143"/>
            <a:ext cx="17703"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53159" y="4769374"/>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06936" y="4746556"/>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8706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555641"/>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ANLATILAN KONULARA AİT UYGULAMALAR:</a:t>
            </a:r>
            <a:endParaRPr lang="tr-TR" sz="2400" dirty="0"/>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2) A işletmesine KDV Hariç 10.000 $ değerinde mal satılmıştır. Satış karşılığında alınan 10.000 $ </a:t>
            </a:r>
            <a:r>
              <a:rPr lang="tr-TR" sz="2400" dirty="0" err="1">
                <a:latin typeface="Arial" panose="020B0604020202020204" pitchFamily="34" charset="0"/>
                <a:cs typeface="Arial" panose="020B0604020202020204" pitchFamily="34" charset="0"/>
              </a:rPr>
              <a:t>lık</a:t>
            </a:r>
            <a:r>
              <a:rPr lang="tr-TR" sz="2400" dirty="0">
                <a:latin typeface="Arial" panose="020B0604020202020204" pitchFamily="34" charset="0"/>
                <a:cs typeface="Arial" panose="020B0604020202020204" pitchFamily="34" charset="0"/>
              </a:rPr>
              <a:t> senet vardır, senet kaydedilmiştir. Yapılan anlaşmaya göre envanter tarihinde dövizin kuru yükselirse alacakta o kadar artacaktır. Senet düzenlendiğinde 1 $ =1 TL </a:t>
            </a:r>
            <a:r>
              <a:rPr lang="tr-TR" sz="2400" dirty="0" err="1">
                <a:latin typeface="Arial" panose="020B0604020202020204" pitchFamily="34" charset="0"/>
                <a:cs typeface="Arial" panose="020B0604020202020204" pitchFamily="34" charset="0"/>
              </a:rPr>
              <a:t>dir</a:t>
            </a:r>
            <a:r>
              <a:rPr lang="tr-TR" sz="2400" dirty="0">
                <a:latin typeface="Arial" panose="020B0604020202020204" pitchFamily="34" charset="0"/>
                <a:cs typeface="Arial" panose="020B0604020202020204" pitchFamily="34" charset="0"/>
              </a:rPr>
              <a:t>. 31.12…. Tarihinde 1$= 1,5 TL olmuştur. Gerekli envanter kaydını gösteriniz.</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121  ALACAK SNT. HS.		       5.000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649 DİĞER OLAĞAN 	 	          5.000</a:t>
            </a:r>
          </a:p>
          <a:p>
            <a:pPr algn="just"/>
            <a:r>
              <a:rPr lang="tr-TR" b="1" dirty="0">
                <a:latin typeface="Arial" panose="020B0604020202020204" pitchFamily="34" charset="0"/>
                <a:cs typeface="Arial" panose="020B0604020202020204" pitchFamily="34" charset="0"/>
              </a:rPr>
              <a:t>		       GELİR VE KÂRLAR</a:t>
            </a:r>
            <a:endParaRPr lang="tr-TR"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	VEYA</a:t>
            </a:r>
          </a:p>
          <a:p>
            <a:pPr algn="just"/>
            <a:r>
              <a:rPr lang="tr-TR" sz="2400" dirty="0"/>
              <a:t>		</a:t>
            </a:r>
            <a:r>
              <a:rPr lang="tr-TR" b="1" dirty="0">
                <a:latin typeface="Arial" panose="020B0604020202020204" pitchFamily="34" charset="0"/>
                <a:cs typeface="Arial" panose="020B0604020202020204" pitchFamily="34" charset="0"/>
              </a:rPr>
              <a:t>646 KAMBİYO KÂRLARI</a:t>
            </a:r>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39086" y="452862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95806" y="451721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4517210"/>
            <a:ext cx="0" cy="190699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4528619"/>
            <a:ext cx="0" cy="189558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212230" y="4517210"/>
            <a:ext cx="0" cy="188417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39086" y="4517210"/>
            <a:ext cx="17703" cy="190699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56789" y="6427668"/>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95806" y="6401389"/>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657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3416320"/>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GELECEK AYLARA AİT GİDERLER VE GELİR TAHAKKUKLARI Düzeltme ve Ayarlama Kayıtları </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13) A A.Ş. 01.06.2019 tarihinde aylığı 2.000 TL den, kiraladığı işyeri için Y </a:t>
            </a:r>
            <a:r>
              <a:rPr lang="tr-TR" sz="2400" dirty="0" err="1">
                <a:latin typeface="Arial" panose="020B0604020202020204" pitchFamily="34" charset="0"/>
                <a:cs typeface="Arial" panose="020B0604020202020204" pitchFamily="34" charset="0"/>
              </a:rPr>
              <a:t>A.Ş.’ne</a:t>
            </a:r>
            <a:r>
              <a:rPr lang="tr-TR" sz="2400" dirty="0">
                <a:latin typeface="Arial" panose="020B0604020202020204" pitchFamily="34" charset="0"/>
                <a:cs typeface="Arial" panose="020B0604020202020204" pitchFamily="34" charset="0"/>
              </a:rPr>
              <a:t> 12 aylık kira bedelini peşin ödemiştir. Kiraya veren Y A.Ş. Kurumlar vergisi mükellefi olduğundan, kiralayan A A.Ş. Gelir vergisi kesintisi yapmaz. Ancak her iki tarafta A.Ş. Olduğu için KDV tutarı hesaplanarak/ödenmeli/ tahsil edilmelidir.</a:t>
            </a:r>
          </a:p>
        </p:txBody>
      </p:sp>
    </p:spTree>
    <p:extLst>
      <p:ext uri="{BB962C8B-B14F-4D97-AF65-F5344CB8AC3E}">
        <p14:creationId xmlns:p14="http://schemas.microsoft.com/office/powerpoint/2010/main" val="983490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4524315"/>
          </a:xfrm>
          <a:prstGeom prst="rect">
            <a:avLst/>
          </a:prstGeom>
          <a:noFill/>
        </p:spPr>
        <p:txBody>
          <a:bodyPr wrap="square" rtlCol="0">
            <a:spAutoFit/>
          </a:bodyPr>
          <a:lstStyle/>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01/06/2019</a:t>
            </a:r>
          </a:p>
          <a:p>
            <a:pPr algn="just"/>
            <a:r>
              <a:rPr lang="tr-TR" b="1" dirty="0">
                <a:latin typeface="Arial" panose="020B0604020202020204" pitchFamily="34" charset="0"/>
                <a:cs typeface="Arial" panose="020B0604020202020204" pitchFamily="34" charset="0"/>
              </a:rPr>
              <a:t>      770 GENEL YÖNETİM GİDERİ 		      2.000</a:t>
            </a:r>
          </a:p>
          <a:p>
            <a:pPr algn="just"/>
            <a:r>
              <a:rPr lang="tr-TR" b="1" dirty="0">
                <a:latin typeface="Arial" panose="020B0604020202020204" pitchFamily="34" charset="0"/>
                <a:cs typeface="Arial" panose="020B0604020202020204" pitchFamily="34" charset="0"/>
              </a:rPr>
              <a:t>      180 GELECEK AYLARA AİT GİDERLER    12.000</a:t>
            </a:r>
          </a:p>
          <a:p>
            <a:pPr algn="just"/>
            <a:r>
              <a:rPr lang="tr-TR" b="1" dirty="0">
                <a:latin typeface="Arial" panose="020B0604020202020204" pitchFamily="34" charset="0"/>
                <a:cs typeface="Arial" panose="020B0604020202020204" pitchFamily="34" charset="0"/>
              </a:rPr>
              <a:t>      280 GELECEK YILLARA AİT GİDERLER   10.000</a:t>
            </a:r>
          </a:p>
          <a:p>
            <a:pPr algn="just"/>
            <a:r>
              <a:rPr lang="tr-TR" b="1" dirty="0">
                <a:latin typeface="Arial" panose="020B0604020202020204" pitchFamily="34" charset="0"/>
                <a:cs typeface="Arial" panose="020B0604020202020204" pitchFamily="34" charset="0"/>
              </a:rPr>
              <a:t>      191 İNDİRİLECEK KDV		      4.320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102 BANKALAR HS. 		        28.320	</a:t>
            </a:r>
          </a:p>
          <a:p>
            <a:pPr algn="just"/>
            <a:endParaRPr lang="tr-TR" b="1" dirty="0">
              <a:latin typeface="Arial" panose="020B0604020202020204" pitchFamily="34" charset="0"/>
              <a:cs typeface="Arial" panose="020B0604020202020204" pitchFamily="34" charset="0"/>
            </a:endParaRPr>
          </a:p>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Her aya ait kira gideri o ay içinde gider olarak kaydedilir. 	</a:t>
            </a:r>
          </a:p>
          <a:p>
            <a:pPr algn="just"/>
            <a:r>
              <a:rPr lang="tr-TR" b="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 01/06/2019</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770 GENEL YÖNETİM GİDERİ 		      2.000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180 GEL.AY.AİT GİDERLER	          2.000 		</a:t>
            </a:r>
            <a:endParaRPr lang="tr-TR" sz="2400" b="1" dirty="0">
              <a:solidFill>
                <a:schemeClr val="tx2"/>
              </a:solidFill>
              <a:latin typeface="Arial" panose="020B0604020202020204" pitchFamily="34" charset="0"/>
              <a:cs typeface="Arial" panose="020B0604020202020204" pitchFamily="34" charset="0"/>
            </a:endParaRP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53159" y="1556792"/>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275856" y="1557783"/>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1556792"/>
            <a:ext cx="0"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1562496"/>
            <a:ext cx="0" cy="211030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3360" y="1556792"/>
            <a:ext cx="0"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68022" y="1556792"/>
            <a:ext cx="17703"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53159" y="3645023"/>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06936" y="3622205"/>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2 Düz Bağlayıcı">
            <a:extLst>
              <a:ext uri="{FF2B5EF4-FFF2-40B4-BE49-F238E27FC236}">
                <a16:creationId xmlns:a16="http://schemas.microsoft.com/office/drawing/2014/main" id="{1C3EEE38-F539-5542-9E4A-E8389B0E2E5D}"/>
              </a:ext>
            </a:extLst>
          </p:cNvPr>
          <p:cNvCxnSpPr>
            <a:cxnSpLocks/>
          </p:cNvCxnSpPr>
          <p:nvPr/>
        </p:nvCxnSpPr>
        <p:spPr>
          <a:xfrm>
            <a:off x="494087" y="4337327"/>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42 Düz Bağlayıcı">
            <a:extLst>
              <a:ext uri="{FF2B5EF4-FFF2-40B4-BE49-F238E27FC236}">
                <a16:creationId xmlns:a16="http://schemas.microsoft.com/office/drawing/2014/main" id="{3F193C92-FE8A-2849-8FE9-A6A2F3EA92F2}"/>
              </a:ext>
            </a:extLst>
          </p:cNvPr>
          <p:cNvCxnSpPr>
            <a:cxnSpLocks/>
          </p:cNvCxnSpPr>
          <p:nvPr/>
        </p:nvCxnSpPr>
        <p:spPr>
          <a:xfrm>
            <a:off x="3316784" y="4338318"/>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34 Düz Bağlayıcı">
            <a:extLst>
              <a:ext uri="{FF2B5EF4-FFF2-40B4-BE49-F238E27FC236}">
                <a16:creationId xmlns:a16="http://schemas.microsoft.com/office/drawing/2014/main" id="{26C61954-47FC-6D4B-9671-38E963720944}"/>
              </a:ext>
            </a:extLst>
          </p:cNvPr>
          <p:cNvCxnSpPr>
            <a:cxnSpLocks/>
          </p:cNvCxnSpPr>
          <p:nvPr/>
        </p:nvCxnSpPr>
        <p:spPr>
          <a:xfrm>
            <a:off x="4900960" y="4337327"/>
            <a:ext cx="0"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34 Düz Bağlayıcı">
            <a:extLst>
              <a:ext uri="{FF2B5EF4-FFF2-40B4-BE49-F238E27FC236}">
                <a16:creationId xmlns:a16="http://schemas.microsoft.com/office/drawing/2014/main" id="{41DDAD01-D991-DE4E-A50C-042FF54755B2}"/>
              </a:ext>
            </a:extLst>
          </p:cNvPr>
          <p:cNvCxnSpPr>
            <a:cxnSpLocks/>
          </p:cNvCxnSpPr>
          <p:nvPr/>
        </p:nvCxnSpPr>
        <p:spPr>
          <a:xfrm>
            <a:off x="6053088" y="4343031"/>
            <a:ext cx="0" cy="211030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34 Düz Bağlayıcı">
            <a:extLst>
              <a:ext uri="{FF2B5EF4-FFF2-40B4-BE49-F238E27FC236}">
                <a16:creationId xmlns:a16="http://schemas.microsoft.com/office/drawing/2014/main" id="{1ED00871-5C69-6A4C-A2A4-57947CBE0170}"/>
              </a:ext>
            </a:extLst>
          </p:cNvPr>
          <p:cNvCxnSpPr>
            <a:cxnSpLocks/>
          </p:cNvCxnSpPr>
          <p:nvPr/>
        </p:nvCxnSpPr>
        <p:spPr>
          <a:xfrm>
            <a:off x="7164288" y="4337327"/>
            <a:ext cx="0"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34 Düz Bağlayıcı">
            <a:extLst>
              <a:ext uri="{FF2B5EF4-FFF2-40B4-BE49-F238E27FC236}">
                <a16:creationId xmlns:a16="http://schemas.microsoft.com/office/drawing/2014/main" id="{C0BAC7F0-EE42-3B4D-A647-DEB2507FBF1D}"/>
              </a:ext>
            </a:extLst>
          </p:cNvPr>
          <p:cNvCxnSpPr>
            <a:cxnSpLocks/>
          </p:cNvCxnSpPr>
          <p:nvPr/>
        </p:nvCxnSpPr>
        <p:spPr>
          <a:xfrm>
            <a:off x="508950" y="4337327"/>
            <a:ext cx="17703"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42 Düz Bağlayıcı">
            <a:extLst>
              <a:ext uri="{FF2B5EF4-FFF2-40B4-BE49-F238E27FC236}">
                <a16:creationId xmlns:a16="http://schemas.microsoft.com/office/drawing/2014/main" id="{0A304D93-1E8B-7F4C-B3A9-BDE764E34D21}"/>
              </a:ext>
            </a:extLst>
          </p:cNvPr>
          <p:cNvCxnSpPr>
            <a:cxnSpLocks/>
          </p:cNvCxnSpPr>
          <p:nvPr/>
        </p:nvCxnSpPr>
        <p:spPr>
          <a:xfrm flipV="1">
            <a:off x="494087" y="6425558"/>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42 Düz Bağlayıcı">
            <a:extLst>
              <a:ext uri="{FF2B5EF4-FFF2-40B4-BE49-F238E27FC236}">
                <a16:creationId xmlns:a16="http://schemas.microsoft.com/office/drawing/2014/main" id="{6F519144-5468-FE48-AE09-7C9CFD7ACA7F}"/>
              </a:ext>
            </a:extLst>
          </p:cNvPr>
          <p:cNvCxnSpPr>
            <a:cxnSpLocks/>
          </p:cNvCxnSpPr>
          <p:nvPr/>
        </p:nvCxnSpPr>
        <p:spPr>
          <a:xfrm>
            <a:off x="3347864" y="640274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840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par>
                          <p:cTn id="56" fill="hold">
                            <p:stCondLst>
                              <p:cond delay="2500"/>
                            </p:stCondLst>
                            <p:childTnLst>
                              <p:par>
                                <p:cTn id="57" presetID="17" presetClass="entr" presetSubtype="8" fill="hold" nodeType="after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p:cTn id="59" dur="500" fill="hold"/>
                                        <p:tgtEl>
                                          <p:spTgt spid="13"/>
                                        </p:tgtEl>
                                        <p:attrNameLst>
                                          <p:attrName>ppt_x</p:attrName>
                                        </p:attrNameLst>
                                      </p:cBhvr>
                                      <p:tavLst>
                                        <p:tav tm="0">
                                          <p:val>
                                            <p:strVal val="#ppt_x-#ppt_w/2"/>
                                          </p:val>
                                        </p:tav>
                                        <p:tav tm="100000">
                                          <p:val>
                                            <p:strVal val="#ppt_x"/>
                                          </p:val>
                                        </p:tav>
                                      </p:tavLst>
                                    </p:anim>
                                    <p:anim calcmode="lin" valueType="num">
                                      <p:cBhvr>
                                        <p:cTn id="60" dur="500" fill="hold"/>
                                        <p:tgtEl>
                                          <p:spTgt spid="13"/>
                                        </p:tgtEl>
                                        <p:attrNameLst>
                                          <p:attrName>ppt_y</p:attrName>
                                        </p:attrNameLst>
                                      </p:cBhvr>
                                      <p:tavLst>
                                        <p:tav tm="0">
                                          <p:val>
                                            <p:strVal val="#ppt_y"/>
                                          </p:val>
                                        </p:tav>
                                        <p:tav tm="100000">
                                          <p:val>
                                            <p:strVal val="#ppt_y"/>
                                          </p:val>
                                        </p:tav>
                                      </p:tavLst>
                                    </p:anim>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strVal val="#ppt_h"/>
                                          </p:val>
                                        </p:tav>
                                        <p:tav tm="100000">
                                          <p:val>
                                            <p:strVal val="#ppt_h"/>
                                          </p:val>
                                        </p:tav>
                                      </p:tavLst>
                                    </p:anim>
                                  </p:childTnLst>
                                </p:cTn>
                              </p:par>
                            </p:childTnLst>
                          </p:cTn>
                        </p:par>
                        <p:par>
                          <p:cTn id="63" fill="hold">
                            <p:stCondLst>
                              <p:cond delay="3000"/>
                            </p:stCondLst>
                            <p:childTnLst>
                              <p:par>
                                <p:cTn id="64" presetID="17" presetClass="entr" presetSubtype="8" fill="hold" nodeType="afterEffect">
                                  <p:stCondLst>
                                    <p:cond delay="0"/>
                                  </p:stCondLst>
                                  <p:childTnLst>
                                    <p:set>
                                      <p:cBhvr>
                                        <p:cTn id="65" dur="1" fill="hold">
                                          <p:stCondLst>
                                            <p:cond delay="0"/>
                                          </p:stCondLst>
                                        </p:cTn>
                                        <p:tgtEl>
                                          <p:spTgt spid="14"/>
                                        </p:tgtEl>
                                        <p:attrNameLst>
                                          <p:attrName>style.visibility</p:attrName>
                                        </p:attrNameLst>
                                      </p:cBhvr>
                                      <p:to>
                                        <p:strVal val="visible"/>
                                      </p:to>
                                    </p:set>
                                    <p:anim calcmode="lin" valueType="num">
                                      <p:cBhvr>
                                        <p:cTn id="66" dur="500" fill="hold"/>
                                        <p:tgtEl>
                                          <p:spTgt spid="14"/>
                                        </p:tgtEl>
                                        <p:attrNameLst>
                                          <p:attrName>ppt_x</p:attrName>
                                        </p:attrNameLst>
                                      </p:cBhvr>
                                      <p:tavLst>
                                        <p:tav tm="0">
                                          <p:val>
                                            <p:strVal val="#ppt_x-#ppt_w/2"/>
                                          </p:val>
                                        </p:tav>
                                        <p:tav tm="100000">
                                          <p:val>
                                            <p:strVal val="#ppt_x"/>
                                          </p:val>
                                        </p:tav>
                                      </p:tavLst>
                                    </p:anim>
                                    <p:anim calcmode="lin" valueType="num">
                                      <p:cBhvr>
                                        <p:cTn id="67" dur="500" fill="hold"/>
                                        <p:tgtEl>
                                          <p:spTgt spid="14"/>
                                        </p:tgtEl>
                                        <p:attrNameLst>
                                          <p:attrName>ppt_y</p:attrName>
                                        </p:attrNameLst>
                                      </p:cBhvr>
                                      <p:tavLst>
                                        <p:tav tm="0">
                                          <p:val>
                                            <p:strVal val="#ppt_y"/>
                                          </p:val>
                                        </p:tav>
                                        <p:tav tm="100000">
                                          <p:val>
                                            <p:strVal val="#ppt_y"/>
                                          </p:val>
                                        </p:tav>
                                      </p:tavLst>
                                    </p:anim>
                                    <p:anim calcmode="lin" valueType="num">
                                      <p:cBhvr>
                                        <p:cTn id="68" dur="500" fill="hold"/>
                                        <p:tgtEl>
                                          <p:spTgt spid="14"/>
                                        </p:tgtEl>
                                        <p:attrNameLst>
                                          <p:attrName>ppt_w</p:attrName>
                                        </p:attrNameLst>
                                      </p:cBhvr>
                                      <p:tavLst>
                                        <p:tav tm="0">
                                          <p:val>
                                            <p:fltVal val="0"/>
                                          </p:val>
                                        </p:tav>
                                        <p:tav tm="100000">
                                          <p:val>
                                            <p:strVal val="#ppt_w"/>
                                          </p:val>
                                        </p:tav>
                                      </p:tavLst>
                                    </p:anim>
                                    <p:anim calcmode="lin" valueType="num">
                                      <p:cBhvr>
                                        <p:cTn id="69" dur="500" fill="hold"/>
                                        <p:tgtEl>
                                          <p:spTgt spid="14"/>
                                        </p:tgtEl>
                                        <p:attrNameLst>
                                          <p:attrName>ppt_h</p:attrName>
                                        </p:attrNameLst>
                                      </p:cBhvr>
                                      <p:tavLst>
                                        <p:tav tm="0">
                                          <p:val>
                                            <p:strVal val="#ppt_h"/>
                                          </p:val>
                                        </p:tav>
                                        <p:tav tm="100000">
                                          <p:val>
                                            <p:strVal val="#ppt_h"/>
                                          </p:val>
                                        </p:tav>
                                      </p:tavLst>
                                    </p:anim>
                                  </p:childTnLst>
                                </p:cTn>
                              </p:par>
                              <p:par>
                                <p:cTn id="70" presetID="37" presetClass="entr" presetSubtype="0" fill="hold" nodeType="with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fade">
                                      <p:cBhvr>
                                        <p:cTn id="72" dur="1000"/>
                                        <p:tgtEl>
                                          <p:spTgt spid="15"/>
                                        </p:tgtEl>
                                      </p:cBhvr>
                                    </p:animEffect>
                                    <p:anim calcmode="lin" valueType="num">
                                      <p:cBhvr>
                                        <p:cTn id="73" dur="1000" fill="hold"/>
                                        <p:tgtEl>
                                          <p:spTgt spid="15"/>
                                        </p:tgtEl>
                                        <p:attrNameLst>
                                          <p:attrName>ppt_x</p:attrName>
                                        </p:attrNameLst>
                                      </p:cBhvr>
                                      <p:tavLst>
                                        <p:tav tm="0">
                                          <p:val>
                                            <p:strVal val="#ppt_x"/>
                                          </p:val>
                                        </p:tav>
                                        <p:tav tm="100000">
                                          <p:val>
                                            <p:strVal val="#ppt_x"/>
                                          </p:val>
                                        </p:tav>
                                      </p:tavLst>
                                    </p:anim>
                                    <p:anim calcmode="lin" valueType="num">
                                      <p:cBhvr>
                                        <p:cTn id="74" dur="900" decel="100000" fill="hold"/>
                                        <p:tgtEl>
                                          <p:spTgt spid="15"/>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76" presetID="37"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900" decel="100000" fill="hold"/>
                                        <p:tgtEl>
                                          <p:spTgt spid="16"/>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82" presetID="37" presetClass="entr" presetSubtype="0" fill="hold" nodeType="with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fade">
                                      <p:cBhvr>
                                        <p:cTn id="84" dur="1000"/>
                                        <p:tgtEl>
                                          <p:spTgt spid="17"/>
                                        </p:tgtEl>
                                      </p:cBhvr>
                                    </p:animEffect>
                                    <p:anim calcmode="lin" valueType="num">
                                      <p:cBhvr>
                                        <p:cTn id="85" dur="1000" fill="hold"/>
                                        <p:tgtEl>
                                          <p:spTgt spid="17"/>
                                        </p:tgtEl>
                                        <p:attrNameLst>
                                          <p:attrName>ppt_x</p:attrName>
                                        </p:attrNameLst>
                                      </p:cBhvr>
                                      <p:tavLst>
                                        <p:tav tm="0">
                                          <p:val>
                                            <p:strVal val="#ppt_x"/>
                                          </p:val>
                                        </p:tav>
                                        <p:tav tm="100000">
                                          <p:val>
                                            <p:strVal val="#ppt_x"/>
                                          </p:val>
                                        </p:tav>
                                      </p:tavLst>
                                    </p:anim>
                                    <p:anim calcmode="lin" valueType="num">
                                      <p:cBhvr>
                                        <p:cTn id="86" dur="900" decel="100000" fill="hold"/>
                                        <p:tgtEl>
                                          <p:spTgt spid="17"/>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88" presetID="37" presetClass="entr" presetSubtype="0" fill="hold" nodeType="with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fade">
                                      <p:cBhvr>
                                        <p:cTn id="90" dur="1000"/>
                                        <p:tgtEl>
                                          <p:spTgt spid="18"/>
                                        </p:tgtEl>
                                      </p:cBhvr>
                                    </p:animEffect>
                                    <p:anim calcmode="lin" valueType="num">
                                      <p:cBhvr>
                                        <p:cTn id="91" dur="1000" fill="hold"/>
                                        <p:tgtEl>
                                          <p:spTgt spid="18"/>
                                        </p:tgtEl>
                                        <p:attrNameLst>
                                          <p:attrName>ppt_x</p:attrName>
                                        </p:attrNameLst>
                                      </p:cBhvr>
                                      <p:tavLst>
                                        <p:tav tm="0">
                                          <p:val>
                                            <p:strVal val="#ppt_x"/>
                                          </p:val>
                                        </p:tav>
                                        <p:tav tm="100000">
                                          <p:val>
                                            <p:strVal val="#ppt_x"/>
                                          </p:val>
                                        </p:tav>
                                      </p:tavLst>
                                    </p:anim>
                                    <p:anim calcmode="lin" valueType="num">
                                      <p:cBhvr>
                                        <p:cTn id="92" dur="900" decel="100000" fill="hold"/>
                                        <p:tgtEl>
                                          <p:spTgt spid="18"/>
                                        </p:tgtEl>
                                        <p:attrNameLst>
                                          <p:attrName>ppt_y</p:attrName>
                                        </p:attrNameLst>
                                      </p:cBhvr>
                                      <p:tavLst>
                                        <p:tav tm="0">
                                          <p:val>
                                            <p:strVal val="#ppt_y+1"/>
                                          </p:val>
                                        </p:tav>
                                        <p:tav tm="100000">
                                          <p:val>
                                            <p:strVal val="#ppt_y-.03"/>
                                          </p:val>
                                        </p:tav>
                                      </p:tavLst>
                                    </p:anim>
                                    <p:anim calcmode="lin" valueType="num">
                                      <p:cBhvr>
                                        <p:cTn id="93"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94" fill="hold">
                            <p:stCondLst>
                              <p:cond delay="4000"/>
                            </p:stCondLst>
                            <p:childTnLst>
                              <p:par>
                                <p:cTn id="95" presetID="17" presetClass="entr" presetSubtype="8" fill="hold" nodeType="after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p:cTn id="97" dur="500" fill="hold"/>
                                        <p:tgtEl>
                                          <p:spTgt spid="19"/>
                                        </p:tgtEl>
                                        <p:attrNameLst>
                                          <p:attrName>ppt_x</p:attrName>
                                        </p:attrNameLst>
                                      </p:cBhvr>
                                      <p:tavLst>
                                        <p:tav tm="0">
                                          <p:val>
                                            <p:strVal val="#ppt_x-#ppt_w/2"/>
                                          </p:val>
                                        </p:tav>
                                        <p:tav tm="100000">
                                          <p:val>
                                            <p:strVal val="#ppt_x"/>
                                          </p:val>
                                        </p:tav>
                                      </p:tavLst>
                                    </p:anim>
                                    <p:anim calcmode="lin" valueType="num">
                                      <p:cBhvr>
                                        <p:cTn id="98" dur="500" fill="hold"/>
                                        <p:tgtEl>
                                          <p:spTgt spid="19"/>
                                        </p:tgtEl>
                                        <p:attrNameLst>
                                          <p:attrName>ppt_y</p:attrName>
                                        </p:attrNameLst>
                                      </p:cBhvr>
                                      <p:tavLst>
                                        <p:tav tm="0">
                                          <p:val>
                                            <p:strVal val="#ppt_y"/>
                                          </p:val>
                                        </p:tav>
                                        <p:tav tm="100000">
                                          <p:val>
                                            <p:strVal val="#ppt_y"/>
                                          </p:val>
                                        </p:tav>
                                      </p:tavLst>
                                    </p:anim>
                                    <p:anim calcmode="lin" valueType="num">
                                      <p:cBhvr>
                                        <p:cTn id="99" dur="500" fill="hold"/>
                                        <p:tgtEl>
                                          <p:spTgt spid="19"/>
                                        </p:tgtEl>
                                        <p:attrNameLst>
                                          <p:attrName>ppt_w</p:attrName>
                                        </p:attrNameLst>
                                      </p:cBhvr>
                                      <p:tavLst>
                                        <p:tav tm="0">
                                          <p:val>
                                            <p:fltVal val="0"/>
                                          </p:val>
                                        </p:tav>
                                        <p:tav tm="100000">
                                          <p:val>
                                            <p:strVal val="#ppt_w"/>
                                          </p:val>
                                        </p:tav>
                                      </p:tavLst>
                                    </p:anim>
                                    <p:anim calcmode="lin" valueType="num">
                                      <p:cBhvr>
                                        <p:cTn id="100" dur="500" fill="hold"/>
                                        <p:tgtEl>
                                          <p:spTgt spid="19"/>
                                        </p:tgtEl>
                                        <p:attrNameLst>
                                          <p:attrName>ppt_h</p:attrName>
                                        </p:attrNameLst>
                                      </p:cBhvr>
                                      <p:tavLst>
                                        <p:tav tm="0">
                                          <p:val>
                                            <p:strVal val="#ppt_h"/>
                                          </p:val>
                                        </p:tav>
                                        <p:tav tm="100000">
                                          <p:val>
                                            <p:strVal val="#ppt_h"/>
                                          </p:val>
                                        </p:tav>
                                      </p:tavLst>
                                    </p:anim>
                                  </p:childTnLst>
                                </p:cTn>
                              </p:par>
                            </p:childTnLst>
                          </p:cTn>
                        </p:par>
                        <p:par>
                          <p:cTn id="101" fill="hold">
                            <p:stCondLst>
                              <p:cond delay="4500"/>
                            </p:stCondLst>
                            <p:childTnLst>
                              <p:par>
                                <p:cTn id="102" presetID="17" presetClass="entr" presetSubtype="8" fill="hold" nodeType="afterEffect">
                                  <p:stCondLst>
                                    <p:cond delay="0"/>
                                  </p:stCondLst>
                                  <p:childTnLst>
                                    <p:set>
                                      <p:cBhvr>
                                        <p:cTn id="103" dur="1" fill="hold">
                                          <p:stCondLst>
                                            <p:cond delay="0"/>
                                          </p:stCondLst>
                                        </p:cTn>
                                        <p:tgtEl>
                                          <p:spTgt spid="20"/>
                                        </p:tgtEl>
                                        <p:attrNameLst>
                                          <p:attrName>style.visibility</p:attrName>
                                        </p:attrNameLst>
                                      </p:cBhvr>
                                      <p:to>
                                        <p:strVal val="visible"/>
                                      </p:to>
                                    </p:set>
                                    <p:anim calcmode="lin" valueType="num">
                                      <p:cBhvr>
                                        <p:cTn id="104" dur="500" fill="hold"/>
                                        <p:tgtEl>
                                          <p:spTgt spid="20"/>
                                        </p:tgtEl>
                                        <p:attrNameLst>
                                          <p:attrName>ppt_x</p:attrName>
                                        </p:attrNameLst>
                                      </p:cBhvr>
                                      <p:tavLst>
                                        <p:tav tm="0">
                                          <p:val>
                                            <p:strVal val="#ppt_x-#ppt_w/2"/>
                                          </p:val>
                                        </p:tav>
                                        <p:tav tm="100000">
                                          <p:val>
                                            <p:strVal val="#ppt_x"/>
                                          </p:val>
                                        </p:tav>
                                      </p:tavLst>
                                    </p:anim>
                                    <p:anim calcmode="lin" valueType="num">
                                      <p:cBhvr>
                                        <p:cTn id="105" dur="500" fill="hold"/>
                                        <p:tgtEl>
                                          <p:spTgt spid="20"/>
                                        </p:tgtEl>
                                        <p:attrNameLst>
                                          <p:attrName>ppt_y</p:attrName>
                                        </p:attrNameLst>
                                      </p:cBhvr>
                                      <p:tavLst>
                                        <p:tav tm="0">
                                          <p:val>
                                            <p:strVal val="#ppt_y"/>
                                          </p:val>
                                        </p:tav>
                                        <p:tav tm="100000">
                                          <p:val>
                                            <p:strVal val="#ppt_y"/>
                                          </p:val>
                                        </p:tav>
                                      </p:tavLst>
                                    </p:anim>
                                    <p:anim calcmode="lin" valueType="num">
                                      <p:cBhvr>
                                        <p:cTn id="106" dur="500" fill="hold"/>
                                        <p:tgtEl>
                                          <p:spTgt spid="20"/>
                                        </p:tgtEl>
                                        <p:attrNameLst>
                                          <p:attrName>ppt_w</p:attrName>
                                        </p:attrNameLst>
                                      </p:cBhvr>
                                      <p:tavLst>
                                        <p:tav tm="0">
                                          <p:val>
                                            <p:fltVal val="0"/>
                                          </p:val>
                                        </p:tav>
                                        <p:tav tm="100000">
                                          <p:val>
                                            <p:strVal val="#ppt_w"/>
                                          </p:val>
                                        </p:tav>
                                      </p:tavLst>
                                    </p:anim>
                                    <p:anim calcmode="lin" valueType="num">
                                      <p:cBhvr>
                                        <p:cTn id="107" dur="500" fill="hold"/>
                                        <p:tgtEl>
                                          <p:spTgt spid="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3416320"/>
          </a:xfrm>
          <a:prstGeom prst="rect">
            <a:avLst/>
          </a:prstGeom>
          <a:noFill/>
        </p:spPr>
        <p:txBody>
          <a:bodyPr wrap="square" rtlCol="0">
            <a:spAutoFit/>
          </a:bodyPr>
          <a:lstStyle/>
          <a:p>
            <a:pPr algn="just"/>
            <a:r>
              <a:rPr lang="tr-TR" dirty="0">
                <a:latin typeface="Arial" panose="020B0604020202020204" pitchFamily="34" charset="0"/>
                <a:cs typeface="Arial" panose="020B0604020202020204" pitchFamily="34" charset="0"/>
              </a:rPr>
              <a:t>Dönem sonuna gelindiğinde, 2020 yılına ait kira tutarlarının kaydedildiği giderler (10.000 TL) 280 GELECEK YILLARA AİT GİDERLER HS. Dan kısa vadeli 180 GELECEK AYLARA AİT GİDERLER HESABINA aktarılır.</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01/06/2019</a:t>
            </a:r>
          </a:p>
          <a:p>
            <a:pPr algn="just"/>
            <a:r>
              <a:rPr lang="tr-TR" b="1" dirty="0">
                <a:latin typeface="Arial" panose="020B0604020202020204" pitchFamily="34" charset="0"/>
                <a:cs typeface="Arial" panose="020B0604020202020204" pitchFamily="34" charset="0"/>
              </a:rPr>
              <a:t>      180 GELECEK AYLARA AİT GİDERLER    10.000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280 GLC.YILLARA AİT GİD.		        10.000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14) Yukarıdaki uygulamada belirtilen işyeri Y A.Ş. Den değil de bir gerçek kişiden kiralansaydı, kira sözleşmesinin yapıldığı tarihteki kayıt aşağıdaki gibi olurdu.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53159" y="2424855"/>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275856" y="2425846"/>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2424855"/>
            <a:ext cx="0" cy="131499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2430559"/>
            <a:ext cx="0" cy="1309292"/>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3360" y="2424855"/>
            <a:ext cx="0" cy="131499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68022" y="2424855"/>
            <a:ext cx="0" cy="122016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53159" y="3645024"/>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06936" y="3717032"/>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5627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4247317"/>
          </a:xfrm>
          <a:prstGeom prst="rect">
            <a:avLst/>
          </a:prstGeom>
          <a:noFill/>
        </p:spPr>
        <p:txBody>
          <a:bodyPr wrap="square" rtlCol="0">
            <a:spAutoFit/>
          </a:bodyPr>
          <a:lstStyle/>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01/06/2019</a:t>
            </a:r>
          </a:p>
          <a:p>
            <a:pPr algn="just"/>
            <a:r>
              <a:rPr lang="tr-TR" b="1" dirty="0">
                <a:latin typeface="Arial" panose="020B0604020202020204" pitchFamily="34" charset="0"/>
                <a:cs typeface="Arial" panose="020B0604020202020204" pitchFamily="34" charset="0"/>
              </a:rPr>
              <a:t>      770 GENEL YÖNETİM GİDERİ 		      2.000</a:t>
            </a:r>
          </a:p>
          <a:p>
            <a:pPr algn="just"/>
            <a:r>
              <a:rPr lang="tr-TR" b="1" dirty="0">
                <a:latin typeface="Arial" panose="020B0604020202020204" pitchFamily="34" charset="0"/>
                <a:cs typeface="Arial" panose="020B0604020202020204" pitchFamily="34" charset="0"/>
              </a:rPr>
              <a:t>      180 GELECEK AYLARA AİT GİDERLER    12.000</a:t>
            </a:r>
          </a:p>
          <a:p>
            <a:pPr algn="just"/>
            <a:r>
              <a:rPr lang="tr-TR" b="1" dirty="0">
                <a:latin typeface="Arial" panose="020B0604020202020204" pitchFamily="34" charset="0"/>
                <a:cs typeface="Arial" panose="020B0604020202020204" pitchFamily="34" charset="0"/>
              </a:rPr>
              <a:t>      280 GELECEK YILLARA AİT GİDERLER   10.000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102 BANKALAR HS. 		        19.200</a:t>
            </a:r>
          </a:p>
          <a:p>
            <a:pPr algn="just"/>
            <a:r>
              <a:rPr lang="tr-TR" b="1" dirty="0">
                <a:latin typeface="Arial" panose="020B0604020202020204" pitchFamily="34" charset="0"/>
                <a:cs typeface="Arial" panose="020B0604020202020204" pitchFamily="34" charset="0"/>
              </a:rPr>
              <a:t>      (24.000x0,20)	360 ÖD.VERGİ VE FON.		          4.800	</a:t>
            </a:r>
          </a:p>
          <a:p>
            <a:pPr algn="just"/>
            <a:endParaRPr lang="tr-TR" b="1" dirty="0">
              <a:latin typeface="Arial" panose="020B0604020202020204" pitchFamily="34" charset="0"/>
              <a:cs typeface="Arial" panose="020B0604020202020204" pitchFamily="34" charset="0"/>
            </a:endParaRPr>
          </a:p>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15) 31.01.2019 tarihinde D işletmesinin KDV hesaplarının son durumu aşağıdaki gibidir. 	</a:t>
            </a:r>
          </a:p>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191 İNDİRİLECEK KDV BORÇ KALANI = 15.000 TL</a:t>
            </a:r>
          </a:p>
          <a:p>
            <a:pPr algn="just"/>
            <a:r>
              <a:rPr lang="tr-TR" b="1" dirty="0">
                <a:latin typeface="Arial" panose="020B0604020202020204" pitchFamily="34" charset="0"/>
                <a:cs typeface="Arial" panose="020B0604020202020204" pitchFamily="34" charset="0"/>
              </a:rPr>
              <a:t>391 HESAPLANAN KDV ALACAK KALANI = 12.000 TL		</a:t>
            </a:r>
            <a:endParaRPr lang="tr-TR" sz="2400" b="1" dirty="0">
              <a:solidFill>
                <a:schemeClr val="tx2"/>
              </a:solidFill>
              <a:latin typeface="Arial" panose="020B0604020202020204" pitchFamily="34" charset="0"/>
              <a:cs typeface="Arial" panose="020B0604020202020204" pitchFamily="34" charset="0"/>
            </a:endParaRP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53159" y="1556792"/>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275856" y="1557783"/>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1556792"/>
            <a:ext cx="0"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1562496"/>
            <a:ext cx="0" cy="211030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3360" y="1556792"/>
            <a:ext cx="0"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68022" y="1556792"/>
            <a:ext cx="17703" cy="21160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53159" y="3645023"/>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06936" y="3622205"/>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795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4708981"/>
          </a:xfrm>
          <a:prstGeom prst="rect">
            <a:avLst/>
          </a:prstGeom>
          <a:noFill/>
        </p:spPr>
        <p:txBody>
          <a:bodyPr wrap="square" rtlCol="0">
            <a:spAutoFit/>
          </a:bodyPr>
          <a:lstStyle/>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01/06/2019</a:t>
            </a:r>
          </a:p>
          <a:p>
            <a:pPr algn="just"/>
            <a:r>
              <a:rPr lang="tr-TR" b="1" dirty="0">
                <a:latin typeface="Arial" panose="020B0604020202020204" pitchFamily="34" charset="0"/>
                <a:cs typeface="Arial" panose="020B0604020202020204" pitchFamily="34" charset="0"/>
              </a:rPr>
              <a:t>      190 DEVREDEN KDV HS. 		      2.000</a:t>
            </a:r>
          </a:p>
          <a:p>
            <a:pPr algn="just"/>
            <a:r>
              <a:rPr lang="tr-TR" b="1" dirty="0">
                <a:latin typeface="Arial" panose="020B0604020202020204" pitchFamily="34" charset="0"/>
                <a:cs typeface="Arial" panose="020B0604020202020204" pitchFamily="34" charset="0"/>
              </a:rPr>
              <a:t>      391 HESAPLANAN KDV HS.		    12.000</a:t>
            </a:r>
          </a:p>
          <a:p>
            <a:pPr algn="just"/>
            <a:r>
              <a:rPr lang="tr-TR" b="1" dirty="0">
                <a:latin typeface="Arial" panose="020B0604020202020204" pitchFamily="34" charset="0"/>
                <a:cs typeface="Arial" panose="020B0604020202020204" pitchFamily="34" charset="0"/>
              </a:rPr>
              <a:t>		191 İNDİRİLECEK KDV 		        15.000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16) B A.Ş. , K A.Ş. </a:t>
            </a:r>
            <a:r>
              <a:rPr lang="tr-TR" b="1" dirty="0" err="1">
                <a:latin typeface="Arial" panose="020B0604020202020204" pitchFamily="34" charset="0"/>
                <a:cs typeface="Arial" panose="020B0604020202020204" pitchFamily="34" charset="0"/>
              </a:rPr>
              <a:t>Nin</a:t>
            </a:r>
            <a:r>
              <a:rPr lang="tr-TR" b="1" dirty="0">
                <a:latin typeface="Arial" panose="020B0604020202020204" pitchFamily="34" charset="0"/>
                <a:cs typeface="Arial" panose="020B0604020202020204" pitchFamily="34" charset="0"/>
              </a:rPr>
              <a:t> %30 sermaye payına sahiptir. Yıl sonunda K A.Ş. Kâr dağıtmış ve B A.Ş. Adına 12.000 TL kâr payı tahakkuk ettirilmiştir. (31.03.2019)</a:t>
            </a:r>
          </a:p>
          <a:p>
            <a:pPr algn="just"/>
            <a:r>
              <a:rPr lang="tr-TR" sz="2400" b="1" dirty="0">
                <a:solidFill>
                  <a:schemeClr val="tx2"/>
                </a:solidFill>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31/03/2019</a:t>
            </a:r>
          </a:p>
          <a:p>
            <a:pPr algn="just"/>
            <a:r>
              <a:rPr lang="tr-TR" dirty="0">
                <a:latin typeface="Arial" panose="020B0604020202020204" pitchFamily="34" charset="0"/>
                <a:cs typeface="Arial" panose="020B0604020202020204" pitchFamily="34" charset="0"/>
              </a:rPr>
              <a:t>      132 İŞTİRAKLERDEN ALACAKLAR 	    12.000</a:t>
            </a:r>
          </a:p>
          <a:p>
            <a:pPr algn="just"/>
            <a:r>
              <a:rPr lang="tr-TR" dirty="0">
                <a:latin typeface="Arial" panose="020B0604020202020204" pitchFamily="34" charset="0"/>
                <a:cs typeface="Arial" panose="020B0604020202020204" pitchFamily="34" charset="0"/>
              </a:rPr>
              <a:t>          132.01 Yurtiçi </a:t>
            </a:r>
            <a:r>
              <a:rPr lang="tr-TR" dirty="0" err="1">
                <a:latin typeface="Arial" panose="020B0604020202020204" pitchFamily="34" charset="0"/>
                <a:cs typeface="Arial" panose="020B0604020202020204" pitchFamily="34" charset="0"/>
              </a:rPr>
              <a:t>İşt.dan</a:t>
            </a:r>
            <a:r>
              <a:rPr lang="tr-TR" dirty="0">
                <a:latin typeface="Arial" panose="020B0604020202020204" pitchFamily="34" charset="0"/>
                <a:cs typeface="Arial" panose="020B0604020202020204" pitchFamily="34" charset="0"/>
              </a:rPr>
              <a:t> Al.</a:t>
            </a:r>
          </a:p>
          <a:p>
            <a:pPr algn="just"/>
            <a:r>
              <a:rPr lang="tr-TR" sz="2400" b="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640 İŞTİRAKLERDEN 		          12.000</a:t>
            </a:r>
          </a:p>
          <a:p>
            <a:pPr algn="just"/>
            <a:r>
              <a:rPr lang="tr-TR" dirty="0">
                <a:latin typeface="Arial" panose="020B0604020202020204" pitchFamily="34" charset="0"/>
                <a:cs typeface="Arial" panose="020B0604020202020204" pitchFamily="34" charset="0"/>
              </a:rPr>
              <a:t>		   TEMETTÜ GELİRLERİ</a:t>
            </a:r>
          </a:p>
          <a:p>
            <a:pPr algn="just"/>
            <a:r>
              <a:rPr lang="tr-TR" dirty="0">
                <a:latin typeface="Arial" panose="020B0604020202020204" pitchFamily="34" charset="0"/>
                <a:cs typeface="Arial" panose="020B0604020202020204" pitchFamily="34" charset="0"/>
              </a:rPr>
              <a:t>		   640.01 Vergiye  Tabi </a:t>
            </a:r>
          </a:p>
          <a:p>
            <a:pPr algn="just"/>
            <a:r>
              <a:rPr lang="tr-TR" dirty="0">
                <a:latin typeface="Arial" panose="020B0604020202020204" pitchFamily="34" charset="0"/>
                <a:cs typeface="Arial" panose="020B0604020202020204" pitchFamily="34" charset="0"/>
              </a:rPr>
              <a:t>		              Olmayan </a:t>
            </a:r>
            <a:r>
              <a:rPr lang="tr-TR" dirty="0" err="1">
                <a:latin typeface="Arial" panose="020B0604020202020204" pitchFamily="34" charset="0"/>
                <a:cs typeface="Arial" panose="020B0604020202020204" pitchFamily="34" charset="0"/>
              </a:rPr>
              <a:t>Tem.Gel</a:t>
            </a:r>
            <a:r>
              <a:rPr lang="tr-TR" dirty="0">
                <a:latin typeface="Arial" panose="020B0604020202020204" pitchFamily="34" charset="0"/>
                <a:cs typeface="Arial" panose="020B0604020202020204" pitchFamily="34" charset="0"/>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53159" y="1556792"/>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275856" y="1557783"/>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1556792"/>
            <a:ext cx="0" cy="1058004"/>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1562496"/>
            <a:ext cx="0" cy="104089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3360" y="1556792"/>
            <a:ext cx="0" cy="1058004"/>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68022" y="1556792"/>
            <a:ext cx="0" cy="1058004"/>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53159" y="2615709"/>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06936" y="2591977"/>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2 Düz Bağlayıcı">
            <a:extLst>
              <a:ext uri="{FF2B5EF4-FFF2-40B4-BE49-F238E27FC236}">
                <a16:creationId xmlns:a16="http://schemas.microsoft.com/office/drawing/2014/main" id="{B7718048-5194-9743-B502-F2781B8FB6CB}"/>
              </a:ext>
            </a:extLst>
          </p:cNvPr>
          <p:cNvCxnSpPr>
            <a:cxnSpLocks/>
          </p:cNvCxnSpPr>
          <p:nvPr/>
        </p:nvCxnSpPr>
        <p:spPr>
          <a:xfrm>
            <a:off x="467544" y="388225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2 Düz Bağlayıcı">
            <a:extLst>
              <a:ext uri="{FF2B5EF4-FFF2-40B4-BE49-F238E27FC236}">
                <a16:creationId xmlns:a16="http://schemas.microsoft.com/office/drawing/2014/main" id="{0A5A6821-F9B8-BE4B-A810-3EC8F6C13933}"/>
              </a:ext>
            </a:extLst>
          </p:cNvPr>
          <p:cNvCxnSpPr>
            <a:cxnSpLocks/>
          </p:cNvCxnSpPr>
          <p:nvPr/>
        </p:nvCxnSpPr>
        <p:spPr>
          <a:xfrm>
            <a:off x="3290241" y="388324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34 Düz Bağlayıcı">
            <a:extLst>
              <a:ext uri="{FF2B5EF4-FFF2-40B4-BE49-F238E27FC236}">
                <a16:creationId xmlns:a16="http://schemas.microsoft.com/office/drawing/2014/main" id="{EA3327A7-1190-794B-AB06-1361D57ADB85}"/>
              </a:ext>
            </a:extLst>
          </p:cNvPr>
          <p:cNvCxnSpPr>
            <a:cxnSpLocks/>
          </p:cNvCxnSpPr>
          <p:nvPr/>
        </p:nvCxnSpPr>
        <p:spPr>
          <a:xfrm>
            <a:off x="4874417" y="3882250"/>
            <a:ext cx="0" cy="195147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34 Düz Bağlayıcı">
            <a:extLst>
              <a:ext uri="{FF2B5EF4-FFF2-40B4-BE49-F238E27FC236}">
                <a16:creationId xmlns:a16="http://schemas.microsoft.com/office/drawing/2014/main" id="{BC398694-7921-0C44-934E-9A4B53583E28}"/>
              </a:ext>
            </a:extLst>
          </p:cNvPr>
          <p:cNvCxnSpPr>
            <a:cxnSpLocks/>
          </p:cNvCxnSpPr>
          <p:nvPr/>
        </p:nvCxnSpPr>
        <p:spPr>
          <a:xfrm>
            <a:off x="6026545" y="3887954"/>
            <a:ext cx="0" cy="19893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34 Düz Bağlayıcı">
            <a:extLst>
              <a:ext uri="{FF2B5EF4-FFF2-40B4-BE49-F238E27FC236}">
                <a16:creationId xmlns:a16="http://schemas.microsoft.com/office/drawing/2014/main" id="{5823E9A5-71A0-FC4F-BB14-05E7E340414A}"/>
              </a:ext>
            </a:extLst>
          </p:cNvPr>
          <p:cNvCxnSpPr>
            <a:cxnSpLocks/>
          </p:cNvCxnSpPr>
          <p:nvPr/>
        </p:nvCxnSpPr>
        <p:spPr>
          <a:xfrm>
            <a:off x="7137745" y="3882250"/>
            <a:ext cx="0" cy="1995021"/>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34 Düz Bağlayıcı">
            <a:extLst>
              <a:ext uri="{FF2B5EF4-FFF2-40B4-BE49-F238E27FC236}">
                <a16:creationId xmlns:a16="http://schemas.microsoft.com/office/drawing/2014/main" id="{85D0B8E0-D4DD-5048-A238-9FFC6FEC5809}"/>
              </a:ext>
            </a:extLst>
          </p:cNvPr>
          <p:cNvCxnSpPr>
            <a:cxnSpLocks/>
          </p:cNvCxnSpPr>
          <p:nvPr/>
        </p:nvCxnSpPr>
        <p:spPr>
          <a:xfrm flipH="1">
            <a:off x="467544" y="3882250"/>
            <a:ext cx="14863" cy="1995021"/>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42 Düz Bağlayıcı">
            <a:extLst>
              <a:ext uri="{FF2B5EF4-FFF2-40B4-BE49-F238E27FC236}">
                <a16:creationId xmlns:a16="http://schemas.microsoft.com/office/drawing/2014/main" id="{1F4F3FE8-8B70-194A-88CA-37691EDB3BA3}"/>
              </a:ext>
            </a:extLst>
          </p:cNvPr>
          <p:cNvCxnSpPr>
            <a:cxnSpLocks/>
          </p:cNvCxnSpPr>
          <p:nvPr/>
        </p:nvCxnSpPr>
        <p:spPr>
          <a:xfrm flipV="1">
            <a:off x="467544" y="5877271"/>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42 Düz Bağlayıcı">
            <a:extLst>
              <a:ext uri="{FF2B5EF4-FFF2-40B4-BE49-F238E27FC236}">
                <a16:creationId xmlns:a16="http://schemas.microsoft.com/office/drawing/2014/main" id="{0BCDCA8E-81B5-F44C-9D5A-685AAB85A9C3}"/>
              </a:ext>
            </a:extLst>
          </p:cNvPr>
          <p:cNvCxnSpPr>
            <a:cxnSpLocks/>
          </p:cNvCxnSpPr>
          <p:nvPr/>
        </p:nvCxnSpPr>
        <p:spPr>
          <a:xfrm>
            <a:off x="3321321" y="5854453"/>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0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par>
                          <p:cTn id="56" fill="hold">
                            <p:stCondLst>
                              <p:cond delay="2500"/>
                            </p:stCondLst>
                            <p:childTnLst>
                              <p:par>
                                <p:cTn id="57" presetID="17" presetClass="entr" presetSubtype="8" fill="hold" nodeType="after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ppt_x</p:attrName>
                                        </p:attrNameLst>
                                      </p:cBhvr>
                                      <p:tavLst>
                                        <p:tav tm="0">
                                          <p:val>
                                            <p:strVal val="#ppt_x-#ppt_w/2"/>
                                          </p:val>
                                        </p:tav>
                                        <p:tav tm="100000">
                                          <p:val>
                                            <p:strVal val="#ppt_x"/>
                                          </p:val>
                                        </p:tav>
                                      </p:tavLst>
                                    </p:anim>
                                    <p:anim calcmode="lin" valueType="num">
                                      <p:cBhvr>
                                        <p:cTn id="60" dur="500" fill="hold"/>
                                        <p:tgtEl>
                                          <p:spTgt spid="15"/>
                                        </p:tgtEl>
                                        <p:attrNameLst>
                                          <p:attrName>ppt_y</p:attrName>
                                        </p:attrNameLst>
                                      </p:cBhvr>
                                      <p:tavLst>
                                        <p:tav tm="0">
                                          <p:val>
                                            <p:strVal val="#ppt_y"/>
                                          </p:val>
                                        </p:tav>
                                        <p:tav tm="100000">
                                          <p:val>
                                            <p:strVal val="#ppt_y"/>
                                          </p:val>
                                        </p:tav>
                                      </p:tavLst>
                                    </p:anim>
                                    <p:anim calcmode="lin" valueType="num">
                                      <p:cBhvr>
                                        <p:cTn id="61" dur="500" fill="hold"/>
                                        <p:tgtEl>
                                          <p:spTgt spid="15"/>
                                        </p:tgtEl>
                                        <p:attrNameLst>
                                          <p:attrName>ppt_w</p:attrName>
                                        </p:attrNameLst>
                                      </p:cBhvr>
                                      <p:tavLst>
                                        <p:tav tm="0">
                                          <p:val>
                                            <p:fltVal val="0"/>
                                          </p:val>
                                        </p:tav>
                                        <p:tav tm="100000">
                                          <p:val>
                                            <p:strVal val="#ppt_w"/>
                                          </p:val>
                                        </p:tav>
                                      </p:tavLst>
                                    </p:anim>
                                    <p:anim calcmode="lin" valueType="num">
                                      <p:cBhvr>
                                        <p:cTn id="62" dur="500" fill="hold"/>
                                        <p:tgtEl>
                                          <p:spTgt spid="15"/>
                                        </p:tgtEl>
                                        <p:attrNameLst>
                                          <p:attrName>ppt_h</p:attrName>
                                        </p:attrNameLst>
                                      </p:cBhvr>
                                      <p:tavLst>
                                        <p:tav tm="0">
                                          <p:val>
                                            <p:strVal val="#ppt_h"/>
                                          </p:val>
                                        </p:tav>
                                        <p:tav tm="100000">
                                          <p:val>
                                            <p:strVal val="#ppt_h"/>
                                          </p:val>
                                        </p:tav>
                                      </p:tavLst>
                                    </p:anim>
                                  </p:childTnLst>
                                </p:cTn>
                              </p:par>
                            </p:childTnLst>
                          </p:cTn>
                        </p:par>
                        <p:par>
                          <p:cTn id="63" fill="hold">
                            <p:stCondLst>
                              <p:cond delay="3000"/>
                            </p:stCondLst>
                            <p:childTnLst>
                              <p:par>
                                <p:cTn id="64" presetID="17" presetClass="entr" presetSubtype="8" fill="hold" nodeType="after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p:cTn id="66" dur="500" fill="hold"/>
                                        <p:tgtEl>
                                          <p:spTgt spid="16"/>
                                        </p:tgtEl>
                                        <p:attrNameLst>
                                          <p:attrName>ppt_x</p:attrName>
                                        </p:attrNameLst>
                                      </p:cBhvr>
                                      <p:tavLst>
                                        <p:tav tm="0">
                                          <p:val>
                                            <p:strVal val="#ppt_x-#ppt_w/2"/>
                                          </p:val>
                                        </p:tav>
                                        <p:tav tm="100000">
                                          <p:val>
                                            <p:strVal val="#ppt_x"/>
                                          </p:val>
                                        </p:tav>
                                      </p:tavLst>
                                    </p:anim>
                                    <p:anim calcmode="lin" valueType="num">
                                      <p:cBhvr>
                                        <p:cTn id="67" dur="500" fill="hold"/>
                                        <p:tgtEl>
                                          <p:spTgt spid="16"/>
                                        </p:tgtEl>
                                        <p:attrNameLst>
                                          <p:attrName>ppt_y</p:attrName>
                                        </p:attrNameLst>
                                      </p:cBhvr>
                                      <p:tavLst>
                                        <p:tav tm="0">
                                          <p:val>
                                            <p:strVal val="#ppt_y"/>
                                          </p:val>
                                        </p:tav>
                                        <p:tav tm="100000">
                                          <p:val>
                                            <p:strVal val="#ppt_y"/>
                                          </p:val>
                                        </p:tav>
                                      </p:tavLst>
                                    </p:anim>
                                    <p:anim calcmode="lin" valueType="num">
                                      <p:cBhvr>
                                        <p:cTn id="68" dur="500" fill="hold"/>
                                        <p:tgtEl>
                                          <p:spTgt spid="16"/>
                                        </p:tgtEl>
                                        <p:attrNameLst>
                                          <p:attrName>ppt_w</p:attrName>
                                        </p:attrNameLst>
                                      </p:cBhvr>
                                      <p:tavLst>
                                        <p:tav tm="0">
                                          <p:val>
                                            <p:fltVal val="0"/>
                                          </p:val>
                                        </p:tav>
                                        <p:tav tm="100000">
                                          <p:val>
                                            <p:strVal val="#ppt_w"/>
                                          </p:val>
                                        </p:tav>
                                      </p:tavLst>
                                    </p:anim>
                                    <p:anim calcmode="lin" valueType="num">
                                      <p:cBhvr>
                                        <p:cTn id="69" dur="500" fill="hold"/>
                                        <p:tgtEl>
                                          <p:spTgt spid="16"/>
                                        </p:tgtEl>
                                        <p:attrNameLst>
                                          <p:attrName>ppt_h</p:attrName>
                                        </p:attrNameLst>
                                      </p:cBhvr>
                                      <p:tavLst>
                                        <p:tav tm="0">
                                          <p:val>
                                            <p:strVal val="#ppt_h"/>
                                          </p:val>
                                        </p:tav>
                                        <p:tav tm="100000">
                                          <p:val>
                                            <p:strVal val="#ppt_h"/>
                                          </p:val>
                                        </p:tav>
                                      </p:tavLst>
                                    </p:anim>
                                  </p:childTnLst>
                                </p:cTn>
                              </p:par>
                              <p:par>
                                <p:cTn id="70" presetID="37" presetClass="entr" presetSubtype="0" fill="hold" nodeType="with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1000"/>
                                        <p:tgtEl>
                                          <p:spTgt spid="17"/>
                                        </p:tgtEl>
                                      </p:cBhvr>
                                    </p:animEffect>
                                    <p:anim calcmode="lin" valueType="num">
                                      <p:cBhvr>
                                        <p:cTn id="73" dur="1000" fill="hold"/>
                                        <p:tgtEl>
                                          <p:spTgt spid="17"/>
                                        </p:tgtEl>
                                        <p:attrNameLst>
                                          <p:attrName>ppt_x</p:attrName>
                                        </p:attrNameLst>
                                      </p:cBhvr>
                                      <p:tavLst>
                                        <p:tav tm="0">
                                          <p:val>
                                            <p:strVal val="#ppt_x"/>
                                          </p:val>
                                        </p:tav>
                                        <p:tav tm="100000">
                                          <p:val>
                                            <p:strVal val="#ppt_x"/>
                                          </p:val>
                                        </p:tav>
                                      </p:tavLst>
                                    </p:anim>
                                    <p:anim calcmode="lin" valueType="num">
                                      <p:cBhvr>
                                        <p:cTn id="74" dur="900" decel="100000" fill="hold"/>
                                        <p:tgtEl>
                                          <p:spTgt spid="17"/>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76" presetID="37" presetClass="entr" presetSubtype="0" fill="hold" nodeType="withEffect">
                                  <p:stCondLst>
                                    <p:cond delay="0"/>
                                  </p:stCondLst>
                                  <p:childTnLst>
                                    <p:set>
                                      <p:cBhvr>
                                        <p:cTn id="77" dur="1" fill="hold">
                                          <p:stCondLst>
                                            <p:cond delay="0"/>
                                          </p:stCondLst>
                                        </p:cTn>
                                        <p:tgtEl>
                                          <p:spTgt spid="18"/>
                                        </p:tgtEl>
                                        <p:attrNameLst>
                                          <p:attrName>style.visibility</p:attrName>
                                        </p:attrNameLst>
                                      </p:cBhvr>
                                      <p:to>
                                        <p:strVal val="visible"/>
                                      </p:to>
                                    </p:set>
                                    <p:animEffect transition="in" filter="fade">
                                      <p:cBhvr>
                                        <p:cTn id="78" dur="1000"/>
                                        <p:tgtEl>
                                          <p:spTgt spid="18"/>
                                        </p:tgtEl>
                                      </p:cBhvr>
                                    </p:animEffect>
                                    <p:anim calcmode="lin" valueType="num">
                                      <p:cBhvr>
                                        <p:cTn id="79" dur="1000" fill="hold"/>
                                        <p:tgtEl>
                                          <p:spTgt spid="18"/>
                                        </p:tgtEl>
                                        <p:attrNameLst>
                                          <p:attrName>ppt_x</p:attrName>
                                        </p:attrNameLst>
                                      </p:cBhvr>
                                      <p:tavLst>
                                        <p:tav tm="0">
                                          <p:val>
                                            <p:strVal val="#ppt_x"/>
                                          </p:val>
                                        </p:tav>
                                        <p:tav tm="100000">
                                          <p:val>
                                            <p:strVal val="#ppt_x"/>
                                          </p:val>
                                        </p:tav>
                                      </p:tavLst>
                                    </p:anim>
                                    <p:anim calcmode="lin" valueType="num">
                                      <p:cBhvr>
                                        <p:cTn id="80" dur="900" decel="100000" fill="hold"/>
                                        <p:tgtEl>
                                          <p:spTgt spid="18"/>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82" presetID="37" presetClass="entr" presetSubtype="0" fill="hold"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fade">
                                      <p:cBhvr>
                                        <p:cTn id="84" dur="1000"/>
                                        <p:tgtEl>
                                          <p:spTgt spid="19"/>
                                        </p:tgtEl>
                                      </p:cBhvr>
                                    </p:animEffect>
                                    <p:anim calcmode="lin" valueType="num">
                                      <p:cBhvr>
                                        <p:cTn id="85" dur="1000" fill="hold"/>
                                        <p:tgtEl>
                                          <p:spTgt spid="19"/>
                                        </p:tgtEl>
                                        <p:attrNameLst>
                                          <p:attrName>ppt_x</p:attrName>
                                        </p:attrNameLst>
                                      </p:cBhvr>
                                      <p:tavLst>
                                        <p:tav tm="0">
                                          <p:val>
                                            <p:strVal val="#ppt_x"/>
                                          </p:val>
                                        </p:tav>
                                        <p:tav tm="100000">
                                          <p:val>
                                            <p:strVal val="#ppt_x"/>
                                          </p:val>
                                        </p:tav>
                                      </p:tavLst>
                                    </p:anim>
                                    <p:anim calcmode="lin" valueType="num">
                                      <p:cBhvr>
                                        <p:cTn id="86" dur="900" decel="100000" fill="hold"/>
                                        <p:tgtEl>
                                          <p:spTgt spid="19"/>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par>
                                <p:cTn id="88" presetID="37" presetClass="entr" presetSubtype="0" fill="hold" nodeType="with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fade">
                                      <p:cBhvr>
                                        <p:cTn id="90" dur="1000"/>
                                        <p:tgtEl>
                                          <p:spTgt spid="20"/>
                                        </p:tgtEl>
                                      </p:cBhvr>
                                    </p:animEffect>
                                    <p:anim calcmode="lin" valueType="num">
                                      <p:cBhvr>
                                        <p:cTn id="91" dur="1000" fill="hold"/>
                                        <p:tgtEl>
                                          <p:spTgt spid="20"/>
                                        </p:tgtEl>
                                        <p:attrNameLst>
                                          <p:attrName>ppt_x</p:attrName>
                                        </p:attrNameLst>
                                      </p:cBhvr>
                                      <p:tavLst>
                                        <p:tav tm="0">
                                          <p:val>
                                            <p:strVal val="#ppt_x"/>
                                          </p:val>
                                        </p:tav>
                                        <p:tav tm="100000">
                                          <p:val>
                                            <p:strVal val="#ppt_x"/>
                                          </p:val>
                                        </p:tav>
                                      </p:tavLst>
                                    </p:anim>
                                    <p:anim calcmode="lin" valueType="num">
                                      <p:cBhvr>
                                        <p:cTn id="92" dur="900" decel="100000" fill="hold"/>
                                        <p:tgtEl>
                                          <p:spTgt spid="20"/>
                                        </p:tgtEl>
                                        <p:attrNameLst>
                                          <p:attrName>ppt_y</p:attrName>
                                        </p:attrNameLst>
                                      </p:cBhvr>
                                      <p:tavLst>
                                        <p:tav tm="0">
                                          <p:val>
                                            <p:strVal val="#ppt_y+1"/>
                                          </p:val>
                                        </p:tav>
                                        <p:tav tm="100000">
                                          <p:val>
                                            <p:strVal val="#ppt_y-.03"/>
                                          </p:val>
                                        </p:tav>
                                      </p:tavLst>
                                    </p:anim>
                                    <p:anim calcmode="lin" valueType="num">
                                      <p:cBhvr>
                                        <p:cTn id="93"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94" fill="hold">
                            <p:stCondLst>
                              <p:cond delay="4000"/>
                            </p:stCondLst>
                            <p:childTnLst>
                              <p:par>
                                <p:cTn id="95" presetID="17" presetClass="entr" presetSubtype="8" fill="hold" nodeType="after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p:cTn id="97" dur="500" fill="hold"/>
                                        <p:tgtEl>
                                          <p:spTgt spid="21"/>
                                        </p:tgtEl>
                                        <p:attrNameLst>
                                          <p:attrName>ppt_x</p:attrName>
                                        </p:attrNameLst>
                                      </p:cBhvr>
                                      <p:tavLst>
                                        <p:tav tm="0">
                                          <p:val>
                                            <p:strVal val="#ppt_x-#ppt_w/2"/>
                                          </p:val>
                                        </p:tav>
                                        <p:tav tm="100000">
                                          <p:val>
                                            <p:strVal val="#ppt_x"/>
                                          </p:val>
                                        </p:tav>
                                      </p:tavLst>
                                    </p:anim>
                                    <p:anim calcmode="lin" valueType="num">
                                      <p:cBhvr>
                                        <p:cTn id="98" dur="500" fill="hold"/>
                                        <p:tgtEl>
                                          <p:spTgt spid="21"/>
                                        </p:tgtEl>
                                        <p:attrNameLst>
                                          <p:attrName>ppt_y</p:attrName>
                                        </p:attrNameLst>
                                      </p:cBhvr>
                                      <p:tavLst>
                                        <p:tav tm="0">
                                          <p:val>
                                            <p:strVal val="#ppt_y"/>
                                          </p:val>
                                        </p:tav>
                                        <p:tav tm="100000">
                                          <p:val>
                                            <p:strVal val="#ppt_y"/>
                                          </p:val>
                                        </p:tav>
                                      </p:tavLst>
                                    </p:anim>
                                    <p:anim calcmode="lin" valueType="num">
                                      <p:cBhvr>
                                        <p:cTn id="99" dur="500" fill="hold"/>
                                        <p:tgtEl>
                                          <p:spTgt spid="21"/>
                                        </p:tgtEl>
                                        <p:attrNameLst>
                                          <p:attrName>ppt_w</p:attrName>
                                        </p:attrNameLst>
                                      </p:cBhvr>
                                      <p:tavLst>
                                        <p:tav tm="0">
                                          <p:val>
                                            <p:fltVal val="0"/>
                                          </p:val>
                                        </p:tav>
                                        <p:tav tm="100000">
                                          <p:val>
                                            <p:strVal val="#ppt_w"/>
                                          </p:val>
                                        </p:tav>
                                      </p:tavLst>
                                    </p:anim>
                                    <p:anim calcmode="lin" valueType="num">
                                      <p:cBhvr>
                                        <p:cTn id="100" dur="500" fill="hold"/>
                                        <p:tgtEl>
                                          <p:spTgt spid="21"/>
                                        </p:tgtEl>
                                        <p:attrNameLst>
                                          <p:attrName>ppt_h</p:attrName>
                                        </p:attrNameLst>
                                      </p:cBhvr>
                                      <p:tavLst>
                                        <p:tav tm="0">
                                          <p:val>
                                            <p:strVal val="#ppt_h"/>
                                          </p:val>
                                        </p:tav>
                                        <p:tav tm="100000">
                                          <p:val>
                                            <p:strVal val="#ppt_h"/>
                                          </p:val>
                                        </p:tav>
                                      </p:tavLst>
                                    </p:anim>
                                  </p:childTnLst>
                                </p:cTn>
                              </p:par>
                            </p:childTnLst>
                          </p:cTn>
                        </p:par>
                        <p:par>
                          <p:cTn id="101" fill="hold">
                            <p:stCondLst>
                              <p:cond delay="4500"/>
                            </p:stCondLst>
                            <p:childTnLst>
                              <p:par>
                                <p:cTn id="102" presetID="17" presetClass="entr" presetSubtype="8" fill="hold" nodeType="afterEffect">
                                  <p:stCondLst>
                                    <p:cond delay="0"/>
                                  </p:stCondLst>
                                  <p:childTnLst>
                                    <p:set>
                                      <p:cBhvr>
                                        <p:cTn id="103" dur="1" fill="hold">
                                          <p:stCondLst>
                                            <p:cond delay="0"/>
                                          </p:stCondLst>
                                        </p:cTn>
                                        <p:tgtEl>
                                          <p:spTgt spid="22"/>
                                        </p:tgtEl>
                                        <p:attrNameLst>
                                          <p:attrName>style.visibility</p:attrName>
                                        </p:attrNameLst>
                                      </p:cBhvr>
                                      <p:to>
                                        <p:strVal val="visible"/>
                                      </p:to>
                                    </p:set>
                                    <p:anim calcmode="lin" valueType="num">
                                      <p:cBhvr>
                                        <p:cTn id="104" dur="500" fill="hold"/>
                                        <p:tgtEl>
                                          <p:spTgt spid="22"/>
                                        </p:tgtEl>
                                        <p:attrNameLst>
                                          <p:attrName>ppt_x</p:attrName>
                                        </p:attrNameLst>
                                      </p:cBhvr>
                                      <p:tavLst>
                                        <p:tav tm="0">
                                          <p:val>
                                            <p:strVal val="#ppt_x-#ppt_w/2"/>
                                          </p:val>
                                        </p:tav>
                                        <p:tav tm="100000">
                                          <p:val>
                                            <p:strVal val="#ppt_x"/>
                                          </p:val>
                                        </p:tav>
                                      </p:tavLst>
                                    </p:anim>
                                    <p:anim calcmode="lin" valueType="num">
                                      <p:cBhvr>
                                        <p:cTn id="105" dur="500" fill="hold"/>
                                        <p:tgtEl>
                                          <p:spTgt spid="22"/>
                                        </p:tgtEl>
                                        <p:attrNameLst>
                                          <p:attrName>ppt_y</p:attrName>
                                        </p:attrNameLst>
                                      </p:cBhvr>
                                      <p:tavLst>
                                        <p:tav tm="0">
                                          <p:val>
                                            <p:strVal val="#ppt_y"/>
                                          </p:val>
                                        </p:tav>
                                        <p:tav tm="100000">
                                          <p:val>
                                            <p:strVal val="#ppt_y"/>
                                          </p:val>
                                        </p:tav>
                                      </p:tavLst>
                                    </p:anim>
                                    <p:anim calcmode="lin" valueType="num">
                                      <p:cBhvr>
                                        <p:cTn id="106" dur="500" fill="hold"/>
                                        <p:tgtEl>
                                          <p:spTgt spid="22"/>
                                        </p:tgtEl>
                                        <p:attrNameLst>
                                          <p:attrName>ppt_w</p:attrName>
                                        </p:attrNameLst>
                                      </p:cBhvr>
                                      <p:tavLst>
                                        <p:tav tm="0">
                                          <p:val>
                                            <p:fltVal val="0"/>
                                          </p:val>
                                        </p:tav>
                                        <p:tav tm="100000">
                                          <p:val>
                                            <p:strVal val="#ppt_w"/>
                                          </p:val>
                                        </p:tav>
                                      </p:tavLst>
                                    </p:anim>
                                    <p:anim calcmode="lin" valueType="num">
                                      <p:cBhvr>
                                        <p:cTn id="107" dur="500" fill="hold"/>
                                        <p:tgtEl>
                                          <p:spTgt spid="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3970318"/>
          </a:xfrm>
          <a:prstGeom prst="rect">
            <a:avLst/>
          </a:prstGeom>
          <a:noFill/>
        </p:spPr>
        <p:txBody>
          <a:bodyPr wrap="square" rtlCol="0">
            <a:spAutoFit/>
          </a:bodyPr>
          <a:lstStyle/>
          <a:p>
            <a:pPr algn="just"/>
            <a:r>
              <a:rPr lang="tr-TR" b="1" dirty="0">
                <a:latin typeface="Arial" panose="020B0604020202020204" pitchFamily="34" charset="0"/>
                <a:cs typeface="Arial" panose="020B0604020202020204" pitchFamily="34" charset="0"/>
              </a:rPr>
              <a:t>17) A işletmesinin aktife kayıtlı 180.000 TL maliyet bedelli bir makinesi üretim sürecinde normalden fazla çalıştırıldığı için, daha fazla yıpranmıştır. İşletme bu makinesi için Hazine ve Maliye Bakanlığına başvurarak kendisine fevkalade amortisman ayırma yetkisinin verilmesini talep etmiştir. Bakanlık gerekli incelemeyi yaptıktan sonra işletmeye %100 oranında amortisman ayırma yetkisi vermiştir. </a:t>
            </a:r>
          </a:p>
          <a:p>
            <a:pPr algn="just"/>
            <a:endParaRPr lang="tr-TR" b="1" dirty="0">
              <a:latin typeface="Arial" panose="020B0604020202020204" pitchFamily="34" charset="0"/>
              <a:cs typeface="Arial" panose="020B0604020202020204" pitchFamily="34" charset="0"/>
            </a:endParaRPr>
          </a:p>
          <a:p>
            <a:pPr algn="just"/>
            <a:r>
              <a:rPr lang="tr-TR" sz="2400" b="1" dirty="0">
                <a:solidFill>
                  <a:schemeClr val="tx2"/>
                </a:solidFill>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31/12/-----</a:t>
            </a:r>
          </a:p>
          <a:p>
            <a:pPr algn="just"/>
            <a:r>
              <a:rPr lang="tr-TR" dirty="0">
                <a:latin typeface="Arial" panose="020B0604020202020204" pitchFamily="34" charset="0"/>
                <a:cs typeface="Arial" panose="020B0604020202020204" pitchFamily="34" charset="0"/>
              </a:rPr>
              <a:t>      770 GENEL YÖNETİM GİDERİ  	    180.000</a:t>
            </a:r>
          </a:p>
          <a:p>
            <a:pPr algn="just"/>
            <a:r>
              <a:rPr lang="tr-TR" dirty="0">
                <a:latin typeface="Arial" panose="020B0604020202020204" pitchFamily="34" charset="0"/>
                <a:cs typeface="Arial" panose="020B0604020202020204" pitchFamily="34" charset="0"/>
              </a:rPr>
              <a:t>          770.05 Amortisman Gideri</a:t>
            </a:r>
          </a:p>
          <a:p>
            <a:pPr algn="just"/>
            <a:r>
              <a:rPr lang="tr-TR" sz="2400" b="1" dirty="0">
                <a:latin typeface="Arial" panose="020B0604020202020204" pitchFamily="34" charset="0"/>
                <a:cs typeface="Arial" panose="020B0604020202020204" pitchFamily="34" charset="0"/>
              </a:rPr>
              <a:t>		</a:t>
            </a:r>
          </a:p>
          <a:p>
            <a:pPr algn="just"/>
            <a:r>
              <a:rPr lang="tr-TR" sz="2400" b="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257 BİRİKMİŞ AMORTİSM.	         180.000</a:t>
            </a:r>
          </a:p>
          <a:p>
            <a:pPr algn="just"/>
            <a:r>
              <a:rPr lang="tr-TR" dirty="0">
                <a:latin typeface="Arial" panose="020B0604020202020204" pitchFamily="34" charset="0"/>
                <a:cs typeface="Arial" panose="020B0604020202020204" pitchFamily="34" charset="0"/>
              </a:rPr>
              <a:t>		</a:t>
            </a:r>
          </a:p>
        </p:txBody>
      </p:sp>
      <p:cxnSp>
        <p:nvCxnSpPr>
          <p:cNvPr id="15" name="42 Düz Bağlayıcı">
            <a:extLst>
              <a:ext uri="{FF2B5EF4-FFF2-40B4-BE49-F238E27FC236}">
                <a16:creationId xmlns:a16="http://schemas.microsoft.com/office/drawing/2014/main" id="{B7718048-5194-9743-B502-F2781B8FB6CB}"/>
              </a:ext>
            </a:extLst>
          </p:cNvPr>
          <p:cNvCxnSpPr>
            <a:cxnSpLocks/>
          </p:cNvCxnSpPr>
          <p:nvPr/>
        </p:nvCxnSpPr>
        <p:spPr>
          <a:xfrm>
            <a:off x="467544" y="3284984"/>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2 Düz Bağlayıcı">
            <a:extLst>
              <a:ext uri="{FF2B5EF4-FFF2-40B4-BE49-F238E27FC236}">
                <a16:creationId xmlns:a16="http://schemas.microsoft.com/office/drawing/2014/main" id="{0A5A6821-F9B8-BE4B-A810-3EC8F6C13933}"/>
              </a:ext>
            </a:extLst>
          </p:cNvPr>
          <p:cNvCxnSpPr>
            <a:cxnSpLocks/>
          </p:cNvCxnSpPr>
          <p:nvPr/>
        </p:nvCxnSpPr>
        <p:spPr>
          <a:xfrm>
            <a:off x="3290241" y="3285975"/>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34 Düz Bağlayıcı">
            <a:extLst>
              <a:ext uri="{FF2B5EF4-FFF2-40B4-BE49-F238E27FC236}">
                <a16:creationId xmlns:a16="http://schemas.microsoft.com/office/drawing/2014/main" id="{EA3327A7-1190-794B-AB06-1361D57ADB85}"/>
              </a:ext>
            </a:extLst>
          </p:cNvPr>
          <p:cNvCxnSpPr>
            <a:cxnSpLocks/>
          </p:cNvCxnSpPr>
          <p:nvPr/>
        </p:nvCxnSpPr>
        <p:spPr>
          <a:xfrm>
            <a:off x="4874417" y="3284984"/>
            <a:ext cx="0" cy="195147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34 Düz Bağlayıcı">
            <a:extLst>
              <a:ext uri="{FF2B5EF4-FFF2-40B4-BE49-F238E27FC236}">
                <a16:creationId xmlns:a16="http://schemas.microsoft.com/office/drawing/2014/main" id="{BC398694-7921-0C44-934E-9A4B53583E28}"/>
              </a:ext>
            </a:extLst>
          </p:cNvPr>
          <p:cNvCxnSpPr>
            <a:cxnSpLocks/>
          </p:cNvCxnSpPr>
          <p:nvPr/>
        </p:nvCxnSpPr>
        <p:spPr>
          <a:xfrm>
            <a:off x="6026545" y="3290688"/>
            <a:ext cx="0" cy="19893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34 Düz Bağlayıcı">
            <a:extLst>
              <a:ext uri="{FF2B5EF4-FFF2-40B4-BE49-F238E27FC236}">
                <a16:creationId xmlns:a16="http://schemas.microsoft.com/office/drawing/2014/main" id="{5823E9A5-71A0-FC4F-BB14-05E7E340414A}"/>
              </a:ext>
            </a:extLst>
          </p:cNvPr>
          <p:cNvCxnSpPr>
            <a:cxnSpLocks/>
          </p:cNvCxnSpPr>
          <p:nvPr/>
        </p:nvCxnSpPr>
        <p:spPr>
          <a:xfrm>
            <a:off x="7137745" y="3284984"/>
            <a:ext cx="0" cy="1995021"/>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34 Düz Bağlayıcı">
            <a:extLst>
              <a:ext uri="{FF2B5EF4-FFF2-40B4-BE49-F238E27FC236}">
                <a16:creationId xmlns:a16="http://schemas.microsoft.com/office/drawing/2014/main" id="{85D0B8E0-D4DD-5048-A238-9FFC6FEC5809}"/>
              </a:ext>
            </a:extLst>
          </p:cNvPr>
          <p:cNvCxnSpPr>
            <a:cxnSpLocks/>
          </p:cNvCxnSpPr>
          <p:nvPr/>
        </p:nvCxnSpPr>
        <p:spPr>
          <a:xfrm flipH="1">
            <a:off x="467544" y="3284984"/>
            <a:ext cx="14863" cy="1995021"/>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42 Düz Bağlayıcı">
            <a:extLst>
              <a:ext uri="{FF2B5EF4-FFF2-40B4-BE49-F238E27FC236}">
                <a16:creationId xmlns:a16="http://schemas.microsoft.com/office/drawing/2014/main" id="{1F4F3FE8-8B70-194A-88CA-37691EDB3BA3}"/>
              </a:ext>
            </a:extLst>
          </p:cNvPr>
          <p:cNvCxnSpPr>
            <a:cxnSpLocks/>
          </p:cNvCxnSpPr>
          <p:nvPr/>
        </p:nvCxnSpPr>
        <p:spPr>
          <a:xfrm flipV="1">
            <a:off x="467544" y="528000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42 Düz Bağlayıcı">
            <a:extLst>
              <a:ext uri="{FF2B5EF4-FFF2-40B4-BE49-F238E27FC236}">
                <a16:creationId xmlns:a16="http://schemas.microsoft.com/office/drawing/2014/main" id="{0BCDCA8E-81B5-F44C-9D5A-685AAB85A9C3}"/>
              </a:ext>
            </a:extLst>
          </p:cNvPr>
          <p:cNvCxnSpPr>
            <a:cxnSpLocks/>
          </p:cNvCxnSpPr>
          <p:nvPr/>
        </p:nvCxnSpPr>
        <p:spPr>
          <a:xfrm>
            <a:off x="3321321" y="5257187"/>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046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ppt_x-#ppt_w/2"/>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anim calcmode="lin" valueType="num">
                                      <p:cBhvr>
                                        <p:cTn id="9" dur="500" fill="hold"/>
                                        <p:tgtEl>
                                          <p:spTgt spid="15"/>
                                        </p:tgtEl>
                                        <p:attrNameLst>
                                          <p:attrName>ppt_w</p:attrName>
                                        </p:attrNameLst>
                                      </p:cBhvr>
                                      <p:tavLst>
                                        <p:tav tm="0">
                                          <p:val>
                                            <p:fltVal val="0"/>
                                          </p:val>
                                        </p:tav>
                                        <p:tav tm="100000">
                                          <p:val>
                                            <p:strVal val="#ppt_w"/>
                                          </p:val>
                                        </p:tav>
                                      </p:tavLst>
                                    </p:anim>
                                    <p:anim calcmode="lin" valueType="num">
                                      <p:cBhvr>
                                        <p:cTn id="10" dur="500" fill="hold"/>
                                        <p:tgtEl>
                                          <p:spTgt spid="15"/>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ppt_x</p:attrName>
                                        </p:attrNameLst>
                                      </p:cBhvr>
                                      <p:tavLst>
                                        <p:tav tm="0">
                                          <p:val>
                                            <p:strVal val="#ppt_x-#ppt_w/2"/>
                                          </p:val>
                                        </p:tav>
                                        <p:tav tm="100000">
                                          <p:val>
                                            <p:strVal val="#ppt_x"/>
                                          </p:val>
                                        </p:tav>
                                      </p:tavLst>
                                    </p:anim>
                                    <p:anim calcmode="lin" valueType="num">
                                      <p:cBhvr>
                                        <p:cTn id="15" dur="500" fill="hold"/>
                                        <p:tgtEl>
                                          <p:spTgt spid="16"/>
                                        </p:tgtEl>
                                        <p:attrNameLst>
                                          <p:attrName>ppt_y</p:attrName>
                                        </p:attrNameLst>
                                      </p:cBhvr>
                                      <p:tavLst>
                                        <p:tav tm="0">
                                          <p:val>
                                            <p:strVal val="#ppt_y"/>
                                          </p:val>
                                        </p:tav>
                                        <p:tav tm="100000">
                                          <p:val>
                                            <p:strVal val="#ppt_y"/>
                                          </p:val>
                                        </p:tav>
                                      </p:tavLst>
                                    </p:anim>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anim calcmode="lin" valueType="num">
                                      <p:cBhvr>
                                        <p:cTn id="21" dur="1000" fill="hold"/>
                                        <p:tgtEl>
                                          <p:spTgt spid="17"/>
                                        </p:tgtEl>
                                        <p:attrNameLst>
                                          <p:attrName>ppt_x</p:attrName>
                                        </p:attrNameLst>
                                      </p:cBhvr>
                                      <p:tavLst>
                                        <p:tav tm="0">
                                          <p:val>
                                            <p:strVal val="#ppt_x"/>
                                          </p:val>
                                        </p:tav>
                                        <p:tav tm="100000">
                                          <p:val>
                                            <p:strVal val="#ppt_x"/>
                                          </p:val>
                                        </p:tav>
                                      </p:tavLst>
                                    </p:anim>
                                    <p:anim calcmode="lin" valueType="num">
                                      <p:cBhvr>
                                        <p:cTn id="22" dur="900" decel="100000" fill="hold"/>
                                        <p:tgtEl>
                                          <p:spTgt spid="1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900" decel="100000" fill="hold"/>
                                        <p:tgtEl>
                                          <p:spTgt spid="1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900" decel="100000" fill="hold"/>
                                        <p:tgtEl>
                                          <p:spTgt spid="1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1000"/>
                                        <p:tgtEl>
                                          <p:spTgt spid="20"/>
                                        </p:tgtEl>
                                      </p:cBhvr>
                                    </p:animEffect>
                                    <p:anim calcmode="lin" valueType="num">
                                      <p:cBhvr>
                                        <p:cTn id="39" dur="1000" fill="hold"/>
                                        <p:tgtEl>
                                          <p:spTgt spid="20"/>
                                        </p:tgtEl>
                                        <p:attrNameLst>
                                          <p:attrName>ppt_x</p:attrName>
                                        </p:attrNameLst>
                                      </p:cBhvr>
                                      <p:tavLst>
                                        <p:tav tm="0">
                                          <p:val>
                                            <p:strVal val="#ppt_x"/>
                                          </p:val>
                                        </p:tav>
                                        <p:tav tm="100000">
                                          <p:val>
                                            <p:strVal val="#ppt_x"/>
                                          </p:val>
                                        </p:tav>
                                      </p:tavLst>
                                    </p:anim>
                                    <p:anim calcmode="lin" valueType="num">
                                      <p:cBhvr>
                                        <p:cTn id="40" dur="900" decel="100000" fill="hold"/>
                                        <p:tgtEl>
                                          <p:spTgt spid="2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21"/>
                                        </p:tgtEl>
                                        <p:attrNameLst>
                                          <p:attrName>style.visibility</p:attrName>
                                        </p:attrNameLst>
                                      </p:cBhvr>
                                      <p:to>
                                        <p:strVal val="visible"/>
                                      </p:to>
                                    </p:set>
                                    <p:anim calcmode="lin" valueType="num">
                                      <p:cBhvr>
                                        <p:cTn id="45" dur="500" fill="hold"/>
                                        <p:tgtEl>
                                          <p:spTgt spid="21"/>
                                        </p:tgtEl>
                                        <p:attrNameLst>
                                          <p:attrName>ppt_x</p:attrName>
                                        </p:attrNameLst>
                                      </p:cBhvr>
                                      <p:tavLst>
                                        <p:tav tm="0">
                                          <p:val>
                                            <p:strVal val="#ppt_x-#ppt_w/2"/>
                                          </p:val>
                                        </p:tav>
                                        <p:tav tm="100000">
                                          <p:val>
                                            <p:strVal val="#ppt_x"/>
                                          </p:val>
                                        </p:tav>
                                      </p:tavLst>
                                    </p:anim>
                                    <p:anim calcmode="lin" valueType="num">
                                      <p:cBhvr>
                                        <p:cTn id="46" dur="500" fill="hold"/>
                                        <p:tgtEl>
                                          <p:spTgt spid="21"/>
                                        </p:tgtEl>
                                        <p:attrNameLst>
                                          <p:attrName>ppt_y</p:attrName>
                                        </p:attrNameLst>
                                      </p:cBhvr>
                                      <p:tavLst>
                                        <p:tav tm="0">
                                          <p:val>
                                            <p:strVal val="#ppt_y"/>
                                          </p:val>
                                        </p:tav>
                                        <p:tav tm="100000">
                                          <p:val>
                                            <p:strVal val="#ppt_y"/>
                                          </p:val>
                                        </p:tav>
                                      </p:tavLst>
                                    </p:anim>
                                    <p:anim calcmode="lin" valueType="num">
                                      <p:cBhvr>
                                        <p:cTn id="47" dur="500" fill="hold"/>
                                        <p:tgtEl>
                                          <p:spTgt spid="21"/>
                                        </p:tgtEl>
                                        <p:attrNameLst>
                                          <p:attrName>ppt_w</p:attrName>
                                        </p:attrNameLst>
                                      </p:cBhvr>
                                      <p:tavLst>
                                        <p:tav tm="0">
                                          <p:val>
                                            <p:fltVal val="0"/>
                                          </p:val>
                                        </p:tav>
                                        <p:tav tm="100000">
                                          <p:val>
                                            <p:strVal val="#ppt_w"/>
                                          </p:val>
                                        </p:tav>
                                      </p:tavLst>
                                    </p:anim>
                                    <p:anim calcmode="lin" valueType="num">
                                      <p:cBhvr>
                                        <p:cTn id="48" dur="500" fill="hold"/>
                                        <p:tgtEl>
                                          <p:spTgt spid="2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 calcmode="lin" valueType="num">
                                      <p:cBhvr>
                                        <p:cTn id="52" dur="500" fill="hold"/>
                                        <p:tgtEl>
                                          <p:spTgt spid="22"/>
                                        </p:tgtEl>
                                        <p:attrNameLst>
                                          <p:attrName>ppt_x</p:attrName>
                                        </p:attrNameLst>
                                      </p:cBhvr>
                                      <p:tavLst>
                                        <p:tav tm="0">
                                          <p:val>
                                            <p:strVal val="#ppt_x-#ppt_w/2"/>
                                          </p:val>
                                        </p:tav>
                                        <p:tav tm="100000">
                                          <p:val>
                                            <p:strVal val="#ppt_x"/>
                                          </p:val>
                                        </p:tav>
                                      </p:tavLst>
                                    </p:anim>
                                    <p:anim calcmode="lin" valueType="num">
                                      <p:cBhvr>
                                        <p:cTn id="53" dur="500" fill="hold"/>
                                        <p:tgtEl>
                                          <p:spTgt spid="22"/>
                                        </p:tgtEl>
                                        <p:attrNameLst>
                                          <p:attrName>ppt_y</p:attrName>
                                        </p:attrNameLst>
                                      </p:cBhvr>
                                      <p:tavLst>
                                        <p:tav tm="0">
                                          <p:val>
                                            <p:strVal val="#ppt_y"/>
                                          </p:val>
                                        </p:tav>
                                        <p:tav tm="100000">
                                          <p:val>
                                            <p:strVal val="#ppt_y"/>
                                          </p:val>
                                        </p:tav>
                                      </p:tavLst>
                                    </p:anim>
                                    <p:anim calcmode="lin" valueType="num">
                                      <p:cBhvr>
                                        <p:cTn id="54" dur="500" fill="hold"/>
                                        <p:tgtEl>
                                          <p:spTgt spid="22"/>
                                        </p:tgtEl>
                                        <p:attrNameLst>
                                          <p:attrName>ppt_w</p:attrName>
                                        </p:attrNameLst>
                                      </p:cBhvr>
                                      <p:tavLst>
                                        <p:tav tm="0">
                                          <p:val>
                                            <p:fltVal val="0"/>
                                          </p:val>
                                        </p:tav>
                                        <p:tav tm="100000">
                                          <p:val>
                                            <p:strVal val="#ppt_w"/>
                                          </p:val>
                                        </p:tav>
                                      </p:tavLst>
                                    </p:anim>
                                    <p:anim calcmode="lin" valueType="num">
                                      <p:cBhvr>
                                        <p:cTn id="55" dur="500" fill="hold"/>
                                        <p:tgtEl>
                                          <p:spTgt spid="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4801314"/>
          </a:xfrm>
          <a:prstGeom prst="rect">
            <a:avLst/>
          </a:prstGeom>
          <a:noFill/>
        </p:spPr>
        <p:txBody>
          <a:bodyPr wrap="square" rtlCol="0">
            <a:spAutoFit/>
          </a:bodyPr>
          <a:lstStyle/>
          <a:p>
            <a:pPr algn="just"/>
            <a:r>
              <a:rPr lang="tr-TR" b="1" dirty="0">
                <a:latin typeface="Arial" panose="020B0604020202020204" pitchFamily="34" charset="0"/>
                <a:cs typeface="Arial" panose="020B0604020202020204" pitchFamily="34" charset="0"/>
              </a:rPr>
              <a:t>18) İşletme Haziran 2018 tarihinde 100.000 TL değerinde, pazarlama/satış/ dağıtım işlerinde yararlanmak üzere bir binek otomobil almıştır. İşletme normal amortisman yöntemini kullanmakta ve oran %20 </a:t>
            </a:r>
            <a:r>
              <a:rPr lang="tr-TR" b="1" dirty="0" err="1">
                <a:latin typeface="Arial" panose="020B0604020202020204" pitchFamily="34" charset="0"/>
                <a:cs typeface="Arial" panose="020B0604020202020204" pitchFamily="34" charset="0"/>
              </a:rPr>
              <a:t>dir</a:t>
            </a:r>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Söz konusu otomobile </a:t>
            </a:r>
            <a:r>
              <a:rPr lang="tr-TR" b="1" dirty="0" err="1">
                <a:latin typeface="Arial" panose="020B0604020202020204" pitchFamily="34" charset="0"/>
                <a:cs typeface="Arial" panose="020B0604020202020204" pitchFamily="34" charset="0"/>
              </a:rPr>
              <a:t>kıst</a:t>
            </a:r>
            <a:r>
              <a:rPr lang="tr-TR" b="1" dirty="0">
                <a:latin typeface="Arial" panose="020B0604020202020204" pitchFamily="34" charset="0"/>
                <a:cs typeface="Arial" panose="020B0604020202020204" pitchFamily="34" charset="0"/>
              </a:rPr>
              <a:t> amortisman uygulaması yapacaktır. </a:t>
            </a:r>
          </a:p>
          <a:p>
            <a:pPr algn="just"/>
            <a:r>
              <a:rPr lang="tr-TR" b="1" dirty="0">
                <a:latin typeface="Arial" panose="020B0604020202020204" pitchFamily="34" charset="0"/>
                <a:cs typeface="Arial" panose="020B0604020202020204" pitchFamily="34" charset="0"/>
              </a:rPr>
              <a:t>Yıllık Amortisman Tutarı = 100.000 x 0,20 = 20.000</a:t>
            </a:r>
          </a:p>
          <a:p>
            <a:pPr algn="just"/>
            <a:r>
              <a:rPr lang="tr-TR" b="1" dirty="0">
                <a:latin typeface="Arial" panose="020B0604020202020204" pitchFamily="34" charset="0"/>
                <a:cs typeface="Arial" panose="020B0604020202020204" pitchFamily="34" charset="0"/>
              </a:rPr>
              <a:t>7 Aylık </a:t>
            </a:r>
            <a:r>
              <a:rPr lang="tr-TR" b="1" dirty="0" err="1">
                <a:latin typeface="Arial" panose="020B0604020202020204" pitchFamily="34" charset="0"/>
                <a:cs typeface="Arial" panose="020B0604020202020204" pitchFamily="34" charset="0"/>
              </a:rPr>
              <a:t>Amort</a:t>
            </a:r>
            <a:r>
              <a:rPr lang="tr-TR" b="1" dirty="0">
                <a:latin typeface="Arial" panose="020B0604020202020204" pitchFamily="34" charset="0"/>
                <a:cs typeface="Arial" panose="020B0604020202020204" pitchFamily="34" charset="0"/>
              </a:rPr>
              <a:t>. Tutarı = 20.000 x 7/12 = 11.666</a:t>
            </a:r>
          </a:p>
          <a:p>
            <a:pPr algn="just"/>
            <a:r>
              <a:rPr lang="tr-TR" b="1" dirty="0">
                <a:latin typeface="Arial" panose="020B0604020202020204" pitchFamily="34" charset="0"/>
                <a:cs typeface="Arial" panose="020B0604020202020204" pitchFamily="34" charset="0"/>
              </a:rPr>
              <a:t>5. Yılın sonunda gider yazılacak tutar = 8.334 </a:t>
            </a:r>
          </a:p>
          <a:p>
            <a:pPr algn="just"/>
            <a:r>
              <a:rPr lang="tr-TR" b="1" dirty="0">
                <a:latin typeface="Arial" panose="020B0604020202020204" pitchFamily="34" charset="0"/>
                <a:cs typeface="Arial" panose="020B0604020202020204" pitchFamily="34" charset="0"/>
              </a:rPr>
              <a:t>1. Yılın sonundaki kayıt ;</a:t>
            </a:r>
          </a:p>
          <a:p>
            <a:pPr algn="just"/>
            <a:endParaRPr lang="tr-TR" b="1" dirty="0">
              <a:latin typeface="Arial" panose="020B0604020202020204" pitchFamily="34" charset="0"/>
              <a:cs typeface="Arial" panose="020B0604020202020204" pitchFamily="34" charset="0"/>
            </a:endParaRPr>
          </a:p>
          <a:p>
            <a:pPr algn="just"/>
            <a:r>
              <a:rPr lang="tr-TR" sz="2400" b="1" dirty="0">
                <a:solidFill>
                  <a:schemeClr val="tx2"/>
                </a:solidFill>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31/12/-----</a:t>
            </a:r>
          </a:p>
          <a:p>
            <a:pPr algn="just"/>
            <a:r>
              <a:rPr lang="tr-TR" dirty="0">
                <a:latin typeface="Arial" panose="020B0604020202020204" pitchFamily="34" charset="0"/>
                <a:cs typeface="Arial" panose="020B0604020202020204" pitchFamily="34" charset="0"/>
              </a:rPr>
              <a:t>      280 GELECEK YILLARA AİT GİDERLER     8.334</a:t>
            </a:r>
          </a:p>
          <a:p>
            <a:pPr algn="just"/>
            <a:r>
              <a:rPr lang="tr-TR" dirty="0">
                <a:latin typeface="Arial" panose="020B0604020202020204" pitchFamily="34" charset="0"/>
                <a:cs typeface="Arial" panose="020B0604020202020204" pitchFamily="34" charset="0"/>
              </a:rPr>
              <a:t>          ….. Amortisman Gideri</a:t>
            </a:r>
          </a:p>
          <a:p>
            <a:pPr algn="just"/>
            <a:r>
              <a:rPr lang="tr-TR" dirty="0">
                <a:latin typeface="Arial" panose="020B0604020202020204" pitchFamily="34" charset="0"/>
                <a:cs typeface="Arial" panose="020B0604020202020204" pitchFamily="34" charset="0"/>
              </a:rPr>
              <a:t>      760 PAZARLAMA SAT.DAĞ.GİDERİ	   11.666</a:t>
            </a:r>
          </a:p>
          <a:p>
            <a:pPr algn="just"/>
            <a:r>
              <a:rPr lang="tr-TR" sz="2400" b="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 Amortisman Gideri</a:t>
            </a:r>
          </a:p>
          <a:p>
            <a:pPr algn="just"/>
            <a:r>
              <a:rPr lang="tr-TR" sz="2400" b="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257 BİRİKMİŞ AMORTİSM.	         20.000</a:t>
            </a:r>
          </a:p>
          <a:p>
            <a:pPr algn="just"/>
            <a:r>
              <a:rPr lang="tr-TR" dirty="0">
                <a:latin typeface="Arial" panose="020B0604020202020204" pitchFamily="34" charset="0"/>
                <a:cs typeface="Arial" panose="020B0604020202020204" pitchFamily="34" charset="0"/>
              </a:rPr>
              <a:t>		</a:t>
            </a:r>
          </a:p>
        </p:txBody>
      </p:sp>
      <p:cxnSp>
        <p:nvCxnSpPr>
          <p:cNvPr id="15" name="42 Düz Bağlayıcı">
            <a:extLst>
              <a:ext uri="{FF2B5EF4-FFF2-40B4-BE49-F238E27FC236}">
                <a16:creationId xmlns:a16="http://schemas.microsoft.com/office/drawing/2014/main" id="{B7718048-5194-9743-B502-F2781B8FB6CB}"/>
              </a:ext>
            </a:extLst>
          </p:cNvPr>
          <p:cNvCxnSpPr>
            <a:cxnSpLocks/>
          </p:cNvCxnSpPr>
          <p:nvPr/>
        </p:nvCxnSpPr>
        <p:spPr>
          <a:xfrm>
            <a:off x="467544" y="3810242"/>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2 Düz Bağlayıcı">
            <a:extLst>
              <a:ext uri="{FF2B5EF4-FFF2-40B4-BE49-F238E27FC236}">
                <a16:creationId xmlns:a16="http://schemas.microsoft.com/office/drawing/2014/main" id="{0A5A6821-F9B8-BE4B-A810-3EC8F6C13933}"/>
              </a:ext>
            </a:extLst>
          </p:cNvPr>
          <p:cNvCxnSpPr>
            <a:cxnSpLocks/>
          </p:cNvCxnSpPr>
          <p:nvPr/>
        </p:nvCxnSpPr>
        <p:spPr>
          <a:xfrm>
            <a:off x="3290241" y="3811233"/>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34 Düz Bağlayıcı">
            <a:extLst>
              <a:ext uri="{FF2B5EF4-FFF2-40B4-BE49-F238E27FC236}">
                <a16:creationId xmlns:a16="http://schemas.microsoft.com/office/drawing/2014/main" id="{EA3327A7-1190-794B-AB06-1361D57ADB85}"/>
              </a:ext>
            </a:extLst>
          </p:cNvPr>
          <p:cNvCxnSpPr>
            <a:cxnSpLocks/>
          </p:cNvCxnSpPr>
          <p:nvPr/>
        </p:nvCxnSpPr>
        <p:spPr>
          <a:xfrm>
            <a:off x="4874417" y="3810242"/>
            <a:ext cx="0" cy="195147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34 Düz Bağlayıcı">
            <a:extLst>
              <a:ext uri="{FF2B5EF4-FFF2-40B4-BE49-F238E27FC236}">
                <a16:creationId xmlns:a16="http://schemas.microsoft.com/office/drawing/2014/main" id="{BC398694-7921-0C44-934E-9A4B53583E28}"/>
              </a:ext>
            </a:extLst>
          </p:cNvPr>
          <p:cNvCxnSpPr>
            <a:cxnSpLocks/>
          </p:cNvCxnSpPr>
          <p:nvPr/>
        </p:nvCxnSpPr>
        <p:spPr>
          <a:xfrm>
            <a:off x="6026545" y="3815946"/>
            <a:ext cx="0" cy="19893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34 Düz Bağlayıcı">
            <a:extLst>
              <a:ext uri="{FF2B5EF4-FFF2-40B4-BE49-F238E27FC236}">
                <a16:creationId xmlns:a16="http://schemas.microsoft.com/office/drawing/2014/main" id="{5823E9A5-71A0-FC4F-BB14-05E7E340414A}"/>
              </a:ext>
            </a:extLst>
          </p:cNvPr>
          <p:cNvCxnSpPr>
            <a:cxnSpLocks/>
          </p:cNvCxnSpPr>
          <p:nvPr/>
        </p:nvCxnSpPr>
        <p:spPr>
          <a:xfrm>
            <a:off x="7137745" y="3810242"/>
            <a:ext cx="0" cy="1995021"/>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34 Düz Bağlayıcı">
            <a:extLst>
              <a:ext uri="{FF2B5EF4-FFF2-40B4-BE49-F238E27FC236}">
                <a16:creationId xmlns:a16="http://schemas.microsoft.com/office/drawing/2014/main" id="{85D0B8E0-D4DD-5048-A238-9FFC6FEC5809}"/>
              </a:ext>
            </a:extLst>
          </p:cNvPr>
          <p:cNvCxnSpPr>
            <a:cxnSpLocks/>
          </p:cNvCxnSpPr>
          <p:nvPr/>
        </p:nvCxnSpPr>
        <p:spPr>
          <a:xfrm flipH="1">
            <a:off x="467544" y="3810242"/>
            <a:ext cx="14863" cy="1995021"/>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42 Düz Bağlayıcı">
            <a:extLst>
              <a:ext uri="{FF2B5EF4-FFF2-40B4-BE49-F238E27FC236}">
                <a16:creationId xmlns:a16="http://schemas.microsoft.com/office/drawing/2014/main" id="{1F4F3FE8-8B70-194A-88CA-37691EDB3BA3}"/>
              </a:ext>
            </a:extLst>
          </p:cNvPr>
          <p:cNvCxnSpPr>
            <a:cxnSpLocks/>
          </p:cNvCxnSpPr>
          <p:nvPr/>
        </p:nvCxnSpPr>
        <p:spPr>
          <a:xfrm flipV="1">
            <a:off x="467544" y="5805263"/>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42 Düz Bağlayıcı">
            <a:extLst>
              <a:ext uri="{FF2B5EF4-FFF2-40B4-BE49-F238E27FC236}">
                <a16:creationId xmlns:a16="http://schemas.microsoft.com/office/drawing/2014/main" id="{0BCDCA8E-81B5-F44C-9D5A-685AAB85A9C3}"/>
              </a:ext>
            </a:extLst>
          </p:cNvPr>
          <p:cNvCxnSpPr>
            <a:cxnSpLocks/>
          </p:cNvCxnSpPr>
          <p:nvPr/>
        </p:nvCxnSpPr>
        <p:spPr>
          <a:xfrm>
            <a:off x="3321321" y="5782445"/>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909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ppt_x-#ppt_w/2"/>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anim calcmode="lin" valueType="num">
                                      <p:cBhvr>
                                        <p:cTn id="9" dur="500" fill="hold"/>
                                        <p:tgtEl>
                                          <p:spTgt spid="15"/>
                                        </p:tgtEl>
                                        <p:attrNameLst>
                                          <p:attrName>ppt_w</p:attrName>
                                        </p:attrNameLst>
                                      </p:cBhvr>
                                      <p:tavLst>
                                        <p:tav tm="0">
                                          <p:val>
                                            <p:fltVal val="0"/>
                                          </p:val>
                                        </p:tav>
                                        <p:tav tm="100000">
                                          <p:val>
                                            <p:strVal val="#ppt_w"/>
                                          </p:val>
                                        </p:tav>
                                      </p:tavLst>
                                    </p:anim>
                                    <p:anim calcmode="lin" valueType="num">
                                      <p:cBhvr>
                                        <p:cTn id="10" dur="500" fill="hold"/>
                                        <p:tgtEl>
                                          <p:spTgt spid="15"/>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ppt_x</p:attrName>
                                        </p:attrNameLst>
                                      </p:cBhvr>
                                      <p:tavLst>
                                        <p:tav tm="0">
                                          <p:val>
                                            <p:strVal val="#ppt_x-#ppt_w/2"/>
                                          </p:val>
                                        </p:tav>
                                        <p:tav tm="100000">
                                          <p:val>
                                            <p:strVal val="#ppt_x"/>
                                          </p:val>
                                        </p:tav>
                                      </p:tavLst>
                                    </p:anim>
                                    <p:anim calcmode="lin" valueType="num">
                                      <p:cBhvr>
                                        <p:cTn id="15" dur="500" fill="hold"/>
                                        <p:tgtEl>
                                          <p:spTgt spid="16"/>
                                        </p:tgtEl>
                                        <p:attrNameLst>
                                          <p:attrName>ppt_y</p:attrName>
                                        </p:attrNameLst>
                                      </p:cBhvr>
                                      <p:tavLst>
                                        <p:tav tm="0">
                                          <p:val>
                                            <p:strVal val="#ppt_y"/>
                                          </p:val>
                                        </p:tav>
                                        <p:tav tm="100000">
                                          <p:val>
                                            <p:strVal val="#ppt_y"/>
                                          </p:val>
                                        </p:tav>
                                      </p:tavLst>
                                    </p:anim>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anim calcmode="lin" valueType="num">
                                      <p:cBhvr>
                                        <p:cTn id="21" dur="1000" fill="hold"/>
                                        <p:tgtEl>
                                          <p:spTgt spid="17"/>
                                        </p:tgtEl>
                                        <p:attrNameLst>
                                          <p:attrName>ppt_x</p:attrName>
                                        </p:attrNameLst>
                                      </p:cBhvr>
                                      <p:tavLst>
                                        <p:tav tm="0">
                                          <p:val>
                                            <p:strVal val="#ppt_x"/>
                                          </p:val>
                                        </p:tav>
                                        <p:tav tm="100000">
                                          <p:val>
                                            <p:strVal val="#ppt_x"/>
                                          </p:val>
                                        </p:tav>
                                      </p:tavLst>
                                    </p:anim>
                                    <p:anim calcmode="lin" valueType="num">
                                      <p:cBhvr>
                                        <p:cTn id="22" dur="900" decel="100000" fill="hold"/>
                                        <p:tgtEl>
                                          <p:spTgt spid="1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900" decel="100000" fill="hold"/>
                                        <p:tgtEl>
                                          <p:spTgt spid="1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900" decel="100000" fill="hold"/>
                                        <p:tgtEl>
                                          <p:spTgt spid="1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1000"/>
                                        <p:tgtEl>
                                          <p:spTgt spid="20"/>
                                        </p:tgtEl>
                                      </p:cBhvr>
                                    </p:animEffect>
                                    <p:anim calcmode="lin" valueType="num">
                                      <p:cBhvr>
                                        <p:cTn id="39" dur="1000" fill="hold"/>
                                        <p:tgtEl>
                                          <p:spTgt spid="20"/>
                                        </p:tgtEl>
                                        <p:attrNameLst>
                                          <p:attrName>ppt_x</p:attrName>
                                        </p:attrNameLst>
                                      </p:cBhvr>
                                      <p:tavLst>
                                        <p:tav tm="0">
                                          <p:val>
                                            <p:strVal val="#ppt_x"/>
                                          </p:val>
                                        </p:tav>
                                        <p:tav tm="100000">
                                          <p:val>
                                            <p:strVal val="#ppt_x"/>
                                          </p:val>
                                        </p:tav>
                                      </p:tavLst>
                                    </p:anim>
                                    <p:anim calcmode="lin" valueType="num">
                                      <p:cBhvr>
                                        <p:cTn id="40" dur="900" decel="100000" fill="hold"/>
                                        <p:tgtEl>
                                          <p:spTgt spid="2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21"/>
                                        </p:tgtEl>
                                        <p:attrNameLst>
                                          <p:attrName>style.visibility</p:attrName>
                                        </p:attrNameLst>
                                      </p:cBhvr>
                                      <p:to>
                                        <p:strVal val="visible"/>
                                      </p:to>
                                    </p:set>
                                    <p:anim calcmode="lin" valueType="num">
                                      <p:cBhvr>
                                        <p:cTn id="45" dur="500" fill="hold"/>
                                        <p:tgtEl>
                                          <p:spTgt spid="21"/>
                                        </p:tgtEl>
                                        <p:attrNameLst>
                                          <p:attrName>ppt_x</p:attrName>
                                        </p:attrNameLst>
                                      </p:cBhvr>
                                      <p:tavLst>
                                        <p:tav tm="0">
                                          <p:val>
                                            <p:strVal val="#ppt_x-#ppt_w/2"/>
                                          </p:val>
                                        </p:tav>
                                        <p:tav tm="100000">
                                          <p:val>
                                            <p:strVal val="#ppt_x"/>
                                          </p:val>
                                        </p:tav>
                                      </p:tavLst>
                                    </p:anim>
                                    <p:anim calcmode="lin" valueType="num">
                                      <p:cBhvr>
                                        <p:cTn id="46" dur="500" fill="hold"/>
                                        <p:tgtEl>
                                          <p:spTgt spid="21"/>
                                        </p:tgtEl>
                                        <p:attrNameLst>
                                          <p:attrName>ppt_y</p:attrName>
                                        </p:attrNameLst>
                                      </p:cBhvr>
                                      <p:tavLst>
                                        <p:tav tm="0">
                                          <p:val>
                                            <p:strVal val="#ppt_y"/>
                                          </p:val>
                                        </p:tav>
                                        <p:tav tm="100000">
                                          <p:val>
                                            <p:strVal val="#ppt_y"/>
                                          </p:val>
                                        </p:tav>
                                      </p:tavLst>
                                    </p:anim>
                                    <p:anim calcmode="lin" valueType="num">
                                      <p:cBhvr>
                                        <p:cTn id="47" dur="500" fill="hold"/>
                                        <p:tgtEl>
                                          <p:spTgt spid="21"/>
                                        </p:tgtEl>
                                        <p:attrNameLst>
                                          <p:attrName>ppt_w</p:attrName>
                                        </p:attrNameLst>
                                      </p:cBhvr>
                                      <p:tavLst>
                                        <p:tav tm="0">
                                          <p:val>
                                            <p:fltVal val="0"/>
                                          </p:val>
                                        </p:tav>
                                        <p:tav tm="100000">
                                          <p:val>
                                            <p:strVal val="#ppt_w"/>
                                          </p:val>
                                        </p:tav>
                                      </p:tavLst>
                                    </p:anim>
                                    <p:anim calcmode="lin" valueType="num">
                                      <p:cBhvr>
                                        <p:cTn id="48" dur="500" fill="hold"/>
                                        <p:tgtEl>
                                          <p:spTgt spid="2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 calcmode="lin" valueType="num">
                                      <p:cBhvr>
                                        <p:cTn id="52" dur="500" fill="hold"/>
                                        <p:tgtEl>
                                          <p:spTgt spid="22"/>
                                        </p:tgtEl>
                                        <p:attrNameLst>
                                          <p:attrName>ppt_x</p:attrName>
                                        </p:attrNameLst>
                                      </p:cBhvr>
                                      <p:tavLst>
                                        <p:tav tm="0">
                                          <p:val>
                                            <p:strVal val="#ppt_x-#ppt_w/2"/>
                                          </p:val>
                                        </p:tav>
                                        <p:tav tm="100000">
                                          <p:val>
                                            <p:strVal val="#ppt_x"/>
                                          </p:val>
                                        </p:tav>
                                      </p:tavLst>
                                    </p:anim>
                                    <p:anim calcmode="lin" valueType="num">
                                      <p:cBhvr>
                                        <p:cTn id="53" dur="500" fill="hold"/>
                                        <p:tgtEl>
                                          <p:spTgt spid="22"/>
                                        </p:tgtEl>
                                        <p:attrNameLst>
                                          <p:attrName>ppt_y</p:attrName>
                                        </p:attrNameLst>
                                      </p:cBhvr>
                                      <p:tavLst>
                                        <p:tav tm="0">
                                          <p:val>
                                            <p:strVal val="#ppt_y"/>
                                          </p:val>
                                        </p:tav>
                                        <p:tav tm="100000">
                                          <p:val>
                                            <p:strVal val="#ppt_y"/>
                                          </p:val>
                                        </p:tav>
                                      </p:tavLst>
                                    </p:anim>
                                    <p:anim calcmode="lin" valueType="num">
                                      <p:cBhvr>
                                        <p:cTn id="54" dur="500" fill="hold"/>
                                        <p:tgtEl>
                                          <p:spTgt spid="22"/>
                                        </p:tgtEl>
                                        <p:attrNameLst>
                                          <p:attrName>ppt_w</p:attrName>
                                        </p:attrNameLst>
                                      </p:cBhvr>
                                      <p:tavLst>
                                        <p:tav tm="0">
                                          <p:val>
                                            <p:fltVal val="0"/>
                                          </p:val>
                                        </p:tav>
                                        <p:tav tm="100000">
                                          <p:val>
                                            <p:strVal val="#ppt_w"/>
                                          </p:val>
                                        </p:tav>
                                      </p:tavLst>
                                    </p:anim>
                                    <p:anim calcmode="lin" valueType="num">
                                      <p:cBhvr>
                                        <p:cTn id="55" dur="500" fill="hold"/>
                                        <p:tgtEl>
                                          <p:spTgt spid="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5262979"/>
          </a:xfrm>
          <a:prstGeom prst="rect">
            <a:avLst/>
          </a:prstGeom>
          <a:noFill/>
        </p:spPr>
        <p:txBody>
          <a:bodyPr wrap="square" rtlCol="0">
            <a:spAutoFit/>
          </a:bodyPr>
          <a:lstStyle/>
          <a:p>
            <a:pPr algn="just"/>
            <a:r>
              <a:rPr lang="tr-TR" b="1" dirty="0">
                <a:latin typeface="Arial" panose="020B0604020202020204" pitchFamily="34" charset="0"/>
                <a:cs typeface="Arial" panose="020B0604020202020204" pitchFamily="34" charset="0"/>
              </a:rPr>
              <a:t>2,3,4, ve 5. yılların sonundaki kayıtlar ;</a:t>
            </a:r>
          </a:p>
          <a:p>
            <a:pPr algn="just"/>
            <a:endParaRPr lang="tr-TR" b="1" dirty="0">
              <a:latin typeface="Arial" panose="020B0604020202020204" pitchFamily="34" charset="0"/>
              <a:cs typeface="Arial" panose="020B0604020202020204" pitchFamily="34" charset="0"/>
            </a:endParaRPr>
          </a:p>
          <a:p>
            <a:pPr algn="just"/>
            <a:r>
              <a:rPr lang="tr-TR" sz="2400" b="1" dirty="0">
                <a:solidFill>
                  <a:schemeClr val="tx2"/>
                </a:solidFill>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31/12/-----</a:t>
            </a:r>
          </a:p>
          <a:p>
            <a:pPr algn="just"/>
            <a:r>
              <a:rPr lang="tr-TR" dirty="0">
                <a:latin typeface="Arial" panose="020B0604020202020204" pitchFamily="34" charset="0"/>
                <a:cs typeface="Arial" panose="020B0604020202020204" pitchFamily="34" charset="0"/>
              </a:rPr>
              <a:t>      760 PAZARLAMA SAT.DAĞ.GİDERİ	   20.000</a:t>
            </a:r>
          </a:p>
          <a:p>
            <a:pPr algn="just"/>
            <a:r>
              <a:rPr lang="tr-TR" sz="2400" b="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 Amortisman Gideri</a:t>
            </a:r>
          </a:p>
          <a:p>
            <a:pPr algn="just"/>
            <a:r>
              <a:rPr lang="tr-TR" sz="2400" b="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257 BİRİKMİŞ AMORTİSM.	         20.000</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5. Yıla girmeden 4. yılın sonundaki ;</a:t>
            </a: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31/12/-----</a:t>
            </a:r>
          </a:p>
          <a:p>
            <a:pPr algn="just"/>
            <a:r>
              <a:rPr lang="tr-TR" dirty="0">
                <a:latin typeface="Arial" panose="020B0604020202020204" pitchFamily="34" charset="0"/>
                <a:cs typeface="Arial" panose="020B0604020202020204" pitchFamily="34" charset="0"/>
              </a:rPr>
              <a:t>      180 GELECEK AYLARA AİT GİDER.	      8.334</a:t>
            </a:r>
          </a:p>
          <a:p>
            <a:pPr algn="just"/>
            <a:r>
              <a:rPr lang="tr-TR" sz="2400" b="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 Amortisman Gideri</a:t>
            </a:r>
          </a:p>
          <a:p>
            <a:pPr algn="just"/>
            <a:r>
              <a:rPr lang="tr-TR" sz="2400" b="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280 GELECEK YIL.AİT GİD. 	          8.334</a:t>
            </a:r>
          </a:p>
          <a:p>
            <a:pPr algn="just"/>
            <a:r>
              <a:rPr lang="tr-TR" dirty="0">
                <a:latin typeface="Arial" panose="020B0604020202020204" pitchFamily="34" charset="0"/>
                <a:cs typeface="Arial" panose="020B0604020202020204" pitchFamily="34" charset="0"/>
              </a:rPr>
              <a:t>		……. Amortisman Gideri</a:t>
            </a:r>
          </a:p>
          <a:p>
            <a:pPr algn="just"/>
            <a:r>
              <a:rPr lang="tr-TR" dirty="0">
                <a:latin typeface="Arial" panose="020B0604020202020204" pitchFamily="34" charset="0"/>
                <a:cs typeface="Arial" panose="020B0604020202020204" pitchFamily="34" charset="0"/>
              </a:rPr>
              <a:t>		</a:t>
            </a:r>
          </a:p>
        </p:txBody>
      </p:sp>
      <p:cxnSp>
        <p:nvCxnSpPr>
          <p:cNvPr id="15" name="42 Düz Bağlayıcı">
            <a:extLst>
              <a:ext uri="{FF2B5EF4-FFF2-40B4-BE49-F238E27FC236}">
                <a16:creationId xmlns:a16="http://schemas.microsoft.com/office/drawing/2014/main" id="{B7718048-5194-9743-B502-F2781B8FB6CB}"/>
              </a:ext>
            </a:extLst>
          </p:cNvPr>
          <p:cNvCxnSpPr>
            <a:cxnSpLocks/>
          </p:cNvCxnSpPr>
          <p:nvPr/>
        </p:nvCxnSpPr>
        <p:spPr>
          <a:xfrm>
            <a:off x="467544" y="1916832"/>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2 Düz Bağlayıcı">
            <a:extLst>
              <a:ext uri="{FF2B5EF4-FFF2-40B4-BE49-F238E27FC236}">
                <a16:creationId xmlns:a16="http://schemas.microsoft.com/office/drawing/2014/main" id="{0A5A6821-F9B8-BE4B-A810-3EC8F6C13933}"/>
              </a:ext>
            </a:extLst>
          </p:cNvPr>
          <p:cNvCxnSpPr>
            <a:cxnSpLocks/>
          </p:cNvCxnSpPr>
          <p:nvPr/>
        </p:nvCxnSpPr>
        <p:spPr>
          <a:xfrm>
            <a:off x="3290241" y="1917823"/>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34 Düz Bağlayıcı">
            <a:extLst>
              <a:ext uri="{FF2B5EF4-FFF2-40B4-BE49-F238E27FC236}">
                <a16:creationId xmlns:a16="http://schemas.microsoft.com/office/drawing/2014/main" id="{EA3327A7-1190-794B-AB06-1361D57ADB85}"/>
              </a:ext>
            </a:extLst>
          </p:cNvPr>
          <p:cNvCxnSpPr>
            <a:cxnSpLocks/>
          </p:cNvCxnSpPr>
          <p:nvPr/>
        </p:nvCxnSpPr>
        <p:spPr>
          <a:xfrm>
            <a:off x="4874417" y="1916832"/>
            <a:ext cx="0" cy="1296144"/>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34 Düz Bağlayıcı">
            <a:extLst>
              <a:ext uri="{FF2B5EF4-FFF2-40B4-BE49-F238E27FC236}">
                <a16:creationId xmlns:a16="http://schemas.microsoft.com/office/drawing/2014/main" id="{BC398694-7921-0C44-934E-9A4B53583E28}"/>
              </a:ext>
            </a:extLst>
          </p:cNvPr>
          <p:cNvCxnSpPr>
            <a:cxnSpLocks/>
          </p:cNvCxnSpPr>
          <p:nvPr/>
        </p:nvCxnSpPr>
        <p:spPr>
          <a:xfrm>
            <a:off x="6026545" y="1922536"/>
            <a:ext cx="0" cy="131325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34 Düz Bağlayıcı">
            <a:extLst>
              <a:ext uri="{FF2B5EF4-FFF2-40B4-BE49-F238E27FC236}">
                <a16:creationId xmlns:a16="http://schemas.microsoft.com/office/drawing/2014/main" id="{5823E9A5-71A0-FC4F-BB14-05E7E340414A}"/>
              </a:ext>
            </a:extLst>
          </p:cNvPr>
          <p:cNvCxnSpPr>
            <a:cxnSpLocks/>
          </p:cNvCxnSpPr>
          <p:nvPr/>
        </p:nvCxnSpPr>
        <p:spPr>
          <a:xfrm>
            <a:off x="7137745" y="1916832"/>
            <a:ext cx="0" cy="1318963"/>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34 Düz Bağlayıcı">
            <a:extLst>
              <a:ext uri="{FF2B5EF4-FFF2-40B4-BE49-F238E27FC236}">
                <a16:creationId xmlns:a16="http://schemas.microsoft.com/office/drawing/2014/main" id="{85D0B8E0-D4DD-5048-A238-9FFC6FEC5809}"/>
              </a:ext>
            </a:extLst>
          </p:cNvPr>
          <p:cNvCxnSpPr>
            <a:cxnSpLocks/>
          </p:cNvCxnSpPr>
          <p:nvPr/>
        </p:nvCxnSpPr>
        <p:spPr>
          <a:xfrm flipH="1">
            <a:off x="482408" y="1916832"/>
            <a:ext cx="1" cy="1368152"/>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42 Düz Bağlayıcı">
            <a:extLst>
              <a:ext uri="{FF2B5EF4-FFF2-40B4-BE49-F238E27FC236}">
                <a16:creationId xmlns:a16="http://schemas.microsoft.com/office/drawing/2014/main" id="{1F4F3FE8-8B70-194A-88CA-37691EDB3BA3}"/>
              </a:ext>
            </a:extLst>
          </p:cNvPr>
          <p:cNvCxnSpPr>
            <a:cxnSpLocks/>
          </p:cNvCxnSpPr>
          <p:nvPr/>
        </p:nvCxnSpPr>
        <p:spPr>
          <a:xfrm flipV="1">
            <a:off x="467544" y="3284984"/>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42 Düz Bağlayıcı">
            <a:extLst>
              <a:ext uri="{FF2B5EF4-FFF2-40B4-BE49-F238E27FC236}">
                <a16:creationId xmlns:a16="http://schemas.microsoft.com/office/drawing/2014/main" id="{0BCDCA8E-81B5-F44C-9D5A-685AAB85A9C3}"/>
              </a:ext>
            </a:extLst>
          </p:cNvPr>
          <p:cNvCxnSpPr>
            <a:cxnSpLocks/>
          </p:cNvCxnSpPr>
          <p:nvPr/>
        </p:nvCxnSpPr>
        <p:spPr>
          <a:xfrm>
            <a:off x="3321321" y="3212976"/>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6BA596AA-136D-BB4A-BBEC-50E1C740365A}"/>
              </a:ext>
            </a:extLst>
          </p:cNvPr>
          <p:cNvCxnSpPr>
            <a:cxnSpLocks/>
          </p:cNvCxnSpPr>
          <p:nvPr/>
        </p:nvCxnSpPr>
        <p:spPr>
          <a:xfrm>
            <a:off x="467544" y="4530322"/>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6229969D-10A0-854D-8CE7-6287AF5E680B}"/>
              </a:ext>
            </a:extLst>
          </p:cNvPr>
          <p:cNvCxnSpPr>
            <a:cxnSpLocks/>
          </p:cNvCxnSpPr>
          <p:nvPr/>
        </p:nvCxnSpPr>
        <p:spPr>
          <a:xfrm>
            <a:off x="3290241" y="4531313"/>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34 Düz Bağlayıcı">
            <a:extLst>
              <a:ext uri="{FF2B5EF4-FFF2-40B4-BE49-F238E27FC236}">
                <a16:creationId xmlns:a16="http://schemas.microsoft.com/office/drawing/2014/main" id="{FC2490AC-433B-B94B-94D5-75A817757D72}"/>
              </a:ext>
            </a:extLst>
          </p:cNvPr>
          <p:cNvCxnSpPr>
            <a:cxnSpLocks/>
          </p:cNvCxnSpPr>
          <p:nvPr/>
        </p:nvCxnSpPr>
        <p:spPr>
          <a:xfrm>
            <a:off x="4874417" y="4530322"/>
            <a:ext cx="0" cy="195147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34 Düz Bağlayıcı">
            <a:extLst>
              <a:ext uri="{FF2B5EF4-FFF2-40B4-BE49-F238E27FC236}">
                <a16:creationId xmlns:a16="http://schemas.microsoft.com/office/drawing/2014/main" id="{2A7FE39C-BE08-C742-A2B6-90FB45CE4B73}"/>
              </a:ext>
            </a:extLst>
          </p:cNvPr>
          <p:cNvCxnSpPr>
            <a:cxnSpLocks/>
          </p:cNvCxnSpPr>
          <p:nvPr/>
        </p:nvCxnSpPr>
        <p:spPr>
          <a:xfrm>
            <a:off x="6026545" y="4536026"/>
            <a:ext cx="0" cy="19893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34 Düz Bağlayıcı">
            <a:extLst>
              <a:ext uri="{FF2B5EF4-FFF2-40B4-BE49-F238E27FC236}">
                <a16:creationId xmlns:a16="http://schemas.microsoft.com/office/drawing/2014/main" id="{A10932CE-E8B1-BE4F-BF23-FFDC2D7DBA4B}"/>
              </a:ext>
            </a:extLst>
          </p:cNvPr>
          <p:cNvCxnSpPr>
            <a:cxnSpLocks/>
          </p:cNvCxnSpPr>
          <p:nvPr/>
        </p:nvCxnSpPr>
        <p:spPr>
          <a:xfrm>
            <a:off x="7137745" y="4530322"/>
            <a:ext cx="0" cy="1995021"/>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34 Düz Bağlayıcı">
            <a:extLst>
              <a:ext uri="{FF2B5EF4-FFF2-40B4-BE49-F238E27FC236}">
                <a16:creationId xmlns:a16="http://schemas.microsoft.com/office/drawing/2014/main" id="{4EFD30DE-5CBE-CC49-87FD-BA3C7C0CE449}"/>
              </a:ext>
            </a:extLst>
          </p:cNvPr>
          <p:cNvCxnSpPr>
            <a:cxnSpLocks/>
          </p:cNvCxnSpPr>
          <p:nvPr/>
        </p:nvCxnSpPr>
        <p:spPr>
          <a:xfrm flipH="1">
            <a:off x="467544" y="4530322"/>
            <a:ext cx="14863" cy="1995021"/>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42 Düz Bağlayıcı">
            <a:extLst>
              <a:ext uri="{FF2B5EF4-FFF2-40B4-BE49-F238E27FC236}">
                <a16:creationId xmlns:a16="http://schemas.microsoft.com/office/drawing/2014/main" id="{ACB4344B-2E5D-BC44-B510-944320AFA885}"/>
              </a:ext>
            </a:extLst>
          </p:cNvPr>
          <p:cNvCxnSpPr>
            <a:cxnSpLocks/>
          </p:cNvCxnSpPr>
          <p:nvPr/>
        </p:nvCxnSpPr>
        <p:spPr>
          <a:xfrm flipV="1">
            <a:off x="467544" y="6525343"/>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42 Düz Bağlayıcı">
            <a:extLst>
              <a:ext uri="{FF2B5EF4-FFF2-40B4-BE49-F238E27FC236}">
                <a16:creationId xmlns:a16="http://schemas.microsoft.com/office/drawing/2014/main" id="{46A4AC4D-34B1-0740-9C78-3A70BE0293E9}"/>
              </a:ext>
            </a:extLst>
          </p:cNvPr>
          <p:cNvCxnSpPr>
            <a:cxnSpLocks/>
          </p:cNvCxnSpPr>
          <p:nvPr/>
        </p:nvCxnSpPr>
        <p:spPr>
          <a:xfrm>
            <a:off x="3321321" y="6502525"/>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5700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ppt_x-#ppt_w/2"/>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anim calcmode="lin" valueType="num">
                                      <p:cBhvr>
                                        <p:cTn id="9" dur="500" fill="hold"/>
                                        <p:tgtEl>
                                          <p:spTgt spid="15"/>
                                        </p:tgtEl>
                                        <p:attrNameLst>
                                          <p:attrName>ppt_w</p:attrName>
                                        </p:attrNameLst>
                                      </p:cBhvr>
                                      <p:tavLst>
                                        <p:tav tm="0">
                                          <p:val>
                                            <p:fltVal val="0"/>
                                          </p:val>
                                        </p:tav>
                                        <p:tav tm="100000">
                                          <p:val>
                                            <p:strVal val="#ppt_w"/>
                                          </p:val>
                                        </p:tav>
                                      </p:tavLst>
                                    </p:anim>
                                    <p:anim calcmode="lin" valueType="num">
                                      <p:cBhvr>
                                        <p:cTn id="10" dur="500" fill="hold"/>
                                        <p:tgtEl>
                                          <p:spTgt spid="15"/>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ppt_x</p:attrName>
                                        </p:attrNameLst>
                                      </p:cBhvr>
                                      <p:tavLst>
                                        <p:tav tm="0">
                                          <p:val>
                                            <p:strVal val="#ppt_x-#ppt_w/2"/>
                                          </p:val>
                                        </p:tav>
                                        <p:tav tm="100000">
                                          <p:val>
                                            <p:strVal val="#ppt_x"/>
                                          </p:val>
                                        </p:tav>
                                      </p:tavLst>
                                    </p:anim>
                                    <p:anim calcmode="lin" valueType="num">
                                      <p:cBhvr>
                                        <p:cTn id="15" dur="500" fill="hold"/>
                                        <p:tgtEl>
                                          <p:spTgt spid="16"/>
                                        </p:tgtEl>
                                        <p:attrNameLst>
                                          <p:attrName>ppt_y</p:attrName>
                                        </p:attrNameLst>
                                      </p:cBhvr>
                                      <p:tavLst>
                                        <p:tav tm="0">
                                          <p:val>
                                            <p:strVal val="#ppt_y"/>
                                          </p:val>
                                        </p:tav>
                                        <p:tav tm="100000">
                                          <p:val>
                                            <p:strVal val="#ppt_y"/>
                                          </p:val>
                                        </p:tav>
                                      </p:tavLst>
                                    </p:anim>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anim calcmode="lin" valueType="num">
                                      <p:cBhvr>
                                        <p:cTn id="21" dur="1000" fill="hold"/>
                                        <p:tgtEl>
                                          <p:spTgt spid="17"/>
                                        </p:tgtEl>
                                        <p:attrNameLst>
                                          <p:attrName>ppt_x</p:attrName>
                                        </p:attrNameLst>
                                      </p:cBhvr>
                                      <p:tavLst>
                                        <p:tav tm="0">
                                          <p:val>
                                            <p:strVal val="#ppt_x"/>
                                          </p:val>
                                        </p:tav>
                                        <p:tav tm="100000">
                                          <p:val>
                                            <p:strVal val="#ppt_x"/>
                                          </p:val>
                                        </p:tav>
                                      </p:tavLst>
                                    </p:anim>
                                    <p:anim calcmode="lin" valueType="num">
                                      <p:cBhvr>
                                        <p:cTn id="22" dur="900" decel="100000" fill="hold"/>
                                        <p:tgtEl>
                                          <p:spTgt spid="1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900" decel="100000" fill="hold"/>
                                        <p:tgtEl>
                                          <p:spTgt spid="1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900" decel="100000" fill="hold"/>
                                        <p:tgtEl>
                                          <p:spTgt spid="1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1000"/>
                                        <p:tgtEl>
                                          <p:spTgt spid="20"/>
                                        </p:tgtEl>
                                      </p:cBhvr>
                                    </p:animEffect>
                                    <p:anim calcmode="lin" valueType="num">
                                      <p:cBhvr>
                                        <p:cTn id="39" dur="1000" fill="hold"/>
                                        <p:tgtEl>
                                          <p:spTgt spid="20"/>
                                        </p:tgtEl>
                                        <p:attrNameLst>
                                          <p:attrName>ppt_x</p:attrName>
                                        </p:attrNameLst>
                                      </p:cBhvr>
                                      <p:tavLst>
                                        <p:tav tm="0">
                                          <p:val>
                                            <p:strVal val="#ppt_x"/>
                                          </p:val>
                                        </p:tav>
                                        <p:tav tm="100000">
                                          <p:val>
                                            <p:strVal val="#ppt_x"/>
                                          </p:val>
                                        </p:tav>
                                      </p:tavLst>
                                    </p:anim>
                                    <p:anim calcmode="lin" valueType="num">
                                      <p:cBhvr>
                                        <p:cTn id="40" dur="900" decel="100000" fill="hold"/>
                                        <p:tgtEl>
                                          <p:spTgt spid="2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21"/>
                                        </p:tgtEl>
                                        <p:attrNameLst>
                                          <p:attrName>style.visibility</p:attrName>
                                        </p:attrNameLst>
                                      </p:cBhvr>
                                      <p:to>
                                        <p:strVal val="visible"/>
                                      </p:to>
                                    </p:set>
                                    <p:anim calcmode="lin" valueType="num">
                                      <p:cBhvr>
                                        <p:cTn id="45" dur="500" fill="hold"/>
                                        <p:tgtEl>
                                          <p:spTgt spid="21"/>
                                        </p:tgtEl>
                                        <p:attrNameLst>
                                          <p:attrName>ppt_x</p:attrName>
                                        </p:attrNameLst>
                                      </p:cBhvr>
                                      <p:tavLst>
                                        <p:tav tm="0">
                                          <p:val>
                                            <p:strVal val="#ppt_x-#ppt_w/2"/>
                                          </p:val>
                                        </p:tav>
                                        <p:tav tm="100000">
                                          <p:val>
                                            <p:strVal val="#ppt_x"/>
                                          </p:val>
                                        </p:tav>
                                      </p:tavLst>
                                    </p:anim>
                                    <p:anim calcmode="lin" valueType="num">
                                      <p:cBhvr>
                                        <p:cTn id="46" dur="500" fill="hold"/>
                                        <p:tgtEl>
                                          <p:spTgt spid="21"/>
                                        </p:tgtEl>
                                        <p:attrNameLst>
                                          <p:attrName>ppt_y</p:attrName>
                                        </p:attrNameLst>
                                      </p:cBhvr>
                                      <p:tavLst>
                                        <p:tav tm="0">
                                          <p:val>
                                            <p:strVal val="#ppt_y"/>
                                          </p:val>
                                        </p:tav>
                                        <p:tav tm="100000">
                                          <p:val>
                                            <p:strVal val="#ppt_y"/>
                                          </p:val>
                                        </p:tav>
                                      </p:tavLst>
                                    </p:anim>
                                    <p:anim calcmode="lin" valueType="num">
                                      <p:cBhvr>
                                        <p:cTn id="47" dur="500" fill="hold"/>
                                        <p:tgtEl>
                                          <p:spTgt spid="21"/>
                                        </p:tgtEl>
                                        <p:attrNameLst>
                                          <p:attrName>ppt_w</p:attrName>
                                        </p:attrNameLst>
                                      </p:cBhvr>
                                      <p:tavLst>
                                        <p:tav tm="0">
                                          <p:val>
                                            <p:fltVal val="0"/>
                                          </p:val>
                                        </p:tav>
                                        <p:tav tm="100000">
                                          <p:val>
                                            <p:strVal val="#ppt_w"/>
                                          </p:val>
                                        </p:tav>
                                      </p:tavLst>
                                    </p:anim>
                                    <p:anim calcmode="lin" valueType="num">
                                      <p:cBhvr>
                                        <p:cTn id="48" dur="500" fill="hold"/>
                                        <p:tgtEl>
                                          <p:spTgt spid="2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 calcmode="lin" valueType="num">
                                      <p:cBhvr>
                                        <p:cTn id="52" dur="500" fill="hold"/>
                                        <p:tgtEl>
                                          <p:spTgt spid="22"/>
                                        </p:tgtEl>
                                        <p:attrNameLst>
                                          <p:attrName>ppt_x</p:attrName>
                                        </p:attrNameLst>
                                      </p:cBhvr>
                                      <p:tavLst>
                                        <p:tav tm="0">
                                          <p:val>
                                            <p:strVal val="#ppt_x-#ppt_w/2"/>
                                          </p:val>
                                        </p:tav>
                                        <p:tav tm="100000">
                                          <p:val>
                                            <p:strVal val="#ppt_x"/>
                                          </p:val>
                                        </p:tav>
                                      </p:tavLst>
                                    </p:anim>
                                    <p:anim calcmode="lin" valueType="num">
                                      <p:cBhvr>
                                        <p:cTn id="53" dur="500" fill="hold"/>
                                        <p:tgtEl>
                                          <p:spTgt spid="22"/>
                                        </p:tgtEl>
                                        <p:attrNameLst>
                                          <p:attrName>ppt_y</p:attrName>
                                        </p:attrNameLst>
                                      </p:cBhvr>
                                      <p:tavLst>
                                        <p:tav tm="0">
                                          <p:val>
                                            <p:strVal val="#ppt_y"/>
                                          </p:val>
                                        </p:tav>
                                        <p:tav tm="100000">
                                          <p:val>
                                            <p:strVal val="#ppt_y"/>
                                          </p:val>
                                        </p:tav>
                                      </p:tavLst>
                                    </p:anim>
                                    <p:anim calcmode="lin" valueType="num">
                                      <p:cBhvr>
                                        <p:cTn id="54" dur="500" fill="hold"/>
                                        <p:tgtEl>
                                          <p:spTgt spid="22"/>
                                        </p:tgtEl>
                                        <p:attrNameLst>
                                          <p:attrName>ppt_w</p:attrName>
                                        </p:attrNameLst>
                                      </p:cBhvr>
                                      <p:tavLst>
                                        <p:tav tm="0">
                                          <p:val>
                                            <p:fltVal val="0"/>
                                          </p:val>
                                        </p:tav>
                                        <p:tav tm="100000">
                                          <p:val>
                                            <p:strVal val="#ppt_w"/>
                                          </p:val>
                                        </p:tav>
                                      </p:tavLst>
                                    </p:anim>
                                    <p:anim calcmode="lin" valueType="num">
                                      <p:cBhvr>
                                        <p:cTn id="55" dur="500" fill="hold"/>
                                        <p:tgtEl>
                                          <p:spTgt spid="22"/>
                                        </p:tgtEl>
                                        <p:attrNameLst>
                                          <p:attrName>ppt_h</p:attrName>
                                        </p:attrNameLst>
                                      </p:cBhvr>
                                      <p:tavLst>
                                        <p:tav tm="0">
                                          <p:val>
                                            <p:strVal val="#ppt_h"/>
                                          </p:val>
                                        </p:tav>
                                        <p:tav tm="100000">
                                          <p:val>
                                            <p:strVal val="#ppt_h"/>
                                          </p:val>
                                        </p:tav>
                                      </p:tavLst>
                                    </p:anim>
                                  </p:childTnLst>
                                </p:cTn>
                              </p:par>
                            </p:childTnLst>
                          </p:cTn>
                        </p:par>
                        <p:par>
                          <p:cTn id="56" fill="hold">
                            <p:stCondLst>
                              <p:cond delay="2500"/>
                            </p:stCondLst>
                            <p:childTnLst>
                              <p:par>
                                <p:cTn id="57" presetID="17" presetClass="entr" presetSubtype="8" fill="hold" nodeType="after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p:cTn id="59" dur="500" fill="hold"/>
                                        <p:tgtEl>
                                          <p:spTgt spid="11"/>
                                        </p:tgtEl>
                                        <p:attrNameLst>
                                          <p:attrName>ppt_x</p:attrName>
                                        </p:attrNameLst>
                                      </p:cBhvr>
                                      <p:tavLst>
                                        <p:tav tm="0">
                                          <p:val>
                                            <p:strVal val="#ppt_x-#ppt_w/2"/>
                                          </p:val>
                                        </p:tav>
                                        <p:tav tm="100000">
                                          <p:val>
                                            <p:strVal val="#ppt_x"/>
                                          </p:val>
                                        </p:tav>
                                      </p:tavLst>
                                    </p:anim>
                                    <p:anim calcmode="lin" valueType="num">
                                      <p:cBhvr>
                                        <p:cTn id="60" dur="500" fill="hold"/>
                                        <p:tgtEl>
                                          <p:spTgt spid="11"/>
                                        </p:tgtEl>
                                        <p:attrNameLst>
                                          <p:attrName>ppt_y</p:attrName>
                                        </p:attrNameLst>
                                      </p:cBhvr>
                                      <p:tavLst>
                                        <p:tav tm="0">
                                          <p:val>
                                            <p:strVal val="#ppt_y"/>
                                          </p:val>
                                        </p:tav>
                                        <p:tav tm="100000">
                                          <p:val>
                                            <p:strVal val="#ppt_y"/>
                                          </p:val>
                                        </p:tav>
                                      </p:tavLst>
                                    </p:anim>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strVal val="#ppt_h"/>
                                          </p:val>
                                        </p:tav>
                                        <p:tav tm="100000">
                                          <p:val>
                                            <p:strVal val="#ppt_h"/>
                                          </p:val>
                                        </p:tav>
                                      </p:tavLst>
                                    </p:anim>
                                  </p:childTnLst>
                                </p:cTn>
                              </p:par>
                            </p:childTnLst>
                          </p:cTn>
                        </p:par>
                        <p:par>
                          <p:cTn id="63" fill="hold">
                            <p:stCondLst>
                              <p:cond delay="3000"/>
                            </p:stCondLst>
                            <p:childTnLst>
                              <p:par>
                                <p:cTn id="64" presetID="17" presetClass="entr" presetSubtype="8" fill="hold" nodeType="afterEffect">
                                  <p:stCondLst>
                                    <p:cond delay="0"/>
                                  </p:stCondLst>
                                  <p:childTnLst>
                                    <p:set>
                                      <p:cBhvr>
                                        <p:cTn id="65" dur="1" fill="hold">
                                          <p:stCondLst>
                                            <p:cond delay="0"/>
                                          </p:stCondLst>
                                        </p:cTn>
                                        <p:tgtEl>
                                          <p:spTgt spid="12"/>
                                        </p:tgtEl>
                                        <p:attrNameLst>
                                          <p:attrName>style.visibility</p:attrName>
                                        </p:attrNameLst>
                                      </p:cBhvr>
                                      <p:to>
                                        <p:strVal val="visible"/>
                                      </p:to>
                                    </p:set>
                                    <p:anim calcmode="lin" valueType="num">
                                      <p:cBhvr>
                                        <p:cTn id="66" dur="500" fill="hold"/>
                                        <p:tgtEl>
                                          <p:spTgt spid="12"/>
                                        </p:tgtEl>
                                        <p:attrNameLst>
                                          <p:attrName>ppt_x</p:attrName>
                                        </p:attrNameLst>
                                      </p:cBhvr>
                                      <p:tavLst>
                                        <p:tav tm="0">
                                          <p:val>
                                            <p:strVal val="#ppt_x-#ppt_w/2"/>
                                          </p:val>
                                        </p:tav>
                                        <p:tav tm="100000">
                                          <p:val>
                                            <p:strVal val="#ppt_x"/>
                                          </p:val>
                                        </p:tav>
                                      </p:tavLst>
                                    </p:anim>
                                    <p:anim calcmode="lin" valueType="num">
                                      <p:cBhvr>
                                        <p:cTn id="67" dur="500" fill="hold"/>
                                        <p:tgtEl>
                                          <p:spTgt spid="12"/>
                                        </p:tgtEl>
                                        <p:attrNameLst>
                                          <p:attrName>ppt_y</p:attrName>
                                        </p:attrNameLst>
                                      </p:cBhvr>
                                      <p:tavLst>
                                        <p:tav tm="0">
                                          <p:val>
                                            <p:strVal val="#ppt_y"/>
                                          </p:val>
                                        </p:tav>
                                        <p:tav tm="100000">
                                          <p:val>
                                            <p:strVal val="#ppt_y"/>
                                          </p:val>
                                        </p:tav>
                                      </p:tavLst>
                                    </p:anim>
                                    <p:anim calcmode="lin" valueType="num">
                                      <p:cBhvr>
                                        <p:cTn id="68" dur="500" fill="hold"/>
                                        <p:tgtEl>
                                          <p:spTgt spid="12"/>
                                        </p:tgtEl>
                                        <p:attrNameLst>
                                          <p:attrName>ppt_w</p:attrName>
                                        </p:attrNameLst>
                                      </p:cBhvr>
                                      <p:tavLst>
                                        <p:tav tm="0">
                                          <p:val>
                                            <p:fltVal val="0"/>
                                          </p:val>
                                        </p:tav>
                                        <p:tav tm="100000">
                                          <p:val>
                                            <p:strVal val="#ppt_w"/>
                                          </p:val>
                                        </p:tav>
                                      </p:tavLst>
                                    </p:anim>
                                    <p:anim calcmode="lin" valueType="num">
                                      <p:cBhvr>
                                        <p:cTn id="69" dur="500" fill="hold"/>
                                        <p:tgtEl>
                                          <p:spTgt spid="12"/>
                                        </p:tgtEl>
                                        <p:attrNameLst>
                                          <p:attrName>ppt_h</p:attrName>
                                        </p:attrNameLst>
                                      </p:cBhvr>
                                      <p:tavLst>
                                        <p:tav tm="0">
                                          <p:val>
                                            <p:strVal val="#ppt_h"/>
                                          </p:val>
                                        </p:tav>
                                        <p:tav tm="100000">
                                          <p:val>
                                            <p:strVal val="#ppt_h"/>
                                          </p:val>
                                        </p:tav>
                                      </p:tavLst>
                                    </p:anim>
                                  </p:childTnLst>
                                </p:cTn>
                              </p:par>
                              <p:par>
                                <p:cTn id="70" presetID="37" presetClass="entr" presetSubtype="0" fill="hold" nodeType="with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fade">
                                      <p:cBhvr>
                                        <p:cTn id="72" dur="1000"/>
                                        <p:tgtEl>
                                          <p:spTgt spid="13"/>
                                        </p:tgtEl>
                                      </p:cBhvr>
                                    </p:animEffect>
                                    <p:anim calcmode="lin" valueType="num">
                                      <p:cBhvr>
                                        <p:cTn id="73" dur="1000" fill="hold"/>
                                        <p:tgtEl>
                                          <p:spTgt spid="13"/>
                                        </p:tgtEl>
                                        <p:attrNameLst>
                                          <p:attrName>ppt_x</p:attrName>
                                        </p:attrNameLst>
                                      </p:cBhvr>
                                      <p:tavLst>
                                        <p:tav tm="0">
                                          <p:val>
                                            <p:strVal val="#ppt_x"/>
                                          </p:val>
                                        </p:tav>
                                        <p:tav tm="100000">
                                          <p:val>
                                            <p:strVal val="#ppt_x"/>
                                          </p:val>
                                        </p:tav>
                                      </p:tavLst>
                                    </p:anim>
                                    <p:anim calcmode="lin" valueType="num">
                                      <p:cBhvr>
                                        <p:cTn id="74" dur="900" decel="100000" fill="hold"/>
                                        <p:tgtEl>
                                          <p:spTgt spid="13"/>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par>
                                <p:cTn id="76" presetID="37" presetClass="entr" presetSubtype="0" fill="hold" nodeType="with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1000"/>
                                        <p:tgtEl>
                                          <p:spTgt spid="14"/>
                                        </p:tgtEl>
                                      </p:cBhvr>
                                    </p:animEffect>
                                    <p:anim calcmode="lin" valueType="num">
                                      <p:cBhvr>
                                        <p:cTn id="79" dur="1000" fill="hold"/>
                                        <p:tgtEl>
                                          <p:spTgt spid="14"/>
                                        </p:tgtEl>
                                        <p:attrNameLst>
                                          <p:attrName>ppt_x</p:attrName>
                                        </p:attrNameLst>
                                      </p:cBhvr>
                                      <p:tavLst>
                                        <p:tav tm="0">
                                          <p:val>
                                            <p:strVal val="#ppt_x"/>
                                          </p:val>
                                        </p:tav>
                                        <p:tav tm="100000">
                                          <p:val>
                                            <p:strVal val="#ppt_x"/>
                                          </p:val>
                                        </p:tav>
                                      </p:tavLst>
                                    </p:anim>
                                    <p:anim calcmode="lin" valueType="num">
                                      <p:cBhvr>
                                        <p:cTn id="80" dur="900" decel="100000" fill="hold"/>
                                        <p:tgtEl>
                                          <p:spTgt spid="14"/>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par>
                                <p:cTn id="82" presetID="37" presetClass="entr" presetSubtype="0" fill="hold" nodeType="withEffect">
                                  <p:stCondLst>
                                    <p:cond delay="0"/>
                                  </p:stCondLst>
                                  <p:childTnLst>
                                    <p:set>
                                      <p:cBhvr>
                                        <p:cTn id="83" dur="1" fill="hold">
                                          <p:stCondLst>
                                            <p:cond delay="0"/>
                                          </p:stCondLst>
                                        </p:cTn>
                                        <p:tgtEl>
                                          <p:spTgt spid="23"/>
                                        </p:tgtEl>
                                        <p:attrNameLst>
                                          <p:attrName>style.visibility</p:attrName>
                                        </p:attrNameLst>
                                      </p:cBhvr>
                                      <p:to>
                                        <p:strVal val="visible"/>
                                      </p:to>
                                    </p:set>
                                    <p:animEffect transition="in" filter="fade">
                                      <p:cBhvr>
                                        <p:cTn id="84" dur="1000"/>
                                        <p:tgtEl>
                                          <p:spTgt spid="23"/>
                                        </p:tgtEl>
                                      </p:cBhvr>
                                    </p:animEffect>
                                    <p:anim calcmode="lin" valueType="num">
                                      <p:cBhvr>
                                        <p:cTn id="85" dur="1000" fill="hold"/>
                                        <p:tgtEl>
                                          <p:spTgt spid="23"/>
                                        </p:tgtEl>
                                        <p:attrNameLst>
                                          <p:attrName>ppt_x</p:attrName>
                                        </p:attrNameLst>
                                      </p:cBhvr>
                                      <p:tavLst>
                                        <p:tav tm="0">
                                          <p:val>
                                            <p:strVal val="#ppt_x"/>
                                          </p:val>
                                        </p:tav>
                                        <p:tav tm="100000">
                                          <p:val>
                                            <p:strVal val="#ppt_x"/>
                                          </p:val>
                                        </p:tav>
                                      </p:tavLst>
                                    </p:anim>
                                    <p:anim calcmode="lin" valueType="num">
                                      <p:cBhvr>
                                        <p:cTn id="86" dur="900" decel="100000" fill="hold"/>
                                        <p:tgtEl>
                                          <p:spTgt spid="23"/>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par>
                                <p:cTn id="88" presetID="37" presetClass="entr" presetSubtype="0" fill="hold" nodeType="withEffect">
                                  <p:stCondLst>
                                    <p:cond delay="0"/>
                                  </p:stCondLst>
                                  <p:childTnLst>
                                    <p:set>
                                      <p:cBhvr>
                                        <p:cTn id="89" dur="1" fill="hold">
                                          <p:stCondLst>
                                            <p:cond delay="0"/>
                                          </p:stCondLst>
                                        </p:cTn>
                                        <p:tgtEl>
                                          <p:spTgt spid="24"/>
                                        </p:tgtEl>
                                        <p:attrNameLst>
                                          <p:attrName>style.visibility</p:attrName>
                                        </p:attrNameLst>
                                      </p:cBhvr>
                                      <p:to>
                                        <p:strVal val="visible"/>
                                      </p:to>
                                    </p:set>
                                    <p:animEffect transition="in" filter="fade">
                                      <p:cBhvr>
                                        <p:cTn id="90" dur="1000"/>
                                        <p:tgtEl>
                                          <p:spTgt spid="24"/>
                                        </p:tgtEl>
                                      </p:cBhvr>
                                    </p:animEffect>
                                    <p:anim calcmode="lin" valueType="num">
                                      <p:cBhvr>
                                        <p:cTn id="91" dur="1000" fill="hold"/>
                                        <p:tgtEl>
                                          <p:spTgt spid="24"/>
                                        </p:tgtEl>
                                        <p:attrNameLst>
                                          <p:attrName>ppt_x</p:attrName>
                                        </p:attrNameLst>
                                      </p:cBhvr>
                                      <p:tavLst>
                                        <p:tav tm="0">
                                          <p:val>
                                            <p:strVal val="#ppt_x"/>
                                          </p:val>
                                        </p:tav>
                                        <p:tav tm="100000">
                                          <p:val>
                                            <p:strVal val="#ppt_x"/>
                                          </p:val>
                                        </p:tav>
                                      </p:tavLst>
                                    </p:anim>
                                    <p:anim calcmode="lin" valueType="num">
                                      <p:cBhvr>
                                        <p:cTn id="92" dur="900" decel="100000" fill="hold"/>
                                        <p:tgtEl>
                                          <p:spTgt spid="24"/>
                                        </p:tgtEl>
                                        <p:attrNameLst>
                                          <p:attrName>ppt_y</p:attrName>
                                        </p:attrNameLst>
                                      </p:cBhvr>
                                      <p:tavLst>
                                        <p:tav tm="0">
                                          <p:val>
                                            <p:strVal val="#ppt_y+1"/>
                                          </p:val>
                                        </p:tav>
                                        <p:tav tm="100000">
                                          <p:val>
                                            <p:strVal val="#ppt_y-.03"/>
                                          </p:val>
                                        </p:tav>
                                      </p:tavLst>
                                    </p:anim>
                                    <p:anim calcmode="lin" valueType="num">
                                      <p:cBhvr>
                                        <p:cTn id="93"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94" fill="hold">
                            <p:stCondLst>
                              <p:cond delay="4000"/>
                            </p:stCondLst>
                            <p:childTnLst>
                              <p:par>
                                <p:cTn id="95" presetID="17" presetClass="entr" presetSubtype="8" fill="hold" nodeType="after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p:cTn id="97" dur="500" fill="hold"/>
                                        <p:tgtEl>
                                          <p:spTgt spid="25"/>
                                        </p:tgtEl>
                                        <p:attrNameLst>
                                          <p:attrName>ppt_x</p:attrName>
                                        </p:attrNameLst>
                                      </p:cBhvr>
                                      <p:tavLst>
                                        <p:tav tm="0">
                                          <p:val>
                                            <p:strVal val="#ppt_x-#ppt_w/2"/>
                                          </p:val>
                                        </p:tav>
                                        <p:tav tm="100000">
                                          <p:val>
                                            <p:strVal val="#ppt_x"/>
                                          </p:val>
                                        </p:tav>
                                      </p:tavLst>
                                    </p:anim>
                                    <p:anim calcmode="lin" valueType="num">
                                      <p:cBhvr>
                                        <p:cTn id="98" dur="500" fill="hold"/>
                                        <p:tgtEl>
                                          <p:spTgt spid="25"/>
                                        </p:tgtEl>
                                        <p:attrNameLst>
                                          <p:attrName>ppt_y</p:attrName>
                                        </p:attrNameLst>
                                      </p:cBhvr>
                                      <p:tavLst>
                                        <p:tav tm="0">
                                          <p:val>
                                            <p:strVal val="#ppt_y"/>
                                          </p:val>
                                        </p:tav>
                                        <p:tav tm="100000">
                                          <p:val>
                                            <p:strVal val="#ppt_y"/>
                                          </p:val>
                                        </p:tav>
                                      </p:tavLst>
                                    </p:anim>
                                    <p:anim calcmode="lin" valueType="num">
                                      <p:cBhvr>
                                        <p:cTn id="99" dur="500" fill="hold"/>
                                        <p:tgtEl>
                                          <p:spTgt spid="25"/>
                                        </p:tgtEl>
                                        <p:attrNameLst>
                                          <p:attrName>ppt_w</p:attrName>
                                        </p:attrNameLst>
                                      </p:cBhvr>
                                      <p:tavLst>
                                        <p:tav tm="0">
                                          <p:val>
                                            <p:fltVal val="0"/>
                                          </p:val>
                                        </p:tav>
                                        <p:tav tm="100000">
                                          <p:val>
                                            <p:strVal val="#ppt_w"/>
                                          </p:val>
                                        </p:tav>
                                      </p:tavLst>
                                    </p:anim>
                                    <p:anim calcmode="lin" valueType="num">
                                      <p:cBhvr>
                                        <p:cTn id="100" dur="500" fill="hold"/>
                                        <p:tgtEl>
                                          <p:spTgt spid="25"/>
                                        </p:tgtEl>
                                        <p:attrNameLst>
                                          <p:attrName>ppt_h</p:attrName>
                                        </p:attrNameLst>
                                      </p:cBhvr>
                                      <p:tavLst>
                                        <p:tav tm="0">
                                          <p:val>
                                            <p:strVal val="#ppt_h"/>
                                          </p:val>
                                        </p:tav>
                                        <p:tav tm="100000">
                                          <p:val>
                                            <p:strVal val="#ppt_h"/>
                                          </p:val>
                                        </p:tav>
                                      </p:tavLst>
                                    </p:anim>
                                  </p:childTnLst>
                                </p:cTn>
                              </p:par>
                            </p:childTnLst>
                          </p:cTn>
                        </p:par>
                        <p:par>
                          <p:cTn id="101" fill="hold">
                            <p:stCondLst>
                              <p:cond delay="4500"/>
                            </p:stCondLst>
                            <p:childTnLst>
                              <p:par>
                                <p:cTn id="102" presetID="17" presetClass="entr" presetSubtype="8" fill="hold" nodeType="after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p:cTn id="104" dur="500" fill="hold"/>
                                        <p:tgtEl>
                                          <p:spTgt spid="26"/>
                                        </p:tgtEl>
                                        <p:attrNameLst>
                                          <p:attrName>ppt_x</p:attrName>
                                        </p:attrNameLst>
                                      </p:cBhvr>
                                      <p:tavLst>
                                        <p:tav tm="0">
                                          <p:val>
                                            <p:strVal val="#ppt_x-#ppt_w/2"/>
                                          </p:val>
                                        </p:tav>
                                        <p:tav tm="100000">
                                          <p:val>
                                            <p:strVal val="#ppt_x"/>
                                          </p:val>
                                        </p:tav>
                                      </p:tavLst>
                                    </p:anim>
                                    <p:anim calcmode="lin" valueType="num">
                                      <p:cBhvr>
                                        <p:cTn id="105" dur="500" fill="hold"/>
                                        <p:tgtEl>
                                          <p:spTgt spid="26"/>
                                        </p:tgtEl>
                                        <p:attrNameLst>
                                          <p:attrName>ppt_y</p:attrName>
                                        </p:attrNameLst>
                                      </p:cBhvr>
                                      <p:tavLst>
                                        <p:tav tm="0">
                                          <p:val>
                                            <p:strVal val="#ppt_y"/>
                                          </p:val>
                                        </p:tav>
                                        <p:tav tm="100000">
                                          <p:val>
                                            <p:strVal val="#ppt_y"/>
                                          </p:val>
                                        </p:tav>
                                      </p:tavLst>
                                    </p:anim>
                                    <p:anim calcmode="lin" valueType="num">
                                      <p:cBhvr>
                                        <p:cTn id="106" dur="500" fill="hold"/>
                                        <p:tgtEl>
                                          <p:spTgt spid="26"/>
                                        </p:tgtEl>
                                        <p:attrNameLst>
                                          <p:attrName>ppt_w</p:attrName>
                                        </p:attrNameLst>
                                      </p:cBhvr>
                                      <p:tavLst>
                                        <p:tav tm="0">
                                          <p:val>
                                            <p:fltVal val="0"/>
                                          </p:val>
                                        </p:tav>
                                        <p:tav tm="100000">
                                          <p:val>
                                            <p:strVal val="#ppt_w"/>
                                          </p:val>
                                        </p:tav>
                                      </p:tavLst>
                                    </p:anim>
                                    <p:anim calcmode="lin" valueType="num">
                                      <p:cBhvr>
                                        <p:cTn id="107" dur="500" fill="hold"/>
                                        <p:tgtEl>
                                          <p:spTgt spid="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5909310"/>
          </a:xfrm>
          <a:prstGeom prst="rect">
            <a:avLst/>
          </a:prstGeom>
          <a:noFill/>
        </p:spPr>
        <p:txBody>
          <a:bodyPr wrap="square" rtlCol="0">
            <a:spAutoFit/>
          </a:bodyPr>
          <a:lstStyle/>
          <a:p>
            <a:pPr algn="just"/>
            <a:r>
              <a:rPr lang="tr-TR" b="1" dirty="0">
                <a:latin typeface="Arial" panose="020B0604020202020204" pitchFamily="34" charset="0"/>
                <a:cs typeface="Arial" panose="020B0604020202020204" pitchFamily="34" charset="0"/>
              </a:rPr>
              <a:t>5. Yılın sonunda ilk yıldan kalan kısımda gidere aktarılır.;</a:t>
            </a:r>
          </a:p>
          <a:p>
            <a:pPr algn="just"/>
            <a:endParaRPr lang="tr-TR" b="1" dirty="0">
              <a:latin typeface="Arial" panose="020B0604020202020204" pitchFamily="34" charset="0"/>
              <a:cs typeface="Arial" panose="020B0604020202020204" pitchFamily="34" charset="0"/>
            </a:endParaRPr>
          </a:p>
          <a:p>
            <a:pPr algn="just"/>
            <a:r>
              <a:rPr lang="tr-TR" sz="2400" b="1" dirty="0">
                <a:solidFill>
                  <a:schemeClr val="tx2"/>
                </a:solidFill>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31/12/-----</a:t>
            </a:r>
          </a:p>
          <a:p>
            <a:pPr algn="just"/>
            <a:r>
              <a:rPr lang="tr-TR" dirty="0">
                <a:latin typeface="Arial" panose="020B0604020202020204" pitchFamily="34" charset="0"/>
                <a:cs typeface="Arial" panose="020B0604020202020204" pitchFamily="34" charset="0"/>
              </a:rPr>
              <a:t>      760 PAZARLAMA SAT.DAĞ.GİDERİ	     8.340</a:t>
            </a:r>
          </a:p>
          <a:p>
            <a:pPr algn="just"/>
            <a:r>
              <a:rPr lang="tr-TR" sz="2400" b="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 Amortisman Gideri</a:t>
            </a:r>
          </a:p>
          <a:p>
            <a:pPr algn="just"/>
            <a:r>
              <a:rPr lang="tr-TR" sz="2400" b="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180 GELECEK AY.AİT GİD. 	          8.334</a:t>
            </a:r>
          </a:p>
          <a:p>
            <a:pPr algn="just"/>
            <a:r>
              <a:rPr lang="tr-TR" dirty="0">
                <a:latin typeface="Arial" panose="020B0604020202020204" pitchFamily="34" charset="0"/>
                <a:cs typeface="Arial" panose="020B0604020202020204" pitchFamily="34" charset="0"/>
              </a:rPr>
              <a:t>		……. Amortisman Gideri</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19) S Sigorta şirketine 30.000 TL değerle sigorta ettirilen bir makine 10.05.2019 tarihinde çıkan bir yangın nedeniyle hasara uğramış ve kullanılamaz hale gelmiştir. Makinenin kayıtlı değeri 35.000 TL </a:t>
            </a:r>
            <a:r>
              <a:rPr lang="tr-TR" dirty="0" err="1">
                <a:latin typeface="Arial" panose="020B0604020202020204" pitchFamily="34" charset="0"/>
                <a:cs typeface="Arial" panose="020B0604020202020204" pitchFamily="34" charset="0"/>
              </a:rPr>
              <a:t>dir</a:t>
            </a:r>
            <a:r>
              <a:rPr lang="tr-TR" dirty="0">
                <a:latin typeface="Arial" panose="020B0604020202020204" pitchFamily="34" charset="0"/>
                <a:cs typeface="Arial" panose="020B0604020202020204" pitchFamily="34" charset="0"/>
              </a:rPr>
              <a:t> ve 2018 yıl sonu itibari ile ayrılmış olan amortismanı 9.000 TL </a:t>
            </a:r>
            <a:r>
              <a:rPr lang="tr-TR" dirty="0" err="1">
                <a:latin typeface="Arial" panose="020B0604020202020204" pitchFamily="34" charset="0"/>
                <a:cs typeface="Arial" panose="020B0604020202020204" pitchFamily="34" charset="0"/>
              </a:rPr>
              <a:t>dir</a:t>
            </a:r>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Sigorta şirketi 30.000 TL tazminat ödemiştir. İşletme açısından makinenin gerekli olduğu düşüncesiyle, makinenin yenilenmesine karar verilmiştir. </a:t>
            </a:r>
          </a:p>
          <a:p>
            <a:pPr algn="just"/>
            <a:r>
              <a:rPr lang="tr-TR" dirty="0">
                <a:latin typeface="Arial" panose="020B0604020202020204" pitchFamily="34" charset="0"/>
                <a:cs typeface="Arial" panose="020B0604020202020204" pitchFamily="34" charset="0"/>
              </a:rPr>
              <a:t>Makinenin kayıtlı (brüt) değeri	: 35.000 TL</a:t>
            </a:r>
          </a:p>
          <a:p>
            <a:pPr algn="just"/>
            <a:r>
              <a:rPr lang="tr-TR" dirty="0">
                <a:latin typeface="Arial" panose="020B0604020202020204" pitchFamily="34" charset="0"/>
                <a:cs typeface="Arial" panose="020B0604020202020204" pitchFamily="34" charset="0"/>
              </a:rPr>
              <a:t>Birikmiş Amortismanı 		</a:t>
            </a:r>
            <a:r>
              <a:rPr lang="tr-TR" u="sng" dirty="0">
                <a:latin typeface="Arial" panose="020B0604020202020204" pitchFamily="34" charset="0"/>
                <a:cs typeface="Arial" panose="020B0604020202020204" pitchFamily="34" charset="0"/>
              </a:rPr>
              <a:t>:   9.000 TL </a:t>
            </a:r>
          </a:p>
          <a:p>
            <a:pPr algn="just"/>
            <a:r>
              <a:rPr lang="tr-TR" dirty="0">
                <a:latin typeface="Arial" panose="020B0604020202020204" pitchFamily="34" charset="0"/>
                <a:cs typeface="Arial" panose="020B0604020202020204" pitchFamily="34" charset="0"/>
              </a:rPr>
              <a:t>Makinenin Net Defter Değeri	: 26.000 TL </a:t>
            </a:r>
          </a:p>
          <a:p>
            <a:pPr algn="just"/>
            <a:r>
              <a:rPr lang="tr-TR" dirty="0">
                <a:latin typeface="Arial" panose="020B0604020202020204" pitchFamily="34" charset="0"/>
                <a:cs typeface="Arial" panose="020B0604020202020204" pitchFamily="34" charset="0"/>
              </a:rPr>
              <a:t>Sigortadan alınan tazminat 	: 30.000 TL </a:t>
            </a:r>
          </a:p>
          <a:p>
            <a:pPr algn="just"/>
            <a:r>
              <a:rPr lang="tr-TR" dirty="0">
                <a:latin typeface="Arial" panose="020B0604020202020204" pitchFamily="34" charset="0"/>
                <a:cs typeface="Arial" panose="020B0604020202020204" pitchFamily="34" charset="0"/>
              </a:rPr>
              <a:t>Makinenin net defter değeri 	: 26.000 TL </a:t>
            </a:r>
          </a:p>
          <a:p>
            <a:pPr algn="just"/>
            <a:r>
              <a:rPr lang="tr-TR" dirty="0">
                <a:latin typeface="Arial" panose="020B0604020202020204" pitchFamily="34" charset="0"/>
                <a:cs typeface="Arial" panose="020B0604020202020204" pitchFamily="34" charset="0"/>
              </a:rPr>
              <a:t>			Kâr	:    4.000 TL</a:t>
            </a:r>
          </a:p>
        </p:txBody>
      </p:sp>
      <p:cxnSp>
        <p:nvCxnSpPr>
          <p:cNvPr id="15" name="42 Düz Bağlayıcı">
            <a:extLst>
              <a:ext uri="{FF2B5EF4-FFF2-40B4-BE49-F238E27FC236}">
                <a16:creationId xmlns:a16="http://schemas.microsoft.com/office/drawing/2014/main" id="{B7718048-5194-9743-B502-F2781B8FB6CB}"/>
              </a:ext>
            </a:extLst>
          </p:cNvPr>
          <p:cNvCxnSpPr>
            <a:cxnSpLocks/>
          </p:cNvCxnSpPr>
          <p:nvPr/>
        </p:nvCxnSpPr>
        <p:spPr>
          <a:xfrm>
            <a:off x="467544" y="1916832"/>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2 Düz Bağlayıcı">
            <a:extLst>
              <a:ext uri="{FF2B5EF4-FFF2-40B4-BE49-F238E27FC236}">
                <a16:creationId xmlns:a16="http://schemas.microsoft.com/office/drawing/2014/main" id="{0A5A6821-F9B8-BE4B-A810-3EC8F6C13933}"/>
              </a:ext>
            </a:extLst>
          </p:cNvPr>
          <p:cNvCxnSpPr>
            <a:cxnSpLocks/>
          </p:cNvCxnSpPr>
          <p:nvPr/>
        </p:nvCxnSpPr>
        <p:spPr>
          <a:xfrm>
            <a:off x="3290241" y="1917823"/>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34 Düz Bağlayıcı">
            <a:extLst>
              <a:ext uri="{FF2B5EF4-FFF2-40B4-BE49-F238E27FC236}">
                <a16:creationId xmlns:a16="http://schemas.microsoft.com/office/drawing/2014/main" id="{EA3327A7-1190-794B-AB06-1361D57ADB85}"/>
              </a:ext>
            </a:extLst>
          </p:cNvPr>
          <p:cNvCxnSpPr>
            <a:cxnSpLocks/>
          </p:cNvCxnSpPr>
          <p:nvPr/>
        </p:nvCxnSpPr>
        <p:spPr>
          <a:xfrm>
            <a:off x="4874417" y="1916832"/>
            <a:ext cx="0" cy="148934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34 Düz Bağlayıcı">
            <a:extLst>
              <a:ext uri="{FF2B5EF4-FFF2-40B4-BE49-F238E27FC236}">
                <a16:creationId xmlns:a16="http://schemas.microsoft.com/office/drawing/2014/main" id="{BC398694-7921-0C44-934E-9A4B53583E28}"/>
              </a:ext>
            </a:extLst>
          </p:cNvPr>
          <p:cNvCxnSpPr>
            <a:cxnSpLocks/>
          </p:cNvCxnSpPr>
          <p:nvPr/>
        </p:nvCxnSpPr>
        <p:spPr>
          <a:xfrm>
            <a:off x="6026545" y="1922536"/>
            <a:ext cx="0" cy="1506464"/>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34 Düz Bağlayıcı">
            <a:extLst>
              <a:ext uri="{FF2B5EF4-FFF2-40B4-BE49-F238E27FC236}">
                <a16:creationId xmlns:a16="http://schemas.microsoft.com/office/drawing/2014/main" id="{5823E9A5-71A0-FC4F-BB14-05E7E340414A}"/>
              </a:ext>
            </a:extLst>
          </p:cNvPr>
          <p:cNvCxnSpPr>
            <a:cxnSpLocks/>
          </p:cNvCxnSpPr>
          <p:nvPr/>
        </p:nvCxnSpPr>
        <p:spPr>
          <a:xfrm>
            <a:off x="7137745" y="1916832"/>
            <a:ext cx="0" cy="1656184"/>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34 Düz Bağlayıcı">
            <a:extLst>
              <a:ext uri="{FF2B5EF4-FFF2-40B4-BE49-F238E27FC236}">
                <a16:creationId xmlns:a16="http://schemas.microsoft.com/office/drawing/2014/main" id="{85D0B8E0-D4DD-5048-A238-9FFC6FEC5809}"/>
              </a:ext>
            </a:extLst>
          </p:cNvPr>
          <p:cNvCxnSpPr>
            <a:cxnSpLocks/>
          </p:cNvCxnSpPr>
          <p:nvPr/>
        </p:nvCxnSpPr>
        <p:spPr>
          <a:xfrm flipH="1">
            <a:off x="482409" y="1916832"/>
            <a:ext cx="1" cy="151216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42 Düz Bağlayıcı">
            <a:extLst>
              <a:ext uri="{FF2B5EF4-FFF2-40B4-BE49-F238E27FC236}">
                <a16:creationId xmlns:a16="http://schemas.microsoft.com/office/drawing/2014/main" id="{1F4F3FE8-8B70-194A-88CA-37691EDB3BA3}"/>
              </a:ext>
            </a:extLst>
          </p:cNvPr>
          <p:cNvCxnSpPr>
            <a:cxnSpLocks/>
          </p:cNvCxnSpPr>
          <p:nvPr/>
        </p:nvCxnSpPr>
        <p:spPr>
          <a:xfrm flipV="1">
            <a:off x="467544" y="3429000"/>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42 Düz Bağlayıcı">
            <a:extLst>
              <a:ext uri="{FF2B5EF4-FFF2-40B4-BE49-F238E27FC236}">
                <a16:creationId xmlns:a16="http://schemas.microsoft.com/office/drawing/2014/main" id="{0BCDCA8E-81B5-F44C-9D5A-685AAB85A9C3}"/>
              </a:ext>
            </a:extLst>
          </p:cNvPr>
          <p:cNvCxnSpPr>
            <a:cxnSpLocks/>
          </p:cNvCxnSpPr>
          <p:nvPr/>
        </p:nvCxnSpPr>
        <p:spPr>
          <a:xfrm>
            <a:off x="3321321" y="3406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601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ppt_x-#ppt_w/2"/>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anim calcmode="lin" valueType="num">
                                      <p:cBhvr>
                                        <p:cTn id="9" dur="500" fill="hold"/>
                                        <p:tgtEl>
                                          <p:spTgt spid="15"/>
                                        </p:tgtEl>
                                        <p:attrNameLst>
                                          <p:attrName>ppt_w</p:attrName>
                                        </p:attrNameLst>
                                      </p:cBhvr>
                                      <p:tavLst>
                                        <p:tav tm="0">
                                          <p:val>
                                            <p:fltVal val="0"/>
                                          </p:val>
                                        </p:tav>
                                        <p:tav tm="100000">
                                          <p:val>
                                            <p:strVal val="#ppt_w"/>
                                          </p:val>
                                        </p:tav>
                                      </p:tavLst>
                                    </p:anim>
                                    <p:anim calcmode="lin" valueType="num">
                                      <p:cBhvr>
                                        <p:cTn id="10" dur="500" fill="hold"/>
                                        <p:tgtEl>
                                          <p:spTgt spid="15"/>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ppt_x</p:attrName>
                                        </p:attrNameLst>
                                      </p:cBhvr>
                                      <p:tavLst>
                                        <p:tav tm="0">
                                          <p:val>
                                            <p:strVal val="#ppt_x-#ppt_w/2"/>
                                          </p:val>
                                        </p:tav>
                                        <p:tav tm="100000">
                                          <p:val>
                                            <p:strVal val="#ppt_x"/>
                                          </p:val>
                                        </p:tav>
                                      </p:tavLst>
                                    </p:anim>
                                    <p:anim calcmode="lin" valueType="num">
                                      <p:cBhvr>
                                        <p:cTn id="15" dur="500" fill="hold"/>
                                        <p:tgtEl>
                                          <p:spTgt spid="16"/>
                                        </p:tgtEl>
                                        <p:attrNameLst>
                                          <p:attrName>ppt_y</p:attrName>
                                        </p:attrNameLst>
                                      </p:cBhvr>
                                      <p:tavLst>
                                        <p:tav tm="0">
                                          <p:val>
                                            <p:strVal val="#ppt_y"/>
                                          </p:val>
                                        </p:tav>
                                        <p:tav tm="100000">
                                          <p:val>
                                            <p:strVal val="#ppt_y"/>
                                          </p:val>
                                        </p:tav>
                                      </p:tavLst>
                                    </p:anim>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anim calcmode="lin" valueType="num">
                                      <p:cBhvr>
                                        <p:cTn id="21" dur="1000" fill="hold"/>
                                        <p:tgtEl>
                                          <p:spTgt spid="17"/>
                                        </p:tgtEl>
                                        <p:attrNameLst>
                                          <p:attrName>ppt_x</p:attrName>
                                        </p:attrNameLst>
                                      </p:cBhvr>
                                      <p:tavLst>
                                        <p:tav tm="0">
                                          <p:val>
                                            <p:strVal val="#ppt_x"/>
                                          </p:val>
                                        </p:tav>
                                        <p:tav tm="100000">
                                          <p:val>
                                            <p:strVal val="#ppt_x"/>
                                          </p:val>
                                        </p:tav>
                                      </p:tavLst>
                                    </p:anim>
                                    <p:anim calcmode="lin" valueType="num">
                                      <p:cBhvr>
                                        <p:cTn id="22" dur="900" decel="100000" fill="hold"/>
                                        <p:tgtEl>
                                          <p:spTgt spid="1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900" decel="100000" fill="hold"/>
                                        <p:tgtEl>
                                          <p:spTgt spid="1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900" decel="100000" fill="hold"/>
                                        <p:tgtEl>
                                          <p:spTgt spid="1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1000"/>
                                        <p:tgtEl>
                                          <p:spTgt spid="20"/>
                                        </p:tgtEl>
                                      </p:cBhvr>
                                    </p:animEffect>
                                    <p:anim calcmode="lin" valueType="num">
                                      <p:cBhvr>
                                        <p:cTn id="39" dur="1000" fill="hold"/>
                                        <p:tgtEl>
                                          <p:spTgt spid="20"/>
                                        </p:tgtEl>
                                        <p:attrNameLst>
                                          <p:attrName>ppt_x</p:attrName>
                                        </p:attrNameLst>
                                      </p:cBhvr>
                                      <p:tavLst>
                                        <p:tav tm="0">
                                          <p:val>
                                            <p:strVal val="#ppt_x"/>
                                          </p:val>
                                        </p:tav>
                                        <p:tav tm="100000">
                                          <p:val>
                                            <p:strVal val="#ppt_x"/>
                                          </p:val>
                                        </p:tav>
                                      </p:tavLst>
                                    </p:anim>
                                    <p:anim calcmode="lin" valueType="num">
                                      <p:cBhvr>
                                        <p:cTn id="40" dur="900" decel="100000" fill="hold"/>
                                        <p:tgtEl>
                                          <p:spTgt spid="2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21"/>
                                        </p:tgtEl>
                                        <p:attrNameLst>
                                          <p:attrName>style.visibility</p:attrName>
                                        </p:attrNameLst>
                                      </p:cBhvr>
                                      <p:to>
                                        <p:strVal val="visible"/>
                                      </p:to>
                                    </p:set>
                                    <p:anim calcmode="lin" valueType="num">
                                      <p:cBhvr>
                                        <p:cTn id="45" dur="500" fill="hold"/>
                                        <p:tgtEl>
                                          <p:spTgt spid="21"/>
                                        </p:tgtEl>
                                        <p:attrNameLst>
                                          <p:attrName>ppt_x</p:attrName>
                                        </p:attrNameLst>
                                      </p:cBhvr>
                                      <p:tavLst>
                                        <p:tav tm="0">
                                          <p:val>
                                            <p:strVal val="#ppt_x-#ppt_w/2"/>
                                          </p:val>
                                        </p:tav>
                                        <p:tav tm="100000">
                                          <p:val>
                                            <p:strVal val="#ppt_x"/>
                                          </p:val>
                                        </p:tav>
                                      </p:tavLst>
                                    </p:anim>
                                    <p:anim calcmode="lin" valueType="num">
                                      <p:cBhvr>
                                        <p:cTn id="46" dur="500" fill="hold"/>
                                        <p:tgtEl>
                                          <p:spTgt spid="21"/>
                                        </p:tgtEl>
                                        <p:attrNameLst>
                                          <p:attrName>ppt_y</p:attrName>
                                        </p:attrNameLst>
                                      </p:cBhvr>
                                      <p:tavLst>
                                        <p:tav tm="0">
                                          <p:val>
                                            <p:strVal val="#ppt_y"/>
                                          </p:val>
                                        </p:tav>
                                        <p:tav tm="100000">
                                          <p:val>
                                            <p:strVal val="#ppt_y"/>
                                          </p:val>
                                        </p:tav>
                                      </p:tavLst>
                                    </p:anim>
                                    <p:anim calcmode="lin" valueType="num">
                                      <p:cBhvr>
                                        <p:cTn id="47" dur="500" fill="hold"/>
                                        <p:tgtEl>
                                          <p:spTgt spid="21"/>
                                        </p:tgtEl>
                                        <p:attrNameLst>
                                          <p:attrName>ppt_w</p:attrName>
                                        </p:attrNameLst>
                                      </p:cBhvr>
                                      <p:tavLst>
                                        <p:tav tm="0">
                                          <p:val>
                                            <p:fltVal val="0"/>
                                          </p:val>
                                        </p:tav>
                                        <p:tav tm="100000">
                                          <p:val>
                                            <p:strVal val="#ppt_w"/>
                                          </p:val>
                                        </p:tav>
                                      </p:tavLst>
                                    </p:anim>
                                    <p:anim calcmode="lin" valueType="num">
                                      <p:cBhvr>
                                        <p:cTn id="48" dur="500" fill="hold"/>
                                        <p:tgtEl>
                                          <p:spTgt spid="2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 calcmode="lin" valueType="num">
                                      <p:cBhvr>
                                        <p:cTn id="52" dur="500" fill="hold"/>
                                        <p:tgtEl>
                                          <p:spTgt spid="22"/>
                                        </p:tgtEl>
                                        <p:attrNameLst>
                                          <p:attrName>ppt_x</p:attrName>
                                        </p:attrNameLst>
                                      </p:cBhvr>
                                      <p:tavLst>
                                        <p:tav tm="0">
                                          <p:val>
                                            <p:strVal val="#ppt_x-#ppt_w/2"/>
                                          </p:val>
                                        </p:tav>
                                        <p:tav tm="100000">
                                          <p:val>
                                            <p:strVal val="#ppt_x"/>
                                          </p:val>
                                        </p:tav>
                                      </p:tavLst>
                                    </p:anim>
                                    <p:anim calcmode="lin" valueType="num">
                                      <p:cBhvr>
                                        <p:cTn id="53" dur="500" fill="hold"/>
                                        <p:tgtEl>
                                          <p:spTgt spid="22"/>
                                        </p:tgtEl>
                                        <p:attrNameLst>
                                          <p:attrName>ppt_y</p:attrName>
                                        </p:attrNameLst>
                                      </p:cBhvr>
                                      <p:tavLst>
                                        <p:tav tm="0">
                                          <p:val>
                                            <p:strVal val="#ppt_y"/>
                                          </p:val>
                                        </p:tav>
                                        <p:tav tm="100000">
                                          <p:val>
                                            <p:strVal val="#ppt_y"/>
                                          </p:val>
                                        </p:tav>
                                      </p:tavLst>
                                    </p:anim>
                                    <p:anim calcmode="lin" valueType="num">
                                      <p:cBhvr>
                                        <p:cTn id="54" dur="500" fill="hold"/>
                                        <p:tgtEl>
                                          <p:spTgt spid="22"/>
                                        </p:tgtEl>
                                        <p:attrNameLst>
                                          <p:attrName>ppt_w</p:attrName>
                                        </p:attrNameLst>
                                      </p:cBhvr>
                                      <p:tavLst>
                                        <p:tav tm="0">
                                          <p:val>
                                            <p:fltVal val="0"/>
                                          </p:val>
                                        </p:tav>
                                        <p:tav tm="100000">
                                          <p:val>
                                            <p:strVal val="#ppt_w"/>
                                          </p:val>
                                        </p:tav>
                                      </p:tavLst>
                                    </p:anim>
                                    <p:anim calcmode="lin" valueType="num">
                                      <p:cBhvr>
                                        <p:cTn id="55" dur="500" fill="hold"/>
                                        <p:tgtEl>
                                          <p:spTgt spid="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4801314"/>
          </a:xfrm>
          <a:prstGeom prst="rect">
            <a:avLst/>
          </a:prstGeom>
          <a:noFill/>
        </p:spPr>
        <p:txBody>
          <a:bodyPr wrap="square" rtlCol="0">
            <a:spAutoFit/>
          </a:bodyPr>
          <a:lstStyle/>
          <a:p>
            <a:pPr algn="just"/>
            <a:endParaRPr lang="tr-TR" b="1" dirty="0">
              <a:latin typeface="Arial" panose="020B0604020202020204" pitchFamily="34" charset="0"/>
              <a:cs typeface="Arial" panose="020B0604020202020204" pitchFamily="34" charset="0"/>
            </a:endParaRPr>
          </a:p>
          <a:p>
            <a:pPr algn="just"/>
            <a:r>
              <a:rPr lang="tr-TR" sz="2400" b="1" dirty="0">
                <a:solidFill>
                  <a:schemeClr val="tx2"/>
                </a:solidFill>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10/05/2019</a:t>
            </a:r>
          </a:p>
          <a:p>
            <a:pPr algn="just"/>
            <a:r>
              <a:rPr lang="tr-TR" dirty="0">
                <a:latin typeface="Arial" panose="020B0604020202020204" pitchFamily="34" charset="0"/>
                <a:cs typeface="Arial" panose="020B0604020202020204" pitchFamily="34" charset="0"/>
              </a:rPr>
              <a:t>      257 BİRİKMİŞ AMORTİSMANLAR	     9.000</a:t>
            </a:r>
          </a:p>
          <a:p>
            <a:pPr algn="just"/>
            <a:r>
              <a:rPr lang="tr-TR" sz="2400" b="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Tes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Mak</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Cih</a:t>
            </a:r>
            <a:r>
              <a:rPr lang="tr-TR" dirty="0">
                <a:latin typeface="Arial" panose="020B0604020202020204" pitchFamily="34" charset="0"/>
                <a:cs typeface="Arial" panose="020B0604020202020204" pitchFamily="34" charset="0"/>
              </a:rPr>
              <a:t>. Amortisman Gideri</a:t>
            </a:r>
          </a:p>
          <a:p>
            <a:pPr algn="just"/>
            <a:r>
              <a:rPr lang="tr-TR" dirty="0">
                <a:latin typeface="Arial" panose="020B0604020202020204" pitchFamily="34" charset="0"/>
                <a:cs typeface="Arial" panose="020B0604020202020204" pitchFamily="34" charset="0"/>
              </a:rPr>
              <a:t>      102 BANKALAR 			   30.000</a:t>
            </a:r>
          </a:p>
          <a:p>
            <a:pPr algn="just"/>
            <a:r>
              <a:rPr lang="tr-TR" sz="2400" b="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253 TES.MAK.VE CİHAZ.	 	          35.000</a:t>
            </a:r>
          </a:p>
          <a:p>
            <a:pPr algn="just"/>
            <a:r>
              <a:rPr lang="tr-TR" dirty="0">
                <a:latin typeface="Arial" panose="020B0604020202020204" pitchFamily="34" charset="0"/>
                <a:cs typeface="Arial" panose="020B0604020202020204" pitchFamily="34" charset="0"/>
              </a:rPr>
              <a:t>		679 D.OL.DIŞI GELİR/KÂR	            4.000</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Makinenin yenilenme kararının karar defterine kararın yazılmasından sonra şu kayıt yapılır.</a:t>
            </a:r>
          </a:p>
          <a:p>
            <a:pPr algn="just"/>
            <a:r>
              <a:rPr lang="tr-TR" dirty="0">
                <a:latin typeface="Arial" panose="020B0604020202020204" pitchFamily="34" charset="0"/>
                <a:cs typeface="Arial" panose="020B0604020202020204" pitchFamily="34" charset="0"/>
              </a:rPr>
              <a:t>		15/05/2019</a:t>
            </a:r>
          </a:p>
          <a:p>
            <a:pPr algn="just"/>
            <a:r>
              <a:rPr lang="tr-TR" dirty="0">
                <a:latin typeface="Arial" panose="020B0604020202020204" pitchFamily="34" charset="0"/>
                <a:cs typeface="Arial" panose="020B0604020202020204" pitchFamily="34" charset="0"/>
              </a:rPr>
              <a:t>      679 D.OL.DIŞI GELİR/KÂR		      4.000</a:t>
            </a:r>
          </a:p>
          <a:p>
            <a:pPr algn="just"/>
            <a:r>
              <a:rPr lang="tr-TR" dirty="0">
                <a:latin typeface="Arial" panose="020B0604020202020204" pitchFamily="34" charset="0"/>
                <a:cs typeface="Arial" panose="020B0604020202020204" pitchFamily="34" charset="0"/>
              </a:rPr>
              <a:t>	679.06 Sigorta </a:t>
            </a:r>
            <a:r>
              <a:rPr lang="tr-TR" dirty="0" err="1">
                <a:latin typeface="Arial" panose="020B0604020202020204" pitchFamily="34" charset="0"/>
                <a:cs typeface="Arial" panose="020B0604020202020204" pitchFamily="34" charset="0"/>
              </a:rPr>
              <a:t>Tazm.Geliri</a:t>
            </a:r>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549 ÖZEL FONLAR		        4.000</a:t>
            </a:r>
          </a:p>
          <a:p>
            <a:pPr algn="just"/>
            <a:r>
              <a:rPr lang="tr-TR" dirty="0">
                <a:latin typeface="Arial" panose="020B0604020202020204" pitchFamily="34" charset="0"/>
                <a:cs typeface="Arial" panose="020B0604020202020204" pitchFamily="34" charset="0"/>
              </a:rPr>
              <a:t>		    549.01 Yenileme Fonu</a:t>
            </a:r>
          </a:p>
        </p:txBody>
      </p:sp>
      <p:cxnSp>
        <p:nvCxnSpPr>
          <p:cNvPr id="15" name="42 Düz Bağlayıcı">
            <a:extLst>
              <a:ext uri="{FF2B5EF4-FFF2-40B4-BE49-F238E27FC236}">
                <a16:creationId xmlns:a16="http://schemas.microsoft.com/office/drawing/2014/main" id="{B7718048-5194-9743-B502-F2781B8FB6CB}"/>
              </a:ext>
            </a:extLst>
          </p:cNvPr>
          <p:cNvCxnSpPr>
            <a:cxnSpLocks/>
          </p:cNvCxnSpPr>
          <p:nvPr/>
        </p:nvCxnSpPr>
        <p:spPr>
          <a:xfrm>
            <a:off x="467544" y="16288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2 Düz Bağlayıcı">
            <a:extLst>
              <a:ext uri="{FF2B5EF4-FFF2-40B4-BE49-F238E27FC236}">
                <a16:creationId xmlns:a16="http://schemas.microsoft.com/office/drawing/2014/main" id="{0A5A6821-F9B8-BE4B-A810-3EC8F6C13933}"/>
              </a:ext>
            </a:extLst>
          </p:cNvPr>
          <p:cNvCxnSpPr>
            <a:cxnSpLocks/>
          </p:cNvCxnSpPr>
          <p:nvPr/>
        </p:nvCxnSpPr>
        <p:spPr>
          <a:xfrm>
            <a:off x="3290241" y="162979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34 Düz Bağlayıcı">
            <a:extLst>
              <a:ext uri="{FF2B5EF4-FFF2-40B4-BE49-F238E27FC236}">
                <a16:creationId xmlns:a16="http://schemas.microsoft.com/office/drawing/2014/main" id="{EA3327A7-1190-794B-AB06-1361D57ADB85}"/>
              </a:ext>
            </a:extLst>
          </p:cNvPr>
          <p:cNvCxnSpPr>
            <a:cxnSpLocks/>
          </p:cNvCxnSpPr>
          <p:nvPr/>
        </p:nvCxnSpPr>
        <p:spPr>
          <a:xfrm>
            <a:off x="4874417" y="1628800"/>
            <a:ext cx="0" cy="1823113"/>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34 Düz Bağlayıcı">
            <a:extLst>
              <a:ext uri="{FF2B5EF4-FFF2-40B4-BE49-F238E27FC236}">
                <a16:creationId xmlns:a16="http://schemas.microsoft.com/office/drawing/2014/main" id="{BC398694-7921-0C44-934E-9A4B53583E28}"/>
              </a:ext>
            </a:extLst>
          </p:cNvPr>
          <p:cNvCxnSpPr>
            <a:cxnSpLocks/>
          </p:cNvCxnSpPr>
          <p:nvPr/>
        </p:nvCxnSpPr>
        <p:spPr>
          <a:xfrm>
            <a:off x="6026545" y="1634504"/>
            <a:ext cx="0" cy="18174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34 Düz Bağlayıcı">
            <a:extLst>
              <a:ext uri="{FF2B5EF4-FFF2-40B4-BE49-F238E27FC236}">
                <a16:creationId xmlns:a16="http://schemas.microsoft.com/office/drawing/2014/main" id="{5823E9A5-71A0-FC4F-BB14-05E7E340414A}"/>
              </a:ext>
            </a:extLst>
          </p:cNvPr>
          <p:cNvCxnSpPr>
            <a:cxnSpLocks/>
          </p:cNvCxnSpPr>
          <p:nvPr/>
        </p:nvCxnSpPr>
        <p:spPr>
          <a:xfrm>
            <a:off x="7137745" y="1628800"/>
            <a:ext cx="0" cy="1823113"/>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34 Düz Bağlayıcı">
            <a:extLst>
              <a:ext uri="{FF2B5EF4-FFF2-40B4-BE49-F238E27FC236}">
                <a16:creationId xmlns:a16="http://schemas.microsoft.com/office/drawing/2014/main" id="{85D0B8E0-D4DD-5048-A238-9FFC6FEC5809}"/>
              </a:ext>
            </a:extLst>
          </p:cNvPr>
          <p:cNvCxnSpPr>
            <a:cxnSpLocks/>
          </p:cNvCxnSpPr>
          <p:nvPr/>
        </p:nvCxnSpPr>
        <p:spPr>
          <a:xfrm flipH="1">
            <a:off x="482410" y="1628800"/>
            <a:ext cx="1" cy="1823113"/>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42 Düz Bağlayıcı">
            <a:extLst>
              <a:ext uri="{FF2B5EF4-FFF2-40B4-BE49-F238E27FC236}">
                <a16:creationId xmlns:a16="http://schemas.microsoft.com/office/drawing/2014/main" id="{1F4F3FE8-8B70-194A-88CA-37691EDB3BA3}"/>
              </a:ext>
            </a:extLst>
          </p:cNvPr>
          <p:cNvCxnSpPr>
            <a:cxnSpLocks/>
          </p:cNvCxnSpPr>
          <p:nvPr/>
        </p:nvCxnSpPr>
        <p:spPr>
          <a:xfrm flipV="1">
            <a:off x="482407" y="3451913"/>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42 Düz Bağlayıcı">
            <a:extLst>
              <a:ext uri="{FF2B5EF4-FFF2-40B4-BE49-F238E27FC236}">
                <a16:creationId xmlns:a16="http://schemas.microsoft.com/office/drawing/2014/main" id="{0BCDCA8E-81B5-F44C-9D5A-685AAB85A9C3}"/>
              </a:ext>
            </a:extLst>
          </p:cNvPr>
          <p:cNvCxnSpPr>
            <a:cxnSpLocks/>
          </p:cNvCxnSpPr>
          <p:nvPr/>
        </p:nvCxnSpPr>
        <p:spPr>
          <a:xfrm>
            <a:off x="3321321" y="3429094"/>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2 Düz Bağlayıcı">
            <a:extLst>
              <a:ext uri="{FF2B5EF4-FFF2-40B4-BE49-F238E27FC236}">
                <a16:creationId xmlns:a16="http://schemas.microsoft.com/office/drawing/2014/main" id="{1098244C-5DA7-6F41-A1D5-C3A64AAFE2A9}"/>
              </a:ext>
            </a:extLst>
          </p:cNvPr>
          <p:cNvCxnSpPr>
            <a:cxnSpLocks/>
          </p:cNvCxnSpPr>
          <p:nvPr/>
        </p:nvCxnSpPr>
        <p:spPr>
          <a:xfrm>
            <a:off x="467544" y="434219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42 Düz Bağlayıcı">
            <a:extLst>
              <a:ext uri="{FF2B5EF4-FFF2-40B4-BE49-F238E27FC236}">
                <a16:creationId xmlns:a16="http://schemas.microsoft.com/office/drawing/2014/main" id="{3B55FD43-EC3C-B74F-9F06-B6EF53517137}"/>
              </a:ext>
            </a:extLst>
          </p:cNvPr>
          <p:cNvCxnSpPr>
            <a:cxnSpLocks/>
          </p:cNvCxnSpPr>
          <p:nvPr/>
        </p:nvCxnSpPr>
        <p:spPr>
          <a:xfrm>
            <a:off x="3290241" y="4343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34 Düz Bağlayıcı">
            <a:extLst>
              <a:ext uri="{FF2B5EF4-FFF2-40B4-BE49-F238E27FC236}">
                <a16:creationId xmlns:a16="http://schemas.microsoft.com/office/drawing/2014/main" id="{A6C366BA-225A-6640-9537-7CA6F9E92D4A}"/>
              </a:ext>
            </a:extLst>
          </p:cNvPr>
          <p:cNvCxnSpPr>
            <a:cxnSpLocks/>
          </p:cNvCxnSpPr>
          <p:nvPr/>
        </p:nvCxnSpPr>
        <p:spPr>
          <a:xfrm>
            <a:off x="4874417" y="4342190"/>
            <a:ext cx="0" cy="1823113"/>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34 Düz Bağlayıcı">
            <a:extLst>
              <a:ext uri="{FF2B5EF4-FFF2-40B4-BE49-F238E27FC236}">
                <a16:creationId xmlns:a16="http://schemas.microsoft.com/office/drawing/2014/main" id="{02A76212-C1A2-FB43-BA3C-C9A908A136E9}"/>
              </a:ext>
            </a:extLst>
          </p:cNvPr>
          <p:cNvCxnSpPr>
            <a:cxnSpLocks/>
          </p:cNvCxnSpPr>
          <p:nvPr/>
        </p:nvCxnSpPr>
        <p:spPr>
          <a:xfrm>
            <a:off x="6026545" y="4347894"/>
            <a:ext cx="0" cy="18174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34 Düz Bağlayıcı">
            <a:extLst>
              <a:ext uri="{FF2B5EF4-FFF2-40B4-BE49-F238E27FC236}">
                <a16:creationId xmlns:a16="http://schemas.microsoft.com/office/drawing/2014/main" id="{39CEEAD8-1D65-A044-862B-B1A15CA5C7EC}"/>
              </a:ext>
            </a:extLst>
          </p:cNvPr>
          <p:cNvCxnSpPr>
            <a:cxnSpLocks/>
          </p:cNvCxnSpPr>
          <p:nvPr/>
        </p:nvCxnSpPr>
        <p:spPr>
          <a:xfrm>
            <a:off x="7137745" y="4342190"/>
            <a:ext cx="0" cy="1823113"/>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34 Düz Bağlayıcı">
            <a:extLst>
              <a:ext uri="{FF2B5EF4-FFF2-40B4-BE49-F238E27FC236}">
                <a16:creationId xmlns:a16="http://schemas.microsoft.com/office/drawing/2014/main" id="{67160FF4-39EE-B749-AB56-1D9C3810123E}"/>
              </a:ext>
            </a:extLst>
          </p:cNvPr>
          <p:cNvCxnSpPr>
            <a:cxnSpLocks/>
          </p:cNvCxnSpPr>
          <p:nvPr/>
        </p:nvCxnSpPr>
        <p:spPr>
          <a:xfrm flipH="1">
            <a:off x="482410" y="4342190"/>
            <a:ext cx="1" cy="1823113"/>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42 Düz Bağlayıcı">
            <a:extLst>
              <a:ext uri="{FF2B5EF4-FFF2-40B4-BE49-F238E27FC236}">
                <a16:creationId xmlns:a16="http://schemas.microsoft.com/office/drawing/2014/main" id="{E9E67CF1-AFBD-974F-BCFC-4AD273E6E94F}"/>
              </a:ext>
            </a:extLst>
          </p:cNvPr>
          <p:cNvCxnSpPr>
            <a:cxnSpLocks/>
          </p:cNvCxnSpPr>
          <p:nvPr/>
        </p:nvCxnSpPr>
        <p:spPr>
          <a:xfrm flipV="1">
            <a:off x="482407" y="6165303"/>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42 Düz Bağlayıcı">
            <a:extLst>
              <a:ext uri="{FF2B5EF4-FFF2-40B4-BE49-F238E27FC236}">
                <a16:creationId xmlns:a16="http://schemas.microsoft.com/office/drawing/2014/main" id="{BC9866D4-B606-9142-A04D-4798938908C8}"/>
              </a:ext>
            </a:extLst>
          </p:cNvPr>
          <p:cNvCxnSpPr>
            <a:cxnSpLocks/>
          </p:cNvCxnSpPr>
          <p:nvPr/>
        </p:nvCxnSpPr>
        <p:spPr>
          <a:xfrm>
            <a:off x="3321321" y="6142484"/>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468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ppt_x-#ppt_w/2"/>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anim calcmode="lin" valueType="num">
                                      <p:cBhvr>
                                        <p:cTn id="9" dur="500" fill="hold"/>
                                        <p:tgtEl>
                                          <p:spTgt spid="15"/>
                                        </p:tgtEl>
                                        <p:attrNameLst>
                                          <p:attrName>ppt_w</p:attrName>
                                        </p:attrNameLst>
                                      </p:cBhvr>
                                      <p:tavLst>
                                        <p:tav tm="0">
                                          <p:val>
                                            <p:fltVal val="0"/>
                                          </p:val>
                                        </p:tav>
                                        <p:tav tm="100000">
                                          <p:val>
                                            <p:strVal val="#ppt_w"/>
                                          </p:val>
                                        </p:tav>
                                      </p:tavLst>
                                    </p:anim>
                                    <p:anim calcmode="lin" valueType="num">
                                      <p:cBhvr>
                                        <p:cTn id="10" dur="500" fill="hold"/>
                                        <p:tgtEl>
                                          <p:spTgt spid="15"/>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ppt_x</p:attrName>
                                        </p:attrNameLst>
                                      </p:cBhvr>
                                      <p:tavLst>
                                        <p:tav tm="0">
                                          <p:val>
                                            <p:strVal val="#ppt_x-#ppt_w/2"/>
                                          </p:val>
                                        </p:tav>
                                        <p:tav tm="100000">
                                          <p:val>
                                            <p:strVal val="#ppt_x"/>
                                          </p:val>
                                        </p:tav>
                                      </p:tavLst>
                                    </p:anim>
                                    <p:anim calcmode="lin" valueType="num">
                                      <p:cBhvr>
                                        <p:cTn id="15" dur="500" fill="hold"/>
                                        <p:tgtEl>
                                          <p:spTgt spid="16"/>
                                        </p:tgtEl>
                                        <p:attrNameLst>
                                          <p:attrName>ppt_y</p:attrName>
                                        </p:attrNameLst>
                                      </p:cBhvr>
                                      <p:tavLst>
                                        <p:tav tm="0">
                                          <p:val>
                                            <p:strVal val="#ppt_y"/>
                                          </p:val>
                                        </p:tav>
                                        <p:tav tm="100000">
                                          <p:val>
                                            <p:strVal val="#ppt_y"/>
                                          </p:val>
                                        </p:tav>
                                      </p:tavLst>
                                    </p:anim>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anim calcmode="lin" valueType="num">
                                      <p:cBhvr>
                                        <p:cTn id="21" dur="1000" fill="hold"/>
                                        <p:tgtEl>
                                          <p:spTgt spid="17"/>
                                        </p:tgtEl>
                                        <p:attrNameLst>
                                          <p:attrName>ppt_x</p:attrName>
                                        </p:attrNameLst>
                                      </p:cBhvr>
                                      <p:tavLst>
                                        <p:tav tm="0">
                                          <p:val>
                                            <p:strVal val="#ppt_x"/>
                                          </p:val>
                                        </p:tav>
                                        <p:tav tm="100000">
                                          <p:val>
                                            <p:strVal val="#ppt_x"/>
                                          </p:val>
                                        </p:tav>
                                      </p:tavLst>
                                    </p:anim>
                                    <p:anim calcmode="lin" valueType="num">
                                      <p:cBhvr>
                                        <p:cTn id="22" dur="900" decel="100000" fill="hold"/>
                                        <p:tgtEl>
                                          <p:spTgt spid="1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900" decel="100000" fill="hold"/>
                                        <p:tgtEl>
                                          <p:spTgt spid="1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900" decel="100000" fill="hold"/>
                                        <p:tgtEl>
                                          <p:spTgt spid="1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1000"/>
                                        <p:tgtEl>
                                          <p:spTgt spid="20"/>
                                        </p:tgtEl>
                                      </p:cBhvr>
                                    </p:animEffect>
                                    <p:anim calcmode="lin" valueType="num">
                                      <p:cBhvr>
                                        <p:cTn id="39" dur="1000" fill="hold"/>
                                        <p:tgtEl>
                                          <p:spTgt spid="20"/>
                                        </p:tgtEl>
                                        <p:attrNameLst>
                                          <p:attrName>ppt_x</p:attrName>
                                        </p:attrNameLst>
                                      </p:cBhvr>
                                      <p:tavLst>
                                        <p:tav tm="0">
                                          <p:val>
                                            <p:strVal val="#ppt_x"/>
                                          </p:val>
                                        </p:tav>
                                        <p:tav tm="100000">
                                          <p:val>
                                            <p:strVal val="#ppt_x"/>
                                          </p:val>
                                        </p:tav>
                                      </p:tavLst>
                                    </p:anim>
                                    <p:anim calcmode="lin" valueType="num">
                                      <p:cBhvr>
                                        <p:cTn id="40" dur="900" decel="100000" fill="hold"/>
                                        <p:tgtEl>
                                          <p:spTgt spid="2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21"/>
                                        </p:tgtEl>
                                        <p:attrNameLst>
                                          <p:attrName>style.visibility</p:attrName>
                                        </p:attrNameLst>
                                      </p:cBhvr>
                                      <p:to>
                                        <p:strVal val="visible"/>
                                      </p:to>
                                    </p:set>
                                    <p:anim calcmode="lin" valueType="num">
                                      <p:cBhvr>
                                        <p:cTn id="45" dur="500" fill="hold"/>
                                        <p:tgtEl>
                                          <p:spTgt spid="21"/>
                                        </p:tgtEl>
                                        <p:attrNameLst>
                                          <p:attrName>ppt_x</p:attrName>
                                        </p:attrNameLst>
                                      </p:cBhvr>
                                      <p:tavLst>
                                        <p:tav tm="0">
                                          <p:val>
                                            <p:strVal val="#ppt_x-#ppt_w/2"/>
                                          </p:val>
                                        </p:tav>
                                        <p:tav tm="100000">
                                          <p:val>
                                            <p:strVal val="#ppt_x"/>
                                          </p:val>
                                        </p:tav>
                                      </p:tavLst>
                                    </p:anim>
                                    <p:anim calcmode="lin" valueType="num">
                                      <p:cBhvr>
                                        <p:cTn id="46" dur="500" fill="hold"/>
                                        <p:tgtEl>
                                          <p:spTgt spid="21"/>
                                        </p:tgtEl>
                                        <p:attrNameLst>
                                          <p:attrName>ppt_y</p:attrName>
                                        </p:attrNameLst>
                                      </p:cBhvr>
                                      <p:tavLst>
                                        <p:tav tm="0">
                                          <p:val>
                                            <p:strVal val="#ppt_y"/>
                                          </p:val>
                                        </p:tav>
                                        <p:tav tm="100000">
                                          <p:val>
                                            <p:strVal val="#ppt_y"/>
                                          </p:val>
                                        </p:tav>
                                      </p:tavLst>
                                    </p:anim>
                                    <p:anim calcmode="lin" valueType="num">
                                      <p:cBhvr>
                                        <p:cTn id="47" dur="500" fill="hold"/>
                                        <p:tgtEl>
                                          <p:spTgt spid="21"/>
                                        </p:tgtEl>
                                        <p:attrNameLst>
                                          <p:attrName>ppt_w</p:attrName>
                                        </p:attrNameLst>
                                      </p:cBhvr>
                                      <p:tavLst>
                                        <p:tav tm="0">
                                          <p:val>
                                            <p:fltVal val="0"/>
                                          </p:val>
                                        </p:tav>
                                        <p:tav tm="100000">
                                          <p:val>
                                            <p:strVal val="#ppt_w"/>
                                          </p:val>
                                        </p:tav>
                                      </p:tavLst>
                                    </p:anim>
                                    <p:anim calcmode="lin" valueType="num">
                                      <p:cBhvr>
                                        <p:cTn id="48" dur="500" fill="hold"/>
                                        <p:tgtEl>
                                          <p:spTgt spid="2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 calcmode="lin" valueType="num">
                                      <p:cBhvr>
                                        <p:cTn id="52" dur="500" fill="hold"/>
                                        <p:tgtEl>
                                          <p:spTgt spid="22"/>
                                        </p:tgtEl>
                                        <p:attrNameLst>
                                          <p:attrName>ppt_x</p:attrName>
                                        </p:attrNameLst>
                                      </p:cBhvr>
                                      <p:tavLst>
                                        <p:tav tm="0">
                                          <p:val>
                                            <p:strVal val="#ppt_x-#ppt_w/2"/>
                                          </p:val>
                                        </p:tav>
                                        <p:tav tm="100000">
                                          <p:val>
                                            <p:strVal val="#ppt_x"/>
                                          </p:val>
                                        </p:tav>
                                      </p:tavLst>
                                    </p:anim>
                                    <p:anim calcmode="lin" valueType="num">
                                      <p:cBhvr>
                                        <p:cTn id="53" dur="500" fill="hold"/>
                                        <p:tgtEl>
                                          <p:spTgt spid="22"/>
                                        </p:tgtEl>
                                        <p:attrNameLst>
                                          <p:attrName>ppt_y</p:attrName>
                                        </p:attrNameLst>
                                      </p:cBhvr>
                                      <p:tavLst>
                                        <p:tav tm="0">
                                          <p:val>
                                            <p:strVal val="#ppt_y"/>
                                          </p:val>
                                        </p:tav>
                                        <p:tav tm="100000">
                                          <p:val>
                                            <p:strVal val="#ppt_y"/>
                                          </p:val>
                                        </p:tav>
                                      </p:tavLst>
                                    </p:anim>
                                    <p:anim calcmode="lin" valueType="num">
                                      <p:cBhvr>
                                        <p:cTn id="54" dur="500" fill="hold"/>
                                        <p:tgtEl>
                                          <p:spTgt spid="22"/>
                                        </p:tgtEl>
                                        <p:attrNameLst>
                                          <p:attrName>ppt_w</p:attrName>
                                        </p:attrNameLst>
                                      </p:cBhvr>
                                      <p:tavLst>
                                        <p:tav tm="0">
                                          <p:val>
                                            <p:fltVal val="0"/>
                                          </p:val>
                                        </p:tav>
                                        <p:tav tm="100000">
                                          <p:val>
                                            <p:strVal val="#ppt_w"/>
                                          </p:val>
                                        </p:tav>
                                      </p:tavLst>
                                    </p:anim>
                                    <p:anim calcmode="lin" valueType="num">
                                      <p:cBhvr>
                                        <p:cTn id="55" dur="500" fill="hold"/>
                                        <p:tgtEl>
                                          <p:spTgt spid="22"/>
                                        </p:tgtEl>
                                        <p:attrNameLst>
                                          <p:attrName>ppt_h</p:attrName>
                                        </p:attrNameLst>
                                      </p:cBhvr>
                                      <p:tavLst>
                                        <p:tav tm="0">
                                          <p:val>
                                            <p:strVal val="#ppt_h"/>
                                          </p:val>
                                        </p:tav>
                                        <p:tav tm="100000">
                                          <p:val>
                                            <p:strVal val="#ppt_h"/>
                                          </p:val>
                                        </p:tav>
                                      </p:tavLst>
                                    </p:anim>
                                  </p:childTnLst>
                                </p:cTn>
                              </p:par>
                            </p:childTnLst>
                          </p:cTn>
                        </p:par>
                        <p:par>
                          <p:cTn id="56" fill="hold">
                            <p:stCondLst>
                              <p:cond delay="2500"/>
                            </p:stCondLst>
                            <p:childTnLst>
                              <p:par>
                                <p:cTn id="57" presetID="17" presetClass="entr" presetSubtype="8" fill="hold" nodeType="after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500" fill="hold"/>
                                        <p:tgtEl>
                                          <p:spTgt spid="23"/>
                                        </p:tgtEl>
                                        <p:attrNameLst>
                                          <p:attrName>ppt_x</p:attrName>
                                        </p:attrNameLst>
                                      </p:cBhvr>
                                      <p:tavLst>
                                        <p:tav tm="0">
                                          <p:val>
                                            <p:strVal val="#ppt_x-#ppt_w/2"/>
                                          </p:val>
                                        </p:tav>
                                        <p:tav tm="100000">
                                          <p:val>
                                            <p:strVal val="#ppt_x"/>
                                          </p:val>
                                        </p:tav>
                                      </p:tavLst>
                                    </p:anim>
                                    <p:anim calcmode="lin" valueType="num">
                                      <p:cBhvr>
                                        <p:cTn id="60" dur="500" fill="hold"/>
                                        <p:tgtEl>
                                          <p:spTgt spid="23"/>
                                        </p:tgtEl>
                                        <p:attrNameLst>
                                          <p:attrName>ppt_y</p:attrName>
                                        </p:attrNameLst>
                                      </p:cBhvr>
                                      <p:tavLst>
                                        <p:tav tm="0">
                                          <p:val>
                                            <p:strVal val="#ppt_y"/>
                                          </p:val>
                                        </p:tav>
                                        <p:tav tm="100000">
                                          <p:val>
                                            <p:strVal val="#ppt_y"/>
                                          </p:val>
                                        </p:tav>
                                      </p:tavLst>
                                    </p:anim>
                                    <p:anim calcmode="lin" valueType="num">
                                      <p:cBhvr>
                                        <p:cTn id="61" dur="500" fill="hold"/>
                                        <p:tgtEl>
                                          <p:spTgt spid="23"/>
                                        </p:tgtEl>
                                        <p:attrNameLst>
                                          <p:attrName>ppt_w</p:attrName>
                                        </p:attrNameLst>
                                      </p:cBhvr>
                                      <p:tavLst>
                                        <p:tav tm="0">
                                          <p:val>
                                            <p:fltVal val="0"/>
                                          </p:val>
                                        </p:tav>
                                        <p:tav tm="100000">
                                          <p:val>
                                            <p:strVal val="#ppt_w"/>
                                          </p:val>
                                        </p:tav>
                                      </p:tavLst>
                                    </p:anim>
                                    <p:anim calcmode="lin" valueType="num">
                                      <p:cBhvr>
                                        <p:cTn id="62" dur="500" fill="hold"/>
                                        <p:tgtEl>
                                          <p:spTgt spid="23"/>
                                        </p:tgtEl>
                                        <p:attrNameLst>
                                          <p:attrName>ppt_h</p:attrName>
                                        </p:attrNameLst>
                                      </p:cBhvr>
                                      <p:tavLst>
                                        <p:tav tm="0">
                                          <p:val>
                                            <p:strVal val="#ppt_h"/>
                                          </p:val>
                                        </p:tav>
                                        <p:tav tm="100000">
                                          <p:val>
                                            <p:strVal val="#ppt_h"/>
                                          </p:val>
                                        </p:tav>
                                      </p:tavLst>
                                    </p:anim>
                                  </p:childTnLst>
                                </p:cTn>
                              </p:par>
                            </p:childTnLst>
                          </p:cTn>
                        </p:par>
                        <p:par>
                          <p:cTn id="63" fill="hold">
                            <p:stCondLst>
                              <p:cond delay="3000"/>
                            </p:stCondLst>
                            <p:childTnLst>
                              <p:par>
                                <p:cTn id="64" presetID="17" presetClass="entr" presetSubtype="8" fill="hold" nodeType="afterEffect">
                                  <p:stCondLst>
                                    <p:cond delay="0"/>
                                  </p:stCondLst>
                                  <p:childTnLst>
                                    <p:set>
                                      <p:cBhvr>
                                        <p:cTn id="65" dur="1" fill="hold">
                                          <p:stCondLst>
                                            <p:cond delay="0"/>
                                          </p:stCondLst>
                                        </p:cTn>
                                        <p:tgtEl>
                                          <p:spTgt spid="24"/>
                                        </p:tgtEl>
                                        <p:attrNameLst>
                                          <p:attrName>style.visibility</p:attrName>
                                        </p:attrNameLst>
                                      </p:cBhvr>
                                      <p:to>
                                        <p:strVal val="visible"/>
                                      </p:to>
                                    </p:set>
                                    <p:anim calcmode="lin" valueType="num">
                                      <p:cBhvr>
                                        <p:cTn id="66" dur="500" fill="hold"/>
                                        <p:tgtEl>
                                          <p:spTgt spid="24"/>
                                        </p:tgtEl>
                                        <p:attrNameLst>
                                          <p:attrName>ppt_x</p:attrName>
                                        </p:attrNameLst>
                                      </p:cBhvr>
                                      <p:tavLst>
                                        <p:tav tm="0">
                                          <p:val>
                                            <p:strVal val="#ppt_x-#ppt_w/2"/>
                                          </p:val>
                                        </p:tav>
                                        <p:tav tm="100000">
                                          <p:val>
                                            <p:strVal val="#ppt_x"/>
                                          </p:val>
                                        </p:tav>
                                      </p:tavLst>
                                    </p:anim>
                                    <p:anim calcmode="lin" valueType="num">
                                      <p:cBhvr>
                                        <p:cTn id="67" dur="500" fill="hold"/>
                                        <p:tgtEl>
                                          <p:spTgt spid="24"/>
                                        </p:tgtEl>
                                        <p:attrNameLst>
                                          <p:attrName>ppt_y</p:attrName>
                                        </p:attrNameLst>
                                      </p:cBhvr>
                                      <p:tavLst>
                                        <p:tav tm="0">
                                          <p:val>
                                            <p:strVal val="#ppt_y"/>
                                          </p:val>
                                        </p:tav>
                                        <p:tav tm="100000">
                                          <p:val>
                                            <p:strVal val="#ppt_y"/>
                                          </p:val>
                                        </p:tav>
                                      </p:tavLst>
                                    </p:anim>
                                    <p:anim calcmode="lin" valueType="num">
                                      <p:cBhvr>
                                        <p:cTn id="68" dur="500" fill="hold"/>
                                        <p:tgtEl>
                                          <p:spTgt spid="24"/>
                                        </p:tgtEl>
                                        <p:attrNameLst>
                                          <p:attrName>ppt_w</p:attrName>
                                        </p:attrNameLst>
                                      </p:cBhvr>
                                      <p:tavLst>
                                        <p:tav tm="0">
                                          <p:val>
                                            <p:fltVal val="0"/>
                                          </p:val>
                                        </p:tav>
                                        <p:tav tm="100000">
                                          <p:val>
                                            <p:strVal val="#ppt_w"/>
                                          </p:val>
                                        </p:tav>
                                      </p:tavLst>
                                    </p:anim>
                                    <p:anim calcmode="lin" valueType="num">
                                      <p:cBhvr>
                                        <p:cTn id="69" dur="500" fill="hold"/>
                                        <p:tgtEl>
                                          <p:spTgt spid="24"/>
                                        </p:tgtEl>
                                        <p:attrNameLst>
                                          <p:attrName>ppt_h</p:attrName>
                                        </p:attrNameLst>
                                      </p:cBhvr>
                                      <p:tavLst>
                                        <p:tav tm="0">
                                          <p:val>
                                            <p:strVal val="#ppt_h"/>
                                          </p:val>
                                        </p:tav>
                                        <p:tav tm="100000">
                                          <p:val>
                                            <p:strVal val="#ppt_h"/>
                                          </p:val>
                                        </p:tav>
                                      </p:tavLst>
                                    </p:anim>
                                  </p:childTnLst>
                                </p:cTn>
                              </p:par>
                              <p:par>
                                <p:cTn id="70" presetID="37" presetClass="entr" presetSubtype="0" fill="hold" nodeType="with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fade">
                                      <p:cBhvr>
                                        <p:cTn id="72" dur="1000"/>
                                        <p:tgtEl>
                                          <p:spTgt spid="25"/>
                                        </p:tgtEl>
                                      </p:cBhvr>
                                    </p:animEffect>
                                    <p:anim calcmode="lin" valueType="num">
                                      <p:cBhvr>
                                        <p:cTn id="73" dur="1000" fill="hold"/>
                                        <p:tgtEl>
                                          <p:spTgt spid="25"/>
                                        </p:tgtEl>
                                        <p:attrNameLst>
                                          <p:attrName>ppt_x</p:attrName>
                                        </p:attrNameLst>
                                      </p:cBhvr>
                                      <p:tavLst>
                                        <p:tav tm="0">
                                          <p:val>
                                            <p:strVal val="#ppt_x"/>
                                          </p:val>
                                        </p:tav>
                                        <p:tav tm="100000">
                                          <p:val>
                                            <p:strVal val="#ppt_x"/>
                                          </p:val>
                                        </p:tav>
                                      </p:tavLst>
                                    </p:anim>
                                    <p:anim calcmode="lin" valueType="num">
                                      <p:cBhvr>
                                        <p:cTn id="74" dur="900" decel="100000" fill="hold"/>
                                        <p:tgtEl>
                                          <p:spTgt spid="25"/>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par>
                                <p:cTn id="76" presetID="37" presetClass="entr" presetSubtype="0" fill="hold" nodeType="with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fade">
                                      <p:cBhvr>
                                        <p:cTn id="78" dur="1000"/>
                                        <p:tgtEl>
                                          <p:spTgt spid="26"/>
                                        </p:tgtEl>
                                      </p:cBhvr>
                                    </p:animEffect>
                                    <p:anim calcmode="lin" valueType="num">
                                      <p:cBhvr>
                                        <p:cTn id="79" dur="1000" fill="hold"/>
                                        <p:tgtEl>
                                          <p:spTgt spid="26"/>
                                        </p:tgtEl>
                                        <p:attrNameLst>
                                          <p:attrName>ppt_x</p:attrName>
                                        </p:attrNameLst>
                                      </p:cBhvr>
                                      <p:tavLst>
                                        <p:tav tm="0">
                                          <p:val>
                                            <p:strVal val="#ppt_x"/>
                                          </p:val>
                                        </p:tav>
                                        <p:tav tm="100000">
                                          <p:val>
                                            <p:strVal val="#ppt_x"/>
                                          </p:val>
                                        </p:tav>
                                      </p:tavLst>
                                    </p:anim>
                                    <p:anim calcmode="lin" valueType="num">
                                      <p:cBhvr>
                                        <p:cTn id="80" dur="900" decel="100000" fill="hold"/>
                                        <p:tgtEl>
                                          <p:spTgt spid="26"/>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82" presetID="37" presetClass="entr" presetSubtype="0" fill="hold" nodeType="with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fade">
                                      <p:cBhvr>
                                        <p:cTn id="84" dur="1000"/>
                                        <p:tgtEl>
                                          <p:spTgt spid="27"/>
                                        </p:tgtEl>
                                      </p:cBhvr>
                                    </p:animEffect>
                                    <p:anim calcmode="lin" valueType="num">
                                      <p:cBhvr>
                                        <p:cTn id="85" dur="1000" fill="hold"/>
                                        <p:tgtEl>
                                          <p:spTgt spid="27"/>
                                        </p:tgtEl>
                                        <p:attrNameLst>
                                          <p:attrName>ppt_x</p:attrName>
                                        </p:attrNameLst>
                                      </p:cBhvr>
                                      <p:tavLst>
                                        <p:tav tm="0">
                                          <p:val>
                                            <p:strVal val="#ppt_x"/>
                                          </p:val>
                                        </p:tav>
                                        <p:tav tm="100000">
                                          <p:val>
                                            <p:strVal val="#ppt_x"/>
                                          </p:val>
                                        </p:tav>
                                      </p:tavLst>
                                    </p:anim>
                                    <p:anim calcmode="lin" valueType="num">
                                      <p:cBhvr>
                                        <p:cTn id="86" dur="900" decel="100000" fill="hold"/>
                                        <p:tgtEl>
                                          <p:spTgt spid="27"/>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par>
                                <p:cTn id="88" presetID="37" presetClass="entr" presetSubtype="0" fill="hold" nodeType="withEffect">
                                  <p:stCondLst>
                                    <p:cond delay="0"/>
                                  </p:stCondLst>
                                  <p:childTnLst>
                                    <p:set>
                                      <p:cBhvr>
                                        <p:cTn id="89" dur="1" fill="hold">
                                          <p:stCondLst>
                                            <p:cond delay="0"/>
                                          </p:stCondLst>
                                        </p:cTn>
                                        <p:tgtEl>
                                          <p:spTgt spid="28"/>
                                        </p:tgtEl>
                                        <p:attrNameLst>
                                          <p:attrName>style.visibility</p:attrName>
                                        </p:attrNameLst>
                                      </p:cBhvr>
                                      <p:to>
                                        <p:strVal val="visible"/>
                                      </p:to>
                                    </p:set>
                                    <p:animEffect transition="in" filter="fade">
                                      <p:cBhvr>
                                        <p:cTn id="90" dur="1000"/>
                                        <p:tgtEl>
                                          <p:spTgt spid="28"/>
                                        </p:tgtEl>
                                      </p:cBhvr>
                                    </p:animEffect>
                                    <p:anim calcmode="lin" valueType="num">
                                      <p:cBhvr>
                                        <p:cTn id="91" dur="1000" fill="hold"/>
                                        <p:tgtEl>
                                          <p:spTgt spid="28"/>
                                        </p:tgtEl>
                                        <p:attrNameLst>
                                          <p:attrName>ppt_x</p:attrName>
                                        </p:attrNameLst>
                                      </p:cBhvr>
                                      <p:tavLst>
                                        <p:tav tm="0">
                                          <p:val>
                                            <p:strVal val="#ppt_x"/>
                                          </p:val>
                                        </p:tav>
                                        <p:tav tm="100000">
                                          <p:val>
                                            <p:strVal val="#ppt_x"/>
                                          </p:val>
                                        </p:tav>
                                      </p:tavLst>
                                    </p:anim>
                                    <p:anim calcmode="lin" valueType="num">
                                      <p:cBhvr>
                                        <p:cTn id="92" dur="900" decel="100000" fill="hold"/>
                                        <p:tgtEl>
                                          <p:spTgt spid="28"/>
                                        </p:tgtEl>
                                        <p:attrNameLst>
                                          <p:attrName>ppt_y</p:attrName>
                                        </p:attrNameLst>
                                      </p:cBhvr>
                                      <p:tavLst>
                                        <p:tav tm="0">
                                          <p:val>
                                            <p:strVal val="#ppt_y+1"/>
                                          </p:val>
                                        </p:tav>
                                        <p:tav tm="100000">
                                          <p:val>
                                            <p:strVal val="#ppt_y-.03"/>
                                          </p:val>
                                        </p:tav>
                                      </p:tavLst>
                                    </p:anim>
                                    <p:anim calcmode="lin" valueType="num">
                                      <p:cBhvr>
                                        <p:cTn id="93"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94" fill="hold">
                            <p:stCondLst>
                              <p:cond delay="4000"/>
                            </p:stCondLst>
                            <p:childTnLst>
                              <p:par>
                                <p:cTn id="95" presetID="17" presetClass="entr" presetSubtype="8" fill="hold" nodeType="afterEffect">
                                  <p:stCondLst>
                                    <p:cond delay="0"/>
                                  </p:stCondLst>
                                  <p:childTnLst>
                                    <p:set>
                                      <p:cBhvr>
                                        <p:cTn id="96" dur="1" fill="hold">
                                          <p:stCondLst>
                                            <p:cond delay="0"/>
                                          </p:stCondLst>
                                        </p:cTn>
                                        <p:tgtEl>
                                          <p:spTgt spid="29"/>
                                        </p:tgtEl>
                                        <p:attrNameLst>
                                          <p:attrName>style.visibility</p:attrName>
                                        </p:attrNameLst>
                                      </p:cBhvr>
                                      <p:to>
                                        <p:strVal val="visible"/>
                                      </p:to>
                                    </p:set>
                                    <p:anim calcmode="lin" valueType="num">
                                      <p:cBhvr>
                                        <p:cTn id="97" dur="500" fill="hold"/>
                                        <p:tgtEl>
                                          <p:spTgt spid="29"/>
                                        </p:tgtEl>
                                        <p:attrNameLst>
                                          <p:attrName>ppt_x</p:attrName>
                                        </p:attrNameLst>
                                      </p:cBhvr>
                                      <p:tavLst>
                                        <p:tav tm="0">
                                          <p:val>
                                            <p:strVal val="#ppt_x-#ppt_w/2"/>
                                          </p:val>
                                        </p:tav>
                                        <p:tav tm="100000">
                                          <p:val>
                                            <p:strVal val="#ppt_x"/>
                                          </p:val>
                                        </p:tav>
                                      </p:tavLst>
                                    </p:anim>
                                    <p:anim calcmode="lin" valueType="num">
                                      <p:cBhvr>
                                        <p:cTn id="98" dur="500" fill="hold"/>
                                        <p:tgtEl>
                                          <p:spTgt spid="29"/>
                                        </p:tgtEl>
                                        <p:attrNameLst>
                                          <p:attrName>ppt_y</p:attrName>
                                        </p:attrNameLst>
                                      </p:cBhvr>
                                      <p:tavLst>
                                        <p:tav tm="0">
                                          <p:val>
                                            <p:strVal val="#ppt_y"/>
                                          </p:val>
                                        </p:tav>
                                        <p:tav tm="100000">
                                          <p:val>
                                            <p:strVal val="#ppt_y"/>
                                          </p:val>
                                        </p:tav>
                                      </p:tavLst>
                                    </p:anim>
                                    <p:anim calcmode="lin" valueType="num">
                                      <p:cBhvr>
                                        <p:cTn id="99" dur="500" fill="hold"/>
                                        <p:tgtEl>
                                          <p:spTgt spid="29"/>
                                        </p:tgtEl>
                                        <p:attrNameLst>
                                          <p:attrName>ppt_w</p:attrName>
                                        </p:attrNameLst>
                                      </p:cBhvr>
                                      <p:tavLst>
                                        <p:tav tm="0">
                                          <p:val>
                                            <p:fltVal val="0"/>
                                          </p:val>
                                        </p:tav>
                                        <p:tav tm="100000">
                                          <p:val>
                                            <p:strVal val="#ppt_w"/>
                                          </p:val>
                                        </p:tav>
                                      </p:tavLst>
                                    </p:anim>
                                    <p:anim calcmode="lin" valueType="num">
                                      <p:cBhvr>
                                        <p:cTn id="100" dur="500" fill="hold"/>
                                        <p:tgtEl>
                                          <p:spTgt spid="29"/>
                                        </p:tgtEl>
                                        <p:attrNameLst>
                                          <p:attrName>ppt_h</p:attrName>
                                        </p:attrNameLst>
                                      </p:cBhvr>
                                      <p:tavLst>
                                        <p:tav tm="0">
                                          <p:val>
                                            <p:strVal val="#ppt_h"/>
                                          </p:val>
                                        </p:tav>
                                        <p:tav tm="100000">
                                          <p:val>
                                            <p:strVal val="#ppt_h"/>
                                          </p:val>
                                        </p:tav>
                                      </p:tavLst>
                                    </p:anim>
                                  </p:childTnLst>
                                </p:cTn>
                              </p:par>
                            </p:childTnLst>
                          </p:cTn>
                        </p:par>
                        <p:par>
                          <p:cTn id="101" fill="hold">
                            <p:stCondLst>
                              <p:cond delay="4500"/>
                            </p:stCondLst>
                            <p:childTnLst>
                              <p:par>
                                <p:cTn id="102" presetID="17" presetClass="entr" presetSubtype="8" fill="hold" nodeType="afterEffect">
                                  <p:stCondLst>
                                    <p:cond delay="0"/>
                                  </p:stCondLst>
                                  <p:childTnLst>
                                    <p:set>
                                      <p:cBhvr>
                                        <p:cTn id="103" dur="1" fill="hold">
                                          <p:stCondLst>
                                            <p:cond delay="0"/>
                                          </p:stCondLst>
                                        </p:cTn>
                                        <p:tgtEl>
                                          <p:spTgt spid="30"/>
                                        </p:tgtEl>
                                        <p:attrNameLst>
                                          <p:attrName>style.visibility</p:attrName>
                                        </p:attrNameLst>
                                      </p:cBhvr>
                                      <p:to>
                                        <p:strVal val="visible"/>
                                      </p:to>
                                    </p:set>
                                    <p:anim calcmode="lin" valueType="num">
                                      <p:cBhvr>
                                        <p:cTn id="104" dur="500" fill="hold"/>
                                        <p:tgtEl>
                                          <p:spTgt spid="30"/>
                                        </p:tgtEl>
                                        <p:attrNameLst>
                                          <p:attrName>ppt_x</p:attrName>
                                        </p:attrNameLst>
                                      </p:cBhvr>
                                      <p:tavLst>
                                        <p:tav tm="0">
                                          <p:val>
                                            <p:strVal val="#ppt_x-#ppt_w/2"/>
                                          </p:val>
                                        </p:tav>
                                        <p:tav tm="100000">
                                          <p:val>
                                            <p:strVal val="#ppt_x"/>
                                          </p:val>
                                        </p:tav>
                                      </p:tavLst>
                                    </p:anim>
                                    <p:anim calcmode="lin" valueType="num">
                                      <p:cBhvr>
                                        <p:cTn id="105" dur="500" fill="hold"/>
                                        <p:tgtEl>
                                          <p:spTgt spid="30"/>
                                        </p:tgtEl>
                                        <p:attrNameLst>
                                          <p:attrName>ppt_y</p:attrName>
                                        </p:attrNameLst>
                                      </p:cBhvr>
                                      <p:tavLst>
                                        <p:tav tm="0">
                                          <p:val>
                                            <p:strVal val="#ppt_y"/>
                                          </p:val>
                                        </p:tav>
                                        <p:tav tm="100000">
                                          <p:val>
                                            <p:strVal val="#ppt_y"/>
                                          </p:val>
                                        </p:tav>
                                      </p:tavLst>
                                    </p:anim>
                                    <p:anim calcmode="lin" valueType="num">
                                      <p:cBhvr>
                                        <p:cTn id="106" dur="500" fill="hold"/>
                                        <p:tgtEl>
                                          <p:spTgt spid="30"/>
                                        </p:tgtEl>
                                        <p:attrNameLst>
                                          <p:attrName>ppt_w</p:attrName>
                                        </p:attrNameLst>
                                      </p:cBhvr>
                                      <p:tavLst>
                                        <p:tav tm="0">
                                          <p:val>
                                            <p:fltVal val="0"/>
                                          </p:val>
                                        </p:tav>
                                        <p:tav tm="100000">
                                          <p:val>
                                            <p:strVal val="#ppt_w"/>
                                          </p:val>
                                        </p:tav>
                                      </p:tavLst>
                                    </p:anim>
                                    <p:anim calcmode="lin" valueType="num">
                                      <p:cBhvr>
                                        <p:cTn id="107" dur="500" fill="hold"/>
                                        <p:tgtEl>
                                          <p:spTgt spid="3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3508653"/>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3) Yapılan envanterde; Alıcılara KDV hariç (%18) 1.400 TL indirim yapıldığı ve kaydedilmediği anlaşılmıştır.</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191 İND. KDV HS.			          252</a:t>
            </a:r>
          </a:p>
          <a:p>
            <a:pPr algn="just"/>
            <a:r>
              <a:rPr lang="tr-TR" b="1" dirty="0">
                <a:latin typeface="Arial" panose="020B0604020202020204" pitchFamily="34" charset="0"/>
                <a:cs typeface="Arial" panose="020B0604020202020204" pitchFamily="34" charset="0"/>
              </a:rPr>
              <a:t>      611 SATIŞ İSKONTALARI 		       1.400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120  ALICILAR HS. 	 	          5.000</a:t>
            </a:r>
          </a:p>
          <a:p>
            <a:pPr algn="just"/>
            <a:r>
              <a:rPr lang="tr-TR" b="1" dirty="0">
                <a:latin typeface="Arial" panose="020B0604020202020204" pitchFamily="34" charset="0"/>
                <a:cs typeface="Arial" panose="020B0604020202020204" pitchFamily="34" charset="0"/>
              </a:rPr>
              <a:t>		</a:t>
            </a:r>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76875" y="2276872"/>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275856" y="2276872"/>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2299691"/>
            <a:ext cx="0" cy="190699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2276872"/>
            <a:ext cx="0" cy="189558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092280" y="2299691"/>
            <a:ext cx="0" cy="188417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68022" y="2265463"/>
            <a:ext cx="17703" cy="190699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68022" y="4172460"/>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01887" y="418387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0587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3693319"/>
          </a:xfrm>
          <a:prstGeom prst="rect">
            <a:avLst/>
          </a:prstGeom>
          <a:noFill/>
        </p:spPr>
        <p:txBody>
          <a:bodyPr wrap="square" rtlCol="0">
            <a:spAutoFit/>
          </a:bodyPr>
          <a:lstStyle/>
          <a:p>
            <a:pPr algn="just"/>
            <a:r>
              <a:rPr lang="tr-TR" dirty="0">
                <a:latin typeface="Arial" panose="020B0604020202020204" pitchFamily="34" charset="0"/>
                <a:cs typeface="Arial" panose="020B0604020202020204" pitchFamily="34" charset="0"/>
              </a:rPr>
              <a:t>İşletmenin aldığı yeni makine 40.000 TL değerindedir, ve amortisman oranı %20 </a:t>
            </a:r>
            <a:r>
              <a:rPr lang="tr-TR" dirty="0" err="1">
                <a:latin typeface="Arial" panose="020B0604020202020204" pitchFamily="34" charset="0"/>
                <a:cs typeface="Arial" panose="020B0604020202020204" pitchFamily="34" charset="0"/>
              </a:rPr>
              <a:t>dir</a:t>
            </a:r>
            <a:r>
              <a:rPr lang="tr-TR" dirty="0">
                <a:latin typeface="Arial" panose="020B0604020202020204" pitchFamily="34" charset="0"/>
                <a:cs typeface="Arial" panose="020B0604020202020204" pitchFamily="34" charset="0"/>
              </a:rPr>
              <a:t>. 40.000 x 0.20 = 8.000 yeni makinenin amortisman tutarı.</a:t>
            </a:r>
          </a:p>
          <a:p>
            <a:pPr algn="just"/>
            <a:r>
              <a:rPr lang="tr-TR" dirty="0">
                <a:latin typeface="Arial" panose="020B0604020202020204" pitchFamily="34" charset="0"/>
                <a:cs typeface="Arial" panose="020B0604020202020204" pitchFamily="34" charset="0"/>
              </a:rPr>
              <a:t> Yeni makinenin amortisman kaydı ; </a:t>
            </a: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31/12/2019</a:t>
            </a:r>
          </a:p>
          <a:p>
            <a:pPr algn="just"/>
            <a:r>
              <a:rPr lang="tr-TR" dirty="0">
                <a:latin typeface="Arial" panose="020B0604020202020204" pitchFamily="34" charset="0"/>
                <a:cs typeface="Arial" panose="020B0604020202020204" pitchFamily="34" charset="0"/>
              </a:rPr>
              <a:t>      730 GENEL YÖNETİM GİDERLERİ	      4.000</a:t>
            </a:r>
          </a:p>
          <a:p>
            <a:pPr algn="just"/>
            <a:r>
              <a:rPr lang="tr-TR" dirty="0">
                <a:latin typeface="Arial" panose="020B0604020202020204" pitchFamily="34" charset="0"/>
                <a:cs typeface="Arial" panose="020B0604020202020204" pitchFamily="34" charset="0"/>
              </a:rPr>
              <a:t>	….. Amortisman ve Tük. Payları</a:t>
            </a:r>
          </a:p>
          <a:p>
            <a:pPr algn="just"/>
            <a:r>
              <a:rPr lang="tr-TR" dirty="0">
                <a:latin typeface="Arial" panose="020B0604020202020204" pitchFamily="34" charset="0"/>
                <a:cs typeface="Arial" panose="020B0604020202020204" pitchFamily="34" charset="0"/>
              </a:rPr>
              <a:t>      549 ÖZEL FONLAR			      4.000 </a:t>
            </a:r>
          </a:p>
          <a:p>
            <a:pPr algn="just"/>
            <a:r>
              <a:rPr lang="tr-TR" dirty="0">
                <a:latin typeface="Arial" panose="020B0604020202020204" pitchFamily="34" charset="0"/>
                <a:cs typeface="Arial" panose="020B0604020202020204" pitchFamily="34" charset="0"/>
              </a:rPr>
              <a:t>	549.01 Yenileme Fonu</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257 BİRİKMİŞ AMORT.		        8.000</a:t>
            </a:r>
          </a:p>
          <a:p>
            <a:pPr algn="just"/>
            <a:r>
              <a:rPr lang="tr-TR" dirty="0">
                <a:latin typeface="Arial" panose="020B0604020202020204" pitchFamily="34" charset="0"/>
                <a:cs typeface="Arial" panose="020B0604020202020204" pitchFamily="34" charset="0"/>
              </a:rPr>
              <a:t>		    257.05 </a:t>
            </a:r>
            <a:r>
              <a:rPr lang="tr-TR" dirty="0" err="1">
                <a:latin typeface="Arial" panose="020B0604020202020204" pitchFamily="34" charset="0"/>
                <a:cs typeface="Arial" panose="020B0604020202020204" pitchFamily="34" charset="0"/>
              </a:rPr>
              <a:t>Tes.Mak</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Chz</a:t>
            </a:r>
            <a:r>
              <a:rPr lang="tr-TR" dirty="0">
                <a:latin typeface="Arial" panose="020B0604020202020204" pitchFamily="34" charset="0"/>
                <a:cs typeface="Arial" panose="020B0604020202020204" pitchFamily="34" charset="0"/>
              </a:rPr>
              <a:t>.</a:t>
            </a:r>
          </a:p>
        </p:txBody>
      </p:sp>
      <p:cxnSp>
        <p:nvCxnSpPr>
          <p:cNvPr id="23" name="42 Düz Bağlayıcı">
            <a:extLst>
              <a:ext uri="{FF2B5EF4-FFF2-40B4-BE49-F238E27FC236}">
                <a16:creationId xmlns:a16="http://schemas.microsoft.com/office/drawing/2014/main" id="{1098244C-5DA7-6F41-A1D5-C3A64AAFE2A9}"/>
              </a:ext>
            </a:extLst>
          </p:cNvPr>
          <p:cNvCxnSpPr>
            <a:cxnSpLocks/>
          </p:cNvCxnSpPr>
          <p:nvPr/>
        </p:nvCxnSpPr>
        <p:spPr>
          <a:xfrm>
            <a:off x="467544" y="2636912"/>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42 Düz Bağlayıcı">
            <a:extLst>
              <a:ext uri="{FF2B5EF4-FFF2-40B4-BE49-F238E27FC236}">
                <a16:creationId xmlns:a16="http://schemas.microsoft.com/office/drawing/2014/main" id="{3B55FD43-EC3C-B74F-9F06-B6EF53517137}"/>
              </a:ext>
            </a:extLst>
          </p:cNvPr>
          <p:cNvCxnSpPr>
            <a:cxnSpLocks/>
          </p:cNvCxnSpPr>
          <p:nvPr/>
        </p:nvCxnSpPr>
        <p:spPr>
          <a:xfrm>
            <a:off x="3290241" y="2637903"/>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34 Düz Bağlayıcı">
            <a:extLst>
              <a:ext uri="{FF2B5EF4-FFF2-40B4-BE49-F238E27FC236}">
                <a16:creationId xmlns:a16="http://schemas.microsoft.com/office/drawing/2014/main" id="{A6C366BA-225A-6640-9537-7CA6F9E92D4A}"/>
              </a:ext>
            </a:extLst>
          </p:cNvPr>
          <p:cNvCxnSpPr>
            <a:cxnSpLocks/>
          </p:cNvCxnSpPr>
          <p:nvPr/>
        </p:nvCxnSpPr>
        <p:spPr>
          <a:xfrm>
            <a:off x="4874417" y="2636912"/>
            <a:ext cx="0" cy="228143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34 Düz Bağlayıcı">
            <a:extLst>
              <a:ext uri="{FF2B5EF4-FFF2-40B4-BE49-F238E27FC236}">
                <a16:creationId xmlns:a16="http://schemas.microsoft.com/office/drawing/2014/main" id="{02A76212-C1A2-FB43-BA3C-C9A908A136E9}"/>
              </a:ext>
            </a:extLst>
          </p:cNvPr>
          <p:cNvCxnSpPr>
            <a:cxnSpLocks/>
          </p:cNvCxnSpPr>
          <p:nvPr/>
        </p:nvCxnSpPr>
        <p:spPr>
          <a:xfrm>
            <a:off x="6026545" y="2642616"/>
            <a:ext cx="0" cy="2298552"/>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34 Düz Bağlayıcı">
            <a:extLst>
              <a:ext uri="{FF2B5EF4-FFF2-40B4-BE49-F238E27FC236}">
                <a16:creationId xmlns:a16="http://schemas.microsoft.com/office/drawing/2014/main" id="{39CEEAD8-1D65-A044-862B-B1A15CA5C7EC}"/>
              </a:ext>
            </a:extLst>
          </p:cNvPr>
          <p:cNvCxnSpPr>
            <a:cxnSpLocks/>
          </p:cNvCxnSpPr>
          <p:nvPr/>
        </p:nvCxnSpPr>
        <p:spPr>
          <a:xfrm>
            <a:off x="7137745" y="2636912"/>
            <a:ext cx="9128" cy="230425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34 Düz Bağlayıcı">
            <a:extLst>
              <a:ext uri="{FF2B5EF4-FFF2-40B4-BE49-F238E27FC236}">
                <a16:creationId xmlns:a16="http://schemas.microsoft.com/office/drawing/2014/main" id="{67160FF4-39EE-B749-AB56-1D9C3810123E}"/>
              </a:ext>
            </a:extLst>
          </p:cNvPr>
          <p:cNvCxnSpPr>
            <a:cxnSpLocks/>
          </p:cNvCxnSpPr>
          <p:nvPr/>
        </p:nvCxnSpPr>
        <p:spPr>
          <a:xfrm>
            <a:off x="482412" y="2636912"/>
            <a:ext cx="27482" cy="230425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42 Düz Bağlayıcı">
            <a:extLst>
              <a:ext uri="{FF2B5EF4-FFF2-40B4-BE49-F238E27FC236}">
                <a16:creationId xmlns:a16="http://schemas.microsoft.com/office/drawing/2014/main" id="{E9E67CF1-AFBD-974F-BCFC-4AD273E6E94F}"/>
              </a:ext>
            </a:extLst>
          </p:cNvPr>
          <p:cNvCxnSpPr>
            <a:cxnSpLocks/>
          </p:cNvCxnSpPr>
          <p:nvPr/>
        </p:nvCxnSpPr>
        <p:spPr>
          <a:xfrm flipV="1">
            <a:off x="509894" y="4941168"/>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42 Düz Bağlayıcı">
            <a:extLst>
              <a:ext uri="{FF2B5EF4-FFF2-40B4-BE49-F238E27FC236}">
                <a16:creationId xmlns:a16="http://schemas.microsoft.com/office/drawing/2014/main" id="{BC9866D4-B606-9142-A04D-4798938908C8}"/>
              </a:ext>
            </a:extLst>
          </p:cNvPr>
          <p:cNvCxnSpPr>
            <a:cxnSpLocks/>
          </p:cNvCxnSpPr>
          <p:nvPr/>
        </p:nvCxnSpPr>
        <p:spPr>
          <a:xfrm>
            <a:off x="3330449" y="4918349"/>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443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ppt_x</p:attrName>
                                        </p:attrNameLst>
                                      </p:cBhvr>
                                      <p:tavLst>
                                        <p:tav tm="0">
                                          <p:val>
                                            <p:strVal val="#ppt_x-#ppt_w/2"/>
                                          </p:val>
                                        </p:tav>
                                        <p:tav tm="100000">
                                          <p:val>
                                            <p:strVal val="#ppt_x"/>
                                          </p:val>
                                        </p:tav>
                                      </p:tavLst>
                                    </p:anim>
                                    <p:anim calcmode="lin" valueType="num">
                                      <p:cBhvr>
                                        <p:cTn id="8" dur="500" fill="hold"/>
                                        <p:tgtEl>
                                          <p:spTgt spid="23"/>
                                        </p:tgtEl>
                                        <p:attrNameLst>
                                          <p:attrName>ppt_y</p:attrName>
                                        </p:attrNameLst>
                                      </p:cBhvr>
                                      <p:tavLst>
                                        <p:tav tm="0">
                                          <p:val>
                                            <p:strVal val="#ppt_y"/>
                                          </p:val>
                                        </p:tav>
                                        <p:tav tm="100000">
                                          <p:val>
                                            <p:strVal val="#ppt_y"/>
                                          </p:val>
                                        </p:tav>
                                      </p:tavLst>
                                    </p:anim>
                                    <p:anim calcmode="lin" valueType="num">
                                      <p:cBhvr>
                                        <p:cTn id="9" dur="500" fill="hold"/>
                                        <p:tgtEl>
                                          <p:spTgt spid="23"/>
                                        </p:tgtEl>
                                        <p:attrNameLst>
                                          <p:attrName>ppt_w</p:attrName>
                                        </p:attrNameLst>
                                      </p:cBhvr>
                                      <p:tavLst>
                                        <p:tav tm="0">
                                          <p:val>
                                            <p:fltVal val="0"/>
                                          </p:val>
                                        </p:tav>
                                        <p:tav tm="100000">
                                          <p:val>
                                            <p:strVal val="#ppt_w"/>
                                          </p:val>
                                        </p:tav>
                                      </p:tavLst>
                                    </p:anim>
                                    <p:anim calcmode="lin" valueType="num">
                                      <p:cBhvr>
                                        <p:cTn id="10" dur="500" fill="hold"/>
                                        <p:tgtEl>
                                          <p:spTgt spid="2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p:cTn id="14" dur="500" fill="hold"/>
                                        <p:tgtEl>
                                          <p:spTgt spid="24"/>
                                        </p:tgtEl>
                                        <p:attrNameLst>
                                          <p:attrName>ppt_x</p:attrName>
                                        </p:attrNameLst>
                                      </p:cBhvr>
                                      <p:tavLst>
                                        <p:tav tm="0">
                                          <p:val>
                                            <p:strVal val="#ppt_x-#ppt_w/2"/>
                                          </p:val>
                                        </p:tav>
                                        <p:tav tm="100000">
                                          <p:val>
                                            <p:strVal val="#ppt_x"/>
                                          </p:val>
                                        </p:tav>
                                      </p:tavLst>
                                    </p:anim>
                                    <p:anim calcmode="lin" valueType="num">
                                      <p:cBhvr>
                                        <p:cTn id="15" dur="500" fill="hold"/>
                                        <p:tgtEl>
                                          <p:spTgt spid="24"/>
                                        </p:tgtEl>
                                        <p:attrNameLst>
                                          <p:attrName>ppt_y</p:attrName>
                                        </p:attrNameLst>
                                      </p:cBhvr>
                                      <p:tavLst>
                                        <p:tav tm="0">
                                          <p:val>
                                            <p:strVal val="#ppt_y"/>
                                          </p:val>
                                        </p:tav>
                                        <p:tav tm="100000">
                                          <p:val>
                                            <p:strVal val="#ppt_y"/>
                                          </p:val>
                                        </p:tav>
                                      </p:tavLst>
                                    </p:anim>
                                    <p:anim calcmode="lin" valueType="num">
                                      <p:cBhvr>
                                        <p:cTn id="16" dur="500" fill="hold"/>
                                        <p:tgtEl>
                                          <p:spTgt spid="24"/>
                                        </p:tgtEl>
                                        <p:attrNameLst>
                                          <p:attrName>ppt_w</p:attrName>
                                        </p:attrNameLst>
                                      </p:cBhvr>
                                      <p:tavLst>
                                        <p:tav tm="0">
                                          <p:val>
                                            <p:fltVal val="0"/>
                                          </p:val>
                                        </p:tav>
                                        <p:tav tm="100000">
                                          <p:val>
                                            <p:strVal val="#ppt_w"/>
                                          </p:val>
                                        </p:tav>
                                      </p:tavLst>
                                    </p:anim>
                                    <p:anim calcmode="lin" valueType="num">
                                      <p:cBhvr>
                                        <p:cTn id="17" dur="500" fill="hold"/>
                                        <p:tgtEl>
                                          <p:spTgt spid="24"/>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1000"/>
                                        <p:tgtEl>
                                          <p:spTgt spid="25"/>
                                        </p:tgtEl>
                                      </p:cBhvr>
                                    </p:animEffect>
                                    <p:anim calcmode="lin" valueType="num">
                                      <p:cBhvr>
                                        <p:cTn id="21" dur="1000" fill="hold"/>
                                        <p:tgtEl>
                                          <p:spTgt spid="25"/>
                                        </p:tgtEl>
                                        <p:attrNameLst>
                                          <p:attrName>ppt_x</p:attrName>
                                        </p:attrNameLst>
                                      </p:cBhvr>
                                      <p:tavLst>
                                        <p:tav tm="0">
                                          <p:val>
                                            <p:strVal val="#ppt_x"/>
                                          </p:val>
                                        </p:tav>
                                        <p:tav tm="100000">
                                          <p:val>
                                            <p:strVal val="#ppt_x"/>
                                          </p:val>
                                        </p:tav>
                                      </p:tavLst>
                                    </p:anim>
                                    <p:anim calcmode="lin" valueType="num">
                                      <p:cBhvr>
                                        <p:cTn id="22" dur="900" decel="100000" fill="hold"/>
                                        <p:tgtEl>
                                          <p:spTgt spid="25"/>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1000"/>
                                        <p:tgtEl>
                                          <p:spTgt spid="26"/>
                                        </p:tgtEl>
                                      </p:cBhvr>
                                    </p:animEffect>
                                    <p:anim calcmode="lin" valueType="num">
                                      <p:cBhvr>
                                        <p:cTn id="27" dur="1000" fill="hold"/>
                                        <p:tgtEl>
                                          <p:spTgt spid="26"/>
                                        </p:tgtEl>
                                        <p:attrNameLst>
                                          <p:attrName>ppt_x</p:attrName>
                                        </p:attrNameLst>
                                      </p:cBhvr>
                                      <p:tavLst>
                                        <p:tav tm="0">
                                          <p:val>
                                            <p:strVal val="#ppt_x"/>
                                          </p:val>
                                        </p:tav>
                                        <p:tav tm="100000">
                                          <p:val>
                                            <p:strVal val="#ppt_x"/>
                                          </p:val>
                                        </p:tav>
                                      </p:tavLst>
                                    </p:anim>
                                    <p:anim calcmode="lin" valueType="num">
                                      <p:cBhvr>
                                        <p:cTn id="28" dur="900" decel="100000" fill="hold"/>
                                        <p:tgtEl>
                                          <p:spTgt spid="26"/>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1000"/>
                                        <p:tgtEl>
                                          <p:spTgt spid="27"/>
                                        </p:tgtEl>
                                      </p:cBhvr>
                                    </p:animEffect>
                                    <p:anim calcmode="lin" valueType="num">
                                      <p:cBhvr>
                                        <p:cTn id="33" dur="1000" fill="hold"/>
                                        <p:tgtEl>
                                          <p:spTgt spid="27"/>
                                        </p:tgtEl>
                                        <p:attrNameLst>
                                          <p:attrName>ppt_x</p:attrName>
                                        </p:attrNameLst>
                                      </p:cBhvr>
                                      <p:tavLst>
                                        <p:tav tm="0">
                                          <p:val>
                                            <p:strVal val="#ppt_x"/>
                                          </p:val>
                                        </p:tav>
                                        <p:tav tm="100000">
                                          <p:val>
                                            <p:strVal val="#ppt_x"/>
                                          </p:val>
                                        </p:tav>
                                      </p:tavLst>
                                    </p:anim>
                                    <p:anim calcmode="lin" valueType="num">
                                      <p:cBhvr>
                                        <p:cTn id="34" dur="900" decel="100000" fill="hold"/>
                                        <p:tgtEl>
                                          <p:spTgt spid="27"/>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1000"/>
                                        <p:tgtEl>
                                          <p:spTgt spid="28"/>
                                        </p:tgtEl>
                                      </p:cBhvr>
                                    </p:animEffect>
                                    <p:anim calcmode="lin" valueType="num">
                                      <p:cBhvr>
                                        <p:cTn id="39" dur="1000" fill="hold"/>
                                        <p:tgtEl>
                                          <p:spTgt spid="28"/>
                                        </p:tgtEl>
                                        <p:attrNameLst>
                                          <p:attrName>ppt_x</p:attrName>
                                        </p:attrNameLst>
                                      </p:cBhvr>
                                      <p:tavLst>
                                        <p:tav tm="0">
                                          <p:val>
                                            <p:strVal val="#ppt_x"/>
                                          </p:val>
                                        </p:tav>
                                        <p:tav tm="100000">
                                          <p:val>
                                            <p:strVal val="#ppt_x"/>
                                          </p:val>
                                        </p:tav>
                                      </p:tavLst>
                                    </p:anim>
                                    <p:anim calcmode="lin" valueType="num">
                                      <p:cBhvr>
                                        <p:cTn id="40" dur="900" decel="100000" fill="hold"/>
                                        <p:tgtEl>
                                          <p:spTgt spid="28"/>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p:cTn id="45" dur="500" fill="hold"/>
                                        <p:tgtEl>
                                          <p:spTgt spid="29"/>
                                        </p:tgtEl>
                                        <p:attrNameLst>
                                          <p:attrName>ppt_x</p:attrName>
                                        </p:attrNameLst>
                                      </p:cBhvr>
                                      <p:tavLst>
                                        <p:tav tm="0">
                                          <p:val>
                                            <p:strVal val="#ppt_x-#ppt_w/2"/>
                                          </p:val>
                                        </p:tav>
                                        <p:tav tm="100000">
                                          <p:val>
                                            <p:strVal val="#ppt_x"/>
                                          </p:val>
                                        </p:tav>
                                      </p:tavLst>
                                    </p:anim>
                                    <p:anim calcmode="lin" valueType="num">
                                      <p:cBhvr>
                                        <p:cTn id="46" dur="500" fill="hold"/>
                                        <p:tgtEl>
                                          <p:spTgt spid="29"/>
                                        </p:tgtEl>
                                        <p:attrNameLst>
                                          <p:attrName>ppt_y</p:attrName>
                                        </p:attrNameLst>
                                      </p:cBhvr>
                                      <p:tavLst>
                                        <p:tav tm="0">
                                          <p:val>
                                            <p:strVal val="#ppt_y"/>
                                          </p:val>
                                        </p:tav>
                                        <p:tav tm="100000">
                                          <p:val>
                                            <p:strVal val="#ppt_y"/>
                                          </p:val>
                                        </p:tav>
                                      </p:tavLst>
                                    </p:anim>
                                    <p:anim calcmode="lin" valueType="num">
                                      <p:cBhvr>
                                        <p:cTn id="47" dur="500" fill="hold"/>
                                        <p:tgtEl>
                                          <p:spTgt spid="29"/>
                                        </p:tgtEl>
                                        <p:attrNameLst>
                                          <p:attrName>ppt_w</p:attrName>
                                        </p:attrNameLst>
                                      </p:cBhvr>
                                      <p:tavLst>
                                        <p:tav tm="0">
                                          <p:val>
                                            <p:fltVal val="0"/>
                                          </p:val>
                                        </p:tav>
                                        <p:tav tm="100000">
                                          <p:val>
                                            <p:strVal val="#ppt_w"/>
                                          </p:val>
                                        </p:tav>
                                      </p:tavLst>
                                    </p:anim>
                                    <p:anim calcmode="lin" valueType="num">
                                      <p:cBhvr>
                                        <p:cTn id="48" dur="500" fill="hold"/>
                                        <p:tgtEl>
                                          <p:spTgt spid="29"/>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30"/>
                                        </p:tgtEl>
                                        <p:attrNameLst>
                                          <p:attrName>style.visibility</p:attrName>
                                        </p:attrNameLst>
                                      </p:cBhvr>
                                      <p:to>
                                        <p:strVal val="visible"/>
                                      </p:to>
                                    </p:set>
                                    <p:anim calcmode="lin" valueType="num">
                                      <p:cBhvr>
                                        <p:cTn id="52" dur="500" fill="hold"/>
                                        <p:tgtEl>
                                          <p:spTgt spid="30"/>
                                        </p:tgtEl>
                                        <p:attrNameLst>
                                          <p:attrName>ppt_x</p:attrName>
                                        </p:attrNameLst>
                                      </p:cBhvr>
                                      <p:tavLst>
                                        <p:tav tm="0">
                                          <p:val>
                                            <p:strVal val="#ppt_x-#ppt_w/2"/>
                                          </p:val>
                                        </p:tav>
                                        <p:tav tm="100000">
                                          <p:val>
                                            <p:strVal val="#ppt_x"/>
                                          </p:val>
                                        </p:tav>
                                      </p:tavLst>
                                    </p:anim>
                                    <p:anim calcmode="lin" valueType="num">
                                      <p:cBhvr>
                                        <p:cTn id="53" dur="500" fill="hold"/>
                                        <p:tgtEl>
                                          <p:spTgt spid="30"/>
                                        </p:tgtEl>
                                        <p:attrNameLst>
                                          <p:attrName>ppt_y</p:attrName>
                                        </p:attrNameLst>
                                      </p:cBhvr>
                                      <p:tavLst>
                                        <p:tav tm="0">
                                          <p:val>
                                            <p:strVal val="#ppt_y"/>
                                          </p:val>
                                        </p:tav>
                                        <p:tav tm="100000">
                                          <p:val>
                                            <p:strVal val="#ppt_y"/>
                                          </p:val>
                                        </p:tav>
                                      </p:tavLst>
                                    </p:anim>
                                    <p:anim calcmode="lin" valueType="num">
                                      <p:cBhvr>
                                        <p:cTn id="54" dur="500" fill="hold"/>
                                        <p:tgtEl>
                                          <p:spTgt spid="30"/>
                                        </p:tgtEl>
                                        <p:attrNameLst>
                                          <p:attrName>ppt_w</p:attrName>
                                        </p:attrNameLst>
                                      </p:cBhvr>
                                      <p:tavLst>
                                        <p:tav tm="0">
                                          <p:val>
                                            <p:fltVal val="0"/>
                                          </p:val>
                                        </p:tav>
                                        <p:tav tm="100000">
                                          <p:val>
                                            <p:strVal val="#ppt_w"/>
                                          </p:val>
                                        </p:tav>
                                      </p:tavLst>
                                    </p:anim>
                                    <p:anim calcmode="lin" valueType="num">
                                      <p:cBhvr>
                                        <p:cTn id="55" dur="500" fill="hold"/>
                                        <p:tgtEl>
                                          <p:spTgt spid="3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3693319"/>
          </a:xfrm>
          <a:prstGeom prst="rect">
            <a:avLst/>
          </a:prstGeom>
          <a:noFill/>
        </p:spPr>
        <p:txBody>
          <a:bodyPr wrap="square" rtlCol="0">
            <a:spAutoFit/>
          </a:bodyPr>
          <a:lstStyle/>
          <a:p>
            <a:pPr algn="just"/>
            <a:r>
              <a:rPr lang="tr-TR" dirty="0">
                <a:latin typeface="Arial" panose="020B0604020202020204" pitchFamily="34" charset="0"/>
                <a:cs typeface="Arial" panose="020B0604020202020204" pitchFamily="34" charset="0"/>
              </a:rPr>
              <a:t>Eğer makine </a:t>
            </a:r>
            <a:r>
              <a:rPr lang="tr-TR" dirty="0" err="1">
                <a:latin typeface="Arial" panose="020B0604020202020204" pitchFamily="34" charset="0"/>
                <a:cs typeface="Arial" panose="020B0604020202020204" pitchFamily="34" charset="0"/>
              </a:rPr>
              <a:t>yanilenmeseydi</a:t>
            </a:r>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15/05/2020</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549 ÖZEL FONLAR			      8.000 </a:t>
            </a:r>
          </a:p>
          <a:p>
            <a:pPr algn="just"/>
            <a:r>
              <a:rPr lang="tr-TR" dirty="0">
                <a:latin typeface="Arial" panose="020B0604020202020204" pitchFamily="34" charset="0"/>
                <a:cs typeface="Arial" panose="020B0604020202020204" pitchFamily="34" charset="0"/>
              </a:rPr>
              <a:t>	549.01 Yenileme Fonu</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679 D.OL.DIŞI GELİR/KÂR.	        8.000</a:t>
            </a:r>
          </a:p>
          <a:p>
            <a:pPr algn="just"/>
            <a:r>
              <a:rPr lang="tr-TR" dirty="0">
                <a:latin typeface="Arial" panose="020B0604020202020204" pitchFamily="34" charset="0"/>
                <a:cs typeface="Arial" panose="020B0604020202020204" pitchFamily="34" charset="0"/>
              </a:rPr>
              <a:t>		    …. Maddi Duran Varlık</a:t>
            </a:r>
          </a:p>
          <a:p>
            <a:pPr algn="just"/>
            <a:r>
              <a:rPr lang="tr-TR" dirty="0">
                <a:latin typeface="Arial" panose="020B0604020202020204" pitchFamily="34" charset="0"/>
                <a:cs typeface="Arial" panose="020B0604020202020204" pitchFamily="34" charset="0"/>
              </a:rPr>
              <a:t>			Satış Kârı</a:t>
            </a:r>
          </a:p>
        </p:txBody>
      </p:sp>
      <p:cxnSp>
        <p:nvCxnSpPr>
          <p:cNvPr id="23" name="42 Düz Bağlayıcı">
            <a:extLst>
              <a:ext uri="{FF2B5EF4-FFF2-40B4-BE49-F238E27FC236}">
                <a16:creationId xmlns:a16="http://schemas.microsoft.com/office/drawing/2014/main" id="{1098244C-5DA7-6F41-A1D5-C3A64AAFE2A9}"/>
              </a:ext>
            </a:extLst>
          </p:cNvPr>
          <p:cNvCxnSpPr>
            <a:cxnSpLocks/>
          </p:cNvCxnSpPr>
          <p:nvPr/>
        </p:nvCxnSpPr>
        <p:spPr>
          <a:xfrm>
            <a:off x="467544" y="2636912"/>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42 Düz Bağlayıcı">
            <a:extLst>
              <a:ext uri="{FF2B5EF4-FFF2-40B4-BE49-F238E27FC236}">
                <a16:creationId xmlns:a16="http://schemas.microsoft.com/office/drawing/2014/main" id="{3B55FD43-EC3C-B74F-9F06-B6EF53517137}"/>
              </a:ext>
            </a:extLst>
          </p:cNvPr>
          <p:cNvCxnSpPr>
            <a:cxnSpLocks/>
          </p:cNvCxnSpPr>
          <p:nvPr/>
        </p:nvCxnSpPr>
        <p:spPr>
          <a:xfrm>
            <a:off x="3290241" y="2637903"/>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34 Düz Bağlayıcı">
            <a:extLst>
              <a:ext uri="{FF2B5EF4-FFF2-40B4-BE49-F238E27FC236}">
                <a16:creationId xmlns:a16="http://schemas.microsoft.com/office/drawing/2014/main" id="{A6C366BA-225A-6640-9537-7CA6F9E92D4A}"/>
              </a:ext>
            </a:extLst>
          </p:cNvPr>
          <p:cNvCxnSpPr>
            <a:cxnSpLocks/>
          </p:cNvCxnSpPr>
          <p:nvPr/>
        </p:nvCxnSpPr>
        <p:spPr>
          <a:xfrm>
            <a:off x="4874417" y="2636912"/>
            <a:ext cx="0" cy="228143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34 Düz Bağlayıcı">
            <a:extLst>
              <a:ext uri="{FF2B5EF4-FFF2-40B4-BE49-F238E27FC236}">
                <a16:creationId xmlns:a16="http://schemas.microsoft.com/office/drawing/2014/main" id="{02A76212-C1A2-FB43-BA3C-C9A908A136E9}"/>
              </a:ext>
            </a:extLst>
          </p:cNvPr>
          <p:cNvCxnSpPr>
            <a:cxnSpLocks/>
          </p:cNvCxnSpPr>
          <p:nvPr/>
        </p:nvCxnSpPr>
        <p:spPr>
          <a:xfrm>
            <a:off x="6026545" y="2642616"/>
            <a:ext cx="0" cy="2298552"/>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34 Düz Bağlayıcı">
            <a:extLst>
              <a:ext uri="{FF2B5EF4-FFF2-40B4-BE49-F238E27FC236}">
                <a16:creationId xmlns:a16="http://schemas.microsoft.com/office/drawing/2014/main" id="{39CEEAD8-1D65-A044-862B-B1A15CA5C7EC}"/>
              </a:ext>
            </a:extLst>
          </p:cNvPr>
          <p:cNvCxnSpPr>
            <a:cxnSpLocks/>
          </p:cNvCxnSpPr>
          <p:nvPr/>
        </p:nvCxnSpPr>
        <p:spPr>
          <a:xfrm>
            <a:off x="7137745" y="2636912"/>
            <a:ext cx="9128" cy="230425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34 Düz Bağlayıcı">
            <a:extLst>
              <a:ext uri="{FF2B5EF4-FFF2-40B4-BE49-F238E27FC236}">
                <a16:creationId xmlns:a16="http://schemas.microsoft.com/office/drawing/2014/main" id="{67160FF4-39EE-B749-AB56-1D9C3810123E}"/>
              </a:ext>
            </a:extLst>
          </p:cNvPr>
          <p:cNvCxnSpPr>
            <a:cxnSpLocks/>
          </p:cNvCxnSpPr>
          <p:nvPr/>
        </p:nvCxnSpPr>
        <p:spPr>
          <a:xfrm>
            <a:off x="482412" y="2636912"/>
            <a:ext cx="27482" cy="230425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42 Düz Bağlayıcı">
            <a:extLst>
              <a:ext uri="{FF2B5EF4-FFF2-40B4-BE49-F238E27FC236}">
                <a16:creationId xmlns:a16="http://schemas.microsoft.com/office/drawing/2014/main" id="{E9E67CF1-AFBD-974F-BCFC-4AD273E6E94F}"/>
              </a:ext>
            </a:extLst>
          </p:cNvPr>
          <p:cNvCxnSpPr>
            <a:cxnSpLocks/>
          </p:cNvCxnSpPr>
          <p:nvPr/>
        </p:nvCxnSpPr>
        <p:spPr>
          <a:xfrm flipV="1">
            <a:off x="509894" y="4941168"/>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42 Düz Bağlayıcı">
            <a:extLst>
              <a:ext uri="{FF2B5EF4-FFF2-40B4-BE49-F238E27FC236}">
                <a16:creationId xmlns:a16="http://schemas.microsoft.com/office/drawing/2014/main" id="{BC9866D4-B606-9142-A04D-4798938908C8}"/>
              </a:ext>
            </a:extLst>
          </p:cNvPr>
          <p:cNvCxnSpPr>
            <a:cxnSpLocks/>
          </p:cNvCxnSpPr>
          <p:nvPr/>
        </p:nvCxnSpPr>
        <p:spPr>
          <a:xfrm>
            <a:off x="3330449" y="4918349"/>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5318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ppt_x</p:attrName>
                                        </p:attrNameLst>
                                      </p:cBhvr>
                                      <p:tavLst>
                                        <p:tav tm="0">
                                          <p:val>
                                            <p:strVal val="#ppt_x-#ppt_w/2"/>
                                          </p:val>
                                        </p:tav>
                                        <p:tav tm="100000">
                                          <p:val>
                                            <p:strVal val="#ppt_x"/>
                                          </p:val>
                                        </p:tav>
                                      </p:tavLst>
                                    </p:anim>
                                    <p:anim calcmode="lin" valueType="num">
                                      <p:cBhvr>
                                        <p:cTn id="8" dur="500" fill="hold"/>
                                        <p:tgtEl>
                                          <p:spTgt spid="23"/>
                                        </p:tgtEl>
                                        <p:attrNameLst>
                                          <p:attrName>ppt_y</p:attrName>
                                        </p:attrNameLst>
                                      </p:cBhvr>
                                      <p:tavLst>
                                        <p:tav tm="0">
                                          <p:val>
                                            <p:strVal val="#ppt_y"/>
                                          </p:val>
                                        </p:tav>
                                        <p:tav tm="100000">
                                          <p:val>
                                            <p:strVal val="#ppt_y"/>
                                          </p:val>
                                        </p:tav>
                                      </p:tavLst>
                                    </p:anim>
                                    <p:anim calcmode="lin" valueType="num">
                                      <p:cBhvr>
                                        <p:cTn id="9" dur="500" fill="hold"/>
                                        <p:tgtEl>
                                          <p:spTgt spid="23"/>
                                        </p:tgtEl>
                                        <p:attrNameLst>
                                          <p:attrName>ppt_w</p:attrName>
                                        </p:attrNameLst>
                                      </p:cBhvr>
                                      <p:tavLst>
                                        <p:tav tm="0">
                                          <p:val>
                                            <p:fltVal val="0"/>
                                          </p:val>
                                        </p:tav>
                                        <p:tav tm="100000">
                                          <p:val>
                                            <p:strVal val="#ppt_w"/>
                                          </p:val>
                                        </p:tav>
                                      </p:tavLst>
                                    </p:anim>
                                    <p:anim calcmode="lin" valueType="num">
                                      <p:cBhvr>
                                        <p:cTn id="10" dur="500" fill="hold"/>
                                        <p:tgtEl>
                                          <p:spTgt spid="2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p:cTn id="14" dur="500" fill="hold"/>
                                        <p:tgtEl>
                                          <p:spTgt spid="24"/>
                                        </p:tgtEl>
                                        <p:attrNameLst>
                                          <p:attrName>ppt_x</p:attrName>
                                        </p:attrNameLst>
                                      </p:cBhvr>
                                      <p:tavLst>
                                        <p:tav tm="0">
                                          <p:val>
                                            <p:strVal val="#ppt_x-#ppt_w/2"/>
                                          </p:val>
                                        </p:tav>
                                        <p:tav tm="100000">
                                          <p:val>
                                            <p:strVal val="#ppt_x"/>
                                          </p:val>
                                        </p:tav>
                                      </p:tavLst>
                                    </p:anim>
                                    <p:anim calcmode="lin" valueType="num">
                                      <p:cBhvr>
                                        <p:cTn id="15" dur="500" fill="hold"/>
                                        <p:tgtEl>
                                          <p:spTgt spid="24"/>
                                        </p:tgtEl>
                                        <p:attrNameLst>
                                          <p:attrName>ppt_y</p:attrName>
                                        </p:attrNameLst>
                                      </p:cBhvr>
                                      <p:tavLst>
                                        <p:tav tm="0">
                                          <p:val>
                                            <p:strVal val="#ppt_y"/>
                                          </p:val>
                                        </p:tav>
                                        <p:tav tm="100000">
                                          <p:val>
                                            <p:strVal val="#ppt_y"/>
                                          </p:val>
                                        </p:tav>
                                      </p:tavLst>
                                    </p:anim>
                                    <p:anim calcmode="lin" valueType="num">
                                      <p:cBhvr>
                                        <p:cTn id="16" dur="500" fill="hold"/>
                                        <p:tgtEl>
                                          <p:spTgt spid="24"/>
                                        </p:tgtEl>
                                        <p:attrNameLst>
                                          <p:attrName>ppt_w</p:attrName>
                                        </p:attrNameLst>
                                      </p:cBhvr>
                                      <p:tavLst>
                                        <p:tav tm="0">
                                          <p:val>
                                            <p:fltVal val="0"/>
                                          </p:val>
                                        </p:tav>
                                        <p:tav tm="100000">
                                          <p:val>
                                            <p:strVal val="#ppt_w"/>
                                          </p:val>
                                        </p:tav>
                                      </p:tavLst>
                                    </p:anim>
                                    <p:anim calcmode="lin" valueType="num">
                                      <p:cBhvr>
                                        <p:cTn id="17" dur="500" fill="hold"/>
                                        <p:tgtEl>
                                          <p:spTgt spid="24"/>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1000"/>
                                        <p:tgtEl>
                                          <p:spTgt spid="25"/>
                                        </p:tgtEl>
                                      </p:cBhvr>
                                    </p:animEffect>
                                    <p:anim calcmode="lin" valueType="num">
                                      <p:cBhvr>
                                        <p:cTn id="21" dur="1000" fill="hold"/>
                                        <p:tgtEl>
                                          <p:spTgt spid="25"/>
                                        </p:tgtEl>
                                        <p:attrNameLst>
                                          <p:attrName>ppt_x</p:attrName>
                                        </p:attrNameLst>
                                      </p:cBhvr>
                                      <p:tavLst>
                                        <p:tav tm="0">
                                          <p:val>
                                            <p:strVal val="#ppt_x"/>
                                          </p:val>
                                        </p:tav>
                                        <p:tav tm="100000">
                                          <p:val>
                                            <p:strVal val="#ppt_x"/>
                                          </p:val>
                                        </p:tav>
                                      </p:tavLst>
                                    </p:anim>
                                    <p:anim calcmode="lin" valueType="num">
                                      <p:cBhvr>
                                        <p:cTn id="22" dur="900" decel="100000" fill="hold"/>
                                        <p:tgtEl>
                                          <p:spTgt spid="25"/>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1000"/>
                                        <p:tgtEl>
                                          <p:spTgt spid="26"/>
                                        </p:tgtEl>
                                      </p:cBhvr>
                                    </p:animEffect>
                                    <p:anim calcmode="lin" valueType="num">
                                      <p:cBhvr>
                                        <p:cTn id="27" dur="1000" fill="hold"/>
                                        <p:tgtEl>
                                          <p:spTgt spid="26"/>
                                        </p:tgtEl>
                                        <p:attrNameLst>
                                          <p:attrName>ppt_x</p:attrName>
                                        </p:attrNameLst>
                                      </p:cBhvr>
                                      <p:tavLst>
                                        <p:tav tm="0">
                                          <p:val>
                                            <p:strVal val="#ppt_x"/>
                                          </p:val>
                                        </p:tav>
                                        <p:tav tm="100000">
                                          <p:val>
                                            <p:strVal val="#ppt_x"/>
                                          </p:val>
                                        </p:tav>
                                      </p:tavLst>
                                    </p:anim>
                                    <p:anim calcmode="lin" valueType="num">
                                      <p:cBhvr>
                                        <p:cTn id="28" dur="900" decel="100000" fill="hold"/>
                                        <p:tgtEl>
                                          <p:spTgt spid="26"/>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1000"/>
                                        <p:tgtEl>
                                          <p:spTgt spid="27"/>
                                        </p:tgtEl>
                                      </p:cBhvr>
                                    </p:animEffect>
                                    <p:anim calcmode="lin" valueType="num">
                                      <p:cBhvr>
                                        <p:cTn id="33" dur="1000" fill="hold"/>
                                        <p:tgtEl>
                                          <p:spTgt spid="27"/>
                                        </p:tgtEl>
                                        <p:attrNameLst>
                                          <p:attrName>ppt_x</p:attrName>
                                        </p:attrNameLst>
                                      </p:cBhvr>
                                      <p:tavLst>
                                        <p:tav tm="0">
                                          <p:val>
                                            <p:strVal val="#ppt_x"/>
                                          </p:val>
                                        </p:tav>
                                        <p:tav tm="100000">
                                          <p:val>
                                            <p:strVal val="#ppt_x"/>
                                          </p:val>
                                        </p:tav>
                                      </p:tavLst>
                                    </p:anim>
                                    <p:anim calcmode="lin" valueType="num">
                                      <p:cBhvr>
                                        <p:cTn id="34" dur="900" decel="100000" fill="hold"/>
                                        <p:tgtEl>
                                          <p:spTgt spid="27"/>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1000"/>
                                        <p:tgtEl>
                                          <p:spTgt spid="28"/>
                                        </p:tgtEl>
                                      </p:cBhvr>
                                    </p:animEffect>
                                    <p:anim calcmode="lin" valueType="num">
                                      <p:cBhvr>
                                        <p:cTn id="39" dur="1000" fill="hold"/>
                                        <p:tgtEl>
                                          <p:spTgt spid="28"/>
                                        </p:tgtEl>
                                        <p:attrNameLst>
                                          <p:attrName>ppt_x</p:attrName>
                                        </p:attrNameLst>
                                      </p:cBhvr>
                                      <p:tavLst>
                                        <p:tav tm="0">
                                          <p:val>
                                            <p:strVal val="#ppt_x"/>
                                          </p:val>
                                        </p:tav>
                                        <p:tav tm="100000">
                                          <p:val>
                                            <p:strVal val="#ppt_x"/>
                                          </p:val>
                                        </p:tav>
                                      </p:tavLst>
                                    </p:anim>
                                    <p:anim calcmode="lin" valueType="num">
                                      <p:cBhvr>
                                        <p:cTn id="40" dur="900" decel="100000" fill="hold"/>
                                        <p:tgtEl>
                                          <p:spTgt spid="28"/>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p:cTn id="45" dur="500" fill="hold"/>
                                        <p:tgtEl>
                                          <p:spTgt spid="29"/>
                                        </p:tgtEl>
                                        <p:attrNameLst>
                                          <p:attrName>ppt_x</p:attrName>
                                        </p:attrNameLst>
                                      </p:cBhvr>
                                      <p:tavLst>
                                        <p:tav tm="0">
                                          <p:val>
                                            <p:strVal val="#ppt_x-#ppt_w/2"/>
                                          </p:val>
                                        </p:tav>
                                        <p:tav tm="100000">
                                          <p:val>
                                            <p:strVal val="#ppt_x"/>
                                          </p:val>
                                        </p:tav>
                                      </p:tavLst>
                                    </p:anim>
                                    <p:anim calcmode="lin" valueType="num">
                                      <p:cBhvr>
                                        <p:cTn id="46" dur="500" fill="hold"/>
                                        <p:tgtEl>
                                          <p:spTgt spid="29"/>
                                        </p:tgtEl>
                                        <p:attrNameLst>
                                          <p:attrName>ppt_y</p:attrName>
                                        </p:attrNameLst>
                                      </p:cBhvr>
                                      <p:tavLst>
                                        <p:tav tm="0">
                                          <p:val>
                                            <p:strVal val="#ppt_y"/>
                                          </p:val>
                                        </p:tav>
                                        <p:tav tm="100000">
                                          <p:val>
                                            <p:strVal val="#ppt_y"/>
                                          </p:val>
                                        </p:tav>
                                      </p:tavLst>
                                    </p:anim>
                                    <p:anim calcmode="lin" valueType="num">
                                      <p:cBhvr>
                                        <p:cTn id="47" dur="500" fill="hold"/>
                                        <p:tgtEl>
                                          <p:spTgt spid="29"/>
                                        </p:tgtEl>
                                        <p:attrNameLst>
                                          <p:attrName>ppt_w</p:attrName>
                                        </p:attrNameLst>
                                      </p:cBhvr>
                                      <p:tavLst>
                                        <p:tav tm="0">
                                          <p:val>
                                            <p:fltVal val="0"/>
                                          </p:val>
                                        </p:tav>
                                        <p:tav tm="100000">
                                          <p:val>
                                            <p:strVal val="#ppt_w"/>
                                          </p:val>
                                        </p:tav>
                                      </p:tavLst>
                                    </p:anim>
                                    <p:anim calcmode="lin" valueType="num">
                                      <p:cBhvr>
                                        <p:cTn id="48" dur="500" fill="hold"/>
                                        <p:tgtEl>
                                          <p:spTgt spid="29"/>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30"/>
                                        </p:tgtEl>
                                        <p:attrNameLst>
                                          <p:attrName>style.visibility</p:attrName>
                                        </p:attrNameLst>
                                      </p:cBhvr>
                                      <p:to>
                                        <p:strVal val="visible"/>
                                      </p:to>
                                    </p:set>
                                    <p:anim calcmode="lin" valueType="num">
                                      <p:cBhvr>
                                        <p:cTn id="52" dur="500" fill="hold"/>
                                        <p:tgtEl>
                                          <p:spTgt spid="30"/>
                                        </p:tgtEl>
                                        <p:attrNameLst>
                                          <p:attrName>ppt_x</p:attrName>
                                        </p:attrNameLst>
                                      </p:cBhvr>
                                      <p:tavLst>
                                        <p:tav tm="0">
                                          <p:val>
                                            <p:strVal val="#ppt_x-#ppt_w/2"/>
                                          </p:val>
                                        </p:tav>
                                        <p:tav tm="100000">
                                          <p:val>
                                            <p:strVal val="#ppt_x"/>
                                          </p:val>
                                        </p:tav>
                                      </p:tavLst>
                                    </p:anim>
                                    <p:anim calcmode="lin" valueType="num">
                                      <p:cBhvr>
                                        <p:cTn id="53" dur="500" fill="hold"/>
                                        <p:tgtEl>
                                          <p:spTgt spid="30"/>
                                        </p:tgtEl>
                                        <p:attrNameLst>
                                          <p:attrName>ppt_y</p:attrName>
                                        </p:attrNameLst>
                                      </p:cBhvr>
                                      <p:tavLst>
                                        <p:tav tm="0">
                                          <p:val>
                                            <p:strVal val="#ppt_y"/>
                                          </p:val>
                                        </p:tav>
                                        <p:tav tm="100000">
                                          <p:val>
                                            <p:strVal val="#ppt_y"/>
                                          </p:val>
                                        </p:tav>
                                      </p:tavLst>
                                    </p:anim>
                                    <p:anim calcmode="lin" valueType="num">
                                      <p:cBhvr>
                                        <p:cTn id="54" dur="500" fill="hold"/>
                                        <p:tgtEl>
                                          <p:spTgt spid="30"/>
                                        </p:tgtEl>
                                        <p:attrNameLst>
                                          <p:attrName>ppt_w</p:attrName>
                                        </p:attrNameLst>
                                      </p:cBhvr>
                                      <p:tavLst>
                                        <p:tav tm="0">
                                          <p:val>
                                            <p:fltVal val="0"/>
                                          </p:val>
                                        </p:tav>
                                        <p:tav tm="100000">
                                          <p:val>
                                            <p:strVal val="#ppt_w"/>
                                          </p:val>
                                        </p:tav>
                                      </p:tavLst>
                                    </p:anim>
                                    <p:anim calcmode="lin" valueType="num">
                                      <p:cBhvr>
                                        <p:cTn id="55" dur="500" fill="hold"/>
                                        <p:tgtEl>
                                          <p:spTgt spid="3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3970318"/>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4) Dönem sonu envanteri sırasında, geçici sağlamada Alıcılar Hs. </a:t>
            </a:r>
            <a:r>
              <a:rPr lang="tr-TR" sz="2400" dirty="0" err="1">
                <a:latin typeface="Arial" panose="020B0604020202020204" pitchFamily="34" charset="0"/>
                <a:cs typeface="Arial" panose="020B0604020202020204" pitchFamily="34" charset="0"/>
              </a:rPr>
              <a:t>nın</a:t>
            </a:r>
            <a:r>
              <a:rPr lang="tr-TR" sz="2400" dirty="0">
                <a:latin typeface="Arial" panose="020B0604020202020204" pitchFamily="34" charset="0"/>
                <a:cs typeface="Arial" panose="020B0604020202020204" pitchFamily="34" charset="0"/>
              </a:rPr>
              <a:t> borç kalanı 18.000 € </a:t>
            </a:r>
            <a:r>
              <a:rPr lang="tr-TR" sz="2400" dirty="0" err="1">
                <a:latin typeface="Arial" panose="020B0604020202020204" pitchFamily="34" charset="0"/>
                <a:cs typeface="Arial" panose="020B0604020202020204" pitchFamily="34" charset="0"/>
              </a:rPr>
              <a:t>dır</a:t>
            </a:r>
            <a:r>
              <a:rPr lang="tr-TR" sz="2400" dirty="0">
                <a:latin typeface="Arial" panose="020B0604020202020204" pitchFamily="34" charset="0"/>
                <a:cs typeface="Arial" panose="020B0604020202020204" pitchFamily="34" charset="0"/>
              </a:rPr>
              <a:t>. İşlem sırasında 1 € = 1,80 TL </a:t>
            </a:r>
            <a:r>
              <a:rPr lang="tr-TR" sz="2400" dirty="0" err="1">
                <a:latin typeface="Arial" panose="020B0604020202020204" pitchFamily="34" charset="0"/>
                <a:cs typeface="Arial" panose="020B0604020202020204" pitchFamily="34" charset="0"/>
              </a:rPr>
              <a:t>dir</a:t>
            </a:r>
            <a:r>
              <a:rPr lang="tr-TR" sz="2400" dirty="0">
                <a:latin typeface="Arial" panose="020B0604020202020204" pitchFamily="34" charset="0"/>
                <a:cs typeface="Arial" panose="020B0604020202020204" pitchFamily="34" charset="0"/>
              </a:rPr>
              <a:t>. Envanter günü 1€ = 1,90 TL </a:t>
            </a:r>
            <a:r>
              <a:rPr lang="tr-TR" sz="2400" dirty="0" err="1">
                <a:latin typeface="Arial" panose="020B0604020202020204" pitchFamily="34" charset="0"/>
                <a:cs typeface="Arial" panose="020B0604020202020204" pitchFamily="34" charset="0"/>
              </a:rPr>
              <a:t>dir</a:t>
            </a:r>
            <a:r>
              <a:rPr lang="tr-TR" sz="2400" dirty="0">
                <a:latin typeface="Arial" panose="020B0604020202020204" pitchFamily="34" charset="0"/>
                <a:cs typeface="Arial" panose="020B0604020202020204" pitchFamily="34" charset="0"/>
              </a:rPr>
              <a:t>. </a:t>
            </a:r>
          </a:p>
          <a:p>
            <a:pPr algn="just"/>
            <a:r>
              <a:rPr lang="tr-TR" sz="2400" dirty="0">
                <a:latin typeface="Arial" panose="020B0604020202020204" pitchFamily="34" charset="0"/>
                <a:cs typeface="Arial" panose="020B0604020202020204" pitchFamily="34" charset="0"/>
              </a:rPr>
              <a:t>1,90 – 1,80 = 0,10  0,10x18.000 = 1800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120 ALICILAR HS. 			       1.800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601 YURTDIŞI SATIŞLAR 	          1.800</a:t>
            </a:r>
          </a:p>
          <a:p>
            <a:pPr algn="just"/>
            <a:r>
              <a:rPr lang="tr-TR" b="1" dirty="0">
                <a:latin typeface="Arial" panose="020B0604020202020204" pitchFamily="34" charset="0"/>
                <a:cs typeface="Arial" panose="020B0604020202020204" pitchFamily="34" charset="0"/>
              </a:rPr>
              <a:t>		       Dönem </a:t>
            </a:r>
            <a:r>
              <a:rPr lang="tr-TR" b="1" dirty="0" err="1">
                <a:latin typeface="Arial" panose="020B0604020202020204" pitchFamily="34" charset="0"/>
                <a:cs typeface="Arial" panose="020B0604020202020204" pitchFamily="34" charset="0"/>
              </a:rPr>
              <a:t>Kamb</a:t>
            </a:r>
            <a:r>
              <a:rPr lang="tr-TR" b="1" dirty="0">
                <a:latin typeface="Arial" panose="020B0604020202020204" pitchFamily="34" charset="0"/>
                <a:cs typeface="Arial" panose="020B0604020202020204" pitchFamily="34" charset="0"/>
              </a:rPr>
              <a:t>. Kârı</a:t>
            </a:r>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53159" y="306896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275856" y="306995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068960"/>
            <a:ext cx="0" cy="190699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074664"/>
            <a:ext cx="0" cy="189558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3360" y="3068960"/>
            <a:ext cx="0" cy="188417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68022" y="3081027"/>
            <a:ext cx="17703" cy="190699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82463" y="4964412"/>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06936" y="4946613"/>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962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3785652"/>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5) A işletmesi, 24.08.2019 tarihinde yurtdışına 10.000 € karşılığı mal satmıştır. Satışın yapıldığı tarihte 1 € = 3 TL </a:t>
            </a:r>
            <a:r>
              <a:rPr lang="tr-TR" sz="2400" dirty="0" err="1">
                <a:latin typeface="Arial" panose="020B0604020202020204" pitchFamily="34" charset="0"/>
                <a:cs typeface="Arial" panose="020B0604020202020204" pitchFamily="34" charset="0"/>
              </a:rPr>
              <a:t>dir</a:t>
            </a:r>
            <a:r>
              <a:rPr lang="tr-TR" sz="2400" dirty="0">
                <a:latin typeface="Arial" panose="020B0604020202020204" pitchFamily="34" charset="0"/>
                <a:cs typeface="Arial" panose="020B0604020202020204" pitchFamily="34" charset="0"/>
              </a:rPr>
              <a:t>. Alıcı işletme 01.12.2019 tarihinde € = 3,5 TL iken borcunu ödemiştir. </a:t>
            </a:r>
          </a:p>
          <a:p>
            <a:pPr algn="just"/>
            <a:r>
              <a:rPr lang="tr-TR" sz="2400" dirty="0">
                <a:latin typeface="Arial" panose="020B0604020202020204" pitchFamily="34" charset="0"/>
                <a:cs typeface="Arial" panose="020B0604020202020204" pitchFamily="34" charset="0"/>
              </a:rPr>
              <a:t>31.12.2019 tarihindeki işlem :</a:t>
            </a:r>
          </a:p>
          <a:p>
            <a:pPr algn="just"/>
            <a:r>
              <a:rPr lang="tr-TR" sz="2400" dirty="0">
                <a:latin typeface="Arial" panose="020B0604020202020204" pitchFamily="34" charset="0"/>
                <a:cs typeface="Arial" panose="020B0604020202020204" pitchFamily="34" charset="0"/>
              </a:rPr>
              <a:t>10.000€ x3 TL = 30.000 TL</a:t>
            </a:r>
          </a:p>
          <a:p>
            <a:pPr algn="just"/>
            <a:r>
              <a:rPr lang="tr-TR" sz="2400" dirty="0">
                <a:latin typeface="Arial" panose="020B0604020202020204" pitchFamily="34" charset="0"/>
                <a:cs typeface="Arial" panose="020B0604020202020204" pitchFamily="34" charset="0"/>
              </a:rPr>
              <a:t>10.000€x3,5 TL = </a:t>
            </a:r>
            <a:r>
              <a:rPr lang="tr-TR" sz="2400" u="sng" dirty="0">
                <a:latin typeface="Arial" panose="020B0604020202020204" pitchFamily="34" charset="0"/>
                <a:cs typeface="Arial" panose="020B0604020202020204" pitchFamily="34" charset="0"/>
              </a:rPr>
              <a:t>35.000 TL </a:t>
            </a:r>
          </a:p>
          <a:p>
            <a:pPr algn="just"/>
            <a:r>
              <a:rPr lang="tr-TR" sz="2400" dirty="0">
                <a:latin typeface="Arial" panose="020B0604020202020204" pitchFamily="34" charset="0"/>
                <a:cs typeface="Arial" panose="020B0604020202020204" pitchFamily="34" charset="0"/>
              </a:rPr>
              <a:t>		          5.000 TL </a:t>
            </a:r>
          </a:p>
          <a:p>
            <a:pPr algn="just"/>
            <a:endParaRPr lang="tr-TR" sz="2400" dirty="0">
              <a:latin typeface="Arial" panose="020B0604020202020204" pitchFamily="34" charset="0"/>
              <a:cs typeface="Arial" panose="020B0604020202020204" pitchFamily="34" charset="0"/>
            </a:endParaRPr>
          </a:p>
          <a:p>
            <a:pPr algn="just"/>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7266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4985980"/>
          </a:xfrm>
          <a:prstGeom prst="rect">
            <a:avLst/>
          </a:prstGeom>
          <a:noFill/>
        </p:spPr>
        <p:txBody>
          <a:bodyPr wrap="square" rtlCol="0">
            <a:spAutoFit/>
          </a:bodyPr>
          <a:lstStyle/>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120 ALICILAR HS. 			       5.000</a:t>
            </a:r>
          </a:p>
          <a:p>
            <a:pPr algn="just"/>
            <a:r>
              <a:rPr lang="tr-TR" b="1" dirty="0">
                <a:latin typeface="Arial" panose="020B0604020202020204" pitchFamily="34" charset="0"/>
                <a:cs typeface="Arial" panose="020B0604020202020204" pitchFamily="34" charset="0"/>
              </a:rPr>
              <a:t>          120.02 Yurtdışı Alış</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601 YURTDIŞI SATIŞLAR 	          5.000</a:t>
            </a:r>
          </a:p>
          <a:p>
            <a:pPr algn="just"/>
            <a:r>
              <a:rPr lang="tr-TR" b="1" dirty="0">
                <a:latin typeface="Arial" panose="020B0604020202020204" pitchFamily="34" charset="0"/>
                <a:cs typeface="Arial" panose="020B0604020202020204" pitchFamily="34" charset="0"/>
              </a:rPr>
              <a:t>		   Cari Dönem </a:t>
            </a:r>
            <a:r>
              <a:rPr lang="tr-TR" b="1" dirty="0" err="1">
                <a:latin typeface="Arial" panose="020B0604020202020204" pitchFamily="34" charset="0"/>
                <a:cs typeface="Arial" panose="020B0604020202020204" pitchFamily="34" charset="0"/>
              </a:rPr>
              <a:t>Kamb</a:t>
            </a:r>
            <a:r>
              <a:rPr lang="tr-TR" b="1" dirty="0">
                <a:latin typeface="Arial" panose="020B0604020202020204" pitchFamily="34" charset="0"/>
                <a:cs typeface="Arial" panose="020B0604020202020204" pitchFamily="34" charset="0"/>
              </a:rPr>
              <a:t>. Kârı</a:t>
            </a:r>
            <a:endParaRPr lang="tr-TR" sz="2400" dirty="0">
              <a:solidFill>
                <a:schemeClr val="tx2"/>
              </a:solidFill>
            </a:endParaRPr>
          </a:p>
          <a:p>
            <a:pPr algn="just"/>
            <a:endParaRPr lang="tr-TR" sz="2400" dirty="0">
              <a:solidFill>
                <a:schemeClr val="tx2"/>
              </a:solidFill>
            </a:endParaRPr>
          </a:p>
          <a:p>
            <a:pPr algn="just"/>
            <a:endParaRPr lang="tr-TR" sz="2400" dirty="0">
              <a:solidFill>
                <a:schemeClr val="tx2"/>
              </a:solidFill>
            </a:endParaRPr>
          </a:p>
          <a:p>
            <a:pPr algn="just"/>
            <a:r>
              <a:rPr lang="tr-TR" sz="2400" dirty="0">
                <a:latin typeface="Arial" panose="020B0604020202020204" pitchFamily="34" charset="0"/>
                <a:cs typeface="Arial" panose="020B0604020202020204" pitchFamily="34" charset="0"/>
              </a:rPr>
              <a:t>Tahsil Edildiğinde ; </a:t>
            </a:r>
          </a:p>
          <a:p>
            <a:pPr algn="just"/>
            <a:r>
              <a:rPr lang="tr-TR" sz="2400"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 --/--/----</a:t>
            </a:r>
          </a:p>
          <a:p>
            <a:pPr algn="just"/>
            <a:r>
              <a:rPr lang="tr-TR" sz="2400" b="1" dirty="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102 BANKALAR HS. 		       5.000</a:t>
            </a:r>
          </a:p>
          <a:p>
            <a:pPr algn="just"/>
            <a:r>
              <a:rPr lang="tr-TR" b="1" dirty="0">
                <a:latin typeface="Arial" panose="020B0604020202020204" pitchFamily="34" charset="0"/>
                <a:cs typeface="Arial" panose="020B0604020202020204" pitchFamily="34" charset="0"/>
              </a:rPr>
              <a:t>          ……… Bankası</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120 ALICILAR HS.	 	          5.000</a:t>
            </a:r>
          </a:p>
          <a:p>
            <a:pPr algn="just"/>
            <a:r>
              <a:rPr lang="tr-TR" b="1" dirty="0">
                <a:latin typeface="Arial" panose="020B0604020202020204" pitchFamily="34" charset="0"/>
                <a:cs typeface="Arial" panose="020B0604020202020204" pitchFamily="34" charset="0"/>
              </a:rPr>
              <a:t>		       Yurtdışı</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53159" y="1556792"/>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275856" y="1556792"/>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1556792"/>
            <a:ext cx="0" cy="190699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1556792"/>
            <a:ext cx="0" cy="189558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3360" y="1556792"/>
            <a:ext cx="0" cy="188417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68022" y="1556792"/>
            <a:ext cx="17703" cy="190699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82463" y="3501008"/>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06936" y="34290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2 Düz Bağlayıcı">
            <a:extLst>
              <a:ext uri="{FF2B5EF4-FFF2-40B4-BE49-F238E27FC236}">
                <a16:creationId xmlns:a16="http://schemas.microsoft.com/office/drawing/2014/main" id="{4C891A40-1870-A54E-BB58-7AFC88F56325}"/>
              </a:ext>
            </a:extLst>
          </p:cNvPr>
          <p:cNvCxnSpPr>
            <a:cxnSpLocks/>
          </p:cNvCxnSpPr>
          <p:nvPr/>
        </p:nvCxnSpPr>
        <p:spPr>
          <a:xfrm>
            <a:off x="467544" y="4293095"/>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42 Düz Bağlayıcı">
            <a:extLst>
              <a:ext uri="{FF2B5EF4-FFF2-40B4-BE49-F238E27FC236}">
                <a16:creationId xmlns:a16="http://schemas.microsoft.com/office/drawing/2014/main" id="{CF2B22D6-DD47-9842-81CE-C1B24498F198}"/>
              </a:ext>
            </a:extLst>
          </p:cNvPr>
          <p:cNvCxnSpPr>
            <a:cxnSpLocks/>
          </p:cNvCxnSpPr>
          <p:nvPr/>
        </p:nvCxnSpPr>
        <p:spPr>
          <a:xfrm>
            <a:off x="3290241" y="4293095"/>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34 Düz Bağlayıcı">
            <a:extLst>
              <a:ext uri="{FF2B5EF4-FFF2-40B4-BE49-F238E27FC236}">
                <a16:creationId xmlns:a16="http://schemas.microsoft.com/office/drawing/2014/main" id="{69DD5808-5FAF-BB4A-941C-57C2B92B3ABC}"/>
              </a:ext>
            </a:extLst>
          </p:cNvPr>
          <p:cNvCxnSpPr>
            <a:cxnSpLocks/>
          </p:cNvCxnSpPr>
          <p:nvPr/>
        </p:nvCxnSpPr>
        <p:spPr>
          <a:xfrm>
            <a:off x="4874417" y="4293095"/>
            <a:ext cx="0" cy="190699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34 Düz Bağlayıcı">
            <a:extLst>
              <a:ext uri="{FF2B5EF4-FFF2-40B4-BE49-F238E27FC236}">
                <a16:creationId xmlns:a16="http://schemas.microsoft.com/office/drawing/2014/main" id="{3F28D7D1-CD0D-EB48-B236-D8D806313FB3}"/>
              </a:ext>
            </a:extLst>
          </p:cNvPr>
          <p:cNvCxnSpPr>
            <a:cxnSpLocks/>
          </p:cNvCxnSpPr>
          <p:nvPr/>
        </p:nvCxnSpPr>
        <p:spPr>
          <a:xfrm>
            <a:off x="6026545" y="4293095"/>
            <a:ext cx="0" cy="189558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34 Düz Bağlayıcı">
            <a:extLst>
              <a:ext uri="{FF2B5EF4-FFF2-40B4-BE49-F238E27FC236}">
                <a16:creationId xmlns:a16="http://schemas.microsoft.com/office/drawing/2014/main" id="{E03A00E8-9F48-7D43-98AA-67B0C009460F}"/>
              </a:ext>
            </a:extLst>
          </p:cNvPr>
          <p:cNvCxnSpPr>
            <a:cxnSpLocks/>
          </p:cNvCxnSpPr>
          <p:nvPr/>
        </p:nvCxnSpPr>
        <p:spPr>
          <a:xfrm>
            <a:off x="7137745" y="4293095"/>
            <a:ext cx="0" cy="188417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34 Düz Bağlayıcı">
            <a:extLst>
              <a:ext uri="{FF2B5EF4-FFF2-40B4-BE49-F238E27FC236}">
                <a16:creationId xmlns:a16="http://schemas.microsoft.com/office/drawing/2014/main" id="{5B181EEB-64BE-BC4D-BE98-5926646EBF0C}"/>
              </a:ext>
            </a:extLst>
          </p:cNvPr>
          <p:cNvCxnSpPr>
            <a:cxnSpLocks/>
          </p:cNvCxnSpPr>
          <p:nvPr/>
        </p:nvCxnSpPr>
        <p:spPr>
          <a:xfrm>
            <a:off x="482407" y="4293095"/>
            <a:ext cx="17703" cy="190699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42 Düz Bağlayıcı">
            <a:extLst>
              <a:ext uri="{FF2B5EF4-FFF2-40B4-BE49-F238E27FC236}">
                <a16:creationId xmlns:a16="http://schemas.microsoft.com/office/drawing/2014/main" id="{BD05110A-3ADC-A747-A31B-B010B159805E}"/>
              </a:ext>
            </a:extLst>
          </p:cNvPr>
          <p:cNvCxnSpPr>
            <a:cxnSpLocks/>
          </p:cNvCxnSpPr>
          <p:nvPr/>
        </p:nvCxnSpPr>
        <p:spPr>
          <a:xfrm flipV="1">
            <a:off x="496848" y="6237311"/>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42 Düz Bağlayıcı">
            <a:extLst>
              <a:ext uri="{FF2B5EF4-FFF2-40B4-BE49-F238E27FC236}">
                <a16:creationId xmlns:a16="http://schemas.microsoft.com/office/drawing/2014/main" id="{D34FBAEB-15EB-3C46-A060-2AAB6E09522B}"/>
              </a:ext>
            </a:extLst>
          </p:cNvPr>
          <p:cNvCxnSpPr>
            <a:cxnSpLocks/>
          </p:cNvCxnSpPr>
          <p:nvPr/>
        </p:nvCxnSpPr>
        <p:spPr>
          <a:xfrm>
            <a:off x="3321321" y="6165303"/>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909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par>
                          <p:cTn id="56" fill="hold">
                            <p:stCondLst>
                              <p:cond delay="2500"/>
                            </p:stCondLst>
                            <p:childTnLst>
                              <p:par>
                                <p:cTn id="57" presetID="17" presetClass="entr" presetSubtype="8" fill="hold" nodeType="after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p:cTn id="59" dur="500" fill="hold"/>
                                        <p:tgtEl>
                                          <p:spTgt spid="13"/>
                                        </p:tgtEl>
                                        <p:attrNameLst>
                                          <p:attrName>ppt_x</p:attrName>
                                        </p:attrNameLst>
                                      </p:cBhvr>
                                      <p:tavLst>
                                        <p:tav tm="0">
                                          <p:val>
                                            <p:strVal val="#ppt_x-#ppt_w/2"/>
                                          </p:val>
                                        </p:tav>
                                        <p:tav tm="100000">
                                          <p:val>
                                            <p:strVal val="#ppt_x"/>
                                          </p:val>
                                        </p:tav>
                                      </p:tavLst>
                                    </p:anim>
                                    <p:anim calcmode="lin" valueType="num">
                                      <p:cBhvr>
                                        <p:cTn id="60" dur="500" fill="hold"/>
                                        <p:tgtEl>
                                          <p:spTgt spid="13"/>
                                        </p:tgtEl>
                                        <p:attrNameLst>
                                          <p:attrName>ppt_y</p:attrName>
                                        </p:attrNameLst>
                                      </p:cBhvr>
                                      <p:tavLst>
                                        <p:tav tm="0">
                                          <p:val>
                                            <p:strVal val="#ppt_y"/>
                                          </p:val>
                                        </p:tav>
                                        <p:tav tm="100000">
                                          <p:val>
                                            <p:strVal val="#ppt_y"/>
                                          </p:val>
                                        </p:tav>
                                      </p:tavLst>
                                    </p:anim>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strVal val="#ppt_h"/>
                                          </p:val>
                                        </p:tav>
                                        <p:tav tm="100000">
                                          <p:val>
                                            <p:strVal val="#ppt_h"/>
                                          </p:val>
                                        </p:tav>
                                      </p:tavLst>
                                    </p:anim>
                                  </p:childTnLst>
                                </p:cTn>
                              </p:par>
                            </p:childTnLst>
                          </p:cTn>
                        </p:par>
                        <p:par>
                          <p:cTn id="63" fill="hold">
                            <p:stCondLst>
                              <p:cond delay="3000"/>
                            </p:stCondLst>
                            <p:childTnLst>
                              <p:par>
                                <p:cTn id="64" presetID="17" presetClass="entr" presetSubtype="8" fill="hold" nodeType="afterEffect">
                                  <p:stCondLst>
                                    <p:cond delay="0"/>
                                  </p:stCondLst>
                                  <p:childTnLst>
                                    <p:set>
                                      <p:cBhvr>
                                        <p:cTn id="65" dur="1" fill="hold">
                                          <p:stCondLst>
                                            <p:cond delay="0"/>
                                          </p:stCondLst>
                                        </p:cTn>
                                        <p:tgtEl>
                                          <p:spTgt spid="14"/>
                                        </p:tgtEl>
                                        <p:attrNameLst>
                                          <p:attrName>style.visibility</p:attrName>
                                        </p:attrNameLst>
                                      </p:cBhvr>
                                      <p:to>
                                        <p:strVal val="visible"/>
                                      </p:to>
                                    </p:set>
                                    <p:anim calcmode="lin" valueType="num">
                                      <p:cBhvr>
                                        <p:cTn id="66" dur="500" fill="hold"/>
                                        <p:tgtEl>
                                          <p:spTgt spid="14"/>
                                        </p:tgtEl>
                                        <p:attrNameLst>
                                          <p:attrName>ppt_x</p:attrName>
                                        </p:attrNameLst>
                                      </p:cBhvr>
                                      <p:tavLst>
                                        <p:tav tm="0">
                                          <p:val>
                                            <p:strVal val="#ppt_x-#ppt_w/2"/>
                                          </p:val>
                                        </p:tav>
                                        <p:tav tm="100000">
                                          <p:val>
                                            <p:strVal val="#ppt_x"/>
                                          </p:val>
                                        </p:tav>
                                      </p:tavLst>
                                    </p:anim>
                                    <p:anim calcmode="lin" valueType="num">
                                      <p:cBhvr>
                                        <p:cTn id="67" dur="500" fill="hold"/>
                                        <p:tgtEl>
                                          <p:spTgt spid="14"/>
                                        </p:tgtEl>
                                        <p:attrNameLst>
                                          <p:attrName>ppt_y</p:attrName>
                                        </p:attrNameLst>
                                      </p:cBhvr>
                                      <p:tavLst>
                                        <p:tav tm="0">
                                          <p:val>
                                            <p:strVal val="#ppt_y"/>
                                          </p:val>
                                        </p:tav>
                                        <p:tav tm="100000">
                                          <p:val>
                                            <p:strVal val="#ppt_y"/>
                                          </p:val>
                                        </p:tav>
                                      </p:tavLst>
                                    </p:anim>
                                    <p:anim calcmode="lin" valueType="num">
                                      <p:cBhvr>
                                        <p:cTn id="68" dur="500" fill="hold"/>
                                        <p:tgtEl>
                                          <p:spTgt spid="14"/>
                                        </p:tgtEl>
                                        <p:attrNameLst>
                                          <p:attrName>ppt_w</p:attrName>
                                        </p:attrNameLst>
                                      </p:cBhvr>
                                      <p:tavLst>
                                        <p:tav tm="0">
                                          <p:val>
                                            <p:fltVal val="0"/>
                                          </p:val>
                                        </p:tav>
                                        <p:tav tm="100000">
                                          <p:val>
                                            <p:strVal val="#ppt_w"/>
                                          </p:val>
                                        </p:tav>
                                      </p:tavLst>
                                    </p:anim>
                                    <p:anim calcmode="lin" valueType="num">
                                      <p:cBhvr>
                                        <p:cTn id="69" dur="500" fill="hold"/>
                                        <p:tgtEl>
                                          <p:spTgt spid="14"/>
                                        </p:tgtEl>
                                        <p:attrNameLst>
                                          <p:attrName>ppt_h</p:attrName>
                                        </p:attrNameLst>
                                      </p:cBhvr>
                                      <p:tavLst>
                                        <p:tav tm="0">
                                          <p:val>
                                            <p:strVal val="#ppt_h"/>
                                          </p:val>
                                        </p:tav>
                                        <p:tav tm="100000">
                                          <p:val>
                                            <p:strVal val="#ppt_h"/>
                                          </p:val>
                                        </p:tav>
                                      </p:tavLst>
                                    </p:anim>
                                  </p:childTnLst>
                                </p:cTn>
                              </p:par>
                              <p:par>
                                <p:cTn id="70" presetID="37" presetClass="entr" presetSubtype="0" fill="hold" nodeType="with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fade">
                                      <p:cBhvr>
                                        <p:cTn id="72" dur="1000"/>
                                        <p:tgtEl>
                                          <p:spTgt spid="15"/>
                                        </p:tgtEl>
                                      </p:cBhvr>
                                    </p:animEffect>
                                    <p:anim calcmode="lin" valueType="num">
                                      <p:cBhvr>
                                        <p:cTn id="73" dur="1000" fill="hold"/>
                                        <p:tgtEl>
                                          <p:spTgt spid="15"/>
                                        </p:tgtEl>
                                        <p:attrNameLst>
                                          <p:attrName>ppt_x</p:attrName>
                                        </p:attrNameLst>
                                      </p:cBhvr>
                                      <p:tavLst>
                                        <p:tav tm="0">
                                          <p:val>
                                            <p:strVal val="#ppt_x"/>
                                          </p:val>
                                        </p:tav>
                                        <p:tav tm="100000">
                                          <p:val>
                                            <p:strVal val="#ppt_x"/>
                                          </p:val>
                                        </p:tav>
                                      </p:tavLst>
                                    </p:anim>
                                    <p:anim calcmode="lin" valueType="num">
                                      <p:cBhvr>
                                        <p:cTn id="74" dur="900" decel="100000" fill="hold"/>
                                        <p:tgtEl>
                                          <p:spTgt spid="15"/>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76" presetID="37"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900" decel="100000" fill="hold"/>
                                        <p:tgtEl>
                                          <p:spTgt spid="16"/>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82" presetID="37" presetClass="entr" presetSubtype="0" fill="hold" nodeType="with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fade">
                                      <p:cBhvr>
                                        <p:cTn id="84" dur="1000"/>
                                        <p:tgtEl>
                                          <p:spTgt spid="17"/>
                                        </p:tgtEl>
                                      </p:cBhvr>
                                    </p:animEffect>
                                    <p:anim calcmode="lin" valueType="num">
                                      <p:cBhvr>
                                        <p:cTn id="85" dur="1000" fill="hold"/>
                                        <p:tgtEl>
                                          <p:spTgt spid="17"/>
                                        </p:tgtEl>
                                        <p:attrNameLst>
                                          <p:attrName>ppt_x</p:attrName>
                                        </p:attrNameLst>
                                      </p:cBhvr>
                                      <p:tavLst>
                                        <p:tav tm="0">
                                          <p:val>
                                            <p:strVal val="#ppt_x"/>
                                          </p:val>
                                        </p:tav>
                                        <p:tav tm="100000">
                                          <p:val>
                                            <p:strVal val="#ppt_x"/>
                                          </p:val>
                                        </p:tav>
                                      </p:tavLst>
                                    </p:anim>
                                    <p:anim calcmode="lin" valueType="num">
                                      <p:cBhvr>
                                        <p:cTn id="86" dur="900" decel="100000" fill="hold"/>
                                        <p:tgtEl>
                                          <p:spTgt spid="17"/>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88" presetID="37" presetClass="entr" presetSubtype="0" fill="hold" nodeType="with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fade">
                                      <p:cBhvr>
                                        <p:cTn id="90" dur="1000"/>
                                        <p:tgtEl>
                                          <p:spTgt spid="18"/>
                                        </p:tgtEl>
                                      </p:cBhvr>
                                    </p:animEffect>
                                    <p:anim calcmode="lin" valueType="num">
                                      <p:cBhvr>
                                        <p:cTn id="91" dur="1000" fill="hold"/>
                                        <p:tgtEl>
                                          <p:spTgt spid="18"/>
                                        </p:tgtEl>
                                        <p:attrNameLst>
                                          <p:attrName>ppt_x</p:attrName>
                                        </p:attrNameLst>
                                      </p:cBhvr>
                                      <p:tavLst>
                                        <p:tav tm="0">
                                          <p:val>
                                            <p:strVal val="#ppt_x"/>
                                          </p:val>
                                        </p:tav>
                                        <p:tav tm="100000">
                                          <p:val>
                                            <p:strVal val="#ppt_x"/>
                                          </p:val>
                                        </p:tav>
                                      </p:tavLst>
                                    </p:anim>
                                    <p:anim calcmode="lin" valueType="num">
                                      <p:cBhvr>
                                        <p:cTn id="92" dur="900" decel="100000" fill="hold"/>
                                        <p:tgtEl>
                                          <p:spTgt spid="18"/>
                                        </p:tgtEl>
                                        <p:attrNameLst>
                                          <p:attrName>ppt_y</p:attrName>
                                        </p:attrNameLst>
                                      </p:cBhvr>
                                      <p:tavLst>
                                        <p:tav tm="0">
                                          <p:val>
                                            <p:strVal val="#ppt_y+1"/>
                                          </p:val>
                                        </p:tav>
                                        <p:tav tm="100000">
                                          <p:val>
                                            <p:strVal val="#ppt_y-.03"/>
                                          </p:val>
                                        </p:tav>
                                      </p:tavLst>
                                    </p:anim>
                                    <p:anim calcmode="lin" valueType="num">
                                      <p:cBhvr>
                                        <p:cTn id="93"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94" fill="hold">
                            <p:stCondLst>
                              <p:cond delay="4000"/>
                            </p:stCondLst>
                            <p:childTnLst>
                              <p:par>
                                <p:cTn id="95" presetID="17" presetClass="entr" presetSubtype="8" fill="hold" nodeType="after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p:cTn id="97" dur="500" fill="hold"/>
                                        <p:tgtEl>
                                          <p:spTgt spid="19"/>
                                        </p:tgtEl>
                                        <p:attrNameLst>
                                          <p:attrName>ppt_x</p:attrName>
                                        </p:attrNameLst>
                                      </p:cBhvr>
                                      <p:tavLst>
                                        <p:tav tm="0">
                                          <p:val>
                                            <p:strVal val="#ppt_x-#ppt_w/2"/>
                                          </p:val>
                                        </p:tav>
                                        <p:tav tm="100000">
                                          <p:val>
                                            <p:strVal val="#ppt_x"/>
                                          </p:val>
                                        </p:tav>
                                      </p:tavLst>
                                    </p:anim>
                                    <p:anim calcmode="lin" valueType="num">
                                      <p:cBhvr>
                                        <p:cTn id="98" dur="500" fill="hold"/>
                                        <p:tgtEl>
                                          <p:spTgt spid="19"/>
                                        </p:tgtEl>
                                        <p:attrNameLst>
                                          <p:attrName>ppt_y</p:attrName>
                                        </p:attrNameLst>
                                      </p:cBhvr>
                                      <p:tavLst>
                                        <p:tav tm="0">
                                          <p:val>
                                            <p:strVal val="#ppt_y"/>
                                          </p:val>
                                        </p:tav>
                                        <p:tav tm="100000">
                                          <p:val>
                                            <p:strVal val="#ppt_y"/>
                                          </p:val>
                                        </p:tav>
                                      </p:tavLst>
                                    </p:anim>
                                    <p:anim calcmode="lin" valueType="num">
                                      <p:cBhvr>
                                        <p:cTn id="99" dur="500" fill="hold"/>
                                        <p:tgtEl>
                                          <p:spTgt spid="19"/>
                                        </p:tgtEl>
                                        <p:attrNameLst>
                                          <p:attrName>ppt_w</p:attrName>
                                        </p:attrNameLst>
                                      </p:cBhvr>
                                      <p:tavLst>
                                        <p:tav tm="0">
                                          <p:val>
                                            <p:fltVal val="0"/>
                                          </p:val>
                                        </p:tav>
                                        <p:tav tm="100000">
                                          <p:val>
                                            <p:strVal val="#ppt_w"/>
                                          </p:val>
                                        </p:tav>
                                      </p:tavLst>
                                    </p:anim>
                                    <p:anim calcmode="lin" valueType="num">
                                      <p:cBhvr>
                                        <p:cTn id="100" dur="500" fill="hold"/>
                                        <p:tgtEl>
                                          <p:spTgt spid="19"/>
                                        </p:tgtEl>
                                        <p:attrNameLst>
                                          <p:attrName>ppt_h</p:attrName>
                                        </p:attrNameLst>
                                      </p:cBhvr>
                                      <p:tavLst>
                                        <p:tav tm="0">
                                          <p:val>
                                            <p:strVal val="#ppt_h"/>
                                          </p:val>
                                        </p:tav>
                                        <p:tav tm="100000">
                                          <p:val>
                                            <p:strVal val="#ppt_h"/>
                                          </p:val>
                                        </p:tav>
                                      </p:tavLst>
                                    </p:anim>
                                  </p:childTnLst>
                                </p:cTn>
                              </p:par>
                            </p:childTnLst>
                          </p:cTn>
                        </p:par>
                        <p:par>
                          <p:cTn id="101" fill="hold">
                            <p:stCondLst>
                              <p:cond delay="4500"/>
                            </p:stCondLst>
                            <p:childTnLst>
                              <p:par>
                                <p:cTn id="102" presetID="17" presetClass="entr" presetSubtype="8" fill="hold" nodeType="afterEffect">
                                  <p:stCondLst>
                                    <p:cond delay="0"/>
                                  </p:stCondLst>
                                  <p:childTnLst>
                                    <p:set>
                                      <p:cBhvr>
                                        <p:cTn id="103" dur="1" fill="hold">
                                          <p:stCondLst>
                                            <p:cond delay="0"/>
                                          </p:stCondLst>
                                        </p:cTn>
                                        <p:tgtEl>
                                          <p:spTgt spid="20"/>
                                        </p:tgtEl>
                                        <p:attrNameLst>
                                          <p:attrName>style.visibility</p:attrName>
                                        </p:attrNameLst>
                                      </p:cBhvr>
                                      <p:to>
                                        <p:strVal val="visible"/>
                                      </p:to>
                                    </p:set>
                                    <p:anim calcmode="lin" valueType="num">
                                      <p:cBhvr>
                                        <p:cTn id="104" dur="500" fill="hold"/>
                                        <p:tgtEl>
                                          <p:spTgt spid="20"/>
                                        </p:tgtEl>
                                        <p:attrNameLst>
                                          <p:attrName>ppt_x</p:attrName>
                                        </p:attrNameLst>
                                      </p:cBhvr>
                                      <p:tavLst>
                                        <p:tav tm="0">
                                          <p:val>
                                            <p:strVal val="#ppt_x-#ppt_w/2"/>
                                          </p:val>
                                        </p:tav>
                                        <p:tav tm="100000">
                                          <p:val>
                                            <p:strVal val="#ppt_x"/>
                                          </p:val>
                                        </p:tav>
                                      </p:tavLst>
                                    </p:anim>
                                    <p:anim calcmode="lin" valueType="num">
                                      <p:cBhvr>
                                        <p:cTn id="105" dur="500" fill="hold"/>
                                        <p:tgtEl>
                                          <p:spTgt spid="20"/>
                                        </p:tgtEl>
                                        <p:attrNameLst>
                                          <p:attrName>ppt_y</p:attrName>
                                        </p:attrNameLst>
                                      </p:cBhvr>
                                      <p:tavLst>
                                        <p:tav tm="0">
                                          <p:val>
                                            <p:strVal val="#ppt_y"/>
                                          </p:val>
                                        </p:tav>
                                        <p:tav tm="100000">
                                          <p:val>
                                            <p:strVal val="#ppt_y"/>
                                          </p:val>
                                        </p:tav>
                                      </p:tavLst>
                                    </p:anim>
                                    <p:anim calcmode="lin" valueType="num">
                                      <p:cBhvr>
                                        <p:cTn id="106" dur="500" fill="hold"/>
                                        <p:tgtEl>
                                          <p:spTgt spid="20"/>
                                        </p:tgtEl>
                                        <p:attrNameLst>
                                          <p:attrName>ppt_w</p:attrName>
                                        </p:attrNameLst>
                                      </p:cBhvr>
                                      <p:tavLst>
                                        <p:tav tm="0">
                                          <p:val>
                                            <p:fltVal val="0"/>
                                          </p:val>
                                        </p:tav>
                                        <p:tav tm="100000">
                                          <p:val>
                                            <p:strVal val="#ppt_w"/>
                                          </p:val>
                                        </p:tav>
                                      </p:tavLst>
                                    </p:anim>
                                    <p:anim calcmode="lin" valueType="num">
                                      <p:cBhvr>
                                        <p:cTn id="107" dur="500" fill="hold"/>
                                        <p:tgtEl>
                                          <p:spTgt spid="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4708981"/>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6) İşletmenin elindeki alacak senetlerinin envanter günü itibari değerleri toplamı 22.000 TL tasarruf ( peşin değeri) ise 20.500 TL </a:t>
            </a:r>
            <a:r>
              <a:rPr lang="tr-TR" sz="2400" dirty="0" err="1">
                <a:latin typeface="Arial" panose="020B0604020202020204" pitchFamily="34" charset="0"/>
                <a:cs typeface="Arial" panose="020B0604020202020204" pitchFamily="34" charset="0"/>
              </a:rPr>
              <a:t>dir</a:t>
            </a:r>
            <a:r>
              <a:rPr lang="tr-TR" sz="2400" dirty="0">
                <a:latin typeface="Arial" panose="020B0604020202020204" pitchFamily="34" charset="0"/>
                <a:cs typeface="Arial" panose="020B0604020202020204" pitchFamily="34" charset="0"/>
              </a:rPr>
              <a:t>. İşletme peşin değer ile kaydetmek istemektedir. </a:t>
            </a:r>
          </a:p>
          <a:p>
            <a:pPr algn="just"/>
            <a:r>
              <a:rPr lang="tr-TR" sz="2400" dirty="0">
                <a:latin typeface="Arial" panose="020B0604020202020204" pitchFamily="34" charset="0"/>
                <a:cs typeface="Arial" panose="020B0604020202020204" pitchFamily="34" charset="0"/>
              </a:rPr>
              <a:t>İtibari (üstünde yazılı) Değer : 22.000 TL </a:t>
            </a:r>
          </a:p>
          <a:p>
            <a:pPr algn="just"/>
            <a:r>
              <a:rPr lang="tr-TR" sz="2400" dirty="0">
                <a:latin typeface="Arial" panose="020B0604020202020204" pitchFamily="34" charset="0"/>
                <a:cs typeface="Arial" panose="020B0604020202020204" pitchFamily="34" charset="0"/>
              </a:rPr>
              <a:t>Tasarruf Değeri ( peşin değer) : </a:t>
            </a:r>
            <a:r>
              <a:rPr lang="tr-TR" sz="2400" u="sng" dirty="0">
                <a:latin typeface="Arial" panose="020B0604020202020204" pitchFamily="34" charset="0"/>
                <a:cs typeface="Arial" panose="020B0604020202020204" pitchFamily="34" charset="0"/>
              </a:rPr>
              <a:t>20.500 TL </a:t>
            </a:r>
          </a:p>
          <a:p>
            <a:pPr algn="just"/>
            <a:r>
              <a:rPr lang="tr-TR" sz="2400" dirty="0">
                <a:latin typeface="Arial" panose="020B0604020202020204" pitchFamily="34" charset="0"/>
                <a:cs typeface="Arial" panose="020B0604020202020204" pitchFamily="34" charset="0"/>
              </a:rPr>
              <a:t>					1.500 TL</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657 REESKONT FAİZ GİDERİ		       1.500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122 ALACAK SNT.REESK.	          1.500</a:t>
            </a:r>
          </a:p>
          <a:p>
            <a:pPr algn="just"/>
            <a:r>
              <a:rPr lang="tr-TR" b="1" dirty="0">
                <a:latin typeface="Arial" panose="020B0604020202020204" pitchFamily="34" charset="0"/>
                <a:cs typeface="Arial" panose="020B0604020202020204" pitchFamily="34" charset="0"/>
              </a:rPr>
              <a:t>		</a:t>
            </a:r>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53159" y="3742183"/>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275856" y="3743174"/>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742183"/>
            <a:ext cx="0" cy="190699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747887"/>
            <a:ext cx="0" cy="189558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3360" y="3742183"/>
            <a:ext cx="0" cy="188417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68022" y="3754250"/>
            <a:ext cx="17703" cy="190699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82463" y="56376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06936" y="5619836"/>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918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4708981"/>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Bu işlem kayıtlarda yapılan bir işlemdir. Bu işlem gerçek işleme dayanan bir kayıt değildir, sadece işletmenin durumunu daha gerçekçi göstermek bakımından yapılan bir kayıttır. O nedenle izleyen dönemin hemen başında V.U.K. Hükümlerine göre, gelir kaydı yapılarak kapatılır.</a:t>
            </a:r>
          </a:p>
          <a:p>
            <a:pPr algn="just"/>
            <a:endParaRPr lang="tr-TR" sz="2400"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122 ALACAK SNT. REESKONTU	       1.500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647 REESK.FAİZ GELİRİ		          1.500</a:t>
            </a:r>
          </a:p>
          <a:p>
            <a:pPr algn="just"/>
            <a:r>
              <a:rPr lang="tr-TR" b="1" dirty="0">
                <a:latin typeface="Arial" panose="020B0604020202020204" pitchFamily="34" charset="0"/>
                <a:cs typeface="Arial" panose="020B0604020202020204" pitchFamily="34" charset="0"/>
              </a:rPr>
              <a:t>		</a:t>
            </a:r>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53159" y="3742183"/>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275856" y="3743174"/>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742183"/>
            <a:ext cx="0" cy="190699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747887"/>
            <a:ext cx="0" cy="189558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3360" y="3742183"/>
            <a:ext cx="0" cy="188417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68022" y="3754250"/>
            <a:ext cx="17703" cy="190699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82463" y="56376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06936" y="5619836"/>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421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5816977"/>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7) 31.12.2018 Tarihinde A işletmesinin alacak senetleri tahsil edilebilme bakımından incelenmiş, 35.000 TL tutarındaki bir senedin, yapılan protestoya rağmen tahsil edilemediği, bundan dolayı dava sürecinin başlatıldığı anlaşılmıştır. Borçlunun 25.000 TL değerinde bir varlığın teminat olarak alındığı belirlenmiştir. </a:t>
            </a:r>
          </a:p>
          <a:p>
            <a:pPr algn="just"/>
            <a:r>
              <a:rPr lang="tr-TR" sz="2400" dirty="0">
                <a:latin typeface="Arial" panose="020B0604020202020204" pitchFamily="34" charset="0"/>
                <a:cs typeface="Arial" panose="020B0604020202020204" pitchFamily="34" charset="0"/>
              </a:rPr>
              <a:t>Alacağın şüpheli hale gelmesi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128 ŞÜPHELİ TİC. ALACAKLAR	      35.000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121 ALACAK SENETLERİ	         35.000</a:t>
            </a:r>
          </a:p>
          <a:p>
            <a:pPr algn="just"/>
            <a:r>
              <a:rPr lang="tr-TR" b="1" dirty="0">
                <a:latin typeface="Arial" panose="020B0604020202020204" pitchFamily="34" charset="0"/>
                <a:cs typeface="Arial" panose="020B0604020202020204" pitchFamily="34" charset="0"/>
              </a:rPr>
              <a:t>		</a:t>
            </a:r>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a:p>
            <a:pPr algn="just"/>
            <a:r>
              <a:rPr lang="tr-TR" sz="2400" dirty="0">
                <a:latin typeface="Arial" panose="020B0604020202020204" pitchFamily="34" charset="0"/>
                <a:cs typeface="Arial" panose="020B0604020202020204" pitchFamily="34" charset="0"/>
              </a:rPr>
              <a:t>Teminat olarak alınmış olan değer Nazım Hs.larda izlenmelidir.</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53159" y="414908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275856" y="415007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4149080"/>
            <a:ext cx="0" cy="190699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4154784"/>
            <a:ext cx="0" cy="189558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3360" y="4149080"/>
            <a:ext cx="0" cy="188417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68022" y="4161147"/>
            <a:ext cx="17703" cy="190699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82463" y="6044532"/>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06936" y="6026733"/>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256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1908</TotalTime>
  <Words>962</Words>
  <Application>Microsoft Office PowerPoint</Application>
  <PresentationFormat>Ekran Gösterisi (4:3)</PresentationFormat>
  <Paragraphs>407</Paragraphs>
  <Slides>31</Slides>
  <Notes>28</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31</vt:i4>
      </vt:variant>
    </vt:vector>
  </HeadingPairs>
  <TitlesOfParts>
    <vt:vector size="36" baseType="lpstr">
      <vt:lpstr>Arial</vt:lpstr>
      <vt:lpstr>Calibri</vt:lpstr>
      <vt:lpstr>Constantia</vt:lpstr>
      <vt:lpstr>Wingdings 2</vt:lpstr>
      <vt:lpstr>Akış</vt:lpstr>
      <vt:lpstr>     FİNANSAL MUHASEBE 2/3   Prof. Dr. Hasan TÜREDİ Ders Notları – 3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SINIF YÖNETİMİ  SINIFTA ZAMAN YÖNETİMİ</dc:title>
  <dc:creator>ASUS</dc:creator>
  <cp:lastModifiedBy>Hasan Turedi</cp:lastModifiedBy>
  <cp:revision>242</cp:revision>
  <cp:lastPrinted>2016-02-10T11:59:28Z</cp:lastPrinted>
  <dcterms:created xsi:type="dcterms:W3CDTF">2013-05-18T14:13:24Z</dcterms:created>
  <dcterms:modified xsi:type="dcterms:W3CDTF">2020-04-08T13:54:32Z</dcterms:modified>
</cp:coreProperties>
</file>