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339" r:id="rId2"/>
    <p:sldId id="260" r:id="rId3"/>
    <p:sldId id="259" r:id="rId4"/>
    <p:sldId id="257" r:id="rId5"/>
    <p:sldId id="258" r:id="rId6"/>
    <p:sldId id="264" r:id="rId7"/>
    <p:sldId id="263" r:id="rId8"/>
    <p:sldId id="265" r:id="rId9"/>
    <p:sldId id="261" r:id="rId10"/>
    <p:sldId id="292" r:id="rId11"/>
    <p:sldId id="291" r:id="rId12"/>
    <p:sldId id="290" r:id="rId13"/>
    <p:sldId id="289" r:id="rId14"/>
    <p:sldId id="293"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29" r:id="rId37"/>
    <p:sldId id="330" r:id="rId38"/>
    <p:sldId id="331" r:id="rId39"/>
    <p:sldId id="317" r:id="rId40"/>
    <p:sldId id="318" r:id="rId41"/>
    <p:sldId id="319" r:id="rId42"/>
    <p:sldId id="320" r:id="rId43"/>
    <p:sldId id="321" r:id="rId44"/>
    <p:sldId id="322" r:id="rId45"/>
    <p:sldId id="326" r:id="rId46"/>
    <p:sldId id="325" r:id="rId47"/>
    <p:sldId id="332" r:id="rId48"/>
    <p:sldId id="335" r:id="rId49"/>
    <p:sldId id="334" r:id="rId50"/>
    <p:sldId id="333" r:id="rId51"/>
    <p:sldId id="324" r:id="rId52"/>
    <p:sldId id="323" r:id="rId53"/>
    <p:sldId id="328" r:id="rId54"/>
    <p:sldId id="327" r:id="rId55"/>
    <p:sldId id="337" r:id="rId56"/>
    <p:sldId id="267" r:id="rId57"/>
    <p:sldId id="268" r:id="rId58"/>
    <p:sldId id="269" r:id="rId59"/>
    <p:sldId id="270" r:id="rId60"/>
    <p:sldId id="274" r:id="rId61"/>
    <p:sldId id="273" r:id="rId62"/>
    <p:sldId id="279" r:id="rId63"/>
    <p:sldId id="278" r:id="rId64"/>
    <p:sldId id="277" r:id="rId65"/>
    <p:sldId id="276" r:id="rId66"/>
    <p:sldId id="275" r:id="rId67"/>
    <p:sldId id="272" r:id="rId68"/>
    <p:sldId id="282" r:id="rId69"/>
    <p:sldId id="281" r:id="rId70"/>
    <p:sldId id="280" r:id="rId71"/>
    <p:sldId id="340" r:id="rId72"/>
    <p:sldId id="287" r:id="rId73"/>
    <p:sldId id="286" r:id="rId74"/>
    <p:sldId id="285" r:id="rId75"/>
    <p:sldId id="284" r:id="rId7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89613" autoAdjust="0"/>
  </p:normalViewPr>
  <p:slideViewPr>
    <p:cSldViewPr>
      <p:cViewPr varScale="1">
        <p:scale>
          <a:sx n="62" d="100"/>
          <a:sy n="62" d="100"/>
        </p:scale>
        <p:origin x="139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AF8C5-258A-46DC-A1D9-ED1A51946928}" type="datetimeFigureOut">
              <a:rPr lang="tr-TR" smtClean="0"/>
              <a:pPr/>
              <a:t>13.04.2020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EDBFE1-3A3C-4083-8430-9362FEEE19C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BEDBFE1-3A3C-4083-8430-9362FEEE19CA}" type="slidenum">
              <a:rPr lang="tr-TR" smtClean="0"/>
              <a:pPr/>
              <a:t>72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D3864B5-879E-4B70-8B52-7B0444646FB5}" type="datetimeFigureOut">
              <a:rPr lang="tr-TR" smtClean="0"/>
              <a:pPr/>
              <a:t>13.04.2020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3E9008-EE87-4D9F-B1DF-58B35248DE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64B5-879E-4B70-8B52-7B0444646FB5}" type="datetimeFigureOut">
              <a:rPr lang="tr-TR" smtClean="0"/>
              <a:pPr/>
              <a:t>13.04.2020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E9008-EE87-4D9F-B1DF-58B35248DE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3015"/>
            <a:ext cx="8229600" cy="1944217"/>
          </a:xfrm>
        </p:spPr>
        <p:txBody>
          <a:bodyPr/>
          <a:lstStyle/>
          <a:p>
            <a:pPr>
              <a:buNone/>
            </a:pPr>
            <a:endParaRPr lang="tr-TR" dirty="0" smtClean="0"/>
          </a:p>
          <a:p>
            <a:pPr>
              <a:buNone/>
            </a:pPr>
            <a:r>
              <a:rPr lang="tr-TR" b="1" dirty="0" smtClean="0"/>
              <a:t>                       Prof. Dr. Hasan TÜREDİ</a:t>
            </a:r>
            <a:endParaRPr lang="tr-TR" dirty="0"/>
          </a:p>
        </p:txBody>
      </p:sp>
      <p:pic>
        <p:nvPicPr>
          <p:cNvPr id="4" name="3 Resim"/>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8424936" cy="27363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29600" cy="994122"/>
          </a:xfrm>
        </p:spPr>
        <p:txBody>
          <a:bodyPr>
            <a:normAutofit fontScale="90000"/>
          </a:bodyPr>
          <a:lstStyle/>
          <a:p>
            <a:r>
              <a:rPr lang="tr-TR" sz="4900" b="1" dirty="0" smtClean="0"/>
              <a:t>Uygulamalar:</a:t>
            </a:r>
            <a:r>
              <a:rPr lang="tr-TR" sz="4000" b="1" dirty="0" smtClean="0"/>
              <a:t/>
            </a:r>
            <a:br>
              <a:rPr lang="tr-TR" sz="4000" b="1" dirty="0" smtClean="0"/>
            </a:br>
            <a:r>
              <a:rPr lang="tr-TR" sz="2400" b="1" dirty="0" smtClean="0"/>
              <a:t>(Ümit Ataman, Gen.</a:t>
            </a:r>
            <a:r>
              <a:rPr lang="tr-TR" sz="2400" b="1" dirty="0" err="1" smtClean="0"/>
              <a:t>Muh</a:t>
            </a:r>
            <a:r>
              <a:rPr lang="tr-TR" sz="2400" b="1" dirty="0" smtClean="0"/>
              <a:t>.Cilt </a:t>
            </a:r>
            <a:r>
              <a:rPr lang="tr-TR" sz="2700" b="1" dirty="0" smtClean="0"/>
              <a:t>2 S.324-328)</a:t>
            </a:r>
            <a:endParaRPr lang="tr-TR" sz="2700" b="1" dirty="0"/>
          </a:p>
        </p:txBody>
      </p:sp>
      <p:sp>
        <p:nvSpPr>
          <p:cNvPr id="3" name="2 İçerik Yer Tutucusu"/>
          <p:cNvSpPr>
            <a:spLocks noGrp="1"/>
          </p:cNvSpPr>
          <p:nvPr>
            <p:ph idx="1"/>
          </p:nvPr>
        </p:nvSpPr>
        <p:spPr>
          <a:xfrm>
            <a:off x="457200" y="1556792"/>
            <a:ext cx="8229600" cy="4525963"/>
          </a:xfrm>
        </p:spPr>
        <p:txBody>
          <a:bodyPr>
            <a:normAutofit/>
          </a:bodyPr>
          <a:lstStyle/>
          <a:p>
            <a:pPr algn="just"/>
            <a:r>
              <a:rPr lang="tr-TR" sz="2800" dirty="0" smtClean="0"/>
              <a:t>A işletmesinin dönem sonundaki genel geçişi sağlaması ile dönem sonu envanter bilgileri aşağıda verilmiştir. Bu bilgilerden yararlanılarak söz konusu işletmenin dönem sonunda yapılması gereken envanter düzeltme ve ayarlama kayıtlarını gösteriniz. </a:t>
            </a:r>
          </a:p>
          <a:p>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r>
              <a:rPr lang="tr-TR" sz="2400" dirty="0" smtClean="0"/>
              <a:t>a) İşletmenin kasasında 12.000 vardır.  Muhasebe içi envanter sonucu kasada 10.000  vardır. </a:t>
            </a:r>
          </a:p>
          <a:p>
            <a:pPr marL="0" indent="0">
              <a:buNone/>
            </a:pPr>
            <a:r>
              <a:rPr lang="tr-TR" sz="2400" dirty="0" smtClean="0"/>
              <a:t> Mevcut </a:t>
            </a:r>
            <a:r>
              <a:rPr lang="tr-TR" sz="2400" dirty="0" smtClean="0"/>
              <a:t>kasa durumu  12.000-</a:t>
            </a:r>
          </a:p>
          <a:p>
            <a:pPr marL="0" indent="0">
              <a:buNone/>
            </a:pPr>
            <a:r>
              <a:rPr lang="tr-TR" sz="2400" dirty="0" smtClean="0"/>
              <a:t> Hesap </a:t>
            </a:r>
            <a:r>
              <a:rPr lang="tr-TR" sz="2400" dirty="0" smtClean="0"/>
              <a:t>kalanı                 10.000-</a:t>
            </a:r>
          </a:p>
          <a:p>
            <a:pPr marL="0" indent="0">
              <a:buNone/>
            </a:pPr>
            <a:r>
              <a:rPr lang="tr-TR" sz="2400" dirty="0" smtClean="0"/>
              <a:t> Kasa </a:t>
            </a:r>
            <a:r>
              <a:rPr lang="tr-TR" sz="2400" dirty="0" smtClean="0"/>
              <a:t>fazlası                      2.000-</a:t>
            </a:r>
          </a:p>
          <a:p>
            <a:endParaRPr lang="tr-TR" sz="2400" dirty="0"/>
          </a:p>
        </p:txBody>
      </p:sp>
      <p:cxnSp>
        <p:nvCxnSpPr>
          <p:cNvPr id="5" name="4 Düz Bağlayıcı"/>
          <p:cNvCxnSpPr/>
          <p:nvPr/>
        </p:nvCxnSpPr>
        <p:spPr>
          <a:xfrm>
            <a:off x="3275856" y="2132856"/>
            <a:ext cx="1512168"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endParaRPr lang="tr-TR" sz="2400" dirty="0" smtClean="0"/>
          </a:p>
          <a:p>
            <a:pPr>
              <a:buNone/>
            </a:pPr>
            <a:r>
              <a:rPr lang="tr-TR" sz="2400" dirty="0" smtClean="0"/>
              <a:t>___________31/12/2019________</a:t>
            </a:r>
            <a:endParaRPr lang="tr-TR" sz="2400" dirty="0" smtClean="0"/>
          </a:p>
          <a:p>
            <a:pPr>
              <a:buNone/>
            </a:pPr>
            <a:r>
              <a:rPr lang="tr-TR" sz="2400" b="1" dirty="0" smtClean="0"/>
              <a:t>100 Kasa Hs.           </a:t>
            </a:r>
            <a:r>
              <a:rPr lang="tr-TR" sz="2400" b="1" dirty="0" smtClean="0"/>
              <a:t>                                    2.000-</a:t>
            </a:r>
            <a:endParaRPr lang="tr-TR" sz="2400" dirty="0" smtClean="0"/>
          </a:p>
          <a:p>
            <a:pPr>
              <a:buNone/>
            </a:pPr>
            <a:r>
              <a:rPr lang="tr-TR" sz="2400" dirty="0" smtClean="0"/>
              <a:t>            </a:t>
            </a:r>
            <a:r>
              <a:rPr lang="tr-TR" sz="2400" b="1" dirty="0" smtClean="0"/>
              <a:t>391 Sayım ve </a:t>
            </a:r>
            <a:r>
              <a:rPr lang="tr-TR" sz="2400" b="1" dirty="0" err="1" smtClean="0"/>
              <a:t>Tes</a:t>
            </a:r>
            <a:r>
              <a:rPr lang="tr-TR" sz="2400" b="1" dirty="0" smtClean="0"/>
              <a:t>. Faz.  </a:t>
            </a:r>
            <a:r>
              <a:rPr lang="tr-TR" sz="2400" b="1" dirty="0" smtClean="0"/>
              <a:t>                               2000-</a:t>
            </a:r>
            <a:endParaRPr lang="tr-TR" sz="2400" dirty="0" smtClean="0"/>
          </a:p>
          <a:p>
            <a:pPr>
              <a:buNone/>
            </a:pPr>
            <a:r>
              <a:rPr lang="tr-TR" sz="2400" dirty="0" smtClean="0"/>
              <a:t>Kasa fazlası</a:t>
            </a:r>
          </a:p>
          <a:p>
            <a:pPr>
              <a:buNone/>
            </a:pPr>
            <a:r>
              <a:rPr lang="tr-TR" sz="2400" dirty="0" smtClean="0"/>
              <a:t>______________/  ______________</a:t>
            </a:r>
            <a:endParaRPr lang="tr-TR" sz="2400" dirty="0" smtClean="0"/>
          </a:p>
          <a:p>
            <a:pPr marL="0" indent="0">
              <a:buNone/>
            </a:pPr>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404664"/>
            <a:ext cx="7355160" cy="5721499"/>
          </a:xfrm>
        </p:spPr>
        <p:txBody>
          <a:bodyPr>
            <a:normAutofit/>
          </a:bodyPr>
          <a:lstStyle/>
          <a:p>
            <a:r>
              <a:rPr lang="tr-TR" sz="2400" b="1" dirty="0" smtClean="0"/>
              <a:t>b) Yabancı paralar Kasası </a:t>
            </a:r>
            <a:r>
              <a:rPr lang="tr-TR" sz="2400" b="1" dirty="0" err="1" smtClean="0"/>
              <a:t>Hs</a:t>
            </a:r>
            <a:r>
              <a:rPr lang="tr-TR" sz="2400" b="1" dirty="0" smtClean="0"/>
              <a:t>.</a:t>
            </a:r>
          </a:p>
          <a:p>
            <a:r>
              <a:rPr lang="tr-TR" sz="2400" dirty="0" smtClean="0"/>
              <a:t>Muhasebe dışı envanter sonucu   </a:t>
            </a:r>
            <a:r>
              <a:rPr lang="tr-TR" sz="2400" b="1" dirty="0" smtClean="0"/>
              <a:t>4.975-</a:t>
            </a:r>
          </a:p>
          <a:p>
            <a:pPr marL="0" indent="0">
              <a:buNone/>
            </a:pPr>
            <a:r>
              <a:rPr lang="tr-TR" sz="2400" b="1" dirty="0"/>
              <a:t> </a:t>
            </a:r>
            <a:r>
              <a:rPr lang="tr-TR" sz="2400" b="1" dirty="0" smtClean="0"/>
              <a:t>    </a:t>
            </a:r>
            <a:r>
              <a:rPr lang="tr-TR" sz="2400" b="1" dirty="0" smtClean="0"/>
              <a:t>        </a:t>
            </a:r>
            <a:r>
              <a:rPr lang="tr-TR" sz="2400" b="1" dirty="0" smtClean="0"/>
              <a:t>( 3080 Ɛ X 16150)</a:t>
            </a:r>
          </a:p>
          <a:p>
            <a:r>
              <a:rPr lang="tr-TR" sz="2400" dirty="0" smtClean="0"/>
              <a:t>Muhasebe içi envanter sonucu   </a:t>
            </a:r>
            <a:r>
              <a:rPr lang="tr-TR" sz="2400" b="1" dirty="0" smtClean="0"/>
              <a:t>4.975-</a:t>
            </a:r>
          </a:p>
          <a:p>
            <a:r>
              <a:rPr lang="tr-TR" sz="2400" dirty="0" smtClean="0"/>
              <a:t>Dövizde yılsonu artış olmadığından düzeltme kaydına gerek yoktur.</a:t>
            </a:r>
          </a:p>
          <a:p>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404664"/>
            <a:ext cx="7848872" cy="5721499"/>
          </a:xfrm>
        </p:spPr>
        <p:txBody>
          <a:bodyPr>
            <a:normAutofit/>
          </a:bodyPr>
          <a:lstStyle/>
          <a:p>
            <a:r>
              <a:rPr lang="tr-TR" sz="2400" b="1" dirty="0" smtClean="0"/>
              <a:t>c) Alınan çekler: </a:t>
            </a:r>
            <a:endParaRPr lang="tr-TR" sz="2400" dirty="0" smtClean="0"/>
          </a:p>
          <a:p>
            <a:pPr>
              <a:buNone/>
            </a:pPr>
            <a:r>
              <a:rPr lang="tr-TR" sz="2400" dirty="0" smtClean="0"/>
              <a:t>Muhasebe dışı (sayım) envanter:        </a:t>
            </a:r>
            <a:r>
              <a:rPr lang="tr-TR" sz="2400" b="1" dirty="0" smtClean="0"/>
              <a:t>12.000-</a:t>
            </a:r>
          </a:p>
          <a:p>
            <a:pPr>
              <a:buNone/>
            </a:pPr>
            <a:r>
              <a:rPr lang="tr-TR" sz="2400" dirty="0" smtClean="0"/>
              <a:t>Muhasebe içi(hesaplarda) envanter:  </a:t>
            </a:r>
            <a:r>
              <a:rPr lang="tr-TR" sz="2400" b="1" dirty="0" smtClean="0"/>
              <a:t>10.000-</a:t>
            </a:r>
          </a:p>
          <a:p>
            <a:pPr>
              <a:buNone/>
            </a:pPr>
            <a:r>
              <a:rPr lang="tr-TR" sz="2400" dirty="0" smtClean="0"/>
              <a:t>                                         Çek fazlası:        </a:t>
            </a:r>
            <a:r>
              <a:rPr lang="tr-TR" sz="2400" b="1" dirty="0" smtClean="0"/>
              <a:t>2.000-</a:t>
            </a:r>
          </a:p>
          <a:p>
            <a:pPr>
              <a:buNone/>
            </a:pPr>
            <a:endParaRPr lang="tr-TR" sz="2400" b="1" dirty="0" smtClean="0"/>
          </a:p>
          <a:p>
            <a:pPr>
              <a:buNone/>
            </a:pPr>
            <a:r>
              <a:rPr lang="tr-TR" sz="2400" dirty="0" smtClean="0"/>
              <a:t>_____________31/12/2019________</a:t>
            </a:r>
            <a:endParaRPr lang="tr-TR" sz="2400" dirty="0" smtClean="0"/>
          </a:p>
          <a:p>
            <a:pPr>
              <a:buNone/>
            </a:pPr>
            <a:r>
              <a:rPr lang="tr-TR" sz="2400" b="1" dirty="0" smtClean="0"/>
              <a:t>101 Alınan çekler                   </a:t>
            </a:r>
            <a:r>
              <a:rPr lang="tr-TR" sz="2400" b="1" dirty="0" smtClean="0"/>
              <a:t>                 </a:t>
            </a:r>
            <a:r>
              <a:rPr lang="tr-TR" sz="2400" b="1" dirty="0" smtClean="0"/>
              <a:t>2.000-</a:t>
            </a:r>
          </a:p>
          <a:p>
            <a:pPr>
              <a:buNone/>
            </a:pPr>
            <a:r>
              <a:rPr lang="tr-TR" sz="2400" dirty="0" smtClean="0"/>
              <a:t>            </a:t>
            </a:r>
            <a:r>
              <a:rPr lang="tr-TR" sz="2400" b="1" dirty="0" smtClean="0"/>
              <a:t>397 Sayım ve </a:t>
            </a:r>
            <a:r>
              <a:rPr lang="tr-TR" sz="2400" b="1" dirty="0" err="1" smtClean="0"/>
              <a:t>Tes</a:t>
            </a:r>
            <a:r>
              <a:rPr lang="tr-TR" sz="2400" b="1" dirty="0" smtClean="0"/>
              <a:t>. Faz.       </a:t>
            </a:r>
            <a:r>
              <a:rPr lang="tr-TR" sz="2400" b="1" dirty="0" smtClean="0"/>
              <a:t>                </a:t>
            </a:r>
            <a:r>
              <a:rPr lang="tr-TR" sz="2400" b="1" dirty="0" smtClean="0"/>
              <a:t>2.000-</a:t>
            </a:r>
          </a:p>
          <a:p>
            <a:pPr>
              <a:buNone/>
            </a:pPr>
            <a:r>
              <a:rPr lang="tr-TR" sz="2400" dirty="0" smtClean="0"/>
              <a:t>_______________/    _____________</a:t>
            </a:r>
            <a:endParaRPr lang="tr-TR" sz="2400" dirty="0"/>
          </a:p>
        </p:txBody>
      </p:sp>
      <p:cxnSp>
        <p:nvCxnSpPr>
          <p:cNvPr id="5" name="4 Düz Bağlayıcı"/>
          <p:cNvCxnSpPr/>
          <p:nvPr/>
        </p:nvCxnSpPr>
        <p:spPr>
          <a:xfrm>
            <a:off x="5580112" y="1772816"/>
            <a:ext cx="1368152"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r>
              <a:rPr lang="tr-TR" sz="2400" b="1" dirty="0" smtClean="0"/>
              <a:t>Çekin alıcılardan geldiği ve kaydedilmediği anlaşılmıştır.</a:t>
            </a:r>
          </a:p>
          <a:p>
            <a:pPr>
              <a:buNone/>
            </a:pPr>
            <a:endParaRPr lang="tr-TR" sz="2400" dirty="0" smtClean="0"/>
          </a:p>
          <a:p>
            <a:pPr>
              <a:buNone/>
            </a:pPr>
            <a:r>
              <a:rPr lang="tr-TR" sz="2400" dirty="0" smtClean="0"/>
              <a:t>____________31/12/2019_________</a:t>
            </a:r>
            <a:endParaRPr lang="tr-TR" sz="2400" dirty="0" smtClean="0"/>
          </a:p>
          <a:p>
            <a:pPr>
              <a:buNone/>
            </a:pPr>
            <a:r>
              <a:rPr lang="tr-TR" sz="2400" b="1" dirty="0" smtClean="0"/>
              <a:t>397 Sayım ve </a:t>
            </a:r>
            <a:r>
              <a:rPr lang="tr-TR" sz="2400" b="1" dirty="0" err="1" smtClean="0"/>
              <a:t>Tes</a:t>
            </a:r>
            <a:r>
              <a:rPr lang="tr-TR" sz="2400" b="1" dirty="0" smtClean="0"/>
              <a:t>. Faz.                  </a:t>
            </a:r>
            <a:r>
              <a:rPr lang="tr-TR" sz="2400" b="1" dirty="0" smtClean="0"/>
              <a:t>          </a:t>
            </a:r>
            <a:r>
              <a:rPr lang="tr-TR" sz="2400" b="1" dirty="0" smtClean="0"/>
              <a:t>2.000-</a:t>
            </a:r>
          </a:p>
          <a:p>
            <a:pPr>
              <a:buNone/>
            </a:pPr>
            <a:r>
              <a:rPr lang="tr-TR" sz="2400" dirty="0" smtClean="0"/>
              <a:t>             </a:t>
            </a:r>
            <a:r>
              <a:rPr lang="tr-TR" sz="2400" b="1" dirty="0" smtClean="0"/>
              <a:t>120 Alıcılar                                     </a:t>
            </a:r>
            <a:r>
              <a:rPr lang="tr-TR" sz="2400" b="1" dirty="0" smtClean="0"/>
              <a:t>        </a:t>
            </a:r>
            <a:r>
              <a:rPr lang="tr-TR" sz="2400" b="1" dirty="0" smtClean="0"/>
              <a:t>2.000-</a:t>
            </a:r>
          </a:p>
          <a:p>
            <a:pPr>
              <a:buNone/>
            </a:pPr>
            <a:r>
              <a:rPr lang="tr-TR" sz="2400" dirty="0" smtClean="0"/>
              <a:t>______________  /   _____________</a:t>
            </a:r>
            <a:endParaRPr lang="tr-TR" sz="2400" dirty="0" smtClean="0"/>
          </a:p>
          <a:p>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404664"/>
            <a:ext cx="8003232" cy="5721499"/>
          </a:xfrm>
        </p:spPr>
        <p:txBody>
          <a:bodyPr>
            <a:normAutofit/>
          </a:bodyPr>
          <a:lstStyle/>
          <a:p>
            <a:pPr>
              <a:buNone/>
            </a:pPr>
            <a:r>
              <a:rPr lang="tr-TR" sz="2400" dirty="0" smtClean="0"/>
              <a:t> </a:t>
            </a:r>
            <a:r>
              <a:rPr lang="tr-TR" sz="2400" b="1" dirty="0" smtClean="0"/>
              <a:t>d) Bankalar:</a:t>
            </a:r>
          </a:p>
          <a:p>
            <a:pPr>
              <a:buNone/>
            </a:pPr>
            <a:r>
              <a:rPr lang="tr-TR" sz="2400" dirty="0" smtClean="0"/>
              <a:t>Muhasebe dışı envanter :                      60.000-</a:t>
            </a:r>
          </a:p>
          <a:p>
            <a:pPr>
              <a:buNone/>
            </a:pPr>
            <a:r>
              <a:rPr lang="tr-TR" sz="2400" dirty="0" smtClean="0"/>
              <a:t>(Gerçek Banka </a:t>
            </a:r>
            <a:r>
              <a:rPr lang="tr-TR" sz="2400" dirty="0" err="1" smtClean="0"/>
              <a:t>Hs</a:t>
            </a:r>
            <a:r>
              <a:rPr lang="tr-TR" sz="2400" dirty="0" smtClean="0"/>
              <a:t>)</a:t>
            </a:r>
          </a:p>
          <a:p>
            <a:pPr>
              <a:buNone/>
            </a:pPr>
            <a:r>
              <a:rPr lang="tr-TR" sz="2400" dirty="0" smtClean="0"/>
              <a:t>Muhasebe içi envanter   :                      55.000-</a:t>
            </a:r>
          </a:p>
          <a:p>
            <a:pPr>
              <a:buNone/>
            </a:pPr>
            <a:r>
              <a:rPr lang="tr-TR" sz="2400" dirty="0" smtClean="0"/>
              <a:t>                                   Banka fazlası:         </a:t>
            </a:r>
            <a:r>
              <a:rPr lang="tr-TR" sz="2400" dirty="0" smtClean="0"/>
              <a:t>5.000-</a:t>
            </a:r>
            <a:endParaRPr lang="tr-TR" sz="2400" dirty="0" smtClean="0"/>
          </a:p>
          <a:p>
            <a:pPr>
              <a:buNone/>
            </a:pPr>
            <a:endParaRPr lang="tr-TR" sz="2400" dirty="0"/>
          </a:p>
        </p:txBody>
      </p:sp>
      <p:cxnSp>
        <p:nvCxnSpPr>
          <p:cNvPr id="5" name="4 Düz Bağlayıcı"/>
          <p:cNvCxnSpPr/>
          <p:nvPr/>
        </p:nvCxnSpPr>
        <p:spPr>
          <a:xfrm>
            <a:off x="4788024" y="2132856"/>
            <a:ext cx="1872208"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7715200" cy="5721499"/>
          </a:xfrm>
        </p:spPr>
        <p:txBody>
          <a:bodyPr>
            <a:normAutofit/>
          </a:bodyPr>
          <a:lstStyle/>
          <a:p>
            <a:pPr>
              <a:buNone/>
            </a:pPr>
            <a:r>
              <a:rPr lang="tr-TR" sz="2400" dirty="0" smtClean="0"/>
              <a:t>    Banka fazlasının hesaplanan/ tahakkuk ettirilen faizden kaynaklandığı görülmüştür.</a:t>
            </a:r>
          </a:p>
          <a:p>
            <a:pPr>
              <a:buNone/>
            </a:pPr>
            <a:r>
              <a:rPr lang="tr-TR" sz="2400" dirty="0" smtClean="0"/>
              <a:t>___________31/12/2019____________</a:t>
            </a:r>
            <a:endParaRPr lang="tr-TR" sz="2400" dirty="0" smtClean="0"/>
          </a:p>
          <a:p>
            <a:pPr>
              <a:buNone/>
            </a:pPr>
            <a:r>
              <a:rPr lang="tr-TR" sz="2400" b="1" dirty="0" smtClean="0"/>
              <a:t>102 Bankalar </a:t>
            </a:r>
            <a:r>
              <a:rPr lang="tr-TR" sz="2400" b="1" dirty="0" err="1" smtClean="0"/>
              <a:t>Hs</a:t>
            </a:r>
            <a:r>
              <a:rPr lang="tr-TR" sz="2400" b="1" dirty="0" smtClean="0"/>
              <a:t>                         </a:t>
            </a:r>
            <a:r>
              <a:rPr lang="tr-TR" sz="2400" b="1" dirty="0" smtClean="0"/>
              <a:t>                  </a:t>
            </a:r>
            <a:r>
              <a:rPr lang="tr-TR" sz="2400" b="1" dirty="0" smtClean="0"/>
              <a:t>5.000-</a:t>
            </a:r>
          </a:p>
          <a:p>
            <a:pPr>
              <a:buNone/>
            </a:pPr>
            <a:r>
              <a:rPr lang="tr-TR" sz="2400" dirty="0" smtClean="0"/>
              <a:t>        102.03 C </a:t>
            </a:r>
            <a:r>
              <a:rPr lang="tr-TR" sz="2400" dirty="0" smtClean="0"/>
              <a:t>Bankası</a:t>
            </a:r>
            <a:endParaRPr lang="tr-TR" sz="2400" dirty="0" smtClean="0"/>
          </a:p>
          <a:p>
            <a:pPr>
              <a:buNone/>
            </a:pPr>
            <a:r>
              <a:rPr lang="tr-TR" sz="2400" dirty="0" smtClean="0"/>
              <a:t>                </a:t>
            </a:r>
            <a:r>
              <a:rPr lang="tr-TR" sz="2400" b="1" dirty="0" smtClean="0"/>
              <a:t>642  Faiz Gel.                         </a:t>
            </a:r>
            <a:r>
              <a:rPr lang="tr-TR" sz="2400" b="1" dirty="0" smtClean="0"/>
              <a:t>                </a:t>
            </a:r>
            <a:r>
              <a:rPr lang="tr-TR" sz="2400" b="1" dirty="0" smtClean="0"/>
              <a:t>5.000-</a:t>
            </a:r>
            <a:r>
              <a:rPr lang="tr-TR" sz="2400" dirty="0" smtClean="0"/>
              <a:t> </a:t>
            </a:r>
          </a:p>
          <a:p>
            <a:pPr>
              <a:buNone/>
            </a:pPr>
            <a:r>
              <a:rPr lang="tr-TR" sz="2400" dirty="0" smtClean="0"/>
              <a:t>______________ /    _______________</a:t>
            </a:r>
            <a:endParaRPr lang="tr-TR" sz="2400" dirty="0" smtClean="0"/>
          </a:p>
          <a:p>
            <a:pPr>
              <a:buNone/>
            </a:pPr>
            <a:r>
              <a:rPr lang="tr-TR" sz="2400" dirty="0" smtClean="0"/>
              <a:t>Vergiler dikkate alınmadı.</a:t>
            </a:r>
          </a:p>
          <a:p>
            <a:pPr>
              <a:buNone/>
            </a:pPr>
            <a:endParaRPr lang="tr-T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548680"/>
            <a:ext cx="7416824" cy="5577483"/>
          </a:xfrm>
        </p:spPr>
        <p:txBody>
          <a:bodyPr>
            <a:normAutofit/>
          </a:bodyPr>
          <a:lstStyle/>
          <a:p>
            <a:pPr>
              <a:buNone/>
            </a:pPr>
            <a:r>
              <a:rPr lang="tr-TR" sz="2400" b="1" dirty="0" smtClean="0"/>
              <a:t>e) Hisse Senetleri Hesabı: </a:t>
            </a:r>
          </a:p>
          <a:p>
            <a:r>
              <a:rPr lang="tr-TR" sz="2400" dirty="0" smtClean="0"/>
              <a:t>Muhasebe dışı envanter               </a:t>
            </a:r>
            <a:r>
              <a:rPr lang="tr-TR" sz="2400" b="1" dirty="0" smtClean="0"/>
              <a:t>5.000-</a:t>
            </a:r>
          </a:p>
          <a:p>
            <a:r>
              <a:rPr lang="tr-TR" sz="2400" dirty="0" smtClean="0"/>
              <a:t>Muhasebe içi envanter                 </a:t>
            </a:r>
            <a:r>
              <a:rPr lang="tr-TR" sz="2400" b="1" dirty="0" smtClean="0"/>
              <a:t>8.000-</a:t>
            </a:r>
            <a:r>
              <a:rPr lang="tr-TR" sz="2400" dirty="0" smtClean="0"/>
              <a:t>    </a:t>
            </a:r>
          </a:p>
          <a:p>
            <a:r>
              <a:rPr lang="tr-TR" sz="2400" dirty="0" smtClean="0"/>
              <a:t>                             Fark:                   </a:t>
            </a:r>
            <a:r>
              <a:rPr lang="tr-TR" sz="2400" b="1" dirty="0" smtClean="0"/>
              <a:t>-</a:t>
            </a:r>
            <a:r>
              <a:rPr lang="tr-TR" sz="2400" b="1" dirty="0" smtClean="0"/>
              <a:t>3.000-</a:t>
            </a:r>
          </a:p>
          <a:p>
            <a:endParaRPr lang="tr-TR" sz="2400" b="1" dirty="0" smtClean="0"/>
          </a:p>
          <a:p>
            <a:pPr algn="just"/>
            <a:r>
              <a:rPr lang="tr-TR" sz="2400" dirty="0" smtClean="0"/>
              <a:t>Yapılan incelemede, 3.000 TL tutarındaki hisse senetlerinin (3 adet) her biri 1500 TL değerle satıldığı ve kaydının yapılmadığı görülmüştür.</a:t>
            </a:r>
          </a:p>
          <a:p>
            <a:endParaRPr lang="tr-TR" sz="2400" dirty="0"/>
          </a:p>
        </p:txBody>
      </p:sp>
      <p:cxnSp>
        <p:nvCxnSpPr>
          <p:cNvPr id="5" name="4 Düz Bağlayıcı"/>
          <p:cNvCxnSpPr/>
          <p:nvPr/>
        </p:nvCxnSpPr>
        <p:spPr>
          <a:xfrm>
            <a:off x="4788024" y="1844824"/>
            <a:ext cx="1656184"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tr-TR" sz="2400" dirty="0" smtClean="0"/>
              <a:t>____________31/12/2019__________</a:t>
            </a:r>
            <a:endParaRPr lang="tr-TR" sz="2400" dirty="0" smtClean="0"/>
          </a:p>
          <a:p>
            <a:pPr>
              <a:buNone/>
            </a:pPr>
            <a:r>
              <a:rPr lang="tr-TR" sz="2400" b="1" dirty="0" smtClean="0"/>
              <a:t>100 Kasa </a:t>
            </a:r>
            <a:r>
              <a:rPr lang="tr-TR" sz="2400" b="1" dirty="0" err="1" smtClean="0"/>
              <a:t>Hs</a:t>
            </a:r>
            <a:r>
              <a:rPr lang="tr-TR" sz="2400" b="1" dirty="0" smtClean="0"/>
              <a:t>                       </a:t>
            </a:r>
            <a:r>
              <a:rPr lang="tr-TR" sz="2400" b="1" dirty="0" smtClean="0"/>
              <a:t>                          </a:t>
            </a:r>
            <a:r>
              <a:rPr lang="tr-TR" sz="2400" b="1" dirty="0" smtClean="0"/>
              <a:t>4.500-</a:t>
            </a:r>
          </a:p>
          <a:p>
            <a:pPr>
              <a:buNone/>
            </a:pPr>
            <a:r>
              <a:rPr lang="tr-TR" sz="2400" dirty="0" smtClean="0"/>
              <a:t>         100.01 TL Kasası</a:t>
            </a:r>
          </a:p>
          <a:p>
            <a:pPr>
              <a:buNone/>
            </a:pPr>
            <a:r>
              <a:rPr lang="tr-TR" sz="2400" dirty="0" smtClean="0"/>
              <a:t>                        </a:t>
            </a:r>
            <a:r>
              <a:rPr lang="tr-TR" sz="2400" b="1" dirty="0" smtClean="0"/>
              <a:t>110 Hisse Sen.           </a:t>
            </a:r>
            <a:r>
              <a:rPr lang="tr-TR" sz="2400" b="1" dirty="0" smtClean="0"/>
              <a:t>                 </a:t>
            </a:r>
            <a:r>
              <a:rPr lang="tr-TR" sz="2400" b="1" dirty="0" smtClean="0"/>
              <a:t>3.000-                </a:t>
            </a:r>
          </a:p>
          <a:p>
            <a:pPr>
              <a:buNone/>
            </a:pPr>
            <a:r>
              <a:rPr lang="tr-TR" sz="2400" dirty="0" smtClean="0"/>
              <a:t>                                 110.05 X A.Ş. His.</a:t>
            </a:r>
            <a:r>
              <a:rPr lang="tr-TR" sz="2400" dirty="0" err="1" smtClean="0"/>
              <a:t>snt</a:t>
            </a:r>
            <a:r>
              <a:rPr lang="tr-TR" sz="2400" dirty="0" smtClean="0"/>
              <a:t>.</a:t>
            </a:r>
          </a:p>
          <a:p>
            <a:pPr>
              <a:buNone/>
            </a:pPr>
            <a:r>
              <a:rPr lang="tr-TR" sz="2400" dirty="0" smtClean="0"/>
              <a:t>                        </a:t>
            </a:r>
            <a:r>
              <a:rPr lang="tr-TR" sz="2400" b="1" dirty="0" smtClean="0"/>
              <a:t>645 Menkul </a:t>
            </a:r>
            <a:r>
              <a:rPr lang="tr-TR" sz="2400" b="1" dirty="0" err="1" smtClean="0"/>
              <a:t>Kıym</a:t>
            </a:r>
            <a:r>
              <a:rPr lang="tr-TR" sz="2400" b="1" dirty="0" smtClean="0"/>
              <a:t>.      </a:t>
            </a:r>
            <a:r>
              <a:rPr lang="tr-TR" sz="2400" b="1" dirty="0" smtClean="0"/>
              <a:t>               </a:t>
            </a:r>
            <a:r>
              <a:rPr lang="tr-TR" sz="2400" b="1" dirty="0" smtClean="0"/>
              <a:t>1.500-                 </a:t>
            </a:r>
          </a:p>
          <a:p>
            <a:pPr>
              <a:buNone/>
            </a:pPr>
            <a:r>
              <a:rPr lang="tr-TR" sz="2400" dirty="0" smtClean="0"/>
              <a:t>Satış Karları                              </a:t>
            </a:r>
          </a:p>
          <a:p>
            <a:pPr>
              <a:buNone/>
            </a:pPr>
            <a:r>
              <a:rPr lang="tr-TR" sz="2400" dirty="0" smtClean="0"/>
              <a:t>_______________/   _______________</a:t>
            </a:r>
            <a:endParaRPr lang="tr-TR" sz="2400" dirty="0" smtClean="0"/>
          </a:p>
          <a:p>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400" b="1" dirty="0" smtClean="0"/>
              <a:t/>
            </a:r>
            <a:br>
              <a:rPr lang="tr-TR" sz="2400" b="1" dirty="0" smtClean="0"/>
            </a:br>
            <a:r>
              <a:rPr lang="tr-TR" sz="2400" b="1" dirty="0"/>
              <a:t/>
            </a:r>
            <a:br>
              <a:rPr lang="tr-TR" sz="2400" b="1" dirty="0"/>
            </a:br>
            <a:r>
              <a:rPr lang="tr-TR" sz="2400" b="1" dirty="0" smtClean="0"/>
              <a:t/>
            </a:r>
            <a:br>
              <a:rPr lang="tr-TR" sz="2400" b="1" dirty="0" smtClean="0"/>
            </a:br>
            <a:r>
              <a:rPr lang="tr-TR" sz="2400" b="1" dirty="0" smtClean="0"/>
              <a:t>KONU </a:t>
            </a:r>
            <a:r>
              <a:rPr lang="tr-TR" sz="2400" b="1" dirty="0"/>
              <a:t>TEKRARI VE SINAVA Y</a:t>
            </a:r>
            <a:r>
              <a:rPr lang="en-US" sz="2400" b="1" dirty="0"/>
              <a:t>Ö</a:t>
            </a:r>
            <a:r>
              <a:rPr lang="tr-TR" sz="2400" b="1" dirty="0"/>
              <a:t>NELİK UYGULAMALAR</a:t>
            </a:r>
            <a:r>
              <a:rPr lang="tr-TR" sz="2400" dirty="0"/>
              <a:t/>
            </a:r>
            <a:br>
              <a:rPr lang="tr-TR" sz="2400" dirty="0"/>
            </a:br>
            <a:endParaRPr lang="tr-TR" sz="2400" dirty="0"/>
          </a:p>
        </p:txBody>
      </p:sp>
      <p:sp>
        <p:nvSpPr>
          <p:cNvPr id="3" name="2 İçerik Yer Tutucusu"/>
          <p:cNvSpPr>
            <a:spLocks noGrp="1"/>
          </p:cNvSpPr>
          <p:nvPr>
            <p:ph idx="1"/>
          </p:nvPr>
        </p:nvSpPr>
        <p:spPr>
          <a:xfrm>
            <a:off x="457200" y="1988840"/>
            <a:ext cx="8229600" cy="4137323"/>
          </a:xfrm>
        </p:spPr>
        <p:txBody>
          <a:bodyPr/>
          <a:lstStyle/>
          <a:p>
            <a:endParaRPr lang="tr-TR" sz="2400" dirty="0" smtClean="0"/>
          </a:p>
          <a:p>
            <a:pPr algn="just">
              <a:buNone/>
            </a:pPr>
            <a:r>
              <a:rPr lang="tr-TR" sz="2400" dirty="0" smtClean="0"/>
              <a:t>               </a:t>
            </a:r>
            <a:r>
              <a:rPr lang="tr-TR" sz="2400" b="1" dirty="0" smtClean="0"/>
              <a:t>Muhasebe-2  Dersi </a:t>
            </a:r>
          </a:p>
          <a:p>
            <a:pPr algn="just">
              <a:buNone/>
            </a:pPr>
            <a:r>
              <a:rPr lang="tr-TR" sz="2400" b="1" dirty="0" smtClean="0"/>
              <a:t>D</a:t>
            </a:r>
            <a:r>
              <a:rPr lang="en-US" sz="2400" b="1" dirty="0"/>
              <a:t>ö</a:t>
            </a:r>
            <a:r>
              <a:rPr lang="tr-TR" sz="2400" b="1" dirty="0"/>
              <a:t>nem sonu Envanter, </a:t>
            </a:r>
            <a:endParaRPr lang="tr-TR" sz="2400" b="1" dirty="0" smtClean="0"/>
          </a:p>
          <a:p>
            <a:pPr algn="just">
              <a:buNone/>
            </a:pPr>
            <a:r>
              <a:rPr lang="tr-TR" sz="2400" b="1" dirty="0" smtClean="0"/>
              <a:t>D</a:t>
            </a:r>
            <a:r>
              <a:rPr lang="en-US" sz="2400" b="1" dirty="0"/>
              <a:t>ü</a:t>
            </a:r>
            <a:r>
              <a:rPr lang="tr-TR" sz="2400" b="1" dirty="0" err="1"/>
              <a:t>zeltme</a:t>
            </a:r>
            <a:r>
              <a:rPr lang="tr-TR" sz="2400" b="1" dirty="0"/>
              <a:t> ve Ayarlama </a:t>
            </a:r>
            <a:r>
              <a:rPr lang="tr-TR" sz="2400" b="1" dirty="0" smtClean="0"/>
              <a:t>İşlem</a:t>
            </a:r>
          </a:p>
          <a:p>
            <a:pPr algn="just">
              <a:buNone/>
            </a:pPr>
            <a:r>
              <a:rPr lang="tr-TR" sz="2400" b="1" dirty="0" smtClean="0"/>
              <a:t> </a:t>
            </a:r>
            <a:r>
              <a:rPr lang="tr-TR" sz="2400" b="1" dirty="0"/>
              <a:t>ve Kayıtları:</a:t>
            </a:r>
          </a:p>
          <a:p>
            <a:pPr>
              <a:buNone/>
            </a:pPr>
            <a:endParaRPr lang="tr-TR" dirty="0"/>
          </a:p>
          <a:p>
            <a:endParaRPr lang="tr-TR" dirty="0" smtClean="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tr-TR" sz="2400" b="1" dirty="0" smtClean="0"/>
              <a:t>f) Yukarıdaki Hisse senetlerinin her biri 800 TL değerle sabit olsaydı kayıt şöyle olurdu:</a:t>
            </a:r>
          </a:p>
          <a:p>
            <a:pPr>
              <a:buNone/>
            </a:pPr>
            <a:endParaRPr lang="tr-TR" sz="2400" dirty="0" smtClean="0"/>
          </a:p>
          <a:p>
            <a:pPr>
              <a:buNone/>
            </a:pPr>
            <a:r>
              <a:rPr lang="tr-TR" sz="2400" dirty="0" smtClean="0"/>
              <a:t>___________31/12/2019_________</a:t>
            </a:r>
            <a:endParaRPr lang="tr-TR" sz="2400" dirty="0" smtClean="0"/>
          </a:p>
          <a:p>
            <a:pPr>
              <a:buNone/>
            </a:pPr>
            <a:r>
              <a:rPr lang="tr-TR" sz="2400" b="1" dirty="0" smtClean="0"/>
              <a:t>100 Kasa </a:t>
            </a:r>
            <a:r>
              <a:rPr lang="tr-TR" sz="2400" b="1" dirty="0" err="1" smtClean="0"/>
              <a:t>Hs</a:t>
            </a:r>
            <a:r>
              <a:rPr lang="tr-TR" sz="2400" b="1" dirty="0" smtClean="0"/>
              <a:t>                         </a:t>
            </a:r>
            <a:r>
              <a:rPr lang="tr-TR" sz="2400" b="1" dirty="0" smtClean="0"/>
              <a:t>                       </a:t>
            </a:r>
            <a:r>
              <a:rPr lang="tr-TR" sz="2400" b="1" dirty="0" smtClean="0"/>
              <a:t>2400-</a:t>
            </a:r>
          </a:p>
          <a:p>
            <a:pPr>
              <a:buNone/>
            </a:pPr>
            <a:r>
              <a:rPr lang="tr-TR" sz="2400" b="1" dirty="0" smtClean="0"/>
              <a:t>655 Menkul </a:t>
            </a:r>
            <a:r>
              <a:rPr lang="tr-TR" sz="2400" b="1" dirty="0" err="1" smtClean="0"/>
              <a:t>Kıym</a:t>
            </a:r>
            <a:r>
              <a:rPr lang="tr-TR" sz="2400" b="1" dirty="0" smtClean="0"/>
              <a:t>. Satış z.         </a:t>
            </a:r>
            <a:r>
              <a:rPr lang="tr-TR" sz="2400" b="1" dirty="0" smtClean="0"/>
              <a:t>                600-</a:t>
            </a:r>
            <a:endParaRPr lang="tr-TR" sz="2400" b="1" dirty="0" smtClean="0"/>
          </a:p>
          <a:p>
            <a:pPr>
              <a:buNone/>
            </a:pPr>
            <a:r>
              <a:rPr lang="tr-TR" sz="2400" b="1" dirty="0" smtClean="0"/>
              <a:t>                     110 </a:t>
            </a:r>
            <a:r>
              <a:rPr lang="tr-TR" sz="2400" b="1" dirty="0" smtClean="0"/>
              <a:t>Hisse Sent. Hs.          </a:t>
            </a:r>
            <a:r>
              <a:rPr lang="tr-TR" sz="2400" b="1" dirty="0" smtClean="0"/>
              <a:t>               </a:t>
            </a:r>
            <a:r>
              <a:rPr lang="tr-TR" sz="2400" b="1" dirty="0" smtClean="0"/>
              <a:t>3.000-                       </a:t>
            </a:r>
          </a:p>
          <a:p>
            <a:pPr>
              <a:buNone/>
            </a:pPr>
            <a:r>
              <a:rPr lang="tr-TR" sz="2400" dirty="0" smtClean="0"/>
              <a:t>_______________   /  _____________</a:t>
            </a:r>
            <a:endParaRPr lang="tr-TR" sz="2400" dirty="0" smtClean="0"/>
          </a:p>
          <a:p>
            <a:endParaRPr lang="tr-T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1"/>
            <a:ext cx="8229600" cy="5400600"/>
          </a:xfrm>
        </p:spPr>
        <p:txBody>
          <a:bodyPr>
            <a:noAutofit/>
          </a:bodyPr>
          <a:lstStyle/>
          <a:p>
            <a:pPr>
              <a:buNone/>
            </a:pPr>
            <a:r>
              <a:rPr lang="tr-TR" sz="2400" b="1" dirty="0" smtClean="0"/>
              <a:t>g) 20.000 değerindeki alacak senedi protesto olmuş ve gerekli yasal takibe başlanmış ve tamamı üzerinden karşılık ayrılacaktır.</a:t>
            </a:r>
          </a:p>
          <a:p>
            <a:pPr>
              <a:buNone/>
            </a:pPr>
            <a:r>
              <a:rPr lang="tr-TR" sz="2400" dirty="0" smtClean="0"/>
              <a:t>____________31/12/2019____________</a:t>
            </a:r>
            <a:endParaRPr lang="tr-TR" sz="2400" dirty="0" smtClean="0"/>
          </a:p>
          <a:p>
            <a:pPr>
              <a:buNone/>
            </a:pPr>
            <a:r>
              <a:rPr lang="tr-TR" sz="2400" b="1" dirty="0" smtClean="0"/>
              <a:t>128 Şüpheli Tic. Alacaklar      </a:t>
            </a:r>
            <a:r>
              <a:rPr lang="tr-TR" sz="2400" b="1" dirty="0" smtClean="0"/>
              <a:t>                         20.000-</a:t>
            </a:r>
            <a:endParaRPr lang="tr-TR" sz="2400" b="1" dirty="0" smtClean="0"/>
          </a:p>
          <a:p>
            <a:pPr>
              <a:buNone/>
            </a:pPr>
            <a:r>
              <a:rPr lang="tr-TR" sz="2400" dirty="0" smtClean="0"/>
              <a:t>             </a:t>
            </a:r>
            <a:r>
              <a:rPr lang="tr-TR" sz="2400" b="1" dirty="0" smtClean="0"/>
              <a:t>121 Alacak Sen.                           </a:t>
            </a:r>
            <a:r>
              <a:rPr lang="tr-TR" sz="2400" b="1" dirty="0" smtClean="0"/>
              <a:t>                    </a:t>
            </a:r>
            <a:r>
              <a:rPr lang="tr-TR" sz="2400" b="1" dirty="0" smtClean="0"/>
              <a:t>20.000-                                      </a:t>
            </a:r>
          </a:p>
          <a:p>
            <a:pPr>
              <a:buNone/>
            </a:pPr>
            <a:r>
              <a:rPr lang="tr-TR" sz="2400" dirty="0" smtClean="0"/>
              <a:t>Senedin şüpheli hale gelmesi</a:t>
            </a:r>
          </a:p>
          <a:p>
            <a:pPr>
              <a:buNone/>
            </a:pPr>
            <a:r>
              <a:rPr lang="tr-TR" sz="2400" dirty="0" smtClean="0"/>
              <a:t>____________31/12/2019____________</a:t>
            </a:r>
            <a:endParaRPr lang="tr-TR" sz="2400" dirty="0" smtClean="0"/>
          </a:p>
          <a:p>
            <a:pPr>
              <a:buNone/>
            </a:pPr>
            <a:r>
              <a:rPr lang="tr-TR" sz="2400" b="1" dirty="0" smtClean="0"/>
              <a:t>654 Karşılık Gideri </a:t>
            </a:r>
            <a:r>
              <a:rPr lang="tr-TR" sz="2400" b="1" dirty="0" err="1" smtClean="0"/>
              <a:t>Hs</a:t>
            </a:r>
            <a:r>
              <a:rPr lang="tr-TR" sz="2400" b="1" dirty="0" smtClean="0"/>
              <a:t>            </a:t>
            </a:r>
            <a:r>
              <a:rPr lang="tr-TR" sz="2400" b="1" dirty="0" smtClean="0"/>
              <a:t>                           </a:t>
            </a:r>
            <a:r>
              <a:rPr lang="tr-TR" sz="2400" b="1" dirty="0" smtClean="0"/>
              <a:t>20.000-</a:t>
            </a:r>
          </a:p>
          <a:p>
            <a:pPr>
              <a:buNone/>
            </a:pPr>
            <a:r>
              <a:rPr lang="tr-TR" sz="2400" dirty="0" smtClean="0"/>
              <a:t>          654.01 Şüpheli Alacak Karşılık </a:t>
            </a:r>
            <a:r>
              <a:rPr lang="tr-TR" sz="2400" dirty="0" smtClean="0"/>
              <a:t>Gideri          </a:t>
            </a:r>
            <a:endParaRPr lang="tr-TR" sz="2400" dirty="0" smtClean="0"/>
          </a:p>
          <a:p>
            <a:pPr>
              <a:buNone/>
            </a:pPr>
            <a:r>
              <a:rPr lang="tr-TR" sz="2400" b="1" dirty="0" smtClean="0"/>
              <a:t>          129 Şüpheli Tic. Al. Krş.               </a:t>
            </a:r>
            <a:r>
              <a:rPr lang="tr-TR" sz="2400" b="1" dirty="0" smtClean="0"/>
              <a:t>                    </a:t>
            </a:r>
            <a:r>
              <a:rPr lang="tr-TR" sz="2400" b="1" dirty="0" smtClean="0"/>
              <a:t>20.000-                      </a:t>
            </a:r>
          </a:p>
          <a:p>
            <a:pPr>
              <a:buNone/>
            </a:pPr>
            <a:r>
              <a:rPr lang="tr-TR" sz="2400" dirty="0" smtClean="0"/>
              <a:t>Şüpheli Alacağa Karşılık </a:t>
            </a:r>
            <a:r>
              <a:rPr lang="tr-TR" sz="2400" dirty="0" smtClean="0"/>
              <a:t>Ayrılması</a:t>
            </a:r>
          </a:p>
          <a:p>
            <a:pPr>
              <a:buNone/>
            </a:pPr>
            <a:r>
              <a:rPr lang="tr-TR" sz="2400" dirty="0" smtClean="0"/>
              <a:t>________________        ______________</a:t>
            </a:r>
          </a:p>
          <a:p>
            <a:pPr marL="0" indent="0">
              <a:buNone/>
            </a:pPr>
            <a:endParaRPr lang="tr-TR" sz="2400" dirty="0"/>
          </a:p>
        </p:txBody>
      </p:sp>
      <p:cxnSp>
        <p:nvCxnSpPr>
          <p:cNvPr id="5" name="4 Düz Bağlayıcı"/>
          <p:cNvCxnSpPr/>
          <p:nvPr/>
        </p:nvCxnSpPr>
        <p:spPr>
          <a:xfrm flipV="1">
            <a:off x="3131840" y="5661248"/>
            <a:ext cx="360040" cy="36004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r>
              <a:rPr lang="tr-TR" sz="2400" dirty="0" smtClean="0"/>
              <a:t>  </a:t>
            </a:r>
            <a:r>
              <a:rPr lang="tr-TR" sz="2400" b="1" dirty="0" smtClean="0"/>
              <a:t>h) Yukarıdaki alacak senedinin 12.000 TL değerinde bir teminat( örn. Halı v.b) olsaydı kayıt şöyle olurdu</a:t>
            </a:r>
            <a:r>
              <a:rPr lang="tr-TR" sz="2400" dirty="0" smtClean="0"/>
              <a:t>.</a:t>
            </a:r>
            <a:endParaRPr lang="tr-TR" sz="2400" dirty="0" smtClean="0"/>
          </a:p>
          <a:p>
            <a:pPr>
              <a:buNone/>
            </a:pPr>
            <a:r>
              <a:rPr lang="tr-TR" sz="2400" dirty="0" smtClean="0"/>
              <a:t>_____________31/12/2019</a:t>
            </a:r>
            <a:r>
              <a:rPr lang="tr-TR" sz="2400" dirty="0" smtClean="0"/>
              <a:t>___________</a:t>
            </a:r>
            <a:endParaRPr lang="tr-TR" sz="2400" dirty="0" smtClean="0"/>
          </a:p>
          <a:p>
            <a:pPr>
              <a:buNone/>
            </a:pPr>
            <a:r>
              <a:rPr lang="tr-TR" sz="2400" b="1" dirty="0" smtClean="0"/>
              <a:t>654 Karşılık </a:t>
            </a:r>
            <a:r>
              <a:rPr lang="tr-TR" sz="2400" b="1" dirty="0" err="1" smtClean="0"/>
              <a:t>Gid</a:t>
            </a:r>
            <a:r>
              <a:rPr lang="tr-TR" sz="2400" b="1" dirty="0" smtClean="0"/>
              <a:t>. Hs.             </a:t>
            </a:r>
            <a:r>
              <a:rPr lang="tr-TR" sz="2400" b="1" dirty="0" smtClean="0"/>
              <a:t>                       </a:t>
            </a:r>
            <a:r>
              <a:rPr lang="tr-TR" sz="2400" b="1" dirty="0" smtClean="0"/>
              <a:t>8.000-</a:t>
            </a:r>
          </a:p>
          <a:p>
            <a:pPr>
              <a:buNone/>
            </a:pPr>
            <a:r>
              <a:rPr lang="tr-TR" sz="2400" b="1" dirty="0" smtClean="0"/>
              <a:t>         129 Şüpheli Tic. Al. </a:t>
            </a:r>
            <a:r>
              <a:rPr lang="tr-TR" sz="2400" b="1" dirty="0" err="1" smtClean="0"/>
              <a:t>Krş</a:t>
            </a:r>
            <a:r>
              <a:rPr lang="tr-TR" sz="2400" b="1" dirty="0" smtClean="0"/>
              <a:t>          </a:t>
            </a:r>
            <a:r>
              <a:rPr lang="tr-TR" sz="2400" b="1" dirty="0" smtClean="0"/>
              <a:t>                      </a:t>
            </a:r>
            <a:r>
              <a:rPr lang="tr-TR" sz="2400" b="1" dirty="0" smtClean="0"/>
              <a:t>8.000-</a:t>
            </a:r>
          </a:p>
          <a:p>
            <a:pPr>
              <a:buNone/>
            </a:pPr>
            <a:r>
              <a:rPr lang="tr-TR" sz="2400" dirty="0" smtClean="0"/>
              <a:t>__________________/ _______________</a:t>
            </a:r>
            <a:endParaRPr lang="tr-TR"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r>
              <a:rPr lang="tr-TR" sz="2400" b="1" dirty="0" smtClean="0"/>
              <a:t>i) 5000 TL tutarında önceki yıl karşılık ayrılan bir alacağın tahsilinin mümkün olmadığı anlaşılmıştır.</a:t>
            </a:r>
          </a:p>
          <a:p>
            <a:pPr>
              <a:buNone/>
            </a:pPr>
            <a:r>
              <a:rPr lang="tr-TR" sz="2400" dirty="0" smtClean="0"/>
              <a:t>______________31/12/2019</a:t>
            </a:r>
            <a:r>
              <a:rPr lang="tr-TR" sz="2400" dirty="0" smtClean="0"/>
              <a:t>___________</a:t>
            </a:r>
            <a:endParaRPr lang="tr-TR" sz="2400" dirty="0" smtClean="0"/>
          </a:p>
          <a:p>
            <a:pPr>
              <a:buNone/>
            </a:pPr>
            <a:r>
              <a:rPr lang="tr-TR" sz="2400" b="1" dirty="0" smtClean="0"/>
              <a:t>129 Şüpheli Tic. Al. Krş.		</a:t>
            </a:r>
            <a:r>
              <a:rPr lang="tr-TR" sz="2400" b="1" dirty="0" smtClean="0"/>
              <a:t>            5.000-</a:t>
            </a:r>
            <a:endParaRPr lang="tr-TR" sz="2400" b="1" dirty="0" smtClean="0"/>
          </a:p>
          <a:p>
            <a:pPr>
              <a:buNone/>
            </a:pPr>
            <a:r>
              <a:rPr lang="tr-TR" sz="2400" b="1" dirty="0" smtClean="0"/>
              <a:t>	     128 Şüpheli Tic. Al.			</a:t>
            </a:r>
            <a:r>
              <a:rPr lang="tr-TR" sz="2400" b="1" dirty="0" smtClean="0"/>
              <a:t>        5.000-</a:t>
            </a:r>
            <a:endParaRPr lang="tr-TR" sz="2400" dirty="0" smtClean="0"/>
          </a:p>
          <a:p>
            <a:pPr>
              <a:buNone/>
            </a:pPr>
            <a:r>
              <a:rPr lang="tr-TR" sz="2400" dirty="0" smtClean="0"/>
              <a:t>Şüpheli alacağın tahsilinin imkansız hale </a:t>
            </a:r>
            <a:r>
              <a:rPr lang="tr-TR" sz="2400" dirty="0" smtClean="0"/>
              <a:t>gelmesi</a:t>
            </a:r>
            <a:endParaRPr lang="tr-TR" sz="2400" dirty="0" smtClean="0"/>
          </a:p>
          <a:p>
            <a:pPr>
              <a:buNone/>
            </a:pPr>
            <a:r>
              <a:rPr lang="tr-TR" sz="2400" dirty="0" smtClean="0"/>
              <a:t>__________________/  ______________</a:t>
            </a:r>
            <a:endParaRPr lang="tr-T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r>
              <a:rPr lang="tr-TR" sz="2400" dirty="0" smtClean="0"/>
              <a:t>   </a:t>
            </a:r>
            <a:r>
              <a:rPr lang="tr-TR" sz="2400" b="1" dirty="0" smtClean="0"/>
              <a:t>j) Alıcılarla yapılan mutabakat sonucunda daha önce kasa fazlası olarak geçici hesaba kaydedilmiş alıcılardan Ali </a:t>
            </a:r>
            <a:r>
              <a:rPr lang="tr-TR" sz="2400" b="1" dirty="0" err="1" smtClean="0"/>
              <a:t>Çokbilir</a:t>
            </a:r>
            <a:r>
              <a:rPr lang="tr-TR" sz="2400" b="1" dirty="0" smtClean="0"/>
              <a:t>’ in  25.000 çek ve Ali Şahin’in  de 5.000 nakit ödediği ve hesaplarını kapattıkları, fakat herhangi bir kayıt yapılmadığı görülmüştür.</a:t>
            </a:r>
          </a:p>
          <a:p>
            <a:pPr>
              <a:buNone/>
            </a:pPr>
            <a:endParaRPr lang="tr-TR"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tr-TR" sz="2400" dirty="0" smtClean="0"/>
              <a:t>________________31/12/2019__________</a:t>
            </a:r>
            <a:endParaRPr lang="tr-TR" sz="2400" dirty="0" smtClean="0"/>
          </a:p>
          <a:p>
            <a:pPr>
              <a:buNone/>
            </a:pPr>
            <a:r>
              <a:rPr lang="tr-TR" sz="2400" b="1" dirty="0" smtClean="0"/>
              <a:t>397 Sayım ve </a:t>
            </a:r>
            <a:r>
              <a:rPr lang="tr-TR" sz="2400" b="1" dirty="0" err="1" smtClean="0"/>
              <a:t>Tes</a:t>
            </a:r>
            <a:r>
              <a:rPr lang="tr-TR" sz="2400" b="1" dirty="0" smtClean="0"/>
              <a:t>. Faz.		</a:t>
            </a:r>
            <a:r>
              <a:rPr lang="tr-TR" sz="2400" b="1" dirty="0" smtClean="0"/>
              <a:t>                     2.500-</a:t>
            </a:r>
            <a:endParaRPr lang="tr-TR" sz="2400" b="1" dirty="0" smtClean="0"/>
          </a:p>
          <a:p>
            <a:pPr>
              <a:buNone/>
            </a:pPr>
            <a:r>
              <a:rPr lang="tr-TR" sz="2400" b="1" dirty="0" smtClean="0"/>
              <a:t>	   120 Alıcılar Hs.				</a:t>
            </a:r>
            <a:r>
              <a:rPr lang="tr-TR" sz="2400" b="1" dirty="0" smtClean="0"/>
              <a:t>             </a:t>
            </a:r>
            <a:r>
              <a:rPr lang="tr-TR" sz="2400" b="1" dirty="0" smtClean="0"/>
              <a:t>2.500-</a:t>
            </a:r>
          </a:p>
          <a:p>
            <a:pPr>
              <a:buNone/>
            </a:pPr>
            <a:r>
              <a:rPr lang="tr-TR" sz="2400" dirty="0" smtClean="0"/>
              <a:t>	              120.05 Ali </a:t>
            </a:r>
            <a:r>
              <a:rPr lang="tr-TR" sz="2400" dirty="0" err="1" smtClean="0"/>
              <a:t>Çokbilir</a:t>
            </a:r>
            <a:endParaRPr lang="tr-TR" sz="2400" dirty="0" smtClean="0"/>
          </a:p>
          <a:p>
            <a:pPr>
              <a:buNone/>
            </a:pPr>
            <a:r>
              <a:rPr lang="tr-TR" sz="2400" dirty="0" smtClean="0"/>
              <a:t>Alıcılar hesabının düzeltilmesi</a:t>
            </a:r>
          </a:p>
          <a:p>
            <a:pPr>
              <a:buNone/>
            </a:pPr>
            <a:r>
              <a:rPr lang="tr-TR" sz="2400" dirty="0" smtClean="0"/>
              <a:t>_________________31/12/2019_________</a:t>
            </a:r>
            <a:endParaRPr lang="tr-TR" sz="2400" dirty="0" smtClean="0"/>
          </a:p>
          <a:p>
            <a:pPr>
              <a:buNone/>
            </a:pPr>
            <a:r>
              <a:rPr lang="tr-TR" sz="2400" b="1" dirty="0" smtClean="0"/>
              <a:t>397 Sayım ve </a:t>
            </a:r>
            <a:r>
              <a:rPr lang="tr-TR" sz="2400" b="1" dirty="0" err="1" smtClean="0"/>
              <a:t>Tes</a:t>
            </a:r>
            <a:r>
              <a:rPr lang="tr-TR" sz="2400" b="1" dirty="0" smtClean="0"/>
              <a:t>. Faz		</a:t>
            </a:r>
            <a:r>
              <a:rPr lang="tr-TR" sz="2400" b="1" dirty="0" smtClean="0"/>
              <a:t>                                 5.000-</a:t>
            </a:r>
            <a:endParaRPr lang="tr-TR" sz="2400" b="1" dirty="0" smtClean="0"/>
          </a:p>
          <a:p>
            <a:pPr>
              <a:buNone/>
            </a:pPr>
            <a:r>
              <a:rPr lang="tr-TR" sz="2400" b="1" dirty="0" smtClean="0"/>
              <a:t>	    120 Alıcılar </a:t>
            </a:r>
            <a:r>
              <a:rPr lang="tr-TR" sz="2400" b="1" dirty="0" err="1" smtClean="0"/>
              <a:t>Hs</a:t>
            </a:r>
            <a:r>
              <a:rPr lang="tr-TR" sz="2400" b="1" dirty="0" smtClean="0"/>
              <a:t>				   </a:t>
            </a:r>
            <a:r>
              <a:rPr lang="tr-TR" sz="2400" b="1" dirty="0" smtClean="0"/>
              <a:t>             5.000-</a:t>
            </a:r>
            <a:endParaRPr lang="tr-TR" sz="2400" b="1" dirty="0" smtClean="0"/>
          </a:p>
          <a:p>
            <a:pPr>
              <a:buNone/>
            </a:pPr>
            <a:r>
              <a:rPr lang="tr-TR" sz="2400" dirty="0" smtClean="0"/>
              <a:t>Alıcılar hesabının düzeltilmesi</a:t>
            </a:r>
          </a:p>
          <a:p>
            <a:pPr>
              <a:buNone/>
            </a:pPr>
            <a:r>
              <a:rPr lang="tr-TR" sz="2400" dirty="0" smtClean="0"/>
              <a:t>___________________/   _______________</a:t>
            </a:r>
            <a:endParaRPr lang="tr-TR" sz="2400" dirty="0" smtClean="0"/>
          </a:p>
          <a:p>
            <a:pPr>
              <a:buNone/>
            </a:pPr>
            <a:endParaRPr lang="tr-T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tr-TR" sz="2400" b="1" dirty="0" smtClean="0"/>
              <a:t>k) Depodaki stoklardan 15.000 TL tutarındaki malın değerini kısmen kaybettiği belirlenmiştir.</a:t>
            </a:r>
          </a:p>
          <a:p>
            <a:pPr>
              <a:buNone/>
            </a:pPr>
            <a:r>
              <a:rPr lang="tr-TR" sz="2400" dirty="0" smtClean="0"/>
              <a:t>_______________31/12/2019</a:t>
            </a:r>
            <a:r>
              <a:rPr lang="tr-TR" sz="2400" dirty="0" smtClean="0"/>
              <a:t>_________</a:t>
            </a:r>
            <a:endParaRPr lang="tr-TR" sz="2400" dirty="0" smtClean="0"/>
          </a:p>
          <a:p>
            <a:pPr>
              <a:buNone/>
            </a:pPr>
            <a:r>
              <a:rPr lang="tr-TR" sz="2400" b="1" dirty="0" smtClean="0"/>
              <a:t>157 Diğer Stoklar			</a:t>
            </a:r>
            <a:r>
              <a:rPr lang="tr-TR" sz="2400" b="1" dirty="0" smtClean="0"/>
              <a:t>         15.000-</a:t>
            </a:r>
            <a:endParaRPr lang="tr-TR" sz="2400" b="1" dirty="0" smtClean="0"/>
          </a:p>
          <a:p>
            <a:pPr>
              <a:buNone/>
            </a:pPr>
            <a:r>
              <a:rPr lang="tr-TR" sz="2400" dirty="0" smtClean="0"/>
              <a:t>	     157.01 Tic. Malın Değer Kaybı</a:t>
            </a:r>
          </a:p>
          <a:p>
            <a:pPr>
              <a:buNone/>
            </a:pPr>
            <a:r>
              <a:rPr lang="tr-TR" sz="2400" dirty="0" smtClean="0"/>
              <a:t>		     </a:t>
            </a:r>
            <a:r>
              <a:rPr lang="tr-TR" sz="2400" b="1" dirty="0" smtClean="0"/>
              <a:t>153 Ticari Mallar			</a:t>
            </a:r>
            <a:r>
              <a:rPr lang="tr-TR" sz="2400" b="1" dirty="0" smtClean="0"/>
              <a:t>15.000-</a:t>
            </a:r>
            <a:endParaRPr lang="tr-TR" sz="2400" dirty="0" smtClean="0"/>
          </a:p>
          <a:p>
            <a:pPr>
              <a:buNone/>
            </a:pPr>
            <a:r>
              <a:rPr lang="tr-TR" sz="1800" dirty="0" smtClean="0"/>
              <a:t>Değerini kaybeden malların ilgili hesaba aktarılması</a:t>
            </a:r>
          </a:p>
          <a:p>
            <a:pPr>
              <a:buNone/>
            </a:pPr>
            <a:r>
              <a:rPr lang="tr-TR" sz="2400" dirty="0" smtClean="0"/>
              <a:t>__________________   </a:t>
            </a:r>
            <a:r>
              <a:rPr lang="tr-TR" sz="2400" dirty="0" smtClean="0"/>
              <a:t>/ _____________</a:t>
            </a:r>
            <a:endParaRPr lang="tr-TR" sz="2400" dirty="0" smtClean="0"/>
          </a:p>
          <a:p>
            <a:pPr>
              <a:buNone/>
            </a:pPr>
            <a:endParaRPr lang="tr-T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tr-TR" sz="2400" b="1" dirty="0" smtClean="0"/>
              <a:t>l) Bu mallara 7.000 TL emsal bedel takdir edilmiştir.</a:t>
            </a:r>
          </a:p>
          <a:p>
            <a:pPr>
              <a:buNone/>
            </a:pPr>
            <a:endParaRPr lang="tr-TR" sz="2400" b="1" dirty="0" smtClean="0"/>
          </a:p>
          <a:p>
            <a:pPr>
              <a:buNone/>
            </a:pPr>
            <a:r>
              <a:rPr lang="tr-TR" sz="2400" dirty="0" smtClean="0"/>
              <a:t>____________31/12/2019_________</a:t>
            </a:r>
            <a:endParaRPr lang="tr-TR" sz="2400" dirty="0" smtClean="0"/>
          </a:p>
          <a:p>
            <a:pPr>
              <a:buNone/>
            </a:pPr>
            <a:r>
              <a:rPr lang="tr-TR" sz="2400" b="1" dirty="0" smtClean="0"/>
              <a:t>654 Karşılık </a:t>
            </a:r>
            <a:r>
              <a:rPr lang="tr-TR" sz="2400" b="1" dirty="0" err="1" smtClean="0"/>
              <a:t>Gid</a:t>
            </a:r>
            <a:r>
              <a:rPr lang="tr-TR" sz="2400" b="1" dirty="0" smtClean="0"/>
              <a:t>. Hs.		</a:t>
            </a:r>
            <a:r>
              <a:rPr lang="tr-TR" sz="2400" b="1" dirty="0" smtClean="0"/>
              <a:t>                  8.000-</a:t>
            </a:r>
            <a:endParaRPr lang="tr-TR" sz="2400" b="1" dirty="0" smtClean="0"/>
          </a:p>
          <a:p>
            <a:pPr>
              <a:buNone/>
            </a:pPr>
            <a:r>
              <a:rPr lang="tr-TR" sz="2400" dirty="0" smtClean="0"/>
              <a:t>	      </a:t>
            </a:r>
            <a:r>
              <a:rPr lang="tr-TR" sz="2400" b="1" dirty="0" smtClean="0"/>
              <a:t>158 Stok Değer Düş.		</a:t>
            </a:r>
            <a:r>
              <a:rPr lang="tr-TR" sz="2400" b="1" dirty="0" smtClean="0"/>
              <a:t>            8.000-</a:t>
            </a:r>
            <a:endParaRPr lang="tr-TR" sz="2400" dirty="0" smtClean="0"/>
          </a:p>
          <a:p>
            <a:pPr>
              <a:buNone/>
            </a:pPr>
            <a:r>
              <a:rPr lang="tr-TR" sz="2000" dirty="0" smtClean="0"/>
              <a:t>Emsal bedelin üstündeki değer için karşılık ayrılması</a:t>
            </a:r>
          </a:p>
          <a:p>
            <a:pPr>
              <a:buNone/>
            </a:pPr>
            <a:r>
              <a:rPr lang="tr-TR" sz="2400" dirty="0" smtClean="0"/>
              <a:t>_________________/ _______________</a:t>
            </a:r>
            <a:endParaRPr lang="tr-TR"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r>
              <a:rPr lang="tr-TR" sz="2400" b="1" dirty="0" smtClean="0"/>
              <a:t>m) İşletmenin amortismana tabi varlıklarından 50.000 </a:t>
            </a:r>
            <a:r>
              <a:rPr lang="tr-TR" sz="2400" b="1" dirty="0" err="1" smtClean="0"/>
              <a:t>lik</a:t>
            </a:r>
            <a:r>
              <a:rPr lang="tr-TR" sz="2400" b="1" dirty="0" smtClean="0"/>
              <a:t> makineleri ile 40.000 </a:t>
            </a:r>
            <a:r>
              <a:rPr lang="tr-TR" sz="2400" b="1" dirty="0" err="1" smtClean="0"/>
              <a:t>lik</a:t>
            </a:r>
            <a:r>
              <a:rPr lang="tr-TR" sz="2400" b="1" dirty="0" smtClean="0"/>
              <a:t> taşıtları ve 100.000 TL </a:t>
            </a:r>
            <a:r>
              <a:rPr lang="tr-TR" sz="2400" b="1" dirty="0" err="1" smtClean="0"/>
              <a:t>lik</a:t>
            </a:r>
            <a:r>
              <a:rPr lang="tr-TR" sz="2400" b="1" dirty="0" smtClean="0"/>
              <a:t> binaları için amortisman hesaplanacaktır.</a:t>
            </a:r>
          </a:p>
          <a:p>
            <a:pPr algn="just"/>
            <a:r>
              <a:rPr lang="tr-TR" sz="2400" dirty="0" smtClean="0"/>
              <a:t>Amortisman oranı % 10, yöntem normal yöntemdir. Bina amortisman oranı % 8 </a:t>
            </a:r>
            <a:r>
              <a:rPr lang="tr-TR" sz="2400" dirty="0" err="1" smtClean="0"/>
              <a:t>dir</a:t>
            </a:r>
            <a:r>
              <a:rPr lang="tr-TR" sz="2400" dirty="0" smtClean="0"/>
              <a:t>.</a:t>
            </a:r>
          </a:p>
          <a:p>
            <a:pPr algn="just">
              <a:buNone/>
            </a:pPr>
            <a:r>
              <a:rPr lang="tr-TR" sz="2400" b="1" dirty="0" smtClean="0"/>
              <a:t>50.000 x 0,10 = </a:t>
            </a:r>
            <a:r>
              <a:rPr lang="tr-TR" sz="2400" b="1" dirty="0" smtClean="0"/>
              <a:t> 5.000</a:t>
            </a:r>
            <a:endParaRPr lang="tr-TR" sz="2400" b="1" dirty="0" smtClean="0"/>
          </a:p>
          <a:p>
            <a:pPr algn="just">
              <a:buNone/>
            </a:pPr>
            <a:r>
              <a:rPr lang="tr-TR" sz="2400" b="1" dirty="0" smtClean="0"/>
              <a:t>40.000 x 0,10= </a:t>
            </a:r>
            <a:r>
              <a:rPr lang="tr-TR" sz="2400" b="1" dirty="0" smtClean="0"/>
              <a:t>  </a:t>
            </a:r>
            <a:r>
              <a:rPr lang="tr-TR" sz="2400" b="1" dirty="0" smtClean="0"/>
              <a:t>4.000</a:t>
            </a:r>
          </a:p>
          <a:p>
            <a:pPr algn="just">
              <a:buNone/>
            </a:pPr>
            <a:r>
              <a:rPr lang="tr-TR" sz="2400" b="1" dirty="0" smtClean="0"/>
              <a:t>		                  9.000</a:t>
            </a:r>
          </a:p>
          <a:p>
            <a:pPr algn="just">
              <a:buNone/>
            </a:pPr>
            <a:r>
              <a:rPr lang="tr-TR" sz="2400" b="1" dirty="0" smtClean="0"/>
              <a:t>100.000 x 0,03</a:t>
            </a:r>
            <a:r>
              <a:rPr lang="tr-TR" sz="2400" b="1" dirty="0" smtClean="0"/>
              <a:t>=  3.000</a:t>
            </a:r>
            <a:endParaRPr lang="tr-TR" sz="2400" b="1" dirty="0" smtClean="0"/>
          </a:p>
          <a:p>
            <a:pPr algn="just">
              <a:buNone/>
            </a:pPr>
            <a:r>
              <a:rPr lang="tr-TR" sz="2400" b="1" dirty="0" smtClean="0"/>
              <a:t>		                 </a:t>
            </a:r>
            <a:r>
              <a:rPr lang="tr-TR" sz="2400" b="1" dirty="0" smtClean="0"/>
              <a:t>12.000</a:t>
            </a:r>
            <a:endParaRPr lang="tr-TR" sz="2400" b="1" dirty="0" smtClean="0"/>
          </a:p>
          <a:p>
            <a:pPr algn="just"/>
            <a:endParaRPr lang="tr-TR" sz="2400" dirty="0"/>
          </a:p>
        </p:txBody>
      </p:sp>
      <p:cxnSp>
        <p:nvCxnSpPr>
          <p:cNvPr id="5" name="4 Düz Bağlayıcı"/>
          <p:cNvCxnSpPr/>
          <p:nvPr/>
        </p:nvCxnSpPr>
        <p:spPr>
          <a:xfrm>
            <a:off x="2555776" y="3429000"/>
            <a:ext cx="1099779" cy="0"/>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a:off x="2555776" y="4293096"/>
            <a:ext cx="955763"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548680"/>
            <a:ext cx="8784976" cy="5577483"/>
          </a:xfrm>
        </p:spPr>
        <p:txBody>
          <a:bodyPr>
            <a:normAutofit/>
          </a:bodyPr>
          <a:lstStyle/>
          <a:p>
            <a:pPr>
              <a:buNone/>
            </a:pPr>
            <a:r>
              <a:rPr lang="tr-TR" sz="2400" dirty="0" smtClean="0"/>
              <a:t>_______________31/12/2019</a:t>
            </a:r>
            <a:r>
              <a:rPr lang="tr-TR" sz="2400" dirty="0" smtClean="0"/>
              <a:t>___________</a:t>
            </a:r>
            <a:endParaRPr lang="tr-TR" sz="2400" dirty="0" smtClean="0"/>
          </a:p>
          <a:p>
            <a:pPr>
              <a:buNone/>
            </a:pPr>
            <a:r>
              <a:rPr lang="tr-TR" sz="2400" b="1" dirty="0" smtClean="0"/>
              <a:t>796 Amortisman Tük. </a:t>
            </a:r>
            <a:r>
              <a:rPr lang="tr-TR" sz="2400" b="1" dirty="0" err="1" smtClean="0"/>
              <a:t>Payl</a:t>
            </a:r>
            <a:r>
              <a:rPr lang="tr-TR" sz="2400" b="1" dirty="0" smtClean="0"/>
              <a:t>.(veya) </a:t>
            </a:r>
          </a:p>
          <a:p>
            <a:pPr>
              <a:buNone/>
            </a:pPr>
            <a:r>
              <a:rPr lang="tr-TR" sz="2400" b="1" dirty="0" smtClean="0"/>
              <a:t>632 Genel Yönetim </a:t>
            </a:r>
            <a:r>
              <a:rPr lang="tr-TR" sz="2400" b="1" dirty="0" err="1" smtClean="0"/>
              <a:t>Gid</a:t>
            </a:r>
            <a:r>
              <a:rPr lang="tr-TR" sz="2400" b="1" dirty="0" smtClean="0"/>
              <a:t>.(veya)       </a:t>
            </a:r>
            <a:r>
              <a:rPr lang="tr-TR" sz="2400" b="1" dirty="0" smtClean="0"/>
              <a:t>                        12.000</a:t>
            </a:r>
            <a:endParaRPr lang="tr-TR" sz="2400" b="1" dirty="0" smtClean="0"/>
          </a:p>
          <a:p>
            <a:pPr>
              <a:buNone/>
            </a:pPr>
            <a:r>
              <a:rPr lang="tr-TR" sz="2400" b="1" dirty="0" smtClean="0"/>
              <a:t>770 Genel Yön. </a:t>
            </a:r>
            <a:r>
              <a:rPr lang="tr-TR" sz="2400" b="1" dirty="0" err="1" smtClean="0"/>
              <a:t>Gid</a:t>
            </a:r>
            <a:r>
              <a:rPr lang="tr-TR" sz="2400" b="1" dirty="0" smtClean="0"/>
              <a:t>. (veya )</a:t>
            </a:r>
          </a:p>
          <a:p>
            <a:pPr>
              <a:buNone/>
            </a:pPr>
            <a:r>
              <a:rPr lang="tr-TR" sz="2400" b="1" dirty="0" smtClean="0"/>
              <a:t>	         157 Birikmiş </a:t>
            </a:r>
            <a:r>
              <a:rPr lang="tr-TR" sz="2400" b="1" dirty="0" err="1" smtClean="0"/>
              <a:t>Amort</a:t>
            </a:r>
            <a:r>
              <a:rPr lang="tr-TR" sz="2400" b="1" dirty="0" smtClean="0"/>
              <a:t>.                     </a:t>
            </a:r>
            <a:r>
              <a:rPr lang="tr-TR" sz="2400" b="1" dirty="0" smtClean="0"/>
              <a:t>          </a:t>
            </a:r>
            <a:r>
              <a:rPr lang="tr-TR" sz="2400" b="1" dirty="0" smtClean="0"/>
              <a:t>12.000 				</a:t>
            </a:r>
          </a:p>
          <a:p>
            <a:pPr>
              <a:buNone/>
            </a:pPr>
            <a:r>
              <a:rPr lang="tr-TR" sz="1800" dirty="0" smtClean="0"/>
              <a:t>Duran varlıklar için dönem sonunda amortisman kaydı</a:t>
            </a:r>
          </a:p>
          <a:p>
            <a:pPr>
              <a:buNone/>
            </a:pPr>
            <a:r>
              <a:rPr lang="tr-TR" sz="2400" dirty="0" smtClean="0"/>
              <a:t>___________________/ _______________</a:t>
            </a:r>
            <a:endParaRPr lang="tr-TR" sz="2400" dirty="0" smtClean="0"/>
          </a:p>
          <a:p>
            <a:endParaRPr lang="tr-TR" sz="2400" dirty="0"/>
          </a:p>
        </p:txBody>
      </p:sp>
      <p:cxnSp>
        <p:nvCxnSpPr>
          <p:cNvPr id="5" name="4 Düz Bağlayıcı"/>
          <p:cNvCxnSpPr/>
          <p:nvPr/>
        </p:nvCxnSpPr>
        <p:spPr>
          <a:xfrm>
            <a:off x="6012160" y="980728"/>
            <a:ext cx="216024" cy="288032"/>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a:off x="5382090" y="1628800"/>
            <a:ext cx="630070" cy="0"/>
          </a:xfrm>
          <a:prstGeom prst="line">
            <a:avLst/>
          </a:prstGeom>
        </p:spPr>
        <p:style>
          <a:lnRef idx="2">
            <a:schemeClr val="dk1"/>
          </a:lnRef>
          <a:fillRef idx="0">
            <a:schemeClr val="dk1"/>
          </a:fillRef>
          <a:effectRef idx="1">
            <a:schemeClr val="dk1"/>
          </a:effectRef>
          <a:fontRef idx="minor">
            <a:schemeClr val="tx1"/>
          </a:fontRef>
        </p:style>
      </p:cxnSp>
      <p:cxnSp>
        <p:nvCxnSpPr>
          <p:cNvPr id="10" name="9 Düz Bağlayıcı"/>
          <p:cNvCxnSpPr/>
          <p:nvPr/>
        </p:nvCxnSpPr>
        <p:spPr>
          <a:xfrm flipV="1">
            <a:off x="5031556" y="1786189"/>
            <a:ext cx="1080120" cy="405304"/>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008112"/>
          </a:xfrm>
        </p:spPr>
        <p:txBody>
          <a:bodyPr>
            <a:noAutofit/>
          </a:bodyPr>
          <a:lstStyle/>
          <a:p>
            <a:r>
              <a:rPr lang="tr-TR" sz="3600" b="1" dirty="0" smtClean="0"/>
              <a:t>260 Haklar Hesabında; Envanter, Düzeltme ve Ayarlama Kayıtları</a:t>
            </a:r>
            <a:br>
              <a:rPr lang="tr-TR" sz="3600" b="1" dirty="0" smtClean="0"/>
            </a:br>
            <a:endParaRPr lang="tr-TR" sz="3200" b="1" dirty="0"/>
          </a:p>
        </p:txBody>
      </p:sp>
      <p:sp>
        <p:nvSpPr>
          <p:cNvPr id="3" name="2 İçerik Yer Tutucusu"/>
          <p:cNvSpPr>
            <a:spLocks noGrp="1"/>
          </p:cNvSpPr>
          <p:nvPr>
            <p:ph idx="1"/>
          </p:nvPr>
        </p:nvSpPr>
        <p:spPr>
          <a:xfrm>
            <a:off x="611560" y="1628800"/>
            <a:ext cx="7643192" cy="4525963"/>
          </a:xfrm>
        </p:spPr>
        <p:txBody>
          <a:bodyPr>
            <a:normAutofit/>
          </a:bodyPr>
          <a:lstStyle/>
          <a:p>
            <a:pPr algn="just"/>
            <a:r>
              <a:rPr lang="tr-TR" sz="2400" dirty="0" smtClean="0"/>
              <a:t>       A </a:t>
            </a:r>
            <a:r>
              <a:rPr lang="tr-TR" sz="2400" dirty="0"/>
              <a:t>işletmesi, hazineye ait bir maden ocağından mermer çıkarma hakkını, 50.000 TL+ % 18 KDV karşılığında 01/06/2019 Tarihinde satın almıştır. İşletme mermerin tamamını 10/02/2022 tarihine kadar çıkarmış, araziyi bu tarihte hazineye bırakmıştır. İlgili hesap bilgileri şöyledir: </a:t>
            </a:r>
          </a:p>
          <a:p>
            <a:endParaRPr lang="tr-T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548680"/>
            <a:ext cx="7920880" cy="5577483"/>
          </a:xfrm>
        </p:spPr>
        <p:txBody>
          <a:bodyPr>
            <a:normAutofit/>
          </a:bodyPr>
          <a:lstStyle/>
          <a:p>
            <a:pPr>
              <a:buNone/>
            </a:pPr>
            <a:r>
              <a:rPr lang="tr-TR" sz="2400" dirty="0" smtClean="0"/>
              <a:t>  </a:t>
            </a:r>
            <a:r>
              <a:rPr lang="tr-TR" sz="2400" b="1" dirty="0" smtClean="0"/>
              <a:t>n) İşletmenin kasasında 1dolar= 2 TL iken alınmış 8.000 dolar bulunmaktadır. Dönem sonunda 1 dolar= 2.80 TL </a:t>
            </a:r>
            <a:r>
              <a:rPr lang="tr-TR" sz="2400" b="1" dirty="0" err="1" smtClean="0"/>
              <a:t>dir</a:t>
            </a:r>
            <a:r>
              <a:rPr lang="tr-TR" sz="2400" b="1" dirty="0" smtClean="0"/>
              <a:t>. </a:t>
            </a:r>
          </a:p>
          <a:p>
            <a:pPr>
              <a:buNone/>
            </a:pPr>
            <a:r>
              <a:rPr lang="tr-TR" sz="2400" dirty="0" smtClean="0"/>
              <a:t>   2.80- 2= 0,80</a:t>
            </a:r>
          </a:p>
          <a:p>
            <a:pPr>
              <a:buNone/>
            </a:pPr>
            <a:r>
              <a:rPr lang="tr-TR" sz="2400" dirty="0" smtClean="0"/>
              <a:t>   8.000x0,80= 6400 TL</a:t>
            </a:r>
          </a:p>
          <a:p>
            <a:pPr>
              <a:buNone/>
            </a:pPr>
            <a:r>
              <a:rPr lang="tr-TR" sz="2400" dirty="0" smtClean="0"/>
              <a:t> </a:t>
            </a:r>
          </a:p>
          <a:p>
            <a:pPr>
              <a:buNone/>
            </a:pPr>
            <a:r>
              <a:rPr lang="tr-TR" sz="2400" dirty="0" smtClean="0"/>
              <a:t>______________31/12/2019__________</a:t>
            </a:r>
            <a:endParaRPr lang="tr-TR" sz="2400" dirty="0" smtClean="0"/>
          </a:p>
          <a:p>
            <a:pPr>
              <a:buNone/>
            </a:pPr>
            <a:r>
              <a:rPr lang="tr-TR" sz="2400" b="1" dirty="0" smtClean="0"/>
              <a:t>100 Kasa </a:t>
            </a:r>
            <a:r>
              <a:rPr lang="tr-TR" sz="2400" b="1" dirty="0" err="1" smtClean="0"/>
              <a:t>Hs</a:t>
            </a:r>
            <a:r>
              <a:rPr lang="tr-TR" sz="2400" b="1" dirty="0" smtClean="0"/>
              <a:t>			</a:t>
            </a:r>
            <a:r>
              <a:rPr lang="tr-TR" sz="2400" b="1" dirty="0" smtClean="0"/>
              <a:t>                       6.400-</a:t>
            </a:r>
            <a:endParaRPr lang="tr-TR" sz="2400" b="1" dirty="0" smtClean="0"/>
          </a:p>
          <a:p>
            <a:pPr>
              <a:buNone/>
            </a:pPr>
            <a:r>
              <a:rPr lang="tr-TR" sz="2400" dirty="0" smtClean="0"/>
              <a:t>	    100.02 Yabancı Paralar</a:t>
            </a:r>
          </a:p>
          <a:p>
            <a:pPr>
              <a:buNone/>
            </a:pPr>
            <a:r>
              <a:rPr lang="tr-TR" sz="2400" dirty="0" smtClean="0"/>
              <a:t>		</a:t>
            </a:r>
            <a:r>
              <a:rPr lang="tr-TR" sz="2400" b="1" dirty="0" smtClean="0"/>
              <a:t>646 Kambiyo Karları	</a:t>
            </a:r>
            <a:r>
              <a:rPr lang="tr-TR" sz="2400" b="1" dirty="0" smtClean="0"/>
              <a:t>                               6.400-</a:t>
            </a:r>
            <a:endParaRPr lang="tr-TR" sz="2400" b="1" dirty="0" smtClean="0"/>
          </a:p>
          <a:p>
            <a:pPr>
              <a:buNone/>
            </a:pPr>
            <a:r>
              <a:rPr lang="tr-TR" sz="2400" dirty="0" smtClean="0"/>
              <a:t>Kur farkından doğanlar</a:t>
            </a:r>
          </a:p>
          <a:p>
            <a:pPr>
              <a:buNone/>
            </a:pPr>
            <a:r>
              <a:rPr lang="tr-TR" sz="2400" dirty="0" smtClean="0"/>
              <a:t>____________________/ ______________</a:t>
            </a:r>
            <a:endParaRPr lang="tr-TR" sz="2400" dirty="0" smtClean="0"/>
          </a:p>
          <a:p>
            <a:pPr>
              <a:buNone/>
            </a:pPr>
            <a:endParaRPr lang="tr-T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r>
              <a:rPr lang="tr-TR" sz="2400" b="1" dirty="0" smtClean="0"/>
              <a:t>   o) Satıştan kaynaklanan ve yurtdışı satıcılara olan borç 10.000 dolar dır. </a:t>
            </a:r>
            <a:r>
              <a:rPr lang="tr-TR" sz="2400" dirty="0" smtClean="0"/>
              <a:t>Satış yapıldığında  </a:t>
            </a:r>
          </a:p>
          <a:p>
            <a:pPr algn="just">
              <a:buNone/>
            </a:pPr>
            <a:r>
              <a:rPr lang="tr-TR" sz="2400" dirty="0" smtClean="0"/>
              <a:t>    1 dolar=2 TL iken, dönem sonunda 1 dolar= 3,80 </a:t>
            </a:r>
            <a:r>
              <a:rPr lang="tr-TR" sz="2400" dirty="0" err="1" smtClean="0"/>
              <a:t>dir</a:t>
            </a:r>
            <a:r>
              <a:rPr lang="tr-TR" sz="2400" dirty="0" smtClean="0"/>
              <a:t>.</a:t>
            </a:r>
          </a:p>
          <a:p>
            <a:pPr>
              <a:buNone/>
            </a:pPr>
            <a:r>
              <a:rPr lang="tr-TR" sz="2400" dirty="0" smtClean="0"/>
              <a:t>    3,80-2= 0,80</a:t>
            </a:r>
          </a:p>
          <a:p>
            <a:pPr>
              <a:buNone/>
            </a:pPr>
            <a:r>
              <a:rPr lang="tr-TR" sz="2400" dirty="0" smtClean="0"/>
              <a:t>    10.000x0,80= 8.000</a:t>
            </a:r>
          </a:p>
          <a:p>
            <a:pPr>
              <a:buNone/>
            </a:pPr>
            <a:r>
              <a:rPr lang="tr-TR" sz="2400" dirty="0" smtClean="0"/>
              <a:t>________________31/12/2019____________</a:t>
            </a:r>
            <a:endParaRPr lang="tr-TR" sz="2400" dirty="0" smtClean="0"/>
          </a:p>
          <a:p>
            <a:pPr>
              <a:buNone/>
            </a:pPr>
            <a:r>
              <a:rPr lang="tr-TR" sz="2400" b="1" dirty="0" smtClean="0"/>
              <a:t>656 Kambiyo zararları		</a:t>
            </a:r>
            <a:r>
              <a:rPr lang="tr-TR" sz="2400" b="1" dirty="0" smtClean="0"/>
              <a:t>                             5.000-</a:t>
            </a:r>
            <a:endParaRPr lang="tr-TR" sz="2400" b="1" dirty="0" smtClean="0"/>
          </a:p>
          <a:p>
            <a:pPr>
              <a:buNone/>
            </a:pPr>
            <a:r>
              <a:rPr lang="tr-TR" sz="2400" b="1" dirty="0" smtClean="0"/>
              <a:t>	     320 Satıcılar				</a:t>
            </a:r>
            <a:r>
              <a:rPr lang="tr-TR" sz="2400" b="1" dirty="0" smtClean="0"/>
              <a:t>            </a:t>
            </a:r>
            <a:r>
              <a:rPr lang="tr-TR" sz="2400" b="1" dirty="0" smtClean="0"/>
              <a:t>5.000-</a:t>
            </a:r>
          </a:p>
          <a:p>
            <a:pPr>
              <a:buNone/>
            </a:pPr>
            <a:r>
              <a:rPr lang="tr-TR" sz="2400" dirty="0" smtClean="0"/>
              <a:t>Kur farkından kaynaklanan zarar</a:t>
            </a:r>
          </a:p>
          <a:p>
            <a:pPr>
              <a:buNone/>
            </a:pPr>
            <a:r>
              <a:rPr lang="tr-TR" sz="2400" dirty="0" smtClean="0"/>
              <a:t>_________________/____________________</a:t>
            </a:r>
            <a:endParaRPr lang="tr-T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just">
              <a:buNone/>
            </a:pPr>
            <a:r>
              <a:rPr lang="tr-TR" sz="2400" b="1" dirty="0" smtClean="0"/>
              <a:t>ö) Dönem sonunda maliyet hesap sınıfındaki hesaplardaki bilgiler şöyledir.</a:t>
            </a:r>
          </a:p>
          <a:p>
            <a:pPr>
              <a:buNone/>
            </a:pPr>
            <a:r>
              <a:rPr lang="tr-TR" sz="2400" dirty="0" smtClean="0"/>
              <a:t> </a:t>
            </a:r>
            <a:endParaRPr lang="tr-TR" sz="2400" b="1" dirty="0" smtClean="0"/>
          </a:p>
          <a:p>
            <a:pPr>
              <a:buNone/>
            </a:pPr>
            <a:r>
              <a:rPr lang="tr-TR" sz="2400" b="1" dirty="0" smtClean="0"/>
              <a:t>794 </a:t>
            </a:r>
            <a:r>
              <a:rPr lang="tr-TR" sz="2400" b="1" dirty="0" err="1" smtClean="0"/>
              <a:t>Çeş</a:t>
            </a:r>
            <a:r>
              <a:rPr lang="tr-TR" sz="2400" b="1" dirty="0" smtClean="0"/>
              <a:t>. </a:t>
            </a:r>
            <a:r>
              <a:rPr lang="tr-TR" sz="2400" b="1" dirty="0" err="1" smtClean="0"/>
              <a:t>Gid</a:t>
            </a:r>
            <a:r>
              <a:rPr lang="tr-TR" sz="2400" dirty="0" smtClean="0"/>
              <a:t>.  </a:t>
            </a:r>
            <a:r>
              <a:rPr lang="tr-TR" sz="2400" b="1" dirty="0" smtClean="0"/>
              <a:t>796 </a:t>
            </a:r>
            <a:r>
              <a:rPr lang="tr-TR" sz="2400" b="1" dirty="0" err="1" smtClean="0"/>
              <a:t>Amort</a:t>
            </a:r>
            <a:r>
              <a:rPr lang="tr-TR" sz="2400" b="1" dirty="0" smtClean="0"/>
              <a:t>. Ve T.P   </a:t>
            </a:r>
            <a:r>
              <a:rPr lang="tr-TR" sz="2400" b="1" dirty="0" smtClean="0"/>
              <a:t>  793 </a:t>
            </a:r>
            <a:r>
              <a:rPr lang="tr-TR" sz="2400" b="1" dirty="0" smtClean="0"/>
              <a:t>Dış Sağ. Fayda</a:t>
            </a:r>
          </a:p>
          <a:p>
            <a:pPr>
              <a:buNone/>
            </a:pPr>
            <a:r>
              <a:rPr lang="tr-TR" sz="2400" b="1" dirty="0" smtClean="0"/>
              <a:t>40.000              32.000                     </a:t>
            </a:r>
            <a:r>
              <a:rPr lang="tr-TR" sz="2400" b="1" dirty="0" smtClean="0"/>
              <a:t>    </a:t>
            </a:r>
            <a:r>
              <a:rPr lang="tr-TR" sz="2400" b="1" dirty="0" smtClean="0"/>
              <a:t>5.800</a:t>
            </a:r>
          </a:p>
          <a:p>
            <a:pPr>
              <a:buNone/>
            </a:pPr>
            <a:endParaRPr lang="tr-TR" sz="2400" dirty="0"/>
          </a:p>
        </p:txBody>
      </p:sp>
      <p:cxnSp>
        <p:nvCxnSpPr>
          <p:cNvPr id="5" name="4 Düz Bağlayıcı"/>
          <p:cNvCxnSpPr/>
          <p:nvPr/>
        </p:nvCxnSpPr>
        <p:spPr>
          <a:xfrm>
            <a:off x="395536" y="2276872"/>
            <a:ext cx="1728192" cy="0"/>
          </a:xfrm>
          <a:prstGeom prst="line">
            <a:avLst/>
          </a:prstGeom>
        </p:spPr>
        <p:style>
          <a:lnRef idx="2">
            <a:schemeClr val="dk1"/>
          </a:lnRef>
          <a:fillRef idx="0">
            <a:schemeClr val="dk1"/>
          </a:fillRef>
          <a:effectRef idx="1">
            <a:schemeClr val="dk1"/>
          </a:effectRef>
          <a:fontRef idx="minor">
            <a:schemeClr val="tx1"/>
          </a:fontRef>
        </p:style>
      </p:cxnSp>
      <p:cxnSp>
        <p:nvCxnSpPr>
          <p:cNvPr id="7" name="6 Düz Bağlayıcı"/>
          <p:cNvCxnSpPr/>
          <p:nvPr/>
        </p:nvCxnSpPr>
        <p:spPr>
          <a:xfrm>
            <a:off x="1475656" y="2276872"/>
            <a:ext cx="0" cy="1008112"/>
          </a:xfrm>
          <a:prstGeom prst="line">
            <a:avLst/>
          </a:prstGeom>
        </p:spPr>
        <p:style>
          <a:lnRef idx="2">
            <a:schemeClr val="dk1"/>
          </a:lnRef>
          <a:fillRef idx="0">
            <a:schemeClr val="dk1"/>
          </a:fillRef>
          <a:effectRef idx="1">
            <a:schemeClr val="dk1"/>
          </a:effectRef>
          <a:fontRef idx="minor">
            <a:schemeClr val="tx1"/>
          </a:fontRef>
        </p:style>
      </p:cxnSp>
      <p:cxnSp>
        <p:nvCxnSpPr>
          <p:cNvPr id="9" name="8 Düz Bağlayıcı"/>
          <p:cNvCxnSpPr/>
          <p:nvPr/>
        </p:nvCxnSpPr>
        <p:spPr>
          <a:xfrm>
            <a:off x="2267744" y="2276872"/>
            <a:ext cx="2448272" cy="0"/>
          </a:xfrm>
          <a:prstGeom prst="line">
            <a:avLst/>
          </a:prstGeom>
        </p:spPr>
        <p:style>
          <a:lnRef idx="2">
            <a:schemeClr val="dk1"/>
          </a:lnRef>
          <a:fillRef idx="0">
            <a:schemeClr val="dk1"/>
          </a:fillRef>
          <a:effectRef idx="1">
            <a:schemeClr val="dk1"/>
          </a:effectRef>
          <a:fontRef idx="minor">
            <a:schemeClr val="tx1"/>
          </a:fontRef>
        </p:style>
      </p:cxnSp>
      <p:cxnSp>
        <p:nvCxnSpPr>
          <p:cNvPr id="11" name="10 Düz Bağlayıcı"/>
          <p:cNvCxnSpPr/>
          <p:nvPr/>
        </p:nvCxnSpPr>
        <p:spPr>
          <a:xfrm>
            <a:off x="3275856" y="2276872"/>
            <a:ext cx="0" cy="936104"/>
          </a:xfrm>
          <a:prstGeom prst="line">
            <a:avLst/>
          </a:prstGeom>
        </p:spPr>
        <p:style>
          <a:lnRef idx="2">
            <a:schemeClr val="dk1"/>
          </a:lnRef>
          <a:fillRef idx="0">
            <a:schemeClr val="dk1"/>
          </a:fillRef>
          <a:effectRef idx="1">
            <a:schemeClr val="dk1"/>
          </a:effectRef>
          <a:fontRef idx="minor">
            <a:schemeClr val="tx1"/>
          </a:fontRef>
        </p:style>
      </p:cxnSp>
      <p:cxnSp>
        <p:nvCxnSpPr>
          <p:cNvPr id="13" name="12 Düz Bağlayıcı"/>
          <p:cNvCxnSpPr/>
          <p:nvPr/>
        </p:nvCxnSpPr>
        <p:spPr>
          <a:xfrm>
            <a:off x="4860032" y="2276872"/>
            <a:ext cx="2736304" cy="0"/>
          </a:xfrm>
          <a:prstGeom prst="line">
            <a:avLst/>
          </a:prstGeom>
        </p:spPr>
        <p:style>
          <a:lnRef idx="2">
            <a:schemeClr val="dk1"/>
          </a:lnRef>
          <a:fillRef idx="0">
            <a:schemeClr val="dk1"/>
          </a:fillRef>
          <a:effectRef idx="1">
            <a:schemeClr val="dk1"/>
          </a:effectRef>
          <a:fontRef idx="minor">
            <a:schemeClr val="tx1"/>
          </a:fontRef>
        </p:style>
      </p:cxnSp>
      <p:cxnSp>
        <p:nvCxnSpPr>
          <p:cNvPr id="15" name="14 Düz Bağlayıcı"/>
          <p:cNvCxnSpPr/>
          <p:nvPr/>
        </p:nvCxnSpPr>
        <p:spPr>
          <a:xfrm>
            <a:off x="5868144" y="2276872"/>
            <a:ext cx="0" cy="108012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548680"/>
            <a:ext cx="7787208" cy="5577483"/>
          </a:xfrm>
        </p:spPr>
        <p:txBody>
          <a:bodyPr>
            <a:normAutofit/>
          </a:bodyPr>
          <a:lstStyle/>
          <a:p>
            <a:pPr algn="just">
              <a:buNone/>
            </a:pPr>
            <a:r>
              <a:rPr lang="tr-TR" sz="2400" dirty="0" smtClean="0"/>
              <a:t>     Yukarıdaki </a:t>
            </a:r>
            <a:r>
              <a:rPr lang="tr-TR" sz="2400" dirty="0" smtClean="0"/>
              <a:t>giderler dönem sonunda Yansıtma </a:t>
            </a:r>
            <a:r>
              <a:rPr lang="tr-TR" sz="2400" dirty="0" err="1" smtClean="0"/>
              <a:t>Hs</a:t>
            </a:r>
            <a:r>
              <a:rPr lang="tr-TR" sz="2400" dirty="0" smtClean="0"/>
              <a:t> kullanılarak 632 Genel Yönetim Giderleri Hesabına aktarılmalıdır.</a:t>
            </a:r>
          </a:p>
          <a:p>
            <a:pPr algn="just">
              <a:buNone/>
            </a:pPr>
            <a:r>
              <a:rPr lang="tr-TR" sz="2400" dirty="0" smtClean="0"/>
              <a:t> </a:t>
            </a:r>
          </a:p>
          <a:p>
            <a:pPr algn="just">
              <a:buNone/>
            </a:pPr>
            <a:r>
              <a:rPr lang="tr-TR" sz="2400" dirty="0" smtClean="0"/>
              <a:t>______________31/12/2019</a:t>
            </a:r>
            <a:r>
              <a:rPr lang="tr-TR" sz="2400" dirty="0" smtClean="0"/>
              <a:t>_________</a:t>
            </a:r>
            <a:endParaRPr lang="tr-TR" sz="2400" dirty="0" smtClean="0"/>
          </a:p>
          <a:p>
            <a:pPr algn="just">
              <a:buNone/>
            </a:pPr>
            <a:r>
              <a:rPr lang="tr-TR" sz="2400" b="1" dirty="0" smtClean="0"/>
              <a:t>632 Genel Yönetim Gideri Hs. </a:t>
            </a:r>
            <a:r>
              <a:rPr lang="tr-TR" sz="2400" b="1" dirty="0" smtClean="0"/>
              <a:t>                  </a:t>
            </a:r>
            <a:r>
              <a:rPr lang="tr-TR" sz="2400" b="1" dirty="0" smtClean="0"/>
              <a:t>77.800- </a:t>
            </a:r>
            <a:r>
              <a:rPr lang="tr-TR" sz="2400" dirty="0" smtClean="0"/>
              <a:t>	    </a:t>
            </a:r>
            <a:endParaRPr lang="tr-TR" sz="2400" dirty="0" smtClean="0"/>
          </a:p>
          <a:p>
            <a:pPr algn="just">
              <a:buNone/>
            </a:pPr>
            <a:r>
              <a:rPr lang="tr-TR" sz="2400" dirty="0"/>
              <a:t> </a:t>
            </a:r>
            <a:r>
              <a:rPr lang="tr-TR" sz="2400" dirty="0" smtClean="0"/>
              <a:t>               </a:t>
            </a:r>
            <a:r>
              <a:rPr lang="tr-TR" sz="2400" dirty="0" smtClean="0"/>
              <a:t> </a:t>
            </a:r>
            <a:r>
              <a:rPr lang="tr-TR" sz="2400" b="1" dirty="0" smtClean="0"/>
              <a:t>798 Gider </a:t>
            </a:r>
            <a:r>
              <a:rPr lang="tr-TR" sz="2400" b="1" dirty="0" err="1" smtClean="0"/>
              <a:t>Çeş</a:t>
            </a:r>
            <a:r>
              <a:rPr lang="tr-TR" sz="2400" b="1" dirty="0" smtClean="0"/>
              <a:t>. Yansıtma Hs. </a:t>
            </a:r>
            <a:r>
              <a:rPr lang="tr-TR" sz="2400" b="1" dirty="0" smtClean="0"/>
              <a:t>               77.800-</a:t>
            </a:r>
            <a:r>
              <a:rPr lang="tr-TR" sz="2400" b="1" dirty="0" smtClean="0"/>
              <a:t>	</a:t>
            </a:r>
          </a:p>
          <a:p>
            <a:pPr algn="just">
              <a:buNone/>
            </a:pPr>
            <a:r>
              <a:rPr lang="tr-TR" sz="2400" dirty="0" smtClean="0"/>
              <a:t>_________________   </a:t>
            </a:r>
            <a:r>
              <a:rPr lang="tr-TR" sz="2400" dirty="0" smtClean="0"/>
              <a:t>/  ______________</a:t>
            </a:r>
            <a:endParaRPr lang="tr-TR" sz="2400" dirty="0" smtClean="0"/>
          </a:p>
          <a:p>
            <a:pPr algn="just"/>
            <a:endParaRPr lang="tr-T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tr-TR" sz="2400" dirty="0" smtClean="0"/>
              <a:t>______________31/12/2019</a:t>
            </a:r>
            <a:r>
              <a:rPr lang="tr-TR" sz="2400" dirty="0" smtClean="0"/>
              <a:t>____________</a:t>
            </a:r>
            <a:endParaRPr lang="tr-TR" sz="2400" b="1" dirty="0" smtClean="0"/>
          </a:p>
          <a:p>
            <a:pPr>
              <a:buNone/>
            </a:pPr>
            <a:r>
              <a:rPr lang="tr-TR" sz="2400" b="1" dirty="0" smtClean="0"/>
              <a:t>798 Gider </a:t>
            </a:r>
            <a:r>
              <a:rPr lang="tr-TR" sz="2400" b="1" dirty="0" err="1" smtClean="0"/>
              <a:t>Çeş</a:t>
            </a:r>
            <a:r>
              <a:rPr lang="tr-TR" sz="2400" b="1" dirty="0" smtClean="0"/>
              <a:t>. Yansıtma </a:t>
            </a:r>
            <a:r>
              <a:rPr lang="tr-TR" sz="2400" b="1" dirty="0" err="1" smtClean="0"/>
              <a:t>Hs</a:t>
            </a:r>
            <a:r>
              <a:rPr lang="tr-TR" sz="2400" b="1" dirty="0" smtClean="0"/>
              <a:t>		</a:t>
            </a:r>
            <a:r>
              <a:rPr lang="tr-TR" sz="2400" b="1" dirty="0" smtClean="0"/>
              <a:t>            77.800-</a:t>
            </a:r>
            <a:endParaRPr lang="tr-TR" sz="2400" b="1" dirty="0" smtClean="0"/>
          </a:p>
          <a:p>
            <a:pPr>
              <a:buNone/>
            </a:pPr>
            <a:r>
              <a:rPr lang="tr-TR" sz="2400" b="1" dirty="0" smtClean="0"/>
              <a:t>       793 Dışarıdan Sağ. Fayda ve </a:t>
            </a:r>
            <a:r>
              <a:rPr lang="tr-TR" sz="2400" b="1" dirty="0" err="1" smtClean="0"/>
              <a:t>Hizm</a:t>
            </a:r>
            <a:r>
              <a:rPr lang="tr-TR" sz="2400" b="1" dirty="0" smtClean="0"/>
              <a:t>. 	</a:t>
            </a:r>
            <a:r>
              <a:rPr lang="tr-TR" sz="2400" b="1" dirty="0" smtClean="0"/>
              <a:t>            5.800</a:t>
            </a:r>
            <a:r>
              <a:rPr lang="tr-TR" sz="2400" b="1" dirty="0"/>
              <a:t>-</a:t>
            </a:r>
            <a:endParaRPr lang="tr-TR" sz="2400" b="1" dirty="0" smtClean="0"/>
          </a:p>
          <a:p>
            <a:pPr>
              <a:buNone/>
            </a:pPr>
            <a:r>
              <a:rPr lang="tr-TR" sz="2400" b="1" dirty="0" smtClean="0"/>
              <a:t>	   794 Çeşitli Giderler		</a:t>
            </a:r>
            <a:r>
              <a:rPr lang="tr-TR" sz="2400" b="1" dirty="0"/>
              <a:t> </a:t>
            </a:r>
            <a:r>
              <a:rPr lang="tr-TR" sz="2400" b="1" dirty="0" smtClean="0"/>
              <a:t>                      40.000-</a:t>
            </a:r>
            <a:endParaRPr lang="tr-TR" sz="2400" b="1" dirty="0" smtClean="0"/>
          </a:p>
          <a:p>
            <a:pPr>
              <a:buNone/>
            </a:pPr>
            <a:r>
              <a:rPr lang="tr-TR" sz="2400" b="1" dirty="0" smtClean="0"/>
              <a:t>	   796 </a:t>
            </a:r>
            <a:r>
              <a:rPr lang="tr-TR" sz="2400" b="1" dirty="0" err="1" smtClean="0"/>
              <a:t>Amort</a:t>
            </a:r>
            <a:r>
              <a:rPr lang="tr-TR" sz="2400" b="1" dirty="0" smtClean="0"/>
              <a:t>. Ve Tük. </a:t>
            </a:r>
            <a:r>
              <a:rPr lang="tr-TR" sz="2400" b="1" dirty="0" err="1" smtClean="0"/>
              <a:t>Payl</a:t>
            </a:r>
            <a:r>
              <a:rPr lang="tr-TR" sz="2400" b="1" dirty="0" smtClean="0"/>
              <a:t>.			</a:t>
            </a:r>
            <a:r>
              <a:rPr lang="tr-TR" sz="2400" b="1" dirty="0" smtClean="0"/>
              <a:t>         32.000-</a:t>
            </a:r>
            <a:endParaRPr lang="tr-TR" sz="2400" dirty="0" smtClean="0"/>
          </a:p>
          <a:p>
            <a:pPr>
              <a:buNone/>
            </a:pPr>
            <a:r>
              <a:rPr lang="tr-TR" sz="1800" dirty="0" smtClean="0"/>
              <a:t>7. </a:t>
            </a:r>
            <a:r>
              <a:rPr lang="tr-TR" sz="1800" dirty="0" err="1" smtClean="0"/>
              <a:t>Hs</a:t>
            </a:r>
            <a:r>
              <a:rPr lang="tr-TR" sz="1800" dirty="0" smtClean="0"/>
              <a:t> sınıfındaki giderlerin genel yönetim giderleri hesabına devri</a:t>
            </a:r>
          </a:p>
          <a:p>
            <a:pPr>
              <a:buNone/>
            </a:pPr>
            <a:r>
              <a:rPr lang="tr-TR" sz="2400" dirty="0" smtClean="0"/>
              <a:t>__________________ /  ________________</a:t>
            </a:r>
            <a:endParaRPr lang="tr-TR" sz="2400" dirty="0" smtClean="0"/>
          </a:p>
          <a:p>
            <a:endParaRPr lang="tr-TR"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412776"/>
            <a:ext cx="7776864" cy="5577483"/>
          </a:xfrm>
        </p:spPr>
        <p:txBody>
          <a:bodyPr>
            <a:normAutofit/>
          </a:bodyPr>
          <a:lstStyle/>
          <a:p>
            <a:pPr algn="just"/>
            <a:r>
              <a:rPr lang="tr-TR" sz="2400" dirty="0" smtClean="0"/>
              <a:t>Dikkat edilirse; 798 </a:t>
            </a:r>
            <a:r>
              <a:rPr lang="tr-TR" sz="2400" dirty="0" err="1" smtClean="0"/>
              <a:t>Gid</a:t>
            </a:r>
            <a:r>
              <a:rPr lang="tr-TR" sz="2400" dirty="0" smtClean="0"/>
              <a:t>. </a:t>
            </a:r>
            <a:r>
              <a:rPr lang="tr-TR" sz="2400" dirty="0" err="1" smtClean="0"/>
              <a:t>Çeş</a:t>
            </a:r>
            <a:r>
              <a:rPr lang="tr-TR" sz="2400" dirty="0" smtClean="0"/>
              <a:t>. </a:t>
            </a:r>
            <a:r>
              <a:rPr lang="tr-TR" sz="2400" dirty="0" err="1" smtClean="0"/>
              <a:t>Yans</a:t>
            </a:r>
            <a:r>
              <a:rPr lang="tr-TR" sz="2400" dirty="0" smtClean="0"/>
              <a:t>. </a:t>
            </a:r>
            <a:r>
              <a:rPr lang="tr-TR" sz="2400" dirty="0" err="1" smtClean="0"/>
              <a:t>Hs</a:t>
            </a:r>
            <a:r>
              <a:rPr lang="tr-TR" sz="2400" dirty="0" smtClean="0"/>
              <a:t> önce </a:t>
            </a:r>
            <a:r>
              <a:rPr lang="tr-TR" sz="2400" dirty="0" err="1" smtClean="0"/>
              <a:t>alacaklandırıldı</a:t>
            </a:r>
            <a:r>
              <a:rPr lang="tr-TR" sz="2400" dirty="0" smtClean="0"/>
              <a:t>, sonraki madde de aynı tutar kadar borçlandırıldı ve kapandı, sıfırlandı.</a:t>
            </a:r>
          </a:p>
          <a:p>
            <a:pPr algn="just"/>
            <a:r>
              <a:rPr lang="tr-TR" sz="2400" dirty="0" smtClean="0"/>
              <a:t>Tek amaç; 7 ile başlayan Gider Hesaplarının </a:t>
            </a:r>
            <a:r>
              <a:rPr lang="tr-TR" sz="2400" dirty="0" err="1" smtClean="0"/>
              <a:t>daki</a:t>
            </a:r>
            <a:r>
              <a:rPr lang="tr-TR" sz="2400" dirty="0" smtClean="0"/>
              <a:t> tutarları G. H.s sınıfındaki 632 Gen. Yön. </a:t>
            </a:r>
            <a:r>
              <a:rPr lang="tr-TR" sz="2400" dirty="0" err="1" smtClean="0"/>
              <a:t>Gid</a:t>
            </a:r>
            <a:r>
              <a:rPr lang="tr-TR" sz="2400" dirty="0" smtClean="0"/>
              <a:t>. Hesabına yansıtmak( göndermek)tir.</a:t>
            </a:r>
          </a:p>
          <a:p>
            <a:pPr algn="just"/>
            <a:endParaRPr lang="tr-TR"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332656"/>
            <a:ext cx="6984776" cy="5793507"/>
          </a:xfrm>
        </p:spPr>
        <p:txBody>
          <a:bodyPr>
            <a:normAutofit/>
          </a:bodyPr>
          <a:lstStyle/>
          <a:p>
            <a:pPr algn="just">
              <a:buNone/>
            </a:pPr>
            <a:endParaRPr lang="tr-TR" sz="2400" dirty="0" smtClean="0"/>
          </a:p>
          <a:p>
            <a:pPr algn="just">
              <a:buNone/>
            </a:pPr>
            <a:r>
              <a:rPr lang="tr-TR" sz="2400" dirty="0" smtClean="0"/>
              <a:t>          Bu işlemden sonra bütün gider hesapları 6 ile başlayan hesaplar durumuna geldiği işin(dönem sonunda) kapatılırlar.</a:t>
            </a:r>
          </a:p>
          <a:p>
            <a:pPr algn="just"/>
            <a:endParaRPr lang="tr-TR"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332656"/>
            <a:ext cx="7859216" cy="5793507"/>
          </a:xfrm>
        </p:spPr>
        <p:txBody>
          <a:bodyPr>
            <a:normAutofit/>
          </a:bodyPr>
          <a:lstStyle/>
          <a:p>
            <a:pPr>
              <a:buNone/>
            </a:pPr>
            <a:r>
              <a:rPr lang="tr-TR" sz="2400" b="1" dirty="0" smtClean="0"/>
              <a:t>                     </a:t>
            </a:r>
          </a:p>
          <a:p>
            <a:pPr>
              <a:buNone/>
            </a:pPr>
            <a:r>
              <a:rPr lang="tr-TR" sz="2400" b="1" dirty="0" smtClean="0"/>
              <a:t>                           Uygulama:</a:t>
            </a:r>
            <a:r>
              <a:rPr lang="tr-TR" sz="2400" dirty="0" smtClean="0"/>
              <a:t> </a:t>
            </a:r>
          </a:p>
          <a:p>
            <a:endParaRPr lang="tr-TR" sz="2400" dirty="0" smtClean="0"/>
          </a:p>
          <a:p>
            <a:pPr>
              <a:buNone/>
            </a:pPr>
            <a:r>
              <a:rPr lang="tr-TR" sz="2400" dirty="0" smtClean="0"/>
              <a:t>Dönem sonunda gider ve gelir Hesaplarının durumu şöyledir</a:t>
            </a:r>
          </a:p>
          <a:p>
            <a:endParaRPr lang="tr-T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7787208" cy="5793507"/>
          </a:xfrm>
        </p:spPr>
        <p:txBody>
          <a:bodyPr>
            <a:normAutofit fontScale="70000" lnSpcReduction="20000"/>
          </a:bodyPr>
          <a:lstStyle/>
          <a:p>
            <a:pPr algn="ctr">
              <a:buNone/>
            </a:pPr>
            <a:r>
              <a:rPr lang="tr-TR" sz="3400" b="1" dirty="0" smtClean="0"/>
              <a:t>            </a:t>
            </a:r>
            <a:r>
              <a:rPr lang="tr-TR" sz="3400" b="1" dirty="0" smtClean="0"/>
              <a:t>Dönem </a:t>
            </a:r>
            <a:r>
              <a:rPr lang="tr-TR" sz="3400" b="1" dirty="0" smtClean="0"/>
              <a:t>Sonunda Gider Hesaplarının Kapatılması </a:t>
            </a:r>
            <a:endParaRPr lang="tr-TR" sz="3400" dirty="0" smtClean="0"/>
          </a:p>
          <a:p>
            <a:pPr>
              <a:buNone/>
            </a:pPr>
            <a:r>
              <a:rPr lang="tr-TR" sz="3400" b="1" dirty="0" smtClean="0"/>
              <a:t> </a:t>
            </a:r>
            <a:endParaRPr lang="tr-TR" sz="3400" dirty="0" smtClean="0"/>
          </a:p>
          <a:p>
            <a:pPr marL="0" indent="0">
              <a:buNone/>
            </a:pPr>
            <a:r>
              <a:rPr lang="tr-TR" b="1" dirty="0" smtClean="0"/>
              <a:t>   Hesap </a:t>
            </a:r>
            <a:r>
              <a:rPr lang="tr-TR" b="1" dirty="0" smtClean="0"/>
              <a:t>Adı				          </a:t>
            </a:r>
            <a:r>
              <a:rPr lang="tr-TR" b="1" dirty="0" smtClean="0"/>
              <a:t>    Borç </a:t>
            </a:r>
            <a:r>
              <a:rPr lang="tr-TR" b="1" dirty="0" smtClean="0"/>
              <a:t>Kalanı</a:t>
            </a:r>
            <a:endParaRPr lang="tr-TR" dirty="0" smtClean="0"/>
          </a:p>
          <a:p>
            <a:r>
              <a:rPr lang="tr-TR" b="1" dirty="0" smtClean="0"/>
              <a:t>620 Satılan mamuller Mal.		</a:t>
            </a:r>
            <a:r>
              <a:rPr lang="tr-TR" b="1" dirty="0"/>
              <a:t> </a:t>
            </a:r>
            <a:r>
              <a:rPr lang="tr-TR" b="1" dirty="0" smtClean="0"/>
              <a:t>                </a:t>
            </a:r>
            <a:r>
              <a:rPr lang="tr-TR" b="1" dirty="0" smtClean="0"/>
              <a:t>148.000</a:t>
            </a:r>
            <a:endParaRPr lang="tr-TR" dirty="0" smtClean="0"/>
          </a:p>
          <a:p>
            <a:r>
              <a:rPr lang="tr-TR" b="1" dirty="0" smtClean="0"/>
              <a:t>621 Sat. Tic. Mallar Mal.			</a:t>
            </a:r>
            <a:r>
              <a:rPr lang="tr-TR" b="1" dirty="0" smtClean="0"/>
              <a:t>   152.000</a:t>
            </a:r>
            <a:endParaRPr lang="tr-TR" dirty="0" smtClean="0"/>
          </a:p>
          <a:p>
            <a:r>
              <a:rPr lang="tr-TR" b="1" dirty="0" smtClean="0"/>
              <a:t>632 Genel Yönetim Giderleri			</a:t>
            </a:r>
            <a:r>
              <a:rPr lang="tr-TR" b="1" dirty="0" smtClean="0"/>
              <a:t>     77.800</a:t>
            </a:r>
            <a:endParaRPr lang="tr-TR" dirty="0" smtClean="0"/>
          </a:p>
          <a:p>
            <a:r>
              <a:rPr lang="tr-TR" b="1" dirty="0" smtClean="0"/>
              <a:t>654 Karşılıklı Giderler			</a:t>
            </a:r>
            <a:r>
              <a:rPr lang="tr-TR" b="1" dirty="0" smtClean="0"/>
              <a:t>     18.000</a:t>
            </a:r>
            <a:endParaRPr lang="tr-TR" dirty="0" smtClean="0"/>
          </a:p>
          <a:p>
            <a:r>
              <a:rPr lang="tr-TR" b="1" dirty="0" smtClean="0"/>
              <a:t>656 </a:t>
            </a:r>
            <a:r>
              <a:rPr lang="tr-TR" b="1" dirty="0" err="1" smtClean="0"/>
              <a:t>Kamb</a:t>
            </a:r>
            <a:r>
              <a:rPr lang="tr-TR" b="1" dirty="0" smtClean="0"/>
              <a:t>. Zararları				      </a:t>
            </a:r>
            <a:r>
              <a:rPr lang="tr-TR" b="1" dirty="0" smtClean="0"/>
              <a:t> </a:t>
            </a:r>
            <a:r>
              <a:rPr lang="tr-TR" b="1" dirty="0" smtClean="0"/>
              <a:t>7.800</a:t>
            </a:r>
            <a:endParaRPr lang="tr-TR" dirty="0" smtClean="0"/>
          </a:p>
          <a:p>
            <a:r>
              <a:rPr lang="tr-TR" b="1" dirty="0" smtClean="0"/>
              <a:t>631 Paz. Sat. </a:t>
            </a:r>
            <a:r>
              <a:rPr lang="tr-TR" b="1" dirty="0" err="1" smtClean="0"/>
              <a:t>Dağ.Gid</a:t>
            </a:r>
            <a:r>
              <a:rPr lang="tr-TR" b="1" dirty="0" smtClean="0"/>
              <a:t>.		</a:t>
            </a:r>
            <a:r>
              <a:rPr lang="tr-TR" b="1" dirty="0"/>
              <a:t> </a:t>
            </a:r>
            <a:r>
              <a:rPr lang="tr-TR" b="1" dirty="0" smtClean="0"/>
              <a:t>                  </a:t>
            </a:r>
            <a:r>
              <a:rPr lang="tr-TR" b="1" dirty="0" smtClean="0"/>
              <a:t>19.200</a:t>
            </a:r>
            <a:endParaRPr lang="tr-TR" dirty="0" smtClean="0"/>
          </a:p>
          <a:p>
            <a:r>
              <a:rPr lang="tr-TR" b="1" dirty="0" smtClean="0"/>
              <a:t>660 Kısa Vadeli Borçlar </a:t>
            </a:r>
            <a:r>
              <a:rPr lang="tr-TR" b="1" dirty="0" err="1" smtClean="0"/>
              <a:t>Gid</a:t>
            </a:r>
            <a:r>
              <a:rPr lang="tr-TR" b="1" dirty="0" smtClean="0"/>
              <a:t>.			</a:t>
            </a:r>
            <a:r>
              <a:rPr lang="tr-TR" b="1" dirty="0" smtClean="0"/>
              <a:t>     21.000</a:t>
            </a:r>
            <a:endParaRPr lang="tr-TR" dirty="0" smtClean="0"/>
          </a:p>
          <a:p>
            <a:r>
              <a:rPr lang="tr-TR" b="1" dirty="0" smtClean="0"/>
              <a:t>661 Uzun Vadeli Borçlar </a:t>
            </a:r>
            <a:r>
              <a:rPr lang="tr-TR" b="1" dirty="0" err="1" smtClean="0"/>
              <a:t>Gid</a:t>
            </a:r>
            <a:r>
              <a:rPr lang="tr-TR" b="1" dirty="0" smtClean="0"/>
              <a:t>.			</a:t>
            </a:r>
            <a:r>
              <a:rPr lang="tr-TR" b="1" dirty="0" smtClean="0"/>
              <a:t>     24.500</a:t>
            </a:r>
            <a:endParaRPr lang="tr-TR" dirty="0" smtClean="0"/>
          </a:p>
          <a:p>
            <a:r>
              <a:rPr lang="tr-TR" b="1" dirty="0" smtClean="0"/>
              <a:t>630 Araş/ Gel. </a:t>
            </a:r>
            <a:r>
              <a:rPr lang="tr-TR" b="1" dirty="0" err="1" smtClean="0"/>
              <a:t>Gid</a:t>
            </a:r>
            <a:r>
              <a:rPr lang="tr-TR" b="1" dirty="0" smtClean="0"/>
              <a:t>.				    </a:t>
            </a:r>
            <a:r>
              <a:rPr lang="tr-TR" b="1" dirty="0" smtClean="0"/>
              <a:t> </a:t>
            </a:r>
            <a:r>
              <a:rPr lang="tr-TR" b="1" dirty="0" smtClean="0"/>
              <a:t>25.000</a:t>
            </a:r>
            <a:endParaRPr lang="tr-TR" dirty="0" smtClean="0"/>
          </a:p>
          <a:p>
            <a:r>
              <a:rPr lang="tr-TR" b="1" dirty="0" smtClean="0"/>
              <a:t>Toplam	                                                            </a:t>
            </a:r>
            <a:r>
              <a:rPr lang="tr-TR" b="1" dirty="0" smtClean="0"/>
              <a:t> </a:t>
            </a:r>
            <a:r>
              <a:rPr lang="tr-TR" b="1" dirty="0" smtClean="0"/>
              <a:t>493.300			                         </a:t>
            </a:r>
            <a:endParaRPr lang="tr-TR" dirty="0" smtClean="0"/>
          </a:p>
          <a:p>
            <a:endParaRPr lang="tr-TR" dirty="0"/>
          </a:p>
        </p:txBody>
      </p:sp>
      <p:cxnSp>
        <p:nvCxnSpPr>
          <p:cNvPr id="5" name="4 Düz Bağlayıcı"/>
          <p:cNvCxnSpPr/>
          <p:nvPr/>
        </p:nvCxnSpPr>
        <p:spPr>
          <a:xfrm>
            <a:off x="6156176" y="4365104"/>
            <a:ext cx="1296144"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548680"/>
            <a:ext cx="7128792" cy="5577483"/>
          </a:xfrm>
        </p:spPr>
        <p:txBody>
          <a:bodyPr>
            <a:normAutofit/>
          </a:bodyPr>
          <a:lstStyle/>
          <a:p>
            <a:pPr>
              <a:buNone/>
            </a:pPr>
            <a:r>
              <a:rPr lang="tr-TR" sz="2400" b="1" dirty="0" smtClean="0"/>
              <a:t>Dönem sonunda gelir hesaplarının kapatılması:</a:t>
            </a:r>
          </a:p>
          <a:p>
            <a:pPr>
              <a:buNone/>
            </a:pPr>
            <a:r>
              <a:rPr lang="tr-TR" sz="2400" dirty="0" smtClean="0"/>
              <a:t>    </a:t>
            </a:r>
            <a:r>
              <a:rPr lang="tr-TR" sz="2400" b="1" dirty="0" smtClean="0"/>
              <a:t>Hesap Adı                       </a:t>
            </a:r>
            <a:r>
              <a:rPr lang="tr-TR" sz="2400" b="1" dirty="0" smtClean="0"/>
              <a:t>                            </a:t>
            </a:r>
            <a:r>
              <a:rPr lang="tr-TR" sz="2400" b="1" dirty="0" smtClean="0"/>
              <a:t>Alacak Kalanı</a:t>
            </a:r>
          </a:p>
          <a:p>
            <a:pPr>
              <a:buNone/>
            </a:pPr>
            <a:r>
              <a:rPr lang="tr-TR" sz="2400" dirty="0" smtClean="0"/>
              <a:t>600 Yurtiçi  Satışlar                                            </a:t>
            </a:r>
            <a:r>
              <a:rPr lang="tr-TR" sz="2400" dirty="0" smtClean="0"/>
              <a:t>  </a:t>
            </a:r>
            <a:r>
              <a:rPr lang="tr-TR" sz="2400" dirty="0" smtClean="0"/>
              <a:t>252.000                   </a:t>
            </a:r>
          </a:p>
          <a:p>
            <a:pPr>
              <a:buNone/>
            </a:pPr>
            <a:r>
              <a:rPr lang="tr-TR" sz="2400" dirty="0" smtClean="0"/>
              <a:t>601 Yurtdışı  Satışlar                                            </a:t>
            </a:r>
            <a:r>
              <a:rPr lang="tr-TR" sz="2400" dirty="0" smtClean="0"/>
              <a:t>248.000</a:t>
            </a:r>
            <a:endParaRPr lang="tr-TR" sz="2400" dirty="0" smtClean="0"/>
          </a:p>
          <a:p>
            <a:pPr>
              <a:buNone/>
            </a:pPr>
            <a:r>
              <a:rPr lang="tr-TR" sz="2400" dirty="0" smtClean="0"/>
              <a:t>640 İştiraklerden Temettü Gelirler	</a:t>
            </a:r>
            <a:r>
              <a:rPr lang="tr-TR" sz="2400" dirty="0"/>
              <a:t> </a:t>
            </a:r>
            <a:r>
              <a:rPr lang="tr-TR" sz="2400" dirty="0" smtClean="0"/>
              <a:t>              </a:t>
            </a:r>
            <a:r>
              <a:rPr lang="tr-TR" sz="2400" dirty="0" smtClean="0"/>
              <a:t> 29.500</a:t>
            </a:r>
            <a:endParaRPr lang="tr-TR" sz="2400" dirty="0" smtClean="0"/>
          </a:p>
          <a:p>
            <a:pPr>
              <a:buNone/>
            </a:pPr>
            <a:r>
              <a:rPr lang="tr-TR" sz="2400" dirty="0" smtClean="0"/>
              <a:t>642 Faiz Gelirleri				  </a:t>
            </a:r>
            <a:r>
              <a:rPr lang="tr-TR" sz="2400" dirty="0" smtClean="0"/>
              <a:t> 19.000</a:t>
            </a:r>
            <a:endParaRPr lang="tr-TR" sz="2400" dirty="0" smtClean="0"/>
          </a:p>
          <a:p>
            <a:pPr>
              <a:buNone/>
            </a:pPr>
            <a:r>
              <a:rPr lang="tr-TR" sz="2400" dirty="0" smtClean="0"/>
              <a:t>643 Komisyon Gelirleri			     </a:t>
            </a:r>
            <a:r>
              <a:rPr lang="tr-TR" sz="2400" dirty="0" smtClean="0"/>
              <a:t> 4.000</a:t>
            </a:r>
            <a:endParaRPr lang="tr-TR" sz="2400" dirty="0" smtClean="0"/>
          </a:p>
          <a:p>
            <a:pPr>
              <a:buNone/>
            </a:pPr>
            <a:r>
              <a:rPr lang="tr-TR" sz="2400" dirty="0" smtClean="0"/>
              <a:t>644 Konusu </a:t>
            </a:r>
            <a:r>
              <a:rPr lang="tr-TR" sz="2400" dirty="0" err="1" smtClean="0"/>
              <a:t>Kalm</a:t>
            </a:r>
            <a:r>
              <a:rPr lang="tr-TR" sz="2400" dirty="0" smtClean="0"/>
              <a:t>. </a:t>
            </a:r>
            <a:r>
              <a:rPr lang="tr-TR" sz="2400" dirty="0" err="1" smtClean="0"/>
              <a:t>Karş</a:t>
            </a:r>
            <a:r>
              <a:rPr lang="tr-TR" sz="2400" dirty="0" smtClean="0"/>
              <a:t>.                                          </a:t>
            </a:r>
            <a:r>
              <a:rPr lang="tr-TR" sz="2400" dirty="0" smtClean="0"/>
              <a:t>21.000</a:t>
            </a:r>
            <a:endParaRPr lang="tr-TR" sz="2400" dirty="0" smtClean="0"/>
          </a:p>
          <a:p>
            <a:pPr>
              <a:buNone/>
            </a:pPr>
            <a:r>
              <a:rPr lang="tr-TR" sz="2400" dirty="0" smtClean="0"/>
              <a:t>645 </a:t>
            </a:r>
            <a:r>
              <a:rPr lang="tr-TR" sz="2400" dirty="0" err="1" smtClean="0"/>
              <a:t>Menk</a:t>
            </a:r>
            <a:r>
              <a:rPr lang="tr-TR" sz="2400" dirty="0" smtClean="0"/>
              <a:t>. </a:t>
            </a:r>
            <a:r>
              <a:rPr lang="tr-TR" sz="2400" dirty="0" err="1" smtClean="0"/>
              <a:t>Kıym</a:t>
            </a:r>
            <a:r>
              <a:rPr lang="tr-TR" sz="2400" dirty="0" smtClean="0"/>
              <a:t>. Satış Karları		                 </a:t>
            </a:r>
            <a:r>
              <a:rPr lang="tr-TR" sz="2400" dirty="0" smtClean="0"/>
              <a:t>18.000</a:t>
            </a:r>
            <a:endParaRPr lang="tr-TR" sz="2400" dirty="0" smtClean="0"/>
          </a:p>
          <a:p>
            <a:pPr>
              <a:buNone/>
            </a:pPr>
            <a:r>
              <a:rPr lang="tr-TR" sz="2400" dirty="0" smtClean="0"/>
              <a:t>646 Kambiyo Karları                                                </a:t>
            </a:r>
            <a:r>
              <a:rPr lang="tr-TR" sz="2400" dirty="0" smtClean="0"/>
              <a:t>14.500</a:t>
            </a:r>
            <a:endParaRPr lang="tr-TR" sz="2400" dirty="0" smtClean="0"/>
          </a:p>
          <a:p>
            <a:pPr>
              <a:buNone/>
            </a:pPr>
            <a:r>
              <a:rPr lang="tr-TR" sz="2400" dirty="0" smtClean="0"/>
              <a:t>679 D. Ol. Dışı Gel/Karl.			   </a:t>
            </a:r>
            <a:r>
              <a:rPr lang="tr-TR" sz="2400" dirty="0" smtClean="0"/>
              <a:t> </a:t>
            </a:r>
            <a:r>
              <a:rPr lang="tr-TR" sz="2400" dirty="0" smtClean="0"/>
              <a:t>18.000</a:t>
            </a:r>
          </a:p>
          <a:p>
            <a:pPr>
              <a:buNone/>
            </a:pPr>
            <a:r>
              <a:rPr lang="tr-TR" sz="2400" b="1" dirty="0" smtClean="0"/>
              <a:t>Toplam</a:t>
            </a:r>
            <a:r>
              <a:rPr lang="tr-TR" sz="2400" dirty="0" smtClean="0"/>
              <a:t> 					</a:t>
            </a:r>
            <a:r>
              <a:rPr lang="tr-TR" sz="2400" b="1" dirty="0"/>
              <a:t> </a:t>
            </a:r>
            <a:r>
              <a:rPr lang="tr-TR" sz="2400" b="1" dirty="0" smtClean="0"/>
              <a:t>624.000</a:t>
            </a:r>
            <a:endParaRPr lang="tr-TR" sz="2400" b="1" dirty="0"/>
          </a:p>
        </p:txBody>
      </p:sp>
      <p:cxnSp>
        <p:nvCxnSpPr>
          <p:cNvPr id="5" name="4 Düz Bağlayıcı"/>
          <p:cNvCxnSpPr/>
          <p:nvPr/>
        </p:nvCxnSpPr>
        <p:spPr>
          <a:xfrm>
            <a:off x="6156176" y="5373216"/>
            <a:ext cx="1368152"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76664"/>
          </a:xfrm>
        </p:spPr>
        <p:txBody>
          <a:bodyPr>
            <a:normAutofit/>
          </a:bodyPr>
          <a:lstStyle/>
          <a:p>
            <a:pPr>
              <a:buNone/>
            </a:pPr>
            <a:r>
              <a:rPr lang="tr-TR" sz="2000" dirty="0" smtClean="0"/>
              <a:t>                    260 </a:t>
            </a:r>
            <a:r>
              <a:rPr lang="tr-TR" sz="2000" dirty="0"/>
              <a:t>Haklar </a:t>
            </a:r>
            <a:r>
              <a:rPr lang="tr-TR" sz="2000" dirty="0" smtClean="0"/>
              <a:t>Hesabı</a:t>
            </a:r>
          </a:p>
          <a:p>
            <a:pPr>
              <a:buNone/>
            </a:pPr>
            <a:r>
              <a:rPr lang="tr-TR" sz="2000" b="1" dirty="0" smtClean="0"/>
              <a:t>          _______________________________________________________</a:t>
            </a:r>
            <a:endParaRPr lang="tr-TR" sz="2000" b="1" dirty="0"/>
          </a:p>
          <a:p>
            <a:endParaRPr lang="tr-TR" sz="2000" b="1" dirty="0" smtClean="0"/>
          </a:p>
          <a:p>
            <a:pPr>
              <a:buNone/>
            </a:pPr>
            <a:r>
              <a:rPr lang="tr-TR" sz="2000" dirty="0" smtClean="0"/>
              <a:t>                  </a:t>
            </a:r>
            <a:r>
              <a:rPr lang="tr-TR" sz="2000" b="1" dirty="0" smtClean="0"/>
              <a:t>50.000</a:t>
            </a:r>
            <a:endParaRPr lang="tr-TR" sz="2000" b="1" dirty="0"/>
          </a:p>
          <a:p>
            <a:endParaRPr lang="tr-TR" sz="2000" dirty="0" smtClean="0"/>
          </a:p>
          <a:p>
            <a:endParaRPr lang="tr-TR" sz="2000" dirty="0"/>
          </a:p>
          <a:p>
            <a:endParaRPr lang="tr-TR" sz="2000" dirty="0" smtClean="0"/>
          </a:p>
          <a:p>
            <a:pPr>
              <a:buNone/>
            </a:pPr>
            <a:r>
              <a:rPr lang="tr-TR" sz="2000" dirty="0" smtClean="0"/>
              <a:t>Amortisman </a:t>
            </a:r>
            <a:r>
              <a:rPr lang="tr-TR" sz="2000" dirty="0"/>
              <a:t>süresi 10 </a:t>
            </a:r>
            <a:r>
              <a:rPr lang="tr-TR" sz="2000" dirty="0" smtClean="0"/>
              <a:t>yıl</a:t>
            </a:r>
          </a:p>
          <a:p>
            <a:pPr>
              <a:buNone/>
            </a:pPr>
            <a:r>
              <a:rPr lang="tr-TR" sz="2000" dirty="0"/>
              <a:t>Amortisman oranı %10</a:t>
            </a:r>
          </a:p>
          <a:p>
            <a:pPr>
              <a:buNone/>
            </a:pPr>
            <a:r>
              <a:rPr lang="tr-TR" sz="2000" dirty="0"/>
              <a:t>Amortisman tutarı </a:t>
            </a:r>
            <a:r>
              <a:rPr lang="tr-TR" sz="2000" dirty="0" smtClean="0"/>
              <a:t>50.000 x </a:t>
            </a:r>
            <a:r>
              <a:rPr lang="tr-TR" sz="2000" dirty="0"/>
              <a:t>0,10=5000</a:t>
            </a:r>
            <a:endParaRPr lang="tr-TR" sz="2000" dirty="0" smtClean="0"/>
          </a:p>
          <a:p>
            <a:pPr>
              <a:buNone/>
            </a:pPr>
            <a:endParaRPr lang="tr-TR" sz="2000" dirty="0" smtClean="0"/>
          </a:p>
          <a:p>
            <a:pPr>
              <a:buNone/>
            </a:pPr>
            <a:endParaRPr lang="tr-TR" sz="2000" dirty="0"/>
          </a:p>
          <a:p>
            <a:pPr>
              <a:buNone/>
            </a:pPr>
            <a:r>
              <a:rPr lang="tr-TR" sz="2000" dirty="0" smtClean="0"/>
              <a:t>                                                 </a:t>
            </a:r>
          </a:p>
        </p:txBody>
      </p:sp>
      <p:cxnSp>
        <p:nvCxnSpPr>
          <p:cNvPr id="11" name="10 Düz Bağlayıcı"/>
          <p:cNvCxnSpPr/>
          <p:nvPr/>
        </p:nvCxnSpPr>
        <p:spPr>
          <a:xfrm>
            <a:off x="3995936" y="1052736"/>
            <a:ext cx="0" cy="18002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548680"/>
            <a:ext cx="7931224" cy="5577483"/>
          </a:xfrm>
        </p:spPr>
        <p:txBody>
          <a:bodyPr>
            <a:normAutofit/>
          </a:bodyPr>
          <a:lstStyle/>
          <a:p>
            <a:pPr algn="just">
              <a:buNone/>
            </a:pPr>
            <a:endParaRPr lang="tr-TR" sz="2400" dirty="0" smtClean="0"/>
          </a:p>
          <a:p>
            <a:pPr algn="just">
              <a:buNone/>
            </a:pPr>
            <a:endParaRPr lang="tr-TR" sz="2400" dirty="0" smtClean="0"/>
          </a:p>
          <a:p>
            <a:pPr algn="just">
              <a:buNone/>
            </a:pPr>
            <a:r>
              <a:rPr lang="tr-TR" sz="2400" dirty="0" smtClean="0"/>
              <a:t>Dönem sonunda Gider ve Gelir Hesaplarının</a:t>
            </a:r>
          </a:p>
          <a:p>
            <a:pPr algn="just">
              <a:buNone/>
            </a:pPr>
            <a:r>
              <a:rPr lang="tr-TR" sz="2400" dirty="0" smtClean="0"/>
              <a:t> </a:t>
            </a:r>
          </a:p>
          <a:p>
            <a:pPr algn="just">
              <a:buNone/>
            </a:pPr>
            <a:r>
              <a:rPr lang="tr-TR" sz="2400" b="1" dirty="0" smtClean="0"/>
              <a:t>690 Dönem sonu Karı veya Zararı Hesabına </a:t>
            </a:r>
          </a:p>
          <a:p>
            <a:pPr algn="just">
              <a:buNone/>
            </a:pPr>
            <a:endParaRPr lang="tr-TR" sz="2400" b="1" dirty="0" smtClean="0"/>
          </a:p>
          <a:p>
            <a:pPr algn="just">
              <a:buNone/>
            </a:pPr>
            <a:r>
              <a:rPr lang="tr-TR" sz="2400" dirty="0" smtClean="0"/>
              <a:t>aktarılarak tamamının kapatılması gerekir.</a:t>
            </a:r>
            <a:endParaRPr lang="tr-TR"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1216" y="116632"/>
            <a:ext cx="8229600" cy="6858000"/>
          </a:xfrm>
        </p:spPr>
        <p:txBody>
          <a:bodyPr>
            <a:normAutofit/>
          </a:bodyPr>
          <a:lstStyle/>
          <a:p>
            <a:pPr>
              <a:buNone/>
            </a:pPr>
            <a:r>
              <a:rPr lang="tr-TR" sz="2400" dirty="0" smtClean="0"/>
              <a:t>____________31/12/2019_________</a:t>
            </a:r>
            <a:endParaRPr lang="tr-TR" sz="2400" dirty="0" smtClean="0"/>
          </a:p>
          <a:p>
            <a:pPr>
              <a:buNone/>
            </a:pPr>
            <a:r>
              <a:rPr lang="tr-TR" sz="2400" b="1" dirty="0" smtClean="0"/>
              <a:t>600 Yurtiçi  Satışlar                                     252.000                   </a:t>
            </a:r>
          </a:p>
          <a:p>
            <a:pPr>
              <a:buNone/>
            </a:pPr>
            <a:r>
              <a:rPr lang="tr-TR" sz="2400" b="1" dirty="0" smtClean="0"/>
              <a:t>601 Yurtdışı  Satışlar                                  </a:t>
            </a:r>
            <a:r>
              <a:rPr lang="tr-TR" sz="2400" b="1" dirty="0" smtClean="0"/>
              <a:t> 248.000</a:t>
            </a:r>
            <a:endParaRPr lang="tr-TR" sz="2400" b="1" dirty="0" smtClean="0"/>
          </a:p>
          <a:p>
            <a:pPr>
              <a:buNone/>
            </a:pPr>
            <a:r>
              <a:rPr lang="tr-TR" sz="2400" b="1" dirty="0" smtClean="0"/>
              <a:t>640 İştiraklerden Temettü Gelirler          </a:t>
            </a:r>
            <a:r>
              <a:rPr lang="tr-TR" sz="2400" b="1" dirty="0" smtClean="0"/>
              <a:t>  29.500</a:t>
            </a:r>
            <a:endParaRPr lang="tr-TR" sz="2400" b="1" dirty="0" smtClean="0"/>
          </a:p>
          <a:p>
            <a:pPr>
              <a:buNone/>
            </a:pPr>
            <a:r>
              <a:rPr lang="tr-TR" sz="2400" b="1" dirty="0" smtClean="0"/>
              <a:t>642 Faiz Gelirleri			      </a:t>
            </a:r>
            <a:r>
              <a:rPr lang="tr-TR" sz="2400" b="1" dirty="0" smtClean="0"/>
              <a:t> 19.000</a:t>
            </a:r>
            <a:endParaRPr lang="tr-TR" sz="2400" b="1" dirty="0" smtClean="0"/>
          </a:p>
          <a:p>
            <a:pPr>
              <a:buNone/>
            </a:pPr>
            <a:r>
              <a:rPr lang="tr-TR" sz="2400" b="1" dirty="0" smtClean="0"/>
              <a:t>643 Komisyon Gelirleri		</a:t>
            </a:r>
            <a:r>
              <a:rPr lang="tr-TR" sz="2400" b="1" dirty="0" smtClean="0"/>
              <a:t>         4.000</a:t>
            </a:r>
            <a:endParaRPr lang="tr-TR" sz="2400" b="1" dirty="0" smtClean="0"/>
          </a:p>
          <a:p>
            <a:pPr>
              <a:buNone/>
            </a:pPr>
            <a:r>
              <a:rPr lang="tr-TR" sz="2400" b="1" dirty="0" smtClean="0"/>
              <a:t>644 Konusu </a:t>
            </a:r>
            <a:r>
              <a:rPr lang="tr-TR" sz="2400" b="1" dirty="0" err="1" smtClean="0"/>
              <a:t>Kalm</a:t>
            </a:r>
            <a:r>
              <a:rPr lang="tr-TR" sz="2400" b="1" dirty="0" smtClean="0"/>
              <a:t>. </a:t>
            </a:r>
            <a:r>
              <a:rPr lang="tr-TR" sz="2400" b="1" dirty="0" err="1" smtClean="0"/>
              <a:t>Karş</a:t>
            </a:r>
            <a:r>
              <a:rPr lang="tr-TR" sz="2400" b="1" dirty="0" smtClean="0"/>
              <a:t>.                               </a:t>
            </a:r>
            <a:r>
              <a:rPr lang="tr-TR" sz="2400" b="1" dirty="0" smtClean="0"/>
              <a:t>21.000</a:t>
            </a:r>
            <a:endParaRPr lang="tr-TR" sz="2400" b="1" dirty="0" smtClean="0"/>
          </a:p>
          <a:p>
            <a:pPr>
              <a:buNone/>
            </a:pPr>
            <a:r>
              <a:rPr lang="tr-TR" sz="2400" b="1" dirty="0" smtClean="0"/>
              <a:t>645 </a:t>
            </a:r>
            <a:r>
              <a:rPr lang="tr-TR" sz="2400" b="1" dirty="0" err="1" smtClean="0"/>
              <a:t>Menk</a:t>
            </a:r>
            <a:r>
              <a:rPr lang="tr-TR" sz="2400" b="1" dirty="0" smtClean="0"/>
              <a:t>. </a:t>
            </a:r>
            <a:r>
              <a:rPr lang="tr-TR" sz="2400" b="1" dirty="0" err="1" smtClean="0"/>
              <a:t>Kıym</a:t>
            </a:r>
            <a:r>
              <a:rPr lang="tr-TR" sz="2400" b="1" dirty="0" smtClean="0"/>
              <a:t>. Satış Karları	</a:t>
            </a:r>
            <a:r>
              <a:rPr lang="tr-TR" sz="2400" b="1" dirty="0" smtClean="0"/>
              <a:t>       18.000</a:t>
            </a:r>
            <a:endParaRPr lang="tr-TR" sz="2400" b="1" dirty="0" smtClean="0"/>
          </a:p>
          <a:p>
            <a:pPr>
              <a:buNone/>
            </a:pPr>
            <a:r>
              <a:rPr lang="tr-TR" sz="2400" b="1" dirty="0" smtClean="0"/>
              <a:t>646 Kambiyo Karları                                     </a:t>
            </a:r>
            <a:r>
              <a:rPr lang="tr-TR" sz="2400" b="1" dirty="0" smtClean="0"/>
              <a:t>14.500</a:t>
            </a:r>
            <a:endParaRPr lang="tr-TR" sz="2400" b="1" dirty="0" smtClean="0"/>
          </a:p>
          <a:p>
            <a:pPr>
              <a:buNone/>
            </a:pPr>
            <a:r>
              <a:rPr lang="tr-TR" sz="2400" b="1" dirty="0" smtClean="0"/>
              <a:t>679 D. Ol. Dışı Gel/Karl.	</a:t>
            </a:r>
            <a:r>
              <a:rPr lang="tr-TR" sz="2400" b="1" dirty="0"/>
              <a:t> </a:t>
            </a:r>
            <a:r>
              <a:rPr lang="tr-TR" sz="2400" b="1" dirty="0" smtClean="0"/>
              <a:t>                    </a:t>
            </a:r>
            <a:r>
              <a:rPr lang="tr-TR" sz="2400" b="1" dirty="0" smtClean="0"/>
              <a:t>18.000</a:t>
            </a:r>
            <a:endParaRPr lang="tr-TR" sz="2400" b="1" dirty="0" smtClean="0"/>
          </a:p>
          <a:p>
            <a:pPr>
              <a:buNone/>
            </a:pPr>
            <a:r>
              <a:rPr lang="tr-TR" sz="2400" b="1" dirty="0" smtClean="0"/>
              <a:t>	    690  Dönem Karı veya Zararı Hs.  	</a:t>
            </a:r>
            <a:r>
              <a:rPr lang="tr-TR" sz="2400" b="1" dirty="0"/>
              <a:t> </a:t>
            </a:r>
            <a:r>
              <a:rPr lang="tr-TR" sz="2400" b="1" dirty="0" smtClean="0"/>
              <a:t>      </a:t>
            </a:r>
            <a:r>
              <a:rPr lang="tr-TR" sz="2400" b="1" dirty="0" smtClean="0"/>
              <a:t> </a:t>
            </a:r>
            <a:r>
              <a:rPr lang="tr-TR" sz="2400" b="1" dirty="0" smtClean="0"/>
              <a:t>624.000</a:t>
            </a:r>
          </a:p>
          <a:p>
            <a:pPr>
              <a:buNone/>
            </a:pPr>
            <a:r>
              <a:rPr lang="tr-TR" sz="1200" dirty="0" smtClean="0"/>
              <a:t>Dönem sonunda gelir hesaplarının ilgili hesaba aktarılarak kapatılması</a:t>
            </a:r>
          </a:p>
          <a:p>
            <a:pPr>
              <a:buNone/>
            </a:pPr>
            <a:r>
              <a:rPr lang="tr-TR" sz="2400" dirty="0" smtClean="0"/>
              <a:t>__________________ /____________</a:t>
            </a:r>
            <a:endParaRPr lang="tr-TR" sz="2400" dirty="0" smtClean="0"/>
          </a:p>
          <a:p>
            <a:pPr>
              <a:buNone/>
            </a:pPr>
            <a:endParaRPr lang="tr-TR" sz="2400" dirty="0" smtClean="0"/>
          </a:p>
          <a:p>
            <a:pPr>
              <a:buNone/>
            </a:pPr>
            <a:endParaRPr lang="tr-TR"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548680"/>
            <a:ext cx="7992888" cy="5577483"/>
          </a:xfrm>
        </p:spPr>
        <p:txBody>
          <a:bodyPr>
            <a:noAutofit/>
          </a:bodyPr>
          <a:lstStyle/>
          <a:p>
            <a:pPr>
              <a:buNone/>
            </a:pPr>
            <a:r>
              <a:rPr lang="tr-TR" sz="2400" dirty="0" smtClean="0"/>
              <a:t>___________31/12/2019_________</a:t>
            </a:r>
            <a:endParaRPr lang="tr-TR" sz="2400" dirty="0" smtClean="0"/>
          </a:p>
          <a:p>
            <a:pPr>
              <a:buNone/>
            </a:pPr>
            <a:r>
              <a:rPr lang="tr-TR" sz="2400" b="1" dirty="0" smtClean="0"/>
              <a:t>690 Dönem karı veya Zararı </a:t>
            </a:r>
            <a:r>
              <a:rPr lang="tr-TR" sz="2400" b="1" dirty="0" err="1" smtClean="0"/>
              <a:t>Hs</a:t>
            </a:r>
            <a:r>
              <a:rPr lang="tr-TR" sz="2400" b="1" dirty="0" smtClean="0"/>
              <a:t>.          493.300</a:t>
            </a:r>
          </a:p>
          <a:p>
            <a:pPr>
              <a:buNone/>
            </a:pPr>
            <a:r>
              <a:rPr lang="tr-TR" sz="2400" b="1" dirty="0" smtClean="0"/>
              <a:t>		620 Satılan Mamul Mal.	</a:t>
            </a:r>
            <a:r>
              <a:rPr lang="tr-TR" sz="2400" b="1" dirty="0"/>
              <a:t> </a:t>
            </a:r>
            <a:r>
              <a:rPr lang="tr-TR" sz="2400" b="1" dirty="0" smtClean="0"/>
              <a:t>           </a:t>
            </a:r>
            <a:r>
              <a:rPr lang="tr-TR" sz="2400" b="1" dirty="0" smtClean="0"/>
              <a:t>148.000</a:t>
            </a:r>
            <a:endParaRPr lang="tr-TR" sz="2400" b="1" dirty="0" smtClean="0"/>
          </a:p>
          <a:p>
            <a:pPr>
              <a:buNone/>
            </a:pPr>
            <a:r>
              <a:rPr lang="tr-TR" sz="2400" b="1" dirty="0" smtClean="0"/>
              <a:t>		621 Satılan Tic. Mal. Mal.	</a:t>
            </a:r>
            <a:r>
              <a:rPr lang="tr-TR" sz="2400" b="1" dirty="0"/>
              <a:t> </a:t>
            </a:r>
            <a:r>
              <a:rPr lang="tr-TR" sz="2400" b="1" dirty="0" smtClean="0"/>
              <a:t>           </a:t>
            </a:r>
            <a:r>
              <a:rPr lang="tr-TR" sz="2400" b="1" dirty="0" smtClean="0"/>
              <a:t>152.000</a:t>
            </a:r>
            <a:endParaRPr lang="tr-TR" sz="2400" b="1" dirty="0" smtClean="0"/>
          </a:p>
          <a:p>
            <a:pPr>
              <a:buNone/>
            </a:pPr>
            <a:r>
              <a:rPr lang="tr-TR" sz="2400" b="1" dirty="0" smtClean="0"/>
              <a:t>		630 </a:t>
            </a:r>
            <a:r>
              <a:rPr lang="tr-TR" sz="2400" b="1" dirty="0" err="1" smtClean="0"/>
              <a:t>Araşt</a:t>
            </a:r>
            <a:r>
              <a:rPr lang="tr-TR" sz="2400" b="1" dirty="0" smtClean="0"/>
              <a:t>./Gel. </a:t>
            </a:r>
            <a:r>
              <a:rPr lang="tr-TR" sz="2400" b="1" dirty="0" err="1" smtClean="0"/>
              <a:t>Gid</a:t>
            </a:r>
            <a:r>
              <a:rPr lang="tr-TR" sz="2400" b="1" dirty="0" smtClean="0"/>
              <a:t>.		            	</a:t>
            </a:r>
            <a:r>
              <a:rPr lang="tr-TR" sz="2400" b="1" dirty="0" smtClean="0"/>
              <a:t>  25.000</a:t>
            </a:r>
            <a:endParaRPr lang="tr-TR" sz="2400" b="1" dirty="0" smtClean="0"/>
          </a:p>
          <a:p>
            <a:pPr>
              <a:buNone/>
            </a:pPr>
            <a:r>
              <a:rPr lang="tr-TR" sz="2400" b="1" dirty="0" smtClean="0"/>
              <a:t>		631 Paz. Sat. Ve Dağ. </a:t>
            </a:r>
            <a:r>
              <a:rPr lang="tr-TR" sz="2400" b="1" dirty="0" err="1" smtClean="0"/>
              <a:t>Gid</a:t>
            </a:r>
            <a:r>
              <a:rPr lang="tr-TR" sz="2400" b="1" dirty="0" smtClean="0"/>
              <a:t>.		</a:t>
            </a:r>
            <a:r>
              <a:rPr lang="tr-TR" sz="2400" b="1" dirty="0" smtClean="0"/>
              <a:t>  19.200</a:t>
            </a:r>
            <a:endParaRPr lang="tr-TR" sz="2400" b="1" dirty="0" smtClean="0"/>
          </a:p>
          <a:p>
            <a:pPr>
              <a:buNone/>
            </a:pPr>
            <a:r>
              <a:rPr lang="tr-TR" sz="2400" b="1" dirty="0" smtClean="0"/>
              <a:t>		632 Genel Yönetim Giderleri		</a:t>
            </a:r>
            <a:r>
              <a:rPr lang="tr-TR" sz="2400" b="1" dirty="0" smtClean="0"/>
              <a:t>  77.800</a:t>
            </a:r>
            <a:endParaRPr lang="tr-TR" sz="2400" b="1" dirty="0" smtClean="0"/>
          </a:p>
          <a:p>
            <a:pPr>
              <a:buNone/>
            </a:pPr>
            <a:r>
              <a:rPr lang="tr-TR" sz="2400" b="1" dirty="0" smtClean="0"/>
              <a:t>		654 </a:t>
            </a:r>
            <a:r>
              <a:rPr lang="tr-TR" sz="2400" b="1" dirty="0" err="1" smtClean="0"/>
              <a:t>Karş</a:t>
            </a:r>
            <a:r>
              <a:rPr lang="tr-TR" sz="2400" b="1" dirty="0" smtClean="0"/>
              <a:t>. </a:t>
            </a:r>
            <a:r>
              <a:rPr lang="tr-TR" sz="2400" b="1" dirty="0" err="1" smtClean="0"/>
              <a:t>Gid</a:t>
            </a:r>
            <a:r>
              <a:rPr lang="tr-TR" sz="2400" b="1" dirty="0" smtClean="0"/>
              <a:t>.				</a:t>
            </a:r>
            <a:r>
              <a:rPr lang="tr-TR" sz="2400" b="1" dirty="0" smtClean="0"/>
              <a:t>  18.000</a:t>
            </a:r>
            <a:endParaRPr lang="tr-TR" sz="2400" b="1" dirty="0" smtClean="0"/>
          </a:p>
          <a:p>
            <a:pPr>
              <a:buNone/>
            </a:pPr>
            <a:r>
              <a:rPr lang="tr-TR" sz="2400" b="1" dirty="0" smtClean="0"/>
              <a:t>		656 </a:t>
            </a:r>
            <a:r>
              <a:rPr lang="tr-TR" sz="2400" b="1" dirty="0" err="1" smtClean="0"/>
              <a:t>Kamb</a:t>
            </a:r>
            <a:r>
              <a:rPr lang="tr-TR" sz="2400" b="1" dirty="0" smtClean="0"/>
              <a:t>. Zararları		            </a:t>
            </a:r>
            <a:r>
              <a:rPr lang="tr-TR" sz="2400" b="1" dirty="0" smtClean="0"/>
              <a:t> </a:t>
            </a:r>
            <a:r>
              <a:rPr lang="tr-TR" sz="2400" b="1" dirty="0" smtClean="0"/>
              <a:t>	</a:t>
            </a:r>
            <a:r>
              <a:rPr lang="tr-TR" sz="2400" b="1" dirty="0" smtClean="0"/>
              <a:t>    7.800</a:t>
            </a:r>
            <a:endParaRPr lang="tr-TR" sz="2400" b="1" dirty="0" smtClean="0"/>
          </a:p>
          <a:p>
            <a:pPr>
              <a:buNone/>
            </a:pPr>
            <a:r>
              <a:rPr lang="tr-TR" sz="2400" b="1" dirty="0" smtClean="0"/>
              <a:t>		660 Kısa Vadeli Borç. </a:t>
            </a:r>
            <a:r>
              <a:rPr lang="tr-TR" sz="2400" b="1" dirty="0" err="1" smtClean="0"/>
              <a:t>Gid</a:t>
            </a:r>
            <a:r>
              <a:rPr lang="tr-TR" sz="2400" b="1" dirty="0" smtClean="0"/>
              <a:t>.		</a:t>
            </a:r>
            <a:r>
              <a:rPr lang="tr-TR" sz="2400" b="1" dirty="0" smtClean="0"/>
              <a:t>  21.000</a:t>
            </a:r>
            <a:endParaRPr lang="tr-TR" sz="2400" b="1" dirty="0" smtClean="0"/>
          </a:p>
          <a:p>
            <a:pPr>
              <a:buNone/>
            </a:pPr>
            <a:r>
              <a:rPr lang="tr-TR" sz="2400" b="1" dirty="0" smtClean="0"/>
              <a:t>		661 Uzun Vadeli Borç. </a:t>
            </a:r>
            <a:r>
              <a:rPr lang="tr-TR" sz="2400" b="1" dirty="0" err="1" smtClean="0"/>
              <a:t>Gid</a:t>
            </a:r>
            <a:r>
              <a:rPr lang="tr-TR" sz="2400" b="1" dirty="0" smtClean="0"/>
              <a:t>.	            	</a:t>
            </a:r>
            <a:r>
              <a:rPr lang="tr-TR" sz="2400" b="1" dirty="0" smtClean="0"/>
              <a:t>  24.500</a:t>
            </a:r>
            <a:endParaRPr lang="tr-TR" sz="2400" b="1" dirty="0" smtClean="0"/>
          </a:p>
          <a:p>
            <a:pPr>
              <a:buNone/>
            </a:pPr>
            <a:r>
              <a:rPr lang="tr-TR" sz="1100" dirty="0" smtClean="0"/>
              <a:t>Dönem sonunda gider hesaplarının </a:t>
            </a:r>
            <a:r>
              <a:rPr lang="tr-TR" sz="1100" dirty="0" smtClean="0"/>
              <a:t>ilgili </a:t>
            </a:r>
            <a:r>
              <a:rPr lang="tr-TR" sz="1100" dirty="0" smtClean="0"/>
              <a:t>hesaba aktarılarak </a:t>
            </a:r>
            <a:r>
              <a:rPr lang="tr-TR" sz="1100" dirty="0" smtClean="0"/>
              <a:t>kapatılması</a:t>
            </a:r>
          </a:p>
          <a:p>
            <a:pPr>
              <a:buNone/>
            </a:pPr>
            <a:r>
              <a:rPr lang="tr-TR" sz="2400" dirty="0" smtClean="0"/>
              <a:t>____________/__________________</a:t>
            </a:r>
            <a:endParaRPr lang="tr-TR" sz="2400" dirty="0"/>
          </a:p>
          <a:p>
            <a:pPr>
              <a:buNone/>
            </a:pPr>
            <a:endParaRPr lang="tr-TR" sz="2400" dirty="0" smtClean="0"/>
          </a:p>
          <a:p>
            <a:pPr>
              <a:buNone/>
            </a:pPr>
            <a:endParaRPr lang="tr-TR"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4711" y="0"/>
            <a:ext cx="8964488" cy="6525344"/>
          </a:xfrm>
        </p:spPr>
        <p:txBody>
          <a:bodyPr>
            <a:normAutofit/>
          </a:bodyPr>
          <a:lstStyle/>
          <a:p>
            <a:pPr algn="just">
              <a:buNone/>
            </a:pPr>
            <a:r>
              <a:rPr lang="tr-TR" sz="2400" b="1" dirty="0" smtClean="0"/>
              <a:t>Gelir ve Gider hesaplarının kapatılmasından sonra 690 Dönem Kar/ Zarar hesabı tablosu düzenlenir.</a:t>
            </a:r>
          </a:p>
          <a:p>
            <a:pPr algn="just">
              <a:buNone/>
            </a:pPr>
            <a:r>
              <a:rPr lang="tr-TR" sz="2400" b="1" dirty="0" smtClean="0"/>
              <a:t>Borç   </a:t>
            </a:r>
            <a:r>
              <a:rPr lang="tr-TR" sz="2400" dirty="0" smtClean="0"/>
              <a:t>         01/01/2019-31/12/2019 dönemi K/Z </a:t>
            </a:r>
            <a:r>
              <a:rPr lang="tr-TR" sz="2400" dirty="0" err="1" smtClean="0"/>
              <a:t>Hs</a:t>
            </a:r>
            <a:r>
              <a:rPr lang="tr-TR" sz="2400" dirty="0" smtClean="0"/>
              <a:t>            </a:t>
            </a:r>
            <a:r>
              <a:rPr lang="tr-TR" sz="2400" b="1" dirty="0" smtClean="0"/>
              <a:t>Alacak</a:t>
            </a:r>
          </a:p>
          <a:p>
            <a:pPr algn="just">
              <a:buNone/>
            </a:pPr>
            <a:r>
              <a:rPr lang="tr-TR" sz="1800" b="1" dirty="0" smtClean="0"/>
              <a:t>Satılan </a:t>
            </a:r>
            <a:r>
              <a:rPr lang="tr-TR" sz="1800" b="1" dirty="0" err="1" smtClean="0"/>
              <a:t>Mamull.mal</a:t>
            </a:r>
            <a:r>
              <a:rPr lang="tr-TR" sz="1800" b="1" dirty="0" smtClean="0"/>
              <a:t>                              </a:t>
            </a:r>
            <a:r>
              <a:rPr lang="tr-TR" sz="1800" b="1" dirty="0" smtClean="0"/>
              <a:t>148.000  Yurtiçi </a:t>
            </a:r>
            <a:r>
              <a:rPr lang="tr-TR" sz="1800" b="1" dirty="0" smtClean="0"/>
              <a:t>Satışlar 	    	 272.000</a:t>
            </a:r>
          </a:p>
          <a:p>
            <a:pPr algn="just">
              <a:buNone/>
            </a:pPr>
            <a:r>
              <a:rPr lang="tr-TR" sz="1800" b="1" dirty="0" smtClean="0"/>
              <a:t>Satılan Tic. Mal. Mal.                        </a:t>
            </a:r>
            <a:r>
              <a:rPr lang="tr-TR" sz="1800" b="1" dirty="0" smtClean="0"/>
              <a:t>   152.000  </a:t>
            </a:r>
            <a:r>
              <a:rPr lang="tr-TR" sz="1800" b="1" dirty="0" smtClean="0"/>
              <a:t>Yurtdışı Satışlar                	 248.000</a:t>
            </a:r>
          </a:p>
          <a:p>
            <a:pPr algn="just">
              <a:buNone/>
            </a:pPr>
            <a:r>
              <a:rPr lang="tr-TR" sz="1800" b="1" dirty="0" smtClean="0"/>
              <a:t>Araştırma/ Gel. </a:t>
            </a:r>
            <a:r>
              <a:rPr lang="tr-TR" sz="1800" b="1" dirty="0" err="1" smtClean="0"/>
              <a:t>Gid</a:t>
            </a:r>
            <a:r>
              <a:rPr lang="tr-TR" sz="1800" b="1" dirty="0" smtClean="0"/>
              <a:t>.                            </a:t>
            </a:r>
            <a:r>
              <a:rPr lang="tr-TR" sz="1800" b="1" dirty="0" smtClean="0"/>
              <a:t>  </a:t>
            </a:r>
            <a:r>
              <a:rPr lang="tr-TR" sz="1800" b="1" dirty="0" smtClean="0"/>
              <a:t>25.000   İştirak Kar Payı Gel.         	 29.500</a:t>
            </a:r>
          </a:p>
          <a:p>
            <a:pPr algn="just">
              <a:buNone/>
            </a:pPr>
            <a:r>
              <a:rPr lang="tr-TR" sz="1800" b="1" dirty="0" smtClean="0"/>
              <a:t>Pazarlama Sat. Ve Dağ.                        </a:t>
            </a:r>
            <a:r>
              <a:rPr lang="tr-TR" sz="1800" b="1" dirty="0" smtClean="0"/>
              <a:t> </a:t>
            </a:r>
            <a:r>
              <a:rPr lang="tr-TR" sz="1800" b="1" dirty="0" smtClean="0"/>
              <a:t>19.200  Faiz Gelirleri                      	 19.000</a:t>
            </a:r>
          </a:p>
          <a:p>
            <a:pPr algn="just">
              <a:buNone/>
            </a:pPr>
            <a:r>
              <a:rPr lang="tr-TR" sz="1800" b="1" dirty="0" smtClean="0"/>
              <a:t>Genel Yön. </a:t>
            </a:r>
            <a:r>
              <a:rPr lang="tr-TR" sz="1800" b="1" dirty="0" err="1" smtClean="0"/>
              <a:t>Gid</a:t>
            </a:r>
            <a:r>
              <a:rPr lang="tr-TR" sz="1800" b="1" dirty="0" smtClean="0"/>
              <a:t>.                                      </a:t>
            </a:r>
            <a:r>
              <a:rPr lang="tr-TR" sz="1800" b="1" dirty="0" smtClean="0"/>
              <a:t> </a:t>
            </a:r>
            <a:r>
              <a:rPr lang="tr-TR" sz="1800" b="1" dirty="0" smtClean="0"/>
              <a:t>77.800  Kom. Gel.                           	 4.000</a:t>
            </a:r>
          </a:p>
          <a:p>
            <a:pPr algn="just">
              <a:buNone/>
            </a:pPr>
            <a:r>
              <a:rPr lang="tr-TR" sz="1800" b="1" dirty="0" smtClean="0"/>
              <a:t>Karşılıklı gider	                              </a:t>
            </a:r>
            <a:r>
              <a:rPr lang="tr-TR" sz="1800" b="1" dirty="0" smtClean="0"/>
              <a:t> </a:t>
            </a:r>
            <a:r>
              <a:rPr lang="tr-TR" sz="1800" b="1" dirty="0" smtClean="0"/>
              <a:t>18.000  Konusu </a:t>
            </a:r>
            <a:r>
              <a:rPr lang="tr-TR" sz="1800" b="1" dirty="0" err="1" smtClean="0"/>
              <a:t>Kalm.Karş</a:t>
            </a:r>
            <a:r>
              <a:rPr lang="tr-TR" sz="1800" b="1" dirty="0" smtClean="0"/>
              <a:t>.            	 21.000</a:t>
            </a:r>
          </a:p>
          <a:p>
            <a:pPr algn="just">
              <a:buNone/>
            </a:pPr>
            <a:r>
              <a:rPr lang="tr-TR" sz="1800" b="1" dirty="0" smtClean="0"/>
              <a:t>Kambiyo Zararları                                   </a:t>
            </a:r>
            <a:r>
              <a:rPr lang="tr-TR" sz="1800" b="1" dirty="0" smtClean="0"/>
              <a:t> </a:t>
            </a:r>
            <a:r>
              <a:rPr lang="tr-TR" sz="1800" b="1" dirty="0" smtClean="0"/>
              <a:t>7.800   Men. Kıy. Sat. Gel.           	 18.000</a:t>
            </a:r>
          </a:p>
          <a:p>
            <a:pPr algn="just">
              <a:buNone/>
            </a:pPr>
            <a:r>
              <a:rPr lang="tr-TR" sz="1800" b="1" dirty="0" smtClean="0"/>
              <a:t>Kısa Vadede Borç </a:t>
            </a:r>
            <a:r>
              <a:rPr lang="tr-TR" sz="1800" b="1" dirty="0" err="1" smtClean="0"/>
              <a:t>Gid</a:t>
            </a:r>
            <a:r>
              <a:rPr lang="tr-TR" sz="1800" b="1" dirty="0" smtClean="0"/>
              <a:t>.                          </a:t>
            </a:r>
            <a:r>
              <a:rPr lang="tr-TR" sz="1800" b="1" dirty="0" smtClean="0"/>
              <a:t> </a:t>
            </a:r>
            <a:r>
              <a:rPr lang="tr-TR" sz="1800" b="1" dirty="0" smtClean="0"/>
              <a:t>21.000  Kambiyo Karları                	14.500</a:t>
            </a:r>
          </a:p>
          <a:p>
            <a:pPr algn="just">
              <a:buNone/>
            </a:pPr>
            <a:r>
              <a:rPr lang="tr-TR" sz="1800" b="1" dirty="0" smtClean="0"/>
              <a:t>Uzun Vadede Borç </a:t>
            </a:r>
            <a:r>
              <a:rPr lang="tr-TR" sz="1800" b="1" dirty="0" err="1" smtClean="0"/>
              <a:t>Gid</a:t>
            </a:r>
            <a:r>
              <a:rPr lang="tr-TR" sz="1800" b="1" dirty="0" smtClean="0"/>
              <a:t>                          </a:t>
            </a:r>
            <a:r>
              <a:rPr lang="tr-TR" sz="1800" b="1" dirty="0" smtClean="0"/>
              <a:t>24.500  </a:t>
            </a:r>
            <a:r>
              <a:rPr lang="tr-TR" sz="1800" b="1" dirty="0" smtClean="0"/>
              <a:t>Diğer Olağandışı Gel/Kar   	18.000</a:t>
            </a:r>
          </a:p>
          <a:p>
            <a:pPr algn="just">
              <a:buNone/>
            </a:pPr>
            <a:r>
              <a:rPr lang="tr-TR" sz="1800" b="1" dirty="0" smtClean="0"/>
              <a:t>			                           </a:t>
            </a:r>
            <a:r>
              <a:rPr lang="tr-TR" sz="1800" b="1" dirty="0" smtClean="0"/>
              <a:t>  </a:t>
            </a:r>
            <a:r>
              <a:rPr lang="tr-TR" sz="1800" b="1" dirty="0" smtClean="0"/>
              <a:t>493.300</a:t>
            </a:r>
          </a:p>
          <a:p>
            <a:pPr algn="just">
              <a:buNone/>
            </a:pPr>
            <a:r>
              <a:rPr lang="tr-TR" sz="1800" b="1" dirty="0" smtClean="0"/>
              <a:t>Dönem Net Karı	                           </a:t>
            </a:r>
            <a:r>
              <a:rPr lang="tr-TR" sz="1800" b="1" dirty="0" smtClean="0"/>
              <a:t>  </a:t>
            </a:r>
            <a:r>
              <a:rPr lang="tr-TR" sz="1800" b="1" dirty="0" smtClean="0"/>
              <a:t>150.700</a:t>
            </a:r>
          </a:p>
          <a:p>
            <a:pPr algn="just">
              <a:buNone/>
            </a:pPr>
            <a:r>
              <a:rPr lang="tr-TR" sz="1800" b="1" dirty="0" smtClean="0"/>
              <a:t>			                            </a:t>
            </a:r>
            <a:r>
              <a:rPr lang="tr-TR" sz="1800" b="1" dirty="0" smtClean="0"/>
              <a:t> </a:t>
            </a:r>
            <a:r>
              <a:rPr lang="tr-TR" sz="1800" b="1" dirty="0" smtClean="0"/>
              <a:t>644.000			                   644.000 		</a:t>
            </a:r>
            <a:endParaRPr lang="tr-TR" sz="1800" b="1" dirty="0"/>
          </a:p>
        </p:txBody>
      </p:sp>
      <p:cxnSp>
        <p:nvCxnSpPr>
          <p:cNvPr id="5" name="4 Düz Bağlayıcı"/>
          <p:cNvCxnSpPr/>
          <p:nvPr/>
        </p:nvCxnSpPr>
        <p:spPr>
          <a:xfrm flipV="1">
            <a:off x="179512" y="1196752"/>
            <a:ext cx="8208912" cy="72008"/>
          </a:xfrm>
          <a:prstGeom prst="line">
            <a:avLst/>
          </a:prstGeom>
        </p:spPr>
        <p:style>
          <a:lnRef idx="3">
            <a:schemeClr val="dk1"/>
          </a:lnRef>
          <a:fillRef idx="0">
            <a:schemeClr val="dk1"/>
          </a:fillRef>
          <a:effectRef idx="2">
            <a:schemeClr val="dk1"/>
          </a:effectRef>
          <a:fontRef idx="minor">
            <a:schemeClr val="tx1"/>
          </a:fontRef>
        </p:style>
      </p:cxnSp>
      <p:cxnSp>
        <p:nvCxnSpPr>
          <p:cNvPr id="10" name="9 Düz Bağlayıcı"/>
          <p:cNvCxnSpPr/>
          <p:nvPr/>
        </p:nvCxnSpPr>
        <p:spPr>
          <a:xfrm>
            <a:off x="4427984" y="1268760"/>
            <a:ext cx="0" cy="4824536"/>
          </a:xfrm>
          <a:prstGeom prst="line">
            <a:avLst/>
          </a:prstGeom>
        </p:spPr>
        <p:style>
          <a:lnRef idx="2">
            <a:schemeClr val="dk1"/>
          </a:lnRef>
          <a:fillRef idx="0">
            <a:schemeClr val="dk1"/>
          </a:fillRef>
          <a:effectRef idx="1">
            <a:schemeClr val="dk1"/>
          </a:effectRef>
          <a:fontRef idx="minor">
            <a:schemeClr val="tx1"/>
          </a:fontRef>
        </p:style>
      </p:cxnSp>
      <p:cxnSp>
        <p:nvCxnSpPr>
          <p:cNvPr id="12" name="11 Düz Bağlayıcı"/>
          <p:cNvCxnSpPr/>
          <p:nvPr/>
        </p:nvCxnSpPr>
        <p:spPr>
          <a:xfrm>
            <a:off x="3707904" y="4149080"/>
            <a:ext cx="864096" cy="0"/>
          </a:xfrm>
          <a:prstGeom prst="line">
            <a:avLst/>
          </a:prstGeom>
        </p:spPr>
        <p:style>
          <a:lnRef idx="2">
            <a:schemeClr val="dk1"/>
          </a:lnRef>
          <a:fillRef idx="0">
            <a:schemeClr val="dk1"/>
          </a:fillRef>
          <a:effectRef idx="1">
            <a:schemeClr val="dk1"/>
          </a:effectRef>
          <a:fontRef idx="minor">
            <a:schemeClr val="tx1"/>
          </a:fontRef>
        </p:style>
      </p:cxnSp>
      <p:cxnSp>
        <p:nvCxnSpPr>
          <p:cNvPr id="14" name="13 Düz Bağlayıcı"/>
          <p:cNvCxnSpPr/>
          <p:nvPr/>
        </p:nvCxnSpPr>
        <p:spPr>
          <a:xfrm>
            <a:off x="3203848" y="4869160"/>
            <a:ext cx="1296144" cy="0"/>
          </a:xfrm>
          <a:prstGeom prst="line">
            <a:avLst/>
          </a:prstGeom>
        </p:spPr>
        <p:style>
          <a:lnRef idx="2">
            <a:schemeClr val="dk1"/>
          </a:lnRef>
          <a:fillRef idx="0">
            <a:schemeClr val="dk1"/>
          </a:fillRef>
          <a:effectRef idx="1">
            <a:schemeClr val="dk1"/>
          </a:effectRef>
          <a:fontRef idx="minor">
            <a:schemeClr val="tx1"/>
          </a:fontRef>
        </p:style>
      </p:cxnSp>
      <p:cxnSp>
        <p:nvCxnSpPr>
          <p:cNvPr id="16" name="15 Düz Bağlayıcı"/>
          <p:cNvCxnSpPr/>
          <p:nvPr/>
        </p:nvCxnSpPr>
        <p:spPr>
          <a:xfrm>
            <a:off x="4499992" y="4149080"/>
            <a:ext cx="2088232" cy="0"/>
          </a:xfrm>
          <a:prstGeom prst="line">
            <a:avLst/>
          </a:prstGeom>
        </p:spPr>
        <p:style>
          <a:lnRef idx="2">
            <a:schemeClr val="dk1"/>
          </a:lnRef>
          <a:fillRef idx="0">
            <a:schemeClr val="dk1"/>
          </a:fillRef>
          <a:effectRef idx="1">
            <a:schemeClr val="dk1"/>
          </a:effectRef>
          <a:fontRef idx="minor">
            <a:schemeClr val="tx1"/>
          </a:fontRef>
        </p:style>
      </p:cxnSp>
      <p:cxnSp>
        <p:nvCxnSpPr>
          <p:cNvPr id="19" name="18 Düz Bağlayıcı"/>
          <p:cNvCxnSpPr/>
          <p:nvPr/>
        </p:nvCxnSpPr>
        <p:spPr>
          <a:xfrm>
            <a:off x="7380312" y="4869160"/>
            <a:ext cx="1763688" cy="0"/>
          </a:xfrm>
          <a:prstGeom prst="line">
            <a:avLst/>
          </a:prstGeom>
        </p:spPr>
        <p:style>
          <a:lnRef idx="2">
            <a:schemeClr val="dk1"/>
          </a:lnRef>
          <a:fillRef idx="0">
            <a:schemeClr val="dk1"/>
          </a:fillRef>
          <a:effectRef idx="1">
            <a:schemeClr val="dk1"/>
          </a:effectRef>
          <a:fontRef idx="minor">
            <a:schemeClr val="tx1"/>
          </a:fontRef>
        </p:style>
      </p:cxnSp>
      <p:cxnSp>
        <p:nvCxnSpPr>
          <p:cNvPr id="21" name="20 Düz Bağlayıcı"/>
          <p:cNvCxnSpPr/>
          <p:nvPr/>
        </p:nvCxnSpPr>
        <p:spPr>
          <a:xfrm>
            <a:off x="6588224" y="4149080"/>
            <a:ext cx="864096" cy="72008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548680"/>
            <a:ext cx="8075240" cy="5577483"/>
          </a:xfrm>
        </p:spPr>
        <p:txBody>
          <a:bodyPr>
            <a:normAutofit/>
          </a:bodyPr>
          <a:lstStyle/>
          <a:p>
            <a:pPr algn="just">
              <a:buNone/>
            </a:pPr>
            <a:r>
              <a:rPr lang="tr-TR" sz="2400" dirty="0" smtClean="0"/>
              <a:t>   </a:t>
            </a:r>
            <a:r>
              <a:rPr lang="tr-TR" sz="2400" dirty="0" smtClean="0"/>
              <a:t>   </a:t>
            </a:r>
            <a:r>
              <a:rPr lang="tr-TR" sz="2600" b="1" dirty="0" smtClean="0"/>
              <a:t>Gider </a:t>
            </a:r>
            <a:r>
              <a:rPr lang="tr-TR" sz="2600" b="1" dirty="0" smtClean="0"/>
              <a:t>ve Gelir Hesaplarının  Envanter ve Değerlemesi:</a:t>
            </a:r>
          </a:p>
          <a:p>
            <a:pPr algn="just">
              <a:buNone/>
            </a:pPr>
            <a:r>
              <a:rPr lang="tr-TR" sz="2400" dirty="0" smtClean="0"/>
              <a:t>  </a:t>
            </a:r>
            <a:r>
              <a:rPr lang="tr-TR" sz="2400" dirty="0" smtClean="0"/>
              <a:t>   </a:t>
            </a:r>
            <a:r>
              <a:rPr lang="tr-TR" sz="2400" dirty="0" smtClean="0"/>
              <a:t>İşletmelerde, peşin ödendiği halde içinde bulunulan dönemde gider hesaplarına kaydedilmemesi gereken giderler vardır. Bunlar gelecek aylara ve gelecek yıllara ait giderler olabilir. </a:t>
            </a:r>
            <a:r>
              <a:rPr lang="tr-TR" sz="2400" dirty="0" smtClean="0"/>
              <a:t> </a:t>
            </a:r>
          </a:p>
          <a:p>
            <a:pPr algn="just">
              <a:buNone/>
            </a:pPr>
            <a:r>
              <a:rPr lang="tr-TR" sz="2400" dirty="0"/>
              <a:t> </a:t>
            </a:r>
            <a:r>
              <a:rPr lang="tr-TR" sz="2400" dirty="0" smtClean="0"/>
              <a:t>    </a:t>
            </a:r>
            <a:r>
              <a:rPr lang="tr-TR" sz="2400" dirty="0" smtClean="0"/>
              <a:t>Özetle </a:t>
            </a:r>
            <a:r>
              <a:rPr lang="tr-TR" sz="2400" dirty="0" smtClean="0"/>
              <a:t>giderlerin bir kısmı gelecek döneme(aya) ait olabilirken bir kısmı da gelecek yıllara ait olabilmektedir: </a:t>
            </a:r>
            <a:r>
              <a:rPr lang="tr-TR" sz="2400" dirty="0" smtClean="0"/>
              <a:t> Örneğin </a:t>
            </a:r>
            <a:r>
              <a:rPr lang="tr-TR" sz="2400" dirty="0" smtClean="0"/>
              <a:t>kira ve faiz giderleri gibi.</a:t>
            </a:r>
            <a:endParaRPr lang="tr-T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548680"/>
            <a:ext cx="7848872" cy="5577483"/>
          </a:xfrm>
        </p:spPr>
        <p:txBody>
          <a:bodyPr>
            <a:normAutofit/>
          </a:bodyPr>
          <a:lstStyle/>
          <a:p>
            <a:pPr algn="ctr">
              <a:buNone/>
            </a:pPr>
            <a:r>
              <a:rPr lang="tr-TR" sz="2400" b="1" dirty="0" smtClean="0"/>
              <a:t>Uygulama: </a:t>
            </a:r>
          </a:p>
          <a:p>
            <a:pPr algn="just">
              <a:buNone/>
            </a:pPr>
            <a:r>
              <a:rPr lang="tr-TR" sz="2400" b="1" dirty="0" smtClean="0"/>
              <a:t>    </a:t>
            </a:r>
            <a:r>
              <a:rPr lang="tr-TR" sz="2400" b="1" dirty="0" smtClean="0"/>
              <a:t> </a:t>
            </a:r>
            <a:r>
              <a:rPr lang="tr-TR" sz="2400" dirty="0" smtClean="0"/>
              <a:t>A </a:t>
            </a:r>
            <a:r>
              <a:rPr lang="tr-TR" sz="2400" dirty="0" smtClean="0"/>
              <a:t>işletmesi 01/06/2010 tarihinde aylığı 1000 TL den 10 aylık kira bedelini( vergi muafiyeti olmayan gerçek kişiye) ödemiştir. Gelir vergisi kesintisi yapılacaktır. (0,20)</a:t>
            </a:r>
          </a:p>
          <a:p>
            <a:pPr algn="just">
              <a:buNone/>
            </a:pPr>
            <a:r>
              <a:rPr lang="tr-TR" sz="2400" dirty="0" smtClean="0"/>
              <a:t>   </a:t>
            </a:r>
            <a:r>
              <a:rPr lang="tr-TR" sz="2400" dirty="0" smtClean="0"/>
              <a:t>  </a:t>
            </a:r>
            <a:r>
              <a:rPr lang="tr-TR" sz="2400" b="1" dirty="0" smtClean="0"/>
              <a:t>Vergi</a:t>
            </a:r>
            <a:r>
              <a:rPr lang="tr-TR" sz="2400" b="1" dirty="0" smtClean="0"/>
              <a:t>= 10.000x 0,20= 2000 TL</a:t>
            </a:r>
            <a:endParaRPr lang="tr-TR" sz="24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548680"/>
            <a:ext cx="7704856" cy="5577483"/>
          </a:xfrm>
        </p:spPr>
        <p:txBody>
          <a:bodyPr>
            <a:normAutofit/>
          </a:bodyPr>
          <a:lstStyle/>
          <a:p>
            <a:pPr>
              <a:buNone/>
            </a:pPr>
            <a:r>
              <a:rPr lang="tr-TR" sz="2400" dirty="0" smtClean="0"/>
              <a:t>_______________01/06/2010</a:t>
            </a:r>
            <a:r>
              <a:rPr lang="tr-TR" sz="2400" dirty="0" smtClean="0"/>
              <a:t>___________</a:t>
            </a:r>
            <a:endParaRPr lang="tr-TR" sz="2400" dirty="0" smtClean="0"/>
          </a:p>
          <a:p>
            <a:pPr>
              <a:buNone/>
            </a:pPr>
            <a:r>
              <a:rPr lang="tr-TR" sz="2400" b="1" dirty="0" smtClean="0"/>
              <a:t>794 Çeşitli Giderler 		</a:t>
            </a:r>
            <a:r>
              <a:rPr lang="tr-TR" sz="2400" b="1" dirty="0" smtClean="0"/>
              <a:t>                          7.000-</a:t>
            </a:r>
            <a:endParaRPr lang="tr-TR" sz="2400" b="1" dirty="0" smtClean="0"/>
          </a:p>
          <a:p>
            <a:pPr>
              <a:buNone/>
            </a:pPr>
            <a:r>
              <a:rPr lang="tr-TR" sz="2400" dirty="0" smtClean="0"/>
              <a:t>	794.01 Kira Gideri</a:t>
            </a:r>
          </a:p>
          <a:p>
            <a:pPr>
              <a:buNone/>
            </a:pPr>
            <a:r>
              <a:rPr lang="tr-TR" sz="2400" b="1" dirty="0" smtClean="0"/>
              <a:t>180 Gelecek Aylara Ait </a:t>
            </a:r>
            <a:r>
              <a:rPr lang="tr-TR" sz="2400" b="1" dirty="0" err="1" smtClean="0"/>
              <a:t>Gid</a:t>
            </a:r>
            <a:r>
              <a:rPr lang="tr-TR" sz="2400" b="1" dirty="0" smtClean="0"/>
              <a:t>.	</a:t>
            </a:r>
            <a:r>
              <a:rPr lang="tr-TR" sz="2400" b="1" dirty="0" smtClean="0"/>
              <a:t>                          </a:t>
            </a:r>
            <a:r>
              <a:rPr lang="tr-TR" sz="2400" b="1" dirty="0" smtClean="0"/>
              <a:t>3.000-</a:t>
            </a:r>
          </a:p>
          <a:p>
            <a:pPr>
              <a:buNone/>
            </a:pPr>
            <a:r>
              <a:rPr lang="tr-TR" sz="2400" b="1" dirty="0" smtClean="0"/>
              <a:t>	 </a:t>
            </a:r>
            <a:r>
              <a:rPr lang="tr-TR" sz="2400" dirty="0" smtClean="0"/>
              <a:t>180.01 Gelecek aylar Kira Gideri</a:t>
            </a:r>
          </a:p>
          <a:p>
            <a:pPr>
              <a:buNone/>
            </a:pPr>
            <a:r>
              <a:rPr lang="tr-TR" sz="2400" dirty="0" smtClean="0"/>
              <a:t>		</a:t>
            </a:r>
            <a:r>
              <a:rPr lang="tr-TR" sz="2400" b="1" dirty="0" smtClean="0"/>
              <a:t>100 Kasa					    8.000-</a:t>
            </a:r>
          </a:p>
          <a:p>
            <a:pPr>
              <a:buNone/>
            </a:pPr>
            <a:r>
              <a:rPr lang="tr-TR" sz="2400" b="1" dirty="0" smtClean="0"/>
              <a:t>		360 Ödenecek Vergi ve Fonlar  </a:t>
            </a:r>
            <a:r>
              <a:rPr lang="tr-TR" sz="2400" b="1" dirty="0" smtClean="0"/>
              <a:t>                            </a:t>
            </a:r>
            <a:r>
              <a:rPr lang="tr-TR" sz="2400" b="1" dirty="0" smtClean="0"/>
              <a:t>2.000</a:t>
            </a:r>
            <a:r>
              <a:rPr lang="tr-TR" sz="2400" dirty="0" smtClean="0"/>
              <a:t>-</a:t>
            </a:r>
          </a:p>
          <a:p>
            <a:pPr>
              <a:buNone/>
            </a:pPr>
            <a:r>
              <a:rPr lang="tr-TR" sz="2400" dirty="0" smtClean="0"/>
              <a:t>		       360,02 Ödenecek G.V. Kesintisi</a:t>
            </a:r>
          </a:p>
          <a:p>
            <a:pPr>
              <a:buNone/>
            </a:pPr>
            <a:r>
              <a:rPr lang="tr-TR" sz="2400" dirty="0" smtClean="0"/>
              <a:t>______________________ </a:t>
            </a:r>
            <a:r>
              <a:rPr lang="tr-TR" sz="2400" dirty="0" smtClean="0"/>
              <a:t>/  _____________</a:t>
            </a:r>
            <a:endParaRPr lang="tr-TR"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60648"/>
            <a:ext cx="8291264" cy="5865515"/>
          </a:xfrm>
        </p:spPr>
        <p:txBody>
          <a:bodyPr>
            <a:normAutofit/>
          </a:bodyPr>
          <a:lstStyle/>
          <a:p>
            <a:endParaRPr lang="tr-TR" sz="2400" dirty="0" smtClean="0"/>
          </a:p>
          <a:p>
            <a:r>
              <a:rPr lang="tr-TR" sz="2400" dirty="0" smtClean="0"/>
              <a:t>Ertesi dönemin (2011) hemen başında şu kayıt yapılır.</a:t>
            </a:r>
          </a:p>
          <a:p>
            <a:endParaRPr lang="tr-TR" sz="2400" dirty="0" smtClean="0"/>
          </a:p>
          <a:p>
            <a:pPr>
              <a:buNone/>
            </a:pPr>
            <a:r>
              <a:rPr lang="tr-TR" sz="2400" dirty="0" smtClean="0"/>
              <a:t>___________________ </a:t>
            </a:r>
            <a:r>
              <a:rPr lang="tr-TR" sz="2400" dirty="0" smtClean="0"/>
              <a:t>/   _____________</a:t>
            </a:r>
            <a:endParaRPr lang="tr-TR" sz="2400" dirty="0" smtClean="0"/>
          </a:p>
          <a:p>
            <a:pPr>
              <a:buNone/>
            </a:pPr>
            <a:r>
              <a:rPr lang="tr-TR" sz="2400" b="1" dirty="0" smtClean="0"/>
              <a:t>794 Çeşitli Gider Hs.	</a:t>
            </a:r>
            <a:r>
              <a:rPr lang="tr-TR" sz="2400" b="1" dirty="0" smtClean="0"/>
              <a:t>                                      3.000-</a:t>
            </a:r>
            <a:endParaRPr lang="tr-TR" sz="2400" b="1" dirty="0" smtClean="0"/>
          </a:p>
          <a:p>
            <a:pPr>
              <a:buNone/>
            </a:pPr>
            <a:r>
              <a:rPr lang="tr-TR" sz="2400" dirty="0" smtClean="0"/>
              <a:t>         </a:t>
            </a:r>
            <a:r>
              <a:rPr lang="tr-TR" sz="2400" b="1" dirty="0" smtClean="0"/>
              <a:t>180 Gel. Aylara Ait </a:t>
            </a:r>
            <a:r>
              <a:rPr lang="tr-TR" sz="2400" b="1" dirty="0" err="1" smtClean="0"/>
              <a:t>Gid</a:t>
            </a:r>
            <a:r>
              <a:rPr lang="tr-TR" sz="2400" b="1" dirty="0" smtClean="0"/>
              <a:t>.		</a:t>
            </a:r>
            <a:r>
              <a:rPr lang="tr-TR" sz="2400" b="1" dirty="0" smtClean="0"/>
              <a:t>                    3.000-</a:t>
            </a:r>
            <a:endParaRPr lang="tr-TR" sz="2400" b="1" dirty="0" smtClean="0"/>
          </a:p>
          <a:p>
            <a:pPr>
              <a:buNone/>
            </a:pPr>
            <a:r>
              <a:rPr lang="tr-TR" sz="2400" dirty="0" smtClean="0"/>
              <a:t>__________________   </a:t>
            </a:r>
            <a:r>
              <a:rPr lang="tr-TR" sz="2400" dirty="0" smtClean="0"/>
              <a:t>/  ______________</a:t>
            </a:r>
            <a:endParaRPr lang="tr-TR" sz="2400" dirty="0" smtClean="0"/>
          </a:p>
          <a:p>
            <a:pPr>
              <a:buNone/>
            </a:pPr>
            <a:endParaRPr lang="tr-TR"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260648"/>
            <a:ext cx="7560840" cy="5865515"/>
          </a:xfrm>
        </p:spPr>
        <p:txBody>
          <a:bodyPr>
            <a:normAutofit/>
          </a:bodyPr>
          <a:lstStyle/>
          <a:p>
            <a:pPr algn="just">
              <a:buNone/>
            </a:pPr>
            <a:endParaRPr lang="tr-TR" sz="2400" b="1" dirty="0" smtClean="0"/>
          </a:p>
          <a:p>
            <a:pPr algn="just">
              <a:buNone/>
            </a:pPr>
            <a:r>
              <a:rPr lang="tr-TR" sz="2800" b="1" dirty="0" smtClean="0"/>
              <a:t>     Uygulama</a:t>
            </a:r>
            <a:r>
              <a:rPr lang="tr-TR" sz="2800" b="1" dirty="0" smtClean="0"/>
              <a:t>: </a:t>
            </a:r>
          </a:p>
          <a:p>
            <a:pPr algn="just">
              <a:buNone/>
            </a:pPr>
            <a:endParaRPr lang="tr-TR" sz="2400" b="1" dirty="0" smtClean="0"/>
          </a:p>
          <a:p>
            <a:pPr algn="just">
              <a:buNone/>
            </a:pPr>
            <a:r>
              <a:rPr lang="tr-TR" sz="2400" b="1" dirty="0" smtClean="0"/>
              <a:t>   </a:t>
            </a:r>
            <a:r>
              <a:rPr lang="tr-TR" sz="2400" b="1" dirty="0" smtClean="0"/>
              <a:t>  </a:t>
            </a:r>
            <a:r>
              <a:rPr lang="tr-TR" sz="2400" dirty="0" smtClean="0"/>
              <a:t>Y işletmesi </a:t>
            </a:r>
            <a:r>
              <a:rPr lang="tr-TR" sz="2400" dirty="0" smtClean="0"/>
              <a:t>01/01/2016  tarihinden başlamak üzere 10/12/2015 tarihinde yıllığı 10.000 TL den 5 yıllık kira sözleşmesi yapmış ve kira bedeli vergi mükellefi olmayan gerçek kişiye ödenmiştir. G.V. oranı 0,20 kabul edilsin.</a:t>
            </a:r>
          </a:p>
          <a:p>
            <a:pPr algn="just">
              <a:buNone/>
            </a:pPr>
            <a:endParaRPr lang="tr-TR"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260648"/>
            <a:ext cx="8075240" cy="5865515"/>
          </a:xfrm>
        </p:spPr>
        <p:txBody>
          <a:bodyPr>
            <a:normAutofit/>
          </a:bodyPr>
          <a:lstStyle/>
          <a:p>
            <a:pPr>
              <a:buNone/>
            </a:pPr>
            <a:r>
              <a:rPr lang="tr-TR" sz="2400" dirty="0" smtClean="0"/>
              <a:t>________________20.10.2015</a:t>
            </a:r>
            <a:r>
              <a:rPr lang="tr-TR" sz="2400" dirty="0" smtClean="0"/>
              <a:t>____________</a:t>
            </a:r>
            <a:endParaRPr lang="tr-TR" sz="2400" dirty="0" smtClean="0"/>
          </a:p>
          <a:p>
            <a:pPr>
              <a:buNone/>
            </a:pPr>
            <a:r>
              <a:rPr lang="tr-TR" sz="2400" b="1" dirty="0" smtClean="0"/>
              <a:t>180 Gelecek aylara Ait Giderler	</a:t>
            </a:r>
            <a:r>
              <a:rPr lang="tr-TR" sz="2400" b="1" dirty="0" smtClean="0"/>
              <a:t>                      10.000-</a:t>
            </a:r>
            <a:endParaRPr lang="tr-TR" sz="2400" b="1" dirty="0" smtClean="0"/>
          </a:p>
          <a:p>
            <a:pPr>
              <a:buNone/>
            </a:pPr>
            <a:r>
              <a:rPr lang="tr-TR" sz="2400" b="1" dirty="0" smtClean="0"/>
              <a:t>280 Gelecek Yıllara Ait Giderler	</a:t>
            </a:r>
            <a:r>
              <a:rPr lang="tr-TR" sz="2400" b="1" dirty="0" smtClean="0"/>
              <a:t>                      40.000-</a:t>
            </a:r>
            <a:endParaRPr lang="tr-TR" sz="2400" b="1" dirty="0" smtClean="0"/>
          </a:p>
          <a:p>
            <a:pPr>
              <a:buNone/>
            </a:pPr>
            <a:r>
              <a:rPr lang="tr-TR" sz="2400" dirty="0" smtClean="0"/>
              <a:t>        280.01 Gel. Yıllara Ait Kira </a:t>
            </a:r>
            <a:r>
              <a:rPr lang="tr-TR" sz="2400" dirty="0" err="1" smtClean="0"/>
              <a:t>Gid</a:t>
            </a:r>
            <a:r>
              <a:rPr lang="tr-TR" sz="2400" dirty="0" smtClean="0"/>
              <a:t>.</a:t>
            </a:r>
          </a:p>
          <a:p>
            <a:pPr>
              <a:buNone/>
            </a:pPr>
            <a:r>
              <a:rPr lang="tr-TR" sz="2400" dirty="0" smtClean="0"/>
              <a:t>               </a:t>
            </a:r>
            <a:r>
              <a:rPr lang="tr-TR" sz="2400" b="1" dirty="0" smtClean="0"/>
              <a:t>100 Kasa				 </a:t>
            </a:r>
            <a:r>
              <a:rPr lang="tr-TR" sz="2400" b="1" dirty="0" smtClean="0"/>
              <a:t>              40.000-</a:t>
            </a:r>
            <a:endParaRPr lang="tr-TR" sz="2400" b="1" dirty="0" smtClean="0"/>
          </a:p>
          <a:p>
            <a:pPr>
              <a:buNone/>
            </a:pPr>
            <a:r>
              <a:rPr lang="tr-TR" sz="2400" b="1" dirty="0" smtClean="0"/>
              <a:t>               360 Ödenecek vergi ve Fonlar   </a:t>
            </a:r>
            <a:r>
              <a:rPr lang="tr-TR" sz="2400" b="1" dirty="0" smtClean="0"/>
              <a:t>                       10.000</a:t>
            </a:r>
            <a:r>
              <a:rPr lang="tr-TR" sz="2400" dirty="0" smtClean="0"/>
              <a:t>-                         </a:t>
            </a:r>
            <a:r>
              <a:rPr lang="tr-TR" sz="2400" dirty="0" smtClean="0"/>
              <a:t>		  (50.000x0,20)</a:t>
            </a:r>
          </a:p>
          <a:p>
            <a:pPr>
              <a:buNone/>
            </a:pPr>
            <a:r>
              <a:rPr lang="tr-TR" sz="2400" dirty="0" smtClean="0"/>
              <a:t>                     360.02 Ödenecek Gel. </a:t>
            </a:r>
            <a:r>
              <a:rPr lang="tr-TR" sz="2400" dirty="0" err="1" smtClean="0"/>
              <a:t>Verg</a:t>
            </a:r>
            <a:r>
              <a:rPr lang="tr-TR" sz="2400" dirty="0" smtClean="0"/>
              <a:t>. Kesintisi</a:t>
            </a:r>
          </a:p>
          <a:p>
            <a:pPr>
              <a:buNone/>
            </a:pPr>
            <a:r>
              <a:rPr lang="tr-TR" sz="2400" dirty="0" smtClean="0"/>
              <a:t>__________________    </a:t>
            </a:r>
            <a:r>
              <a:rPr lang="tr-TR" sz="2400" dirty="0" smtClean="0"/>
              <a:t>/  _________________</a:t>
            </a:r>
            <a:endParaRPr lang="tr-TR"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76664"/>
          </a:xfrm>
        </p:spPr>
        <p:txBody>
          <a:bodyPr>
            <a:normAutofit/>
          </a:bodyPr>
          <a:lstStyle/>
          <a:p>
            <a:pPr>
              <a:buNone/>
            </a:pPr>
            <a:endParaRPr lang="tr-TR" sz="2400" b="1" dirty="0" smtClean="0"/>
          </a:p>
          <a:p>
            <a:pPr>
              <a:buNone/>
            </a:pPr>
            <a:endParaRPr lang="tr-TR" sz="2400" b="1" dirty="0"/>
          </a:p>
          <a:p>
            <a:pPr>
              <a:buNone/>
            </a:pPr>
            <a:r>
              <a:rPr lang="tr-TR" sz="2400" dirty="0" smtClean="0"/>
              <a:t>______________/______________</a:t>
            </a:r>
            <a:endParaRPr lang="tr-TR" sz="2400" b="1" dirty="0" smtClean="0"/>
          </a:p>
          <a:p>
            <a:pPr>
              <a:buNone/>
            </a:pPr>
            <a:r>
              <a:rPr lang="tr-TR" sz="2400" b="1" dirty="0" smtClean="0"/>
              <a:t>730 </a:t>
            </a:r>
            <a:r>
              <a:rPr lang="tr-TR" sz="2400" b="1" dirty="0"/>
              <a:t>Genel Üretim Gideri       </a:t>
            </a:r>
            <a:r>
              <a:rPr lang="tr-TR" sz="2400" b="1" dirty="0" smtClean="0"/>
              <a:t>              </a:t>
            </a:r>
            <a:r>
              <a:rPr lang="tr-TR" sz="2400" b="1" dirty="0" smtClean="0"/>
              <a:t>5.000-</a:t>
            </a:r>
            <a:endParaRPr lang="tr-TR" sz="2400" b="1" dirty="0"/>
          </a:p>
          <a:p>
            <a:pPr>
              <a:buNone/>
            </a:pPr>
            <a:r>
              <a:rPr lang="tr-TR" sz="2400" dirty="0"/>
              <a:t>        </a:t>
            </a:r>
            <a:r>
              <a:rPr lang="tr-TR" sz="2400" dirty="0" smtClean="0"/>
              <a:t>         730.05. </a:t>
            </a:r>
            <a:r>
              <a:rPr lang="tr-TR" sz="2400" dirty="0" err="1" smtClean="0"/>
              <a:t>Amort</a:t>
            </a:r>
            <a:r>
              <a:rPr lang="tr-TR" sz="2400" dirty="0" smtClean="0"/>
              <a:t>. Ve Tük. Payı</a:t>
            </a:r>
            <a:endParaRPr lang="tr-TR" sz="2400" dirty="0"/>
          </a:p>
          <a:p>
            <a:pPr>
              <a:buNone/>
            </a:pPr>
            <a:r>
              <a:rPr lang="tr-TR" sz="2400" dirty="0" smtClean="0"/>
              <a:t>                     </a:t>
            </a:r>
            <a:r>
              <a:rPr lang="tr-TR" sz="2400" b="1" dirty="0" smtClean="0"/>
              <a:t>268 Birikmiş Amortisman          5.000 -</a:t>
            </a:r>
          </a:p>
          <a:p>
            <a:pPr>
              <a:buNone/>
            </a:pPr>
            <a:r>
              <a:rPr lang="tr-TR" sz="2400" dirty="0" smtClean="0"/>
              <a:t>                                 268.02 Haklar </a:t>
            </a:r>
            <a:r>
              <a:rPr lang="tr-TR" sz="2400" dirty="0" err="1" smtClean="0"/>
              <a:t>Amort</a:t>
            </a:r>
            <a:r>
              <a:rPr lang="tr-TR" sz="2400" dirty="0" smtClean="0"/>
              <a:t>.      	</a:t>
            </a:r>
            <a:endParaRPr lang="tr-TR" sz="2400" dirty="0"/>
          </a:p>
          <a:p>
            <a:pPr>
              <a:buNone/>
            </a:pPr>
            <a:r>
              <a:rPr lang="tr-TR" sz="2400" dirty="0" smtClean="0"/>
              <a:t>______________/</a:t>
            </a:r>
            <a:r>
              <a:rPr lang="tr-TR" sz="2400" dirty="0"/>
              <a:t>______________</a:t>
            </a:r>
          </a:p>
          <a:p>
            <a:pPr>
              <a:buNone/>
            </a:pPr>
            <a:r>
              <a:rPr lang="tr-TR" sz="2400" dirty="0" smtClean="0"/>
              <a:t> </a:t>
            </a:r>
            <a:endParaRPr lang="tr-TR" sz="2400" dirty="0" smtClean="0"/>
          </a:p>
          <a:p>
            <a:pPr>
              <a:buNone/>
            </a:pPr>
            <a:r>
              <a:rPr lang="tr-TR" sz="2400" dirty="0" smtClean="0"/>
              <a:t>Her </a:t>
            </a:r>
            <a:r>
              <a:rPr lang="tr-TR" sz="2400" dirty="0"/>
              <a:t>yılın sonunda yukarıdaki kayıt yapılmalıdır.</a:t>
            </a:r>
          </a:p>
          <a:p>
            <a:endParaRPr lang="tr-TR"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692696"/>
            <a:ext cx="7560840" cy="5865515"/>
          </a:xfrm>
        </p:spPr>
        <p:txBody>
          <a:bodyPr>
            <a:normAutofit/>
          </a:bodyPr>
          <a:lstStyle/>
          <a:p>
            <a:pPr algn="just">
              <a:buNone/>
            </a:pPr>
            <a:r>
              <a:rPr lang="tr-TR" sz="2400" dirty="0" smtClean="0"/>
              <a:t>    </a:t>
            </a:r>
            <a:r>
              <a:rPr lang="tr-TR" sz="2400" dirty="0" smtClean="0"/>
              <a:t> Gelecek </a:t>
            </a:r>
            <a:r>
              <a:rPr lang="tr-TR" sz="2400" dirty="0" smtClean="0"/>
              <a:t>her yılın hesap döneminde 280 Gelecek Yıllara ait kira giderlerinden (10.000) bir yıllık kira tutarı 180 Gelecek aylara Ait kira Giderlerine, oradan da doğrudan 794 Çeşitli Gider Hesabına aktarılır.</a:t>
            </a:r>
          </a:p>
          <a:p>
            <a:pPr>
              <a:buNone/>
            </a:pPr>
            <a:endParaRPr lang="tr-TR"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548680"/>
            <a:ext cx="7776864" cy="5577483"/>
          </a:xfrm>
        </p:spPr>
        <p:txBody>
          <a:bodyPr>
            <a:normAutofit/>
          </a:bodyPr>
          <a:lstStyle/>
          <a:p>
            <a:pPr algn="just">
              <a:buNone/>
            </a:pPr>
            <a:r>
              <a:rPr lang="tr-TR" sz="2400" b="1" dirty="0" smtClean="0"/>
              <a:t>  </a:t>
            </a:r>
            <a:r>
              <a:rPr lang="tr-TR" sz="2400" b="1" dirty="0" smtClean="0"/>
              <a:t>  </a:t>
            </a:r>
            <a:r>
              <a:rPr lang="tr-TR" sz="2600" b="1" dirty="0" smtClean="0"/>
              <a:t>Ait </a:t>
            </a:r>
            <a:r>
              <a:rPr lang="tr-TR" sz="2600" b="1" dirty="0" smtClean="0"/>
              <a:t>Oldukları Döneme Kaydı Yapılmamış Giderler:</a:t>
            </a:r>
          </a:p>
          <a:p>
            <a:pPr algn="just">
              <a:buNone/>
            </a:pPr>
            <a:r>
              <a:rPr lang="tr-TR" sz="2400" dirty="0" smtClean="0"/>
              <a:t>  </a:t>
            </a:r>
            <a:r>
              <a:rPr lang="tr-TR" sz="2400" dirty="0" smtClean="0"/>
              <a:t>   </a:t>
            </a:r>
            <a:r>
              <a:rPr lang="tr-TR" sz="2400" dirty="0" smtClean="0"/>
              <a:t>Dönem içinde kullanıldığı halde dönem sonuna kadar kaydedilmemiş olan ve belgesi gelmemiş olan giderler belirlenerek ait olduğu gider hesabına borç yazılırken 381 veya 481 Gider Tahakkukları Hesaplarına alacak yazılması gerekir.</a:t>
            </a:r>
            <a:endParaRPr lang="tr-TR"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764704"/>
            <a:ext cx="7560840" cy="5577483"/>
          </a:xfrm>
        </p:spPr>
        <p:txBody>
          <a:bodyPr>
            <a:normAutofit/>
          </a:bodyPr>
          <a:lstStyle/>
          <a:p>
            <a:pPr algn="ctr">
              <a:buNone/>
            </a:pPr>
            <a:r>
              <a:rPr lang="tr-TR" sz="2400" b="1" dirty="0" smtClean="0"/>
              <a:t>Uygulama: </a:t>
            </a:r>
          </a:p>
          <a:p>
            <a:pPr algn="just">
              <a:buNone/>
            </a:pPr>
            <a:r>
              <a:rPr lang="tr-TR" sz="2400" dirty="0" smtClean="0"/>
              <a:t>  </a:t>
            </a:r>
            <a:r>
              <a:rPr lang="tr-TR" sz="2400" dirty="0" smtClean="0"/>
              <a:t>   </a:t>
            </a:r>
            <a:r>
              <a:rPr lang="tr-TR" sz="2400" dirty="0" smtClean="0"/>
              <a:t>B işletmesinde yapılan dönem sonu  envanterinde 2019 yılında kullanıldığı belirlenen elektrik miktarının 3500 </a:t>
            </a:r>
            <a:r>
              <a:rPr lang="tr-TR" sz="2400" dirty="0" err="1" smtClean="0"/>
              <a:t>kw</a:t>
            </a:r>
            <a:r>
              <a:rPr lang="tr-TR" sz="2400" dirty="0" smtClean="0"/>
              <a:t> olduğu anlaşılmıştır.</a:t>
            </a:r>
          </a:p>
          <a:p>
            <a:pPr algn="just">
              <a:buNone/>
            </a:pPr>
            <a:r>
              <a:rPr lang="tr-TR" sz="2400" dirty="0" smtClean="0"/>
              <a:t>   1 </a:t>
            </a:r>
            <a:r>
              <a:rPr lang="tr-TR" sz="2400" dirty="0" err="1" smtClean="0"/>
              <a:t>kw</a:t>
            </a:r>
            <a:r>
              <a:rPr lang="tr-TR" sz="2400" dirty="0" smtClean="0"/>
              <a:t>=5,80 TL olduğu varsayılırsa kayıt şöyle yapılmalıdır.</a:t>
            </a:r>
            <a:endParaRPr lang="tr-TR"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buNone/>
            </a:pPr>
            <a:r>
              <a:rPr lang="tr-TR" sz="2400" dirty="0" smtClean="0"/>
              <a:t>_______________31/12/2019</a:t>
            </a:r>
            <a:r>
              <a:rPr lang="tr-TR" sz="2400" dirty="0" smtClean="0"/>
              <a:t>______________</a:t>
            </a:r>
            <a:endParaRPr lang="tr-TR" sz="2400" b="1" dirty="0" smtClean="0"/>
          </a:p>
          <a:p>
            <a:pPr>
              <a:buNone/>
            </a:pPr>
            <a:r>
              <a:rPr lang="tr-TR" sz="2400" b="1" dirty="0" smtClean="0"/>
              <a:t>793 Dışarıdan Sağlanan Fayda ve </a:t>
            </a:r>
            <a:r>
              <a:rPr lang="tr-TR" sz="2400" b="1" dirty="0" err="1" smtClean="0"/>
              <a:t>Hzm</a:t>
            </a:r>
            <a:r>
              <a:rPr lang="tr-TR" sz="2400" b="1" dirty="0" smtClean="0"/>
              <a:t>.   </a:t>
            </a:r>
            <a:r>
              <a:rPr lang="tr-TR" sz="2400" b="1" dirty="0" smtClean="0"/>
              <a:t>         11.400- </a:t>
            </a:r>
            <a:endParaRPr lang="tr-TR" sz="2400" b="1" dirty="0" smtClean="0"/>
          </a:p>
          <a:p>
            <a:pPr>
              <a:buNone/>
            </a:pPr>
            <a:r>
              <a:rPr lang="tr-TR" sz="2400" b="1" dirty="0" smtClean="0"/>
              <a:t>	   </a:t>
            </a:r>
            <a:r>
              <a:rPr lang="tr-TR" sz="2400" dirty="0" smtClean="0"/>
              <a:t>793.09 Elektrik </a:t>
            </a:r>
            <a:r>
              <a:rPr lang="tr-TR" sz="2400" dirty="0" smtClean="0"/>
              <a:t>Gideri</a:t>
            </a:r>
            <a:endParaRPr lang="tr-TR" sz="2400" dirty="0" smtClean="0"/>
          </a:p>
          <a:p>
            <a:pPr>
              <a:buNone/>
            </a:pPr>
            <a:r>
              <a:rPr lang="tr-TR" sz="2400" b="1" dirty="0" smtClean="0"/>
              <a:t>		381 Gider Tahakkukları		                </a:t>
            </a:r>
            <a:r>
              <a:rPr lang="tr-TR" sz="2400" b="1" dirty="0" smtClean="0"/>
              <a:t>11.400-</a:t>
            </a:r>
            <a:endParaRPr lang="tr-TR" sz="2400" b="1" dirty="0" smtClean="0"/>
          </a:p>
          <a:p>
            <a:pPr>
              <a:buNone/>
            </a:pPr>
            <a:r>
              <a:rPr lang="tr-TR" sz="2400" dirty="0" smtClean="0"/>
              <a:t>Dönemde kullanılan elektrik gideri tahakkuk </a:t>
            </a:r>
            <a:r>
              <a:rPr lang="tr-TR" sz="2400" dirty="0" smtClean="0"/>
              <a:t>kaydı</a:t>
            </a:r>
            <a:endParaRPr lang="tr-TR" sz="2400" dirty="0"/>
          </a:p>
          <a:p>
            <a:pPr>
              <a:buNone/>
            </a:pPr>
            <a:r>
              <a:rPr lang="tr-TR" sz="2400" dirty="0" smtClean="0"/>
              <a:t>___________________/ </a:t>
            </a:r>
            <a:r>
              <a:rPr lang="tr-TR" sz="2400" dirty="0" smtClean="0"/>
              <a:t>______________________</a:t>
            </a:r>
            <a:endParaRPr lang="tr-TR"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548680"/>
            <a:ext cx="7848872" cy="5577483"/>
          </a:xfrm>
        </p:spPr>
        <p:txBody>
          <a:bodyPr>
            <a:normAutofit/>
          </a:bodyPr>
          <a:lstStyle/>
          <a:p>
            <a:pPr algn="just"/>
            <a:r>
              <a:rPr lang="tr-TR" sz="2600" b="1" dirty="0" smtClean="0"/>
              <a:t>Ait Olduğu </a:t>
            </a:r>
            <a:r>
              <a:rPr lang="tr-TR" sz="2600" b="1" dirty="0" smtClean="0"/>
              <a:t>Döneme (Tahakkuk</a:t>
            </a:r>
            <a:r>
              <a:rPr lang="tr-TR" sz="2600" b="1" dirty="0" smtClean="0"/>
              <a:t>) Kaydı Yapılmamış Gelirler</a:t>
            </a:r>
          </a:p>
          <a:p>
            <a:pPr algn="just"/>
            <a:r>
              <a:rPr lang="tr-TR" sz="2600" b="1" dirty="0" smtClean="0"/>
              <a:t>Uygulama:</a:t>
            </a:r>
          </a:p>
          <a:p>
            <a:pPr algn="just"/>
            <a:r>
              <a:rPr lang="tr-TR" sz="2400" dirty="0" smtClean="0"/>
              <a:t>Envanter işlemleri yapılan döneme, ait olan ve tahakkuku (gerçekleştirilmesi) yapılmış ancak sonraki dönemlerde tahsil edilecek olan gelirlerin ilgili oldukları hesaplara kaydedilmesi gerekir.</a:t>
            </a:r>
          </a:p>
          <a:p>
            <a:pPr algn="just"/>
            <a:endParaRPr lang="tr-TR"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548680"/>
            <a:ext cx="7776864" cy="5577483"/>
          </a:xfrm>
        </p:spPr>
        <p:txBody>
          <a:bodyPr>
            <a:normAutofit/>
          </a:bodyPr>
          <a:lstStyle/>
          <a:p>
            <a:pPr algn="just"/>
            <a:endParaRPr lang="tr-TR" sz="2400" dirty="0" smtClean="0"/>
          </a:p>
          <a:p>
            <a:pPr algn="just"/>
            <a:r>
              <a:rPr lang="tr-TR" sz="2400" dirty="0" smtClean="0"/>
              <a:t>Üçüncü kişilerden tahsili veya onların hesaplarına borç kaydı, hesap döneminden sonra veya bir yıl ya da daha sonraki yıllarda yapılacak olan gelirlerin, envanterin yapıldığı bu döneme ait olan kısımları </a:t>
            </a:r>
          </a:p>
          <a:p>
            <a:pPr algn="just"/>
            <a:r>
              <a:rPr lang="tr-TR" sz="2400" b="1" dirty="0" smtClean="0"/>
              <a:t>181 Gelir Tahakkukları Hesabına veya </a:t>
            </a:r>
          </a:p>
          <a:p>
            <a:pPr algn="just"/>
            <a:r>
              <a:rPr lang="tr-TR" sz="2400" b="1" dirty="0" smtClean="0"/>
              <a:t>281 Gelir Tahakkukları Hesabına </a:t>
            </a:r>
          </a:p>
          <a:p>
            <a:pPr algn="just"/>
            <a:r>
              <a:rPr lang="tr-TR" sz="2400" dirty="0" smtClean="0"/>
              <a:t>Hesaplarında takip edilirler.</a:t>
            </a:r>
            <a:endParaRPr lang="tr-TR"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052736"/>
            <a:ext cx="8075240" cy="5721499"/>
          </a:xfrm>
        </p:spPr>
        <p:txBody>
          <a:bodyPr>
            <a:normAutofit/>
          </a:bodyPr>
          <a:lstStyle/>
          <a:p>
            <a:pPr>
              <a:buNone/>
            </a:pPr>
            <a:r>
              <a:rPr lang="tr-TR" sz="2400" b="1" dirty="0"/>
              <a:t> </a:t>
            </a:r>
            <a:r>
              <a:rPr lang="tr-TR" sz="2400" b="1" dirty="0" smtClean="0"/>
              <a:t> </a:t>
            </a:r>
            <a:r>
              <a:rPr lang="tr-TR" sz="2400" b="1" dirty="0" smtClean="0"/>
              <a:t>   </a:t>
            </a:r>
            <a:r>
              <a:rPr lang="tr-TR" sz="2600" b="1" dirty="0" smtClean="0"/>
              <a:t>Stok </a:t>
            </a:r>
            <a:r>
              <a:rPr lang="tr-TR" sz="2600" b="1" dirty="0"/>
              <a:t>Değerleme Yöntemleri:</a:t>
            </a:r>
          </a:p>
          <a:p>
            <a:pPr algn="just">
              <a:buNone/>
            </a:pPr>
            <a:r>
              <a:rPr lang="tr-TR" sz="2400" dirty="0" smtClean="0"/>
              <a:t>	</a:t>
            </a:r>
            <a:r>
              <a:rPr lang="tr-TR" sz="2400" dirty="0" smtClean="0"/>
              <a:t>Malların </a:t>
            </a:r>
            <a:r>
              <a:rPr lang="tr-TR" sz="2400" dirty="0"/>
              <a:t>maliyet bedellerinin tespit edilmesinde kullanılan yöntemler aşağıda gösterilmiştir</a:t>
            </a:r>
            <a:r>
              <a:rPr lang="tr-TR" sz="2400" dirty="0" smtClean="0"/>
              <a:t>.</a:t>
            </a:r>
            <a:endParaRPr lang="tr-TR" sz="2400" dirty="0"/>
          </a:p>
          <a:p>
            <a:pPr lvl="0"/>
            <a:r>
              <a:rPr lang="tr-TR" sz="2400" dirty="0"/>
              <a:t>Gerçek ya da Fiili Maliyet Yöntemi</a:t>
            </a:r>
          </a:p>
          <a:p>
            <a:pPr lvl="0"/>
            <a:r>
              <a:rPr lang="tr-TR" sz="2400" dirty="0"/>
              <a:t>Ortalama Maliyet Yöntemleri</a:t>
            </a:r>
          </a:p>
          <a:p>
            <a:pPr lvl="0"/>
            <a:r>
              <a:rPr lang="tr-TR" sz="2400" dirty="0"/>
              <a:t>Diğer Maliyet </a:t>
            </a:r>
            <a:r>
              <a:rPr lang="tr-TR" sz="2400" dirty="0" smtClean="0"/>
              <a:t>Yöntemleri</a:t>
            </a:r>
          </a:p>
          <a:p>
            <a:pPr>
              <a:buNone/>
            </a:pPr>
            <a:endParaRPr lang="tr-TR"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136501"/>
            <a:ext cx="7931224" cy="5721499"/>
          </a:xfrm>
        </p:spPr>
        <p:txBody>
          <a:bodyPr>
            <a:normAutofit/>
          </a:bodyPr>
          <a:lstStyle/>
          <a:p>
            <a:pPr>
              <a:buNone/>
            </a:pPr>
            <a:r>
              <a:rPr lang="tr-TR" sz="2600" b="1" dirty="0" smtClean="0"/>
              <a:t>     Gerçek </a:t>
            </a:r>
            <a:r>
              <a:rPr lang="tr-TR" sz="2600" b="1" dirty="0" smtClean="0"/>
              <a:t>Maliyet Yöntemi:	</a:t>
            </a:r>
          </a:p>
          <a:p>
            <a:pPr algn="just"/>
            <a:r>
              <a:rPr lang="tr-TR" sz="2400" dirty="0" smtClean="0"/>
              <a:t>Değerlemeye konu olan malların gerçek satın alma ya da üretim maliyetleri biliniyorsa kolayca hesaplanabiliyorsa, stoklar bu değerleri ile bilançoda gösterilirler. Gerçek maliyet bedeli; satın alma bedeli ile </a:t>
            </a:r>
            <a:r>
              <a:rPr lang="tr-TR" sz="2400" dirty="0" smtClean="0"/>
              <a:t>taşıma</a:t>
            </a:r>
            <a:r>
              <a:rPr lang="tr-TR" sz="2400" dirty="0" smtClean="0"/>
              <a:t>, sigorta, montaj, ambalaj v.b. giderlerin toplamından oluşur. Bu yöntem, yüksek değerli, büyük hacimli ve giriş /çıkış kayıtları ile maliyet kayıtlarını sağlıklı yürüten işletmelerde kolaylıkla uygulanabilir.</a:t>
            </a:r>
            <a:endParaRPr lang="tr-TR"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20688"/>
            <a:ext cx="8229600" cy="5505475"/>
          </a:xfrm>
        </p:spPr>
        <p:txBody>
          <a:bodyPr>
            <a:normAutofit/>
          </a:bodyPr>
          <a:lstStyle/>
          <a:p>
            <a:pPr>
              <a:buNone/>
            </a:pPr>
            <a:r>
              <a:rPr lang="tr-TR" sz="2400" b="1" dirty="0" smtClean="0"/>
              <a:t>    </a:t>
            </a:r>
            <a:r>
              <a:rPr lang="tr-TR" sz="2600" b="1" dirty="0" smtClean="0"/>
              <a:t>Ortalama </a:t>
            </a:r>
            <a:r>
              <a:rPr lang="tr-TR" sz="2600" b="1" dirty="0" smtClean="0"/>
              <a:t>Maliyet Yöntemi</a:t>
            </a:r>
            <a:r>
              <a:rPr lang="tr-TR" sz="2600" b="1" dirty="0" smtClean="0"/>
              <a:t>:</a:t>
            </a:r>
            <a:endParaRPr lang="tr-TR" sz="2600" b="1" dirty="0"/>
          </a:p>
          <a:p>
            <a:pPr algn="just">
              <a:buNone/>
            </a:pPr>
            <a:r>
              <a:rPr lang="tr-TR" sz="2400" dirty="0" smtClean="0"/>
              <a:t>     Stokların </a:t>
            </a:r>
            <a:r>
              <a:rPr lang="tr-TR" sz="2400" dirty="0"/>
              <a:t>maliyet değerlerinin hesaplanmasında kullanılan yöntemlerden biri olan Ortalama Maliyet Yöntemi çeşitli şekillerde </a:t>
            </a:r>
            <a:r>
              <a:rPr lang="tr-TR" sz="2400" dirty="0" smtClean="0"/>
              <a:t>uygulanmaktadır: </a:t>
            </a:r>
          </a:p>
          <a:p>
            <a:pPr>
              <a:buNone/>
            </a:pPr>
            <a:r>
              <a:rPr lang="tr-TR" sz="2400" dirty="0"/>
              <a:t> </a:t>
            </a:r>
            <a:r>
              <a:rPr lang="tr-TR" sz="2400" dirty="0" smtClean="0"/>
              <a:t>   </a:t>
            </a:r>
            <a:r>
              <a:rPr lang="tr-TR" sz="2400" dirty="0" smtClean="0"/>
              <a:t> Ortalama </a:t>
            </a:r>
            <a:r>
              <a:rPr lang="tr-TR" sz="2400" dirty="0"/>
              <a:t>Maliyet Yöntemi Uygulama Biçimleri:</a:t>
            </a:r>
          </a:p>
          <a:p>
            <a:pPr lvl="0"/>
            <a:r>
              <a:rPr lang="tr-TR" sz="2400" dirty="0"/>
              <a:t>Basit Ortalama Maliyet Yöntemi</a:t>
            </a:r>
          </a:p>
          <a:p>
            <a:pPr lvl="0"/>
            <a:r>
              <a:rPr lang="tr-TR" sz="2400" dirty="0"/>
              <a:t>Tartılı Ortalama Maliyet Yöntemi</a:t>
            </a:r>
          </a:p>
          <a:p>
            <a:pPr lvl="0"/>
            <a:r>
              <a:rPr lang="tr-TR" sz="2400" dirty="0"/>
              <a:t>Hareketli Ortalama Maliyet Yöntemi</a:t>
            </a:r>
          </a:p>
          <a:p>
            <a:pPr>
              <a:buNone/>
            </a:pPr>
            <a:endParaRPr lang="tr-TR" sz="2400" dirty="0"/>
          </a:p>
          <a:p>
            <a:endParaRPr lang="tr-TR"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404664"/>
            <a:ext cx="8075240" cy="5721499"/>
          </a:xfrm>
        </p:spPr>
        <p:txBody>
          <a:bodyPr>
            <a:normAutofit/>
          </a:bodyPr>
          <a:lstStyle/>
          <a:p>
            <a:pPr>
              <a:buNone/>
            </a:pPr>
            <a:r>
              <a:rPr lang="tr-TR" sz="2600" b="1" dirty="0" smtClean="0"/>
              <a:t>      Basit </a:t>
            </a:r>
            <a:r>
              <a:rPr lang="tr-TR" sz="2600" b="1" dirty="0" smtClean="0"/>
              <a:t>Ortalama Maliyet Yöntemi</a:t>
            </a:r>
            <a:r>
              <a:rPr lang="tr-TR" sz="2600" b="1" dirty="0" smtClean="0"/>
              <a:t>:</a:t>
            </a:r>
            <a:endParaRPr lang="tr-TR" sz="2600" b="1" dirty="0" smtClean="0"/>
          </a:p>
          <a:p>
            <a:pPr algn="just">
              <a:buNone/>
            </a:pPr>
            <a:r>
              <a:rPr lang="tr-TR" sz="2400" dirty="0" smtClean="0"/>
              <a:t>    </a:t>
            </a:r>
          </a:p>
          <a:p>
            <a:pPr algn="just">
              <a:buNone/>
            </a:pPr>
            <a:r>
              <a:rPr lang="tr-TR" sz="2400" dirty="0"/>
              <a:t> </a:t>
            </a:r>
            <a:r>
              <a:rPr lang="tr-TR" sz="2400" dirty="0" smtClean="0"/>
              <a:t>    </a:t>
            </a:r>
            <a:r>
              <a:rPr lang="tr-TR" sz="2400" dirty="0" smtClean="0"/>
              <a:t>Bu </a:t>
            </a:r>
            <a:r>
              <a:rPr lang="tr-TR" sz="2400" dirty="0" smtClean="0"/>
              <a:t>yöntemde birim maliyet; satın alman malların fiyatları toplamının, satın alma işlem, sayısına bölünmesi ile hesaplanır. Mevcut malların miktarı birim maliyetle çarpılarak mevcut malların maliyeti hesaplanır. Uygulanması kolay ve son derece basit bir yöntemdir. Enflasyonun d</a:t>
            </a:r>
            <a:r>
              <a:rPr lang="tr-TR" sz="2400" dirty="0"/>
              <a:t>ü</a:t>
            </a:r>
            <a:r>
              <a:rPr lang="tr-TR" sz="2400" dirty="0" smtClean="0"/>
              <a:t>şük olduğu dönemlerde daha sağlıklı ve gerçeğe uygun sonuçlar verir.</a:t>
            </a:r>
          </a:p>
          <a:p>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76664"/>
          </a:xfrm>
        </p:spPr>
        <p:txBody>
          <a:bodyPr>
            <a:normAutofit/>
          </a:bodyPr>
          <a:lstStyle/>
          <a:p>
            <a:r>
              <a:rPr lang="tr-TR" sz="2400" dirty="0"/>
              <a:t>2021 yılı </a:t>
            </a:r>
            <a:r>
              <a:rPr lang="tr-TR" sz="2400" dirty="0" smtClean="0"/>
              <a:t>sonunda (5000X4</a:t>
            </a:r>
            <a:r>
              <a:rPr lang="tr-TR" sz="2400" dirty="0"/>
              <a:t>)= 20.000 birikmiş amortisman oluşmuştur. </a:t>
            </a:r>
            <a:endParaRPr lang="tr-TR" sz="2400" dirty="0" smtClean="0"/>
          </a:p>
          <a:p>
            <a:r>
              <a:rPr lang="tr-TR" sz="2400" dirty="0" smtClean="0"/>
              <a:t>Maden devredildiğine </a:t>
            </a:r>
            <a:r>
              <a:rPr lang="tr-TR" sz="2400" dirty="0"/>
              <a:t>ilgili hesapların da kapatılması gerekir</a:t>
            </a:r>
            <a:r>
              <a:rPr lang="tr-TR" sz="2400" dirty="0" smtClean="0"/>
              <a:t>.</a:t>
            </a:r>
          </a:p>
          <a:p>
            <a:pPr>
              <a:buNone/>
            </a:pPr>
            <a:r>
              <a:rPr lang="tr-TR" sz="2400" dirty="0" smtClean="0"/>
              <a:t>______________/</a:t>
            </a:r>
            <a:r>
              <a:rPr lang="tr-TR" sz="2400" dirty="0"/>
              <a:t>______________</a:t>
            </a:r>
          </a:p>
          <a:p>
            <a:pPr>
              <a:buNone/>
            </a:pPr>
            <a:r>
              <a:rPr lang="tr-TR" sz="2400" b="1" dirty="0" smtClean="0"/>
              <a:t>268 Birikmiş </a:t>
            </a:r>
            <a:r>
              <a:rPr lang="tr-TR" sz="2400" b="1" dirty="0"/>
              <a:t>Amortisman </a:t>
            </a:r>
            <a:r>
              <a:rPr lang="tr-TR" sz="2400" b="1" dirty="0" smtClean="0"/>
              <a:t>Hs</a:t>
            </a:r>
            <a:r>
              <a:rPr lang="tr-TR" sz="2400" dirty="0" smtClean="0"/>
              <a:t>.    </a:t>
            </a:r>
            <a:r>
              <a:rPr lang="tr-TR" sz="2400" dirty="0" smtClean="0"/>
              <a:t>       </a:t>
            </a:r>
            <a:r>
              <a:rPr lang="tr-TR" sz="2400" b="1" dirty="0" smtClean="0"/>
              <a:t>20.000</a:t>
            </a:r>
            <a:endParaRPr lang="tr-TR" sz="2400" b="1" dirty="0"/>
          </a:p>
          <a:p>
            <a:pPr>
              <a:buNone/>
            </a:pPr>
            <a:r>
              <a:rPr lang="tr-TR" sz="2400" dirty="0" smtClean="0"/>
              <a:t>                268.02 Haklar </a:t>
            </a:r>
            <a:r>
              <a:rPr lang="tr-TR" sz="2400" dirty="0" smtClean="0"/>
              <a:t>Amortisman</a:t>
            </a:r>
          </a:p>
          <a:p>
            <a:pPr>
              <a:buNone/>
            </a:pPr>
            <a:r>
              <a:rPr lang="tr-TR" sz="2400" b="1" dirty="0" smtClean="0"/>
              <a:t> </a:t>
            </a:r>
            <a:r>
              <a:rPr lang="tr-TR" sz="2400" b="1" dirty="0" smtClean="0"/>
              <a:t>689 D.Ol. </a:t>
            </a:r>
            <a:r>
              <a:rPr lang="tr-TR" sz="2400" b="1" dirty="0"/>
              <a:t>Dışı Gider ve </a:t>
            </a:r>
            <a:r>
              <a:rPr lang="tr-TR" sz="2400" b="1" dirty="0" smtClean="0"/>
              <a:t>Zarar </a:t>
            </a:r>
            <a:r>
              <a:rPr lang="tr-TR" sz="2400" b="1" dirty="0" smtClean="0"/>
              <a:t>           </a:t>
            </a:r>
            <a:r>
              <a:rPr lang="tr-TR" sz="2400" b="1" dirty="0" smtClean="0"/>
              <a:t>30.000</a:t>
            </a:r>
            <a:endParaRPr lang="tr-TR" sz="2400" b="1" dirty="0"/>
          </a:p>
          <a:p>
            <a:pPr>
              <a:buNone/>
            </a:pPr>
            <a:r>
              <a:rPr lang="tr-TR" sz="2400" dirty="0" smtClean="0"/>
              <a:t>            (6x5000 </a:t>
            </a:r>
            <a:r>
              <a:rPr lang="tr-TR" sz="2400" dirty="0"/>
              <a:t>= </a:t>
            </a:r>
            <a:r>
              <a:rPr lang="tr-TR" sz="2400" dirty="0" smtClean="0"/>
              <a:t>30.000)</a:t>
            </a:r>
            <a:endParaRPr lang="tr-TR" sz="2400" dirty="0"/>
          </a:p>
          <a:p>
            <a:pPr>
              <a:buNone/>
            </a:pPr>
            <a:r>
              <a:rPr lang="tr-TR" sz="2400" dirty="0" smtClean="0"/>
              <a:t>                         </a:t>
            </a:r>
            <a:r>
              <a:rPr lang="tr-TR" sz="2400" b="1" dirty="0"/>
              <a:t>260 </a:t>
            </a:r>
            <a:r>
              <a:rPr lang="tr-TR" sz="2400" b="1" dirty="0" smtClean="0"/>
              <a:t>Haklar Hs.</a:t>
            </a:r>
            <a:r>
              <a:rPr lang="tr-TR" sz="2400" dirty="0" smtClean="0"/>
              <a:t>                                 </a:t>
            </a:r>
            <a:r>
              <a:rPr lang="tr-TR" sz="2400" dirty="0" smtClean="0"/>
              <a:t>  </a:t>
            </a:r>
            <a:r>
              <a:rPr lang="tr-TR" sz="2400" b="1" dirty="0" smtClean="0"/>
              <a:t>50.000</a:t>
            </a:r>
            <a:r>
              <a:rPr lang="tr-TR" sz="2400" dirty="0" smtClean="0"/>
              <a:t>                                           </a:t>
            </a:r>
            <a:endParaRPr lang="tr-TR" sz="2400" b="1" dirty="0"/>
          </a:p>
          <a:p>
            <a:pPr>
              <a:buNone/>
            </a:pPr>
            <a:r>
              <a:rPr lang="tr-TR" sz="2400" dirty="0" smtClean="0"/>
              <a:t> </a:t>
            </a:r>
            <a:r>
              <a:rPr lang="tr-TR" sz="2400" dirty="0" smtClean="0"/>
              <a:t>______________/</a:t>
            </a:r>
            <a:r>
              <a:rPr lang="tr-TR" sz="2400" dirty="0"/>
              <a:t>______________</a:t>
            </a:r>
          </a:p>
          <a:p>
            <a:pPr>
              <a:buNone/>
            </a:pPr>
            <a:endParaRPr lang="tr-TR" sz="2400" dirty="0"/>
          </a:p>
          <a:p>
            <a:pPr>
              <a:buNone/>
            </a:pPr>
            <a:r>
              <a:rPr lang="tr-TR" sz="2400" dirty="0" smtClean="0"/>
              <a:t>                                     </a:t>
            </a:r>
            <a:endParaRPr lang="tr-TR"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404664"/>
            <a:ext cx="7920880" cy="5721499"/>
          </a:xfrm>
        </p:spPr>
        <p:txBody>
          <a:bodyPr>
            <a:normAutofit/>
          </a:bodyPr>
          <a:lstStyle/>
          <a:p>
            <a:pPr algn="ctr">
              <a:buNone/>
            </a:pPr>
            <a:r>
              <a:rPr lang="tr-TR" sz="2400" b="1" dirty="0" smtClean="0"/>
              <a:t>Tartılı Aritmetik Ortalama Maliyet Yöntemi</a:t>
            </a:r>
            <a:r>
              <a:rPr lang="tr-TR" sz="2400" b="1" dirty="0" smtClean="0"/>
              <a:t>:</a:t>
            </a:r>
          </a:p>
          <a:p>
            <a:pPr algn="ctr">
              <a:buNone/>
            </a:pPr>
            <a:endParaRPr lang="tr-TR" sz="2400" b="1" dirty="0" smtClean="0"/>
          </a:p>
          <a:p>
            <a:pPr algn="just">
              <a:buNone/>
            </a:pPr>
            <a:r>
              <a:rPr lang="tr-TR" sz="2400" dirty="0" smtClean="0"/>
              <a:t>     	Bu yöntemin uygulanmasında, farklı zamanlarda farklı değerlerle satın alınan malların değerleri dikkate alınarak ortalama bir maliyet hesaplanır. Daha sonra mevcut malların miktarı bu birim maliyetle çarpılarak mevcut stokların maliyeti hesaplanır.</a:t>
            </a:r>
          </a:p>
          <a:p>
            <a:r>
              <a:rPr lang="tr-TR" sz="2400" dirty="0" smtClean="0"/>
              <a:t>Birim Maliyet Tutarı = Toplam Alışlar Tutarı / Alınan Toplam Birim  Sayısı(Miktarı)</a:t>
            </a:r>
          </a:p>
          <a:p>
            <a:r>
              <a:rPr lang="tr-TR" sz="2400" dirty="0" smtClean="0"/>
              <a:t>Mevcut Malların Miktarı x Birim Maliyet = Mevcut malların maliyet tutarı</a:t>
            </a:r>
          </a:p>
          <a:p>
            <a:pPr>
              <a:buNone/>
            </a:pPr>
            <a:endParaRPr lang="tr-TR" sz="2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003232" cy="5721499"/>
          </a:xfrm>
        </p:spPr>
        <p:txBody>
          <a:bodyPr>
            <a:normAutofit/>
          </a:bodyPr>
          <a:lstStyle/>
          <a:p>
            <a:pPr algn="just">
              <a:buNone/>
            </a:pPr>
            <a:r>
              <a:rPr lang="tr-TR" sz="2400" b="1" dirty="0" smtClean="0"/>
              <a:t>Hareketli </a:t>
            </a:r>
            <a:r>
              <a:rPr lang="tr-TR" sz="2400" b="1" dirty="0"/>
              <a:t>Ortalama Maliyet Yöntemi</a:t>
            </a:r>
            <a:r>
              <a:rPr lang="tr-TR" sz="2400" b="1" dirty="0" smtClean="0"/>
              <a:t>:</a:t>
            </a:r>
          </a:p>
          <a:p>
            <a:pPr algn="just">
              <a:buNone/>
            </a:pPr>
            <a:endParaRPr lang="tr-TR" sz="2400" b="1" dirty="0"/>
          </a:p>
          <a:p>
            <a:pPr algn="just"/>
            <a:r>
              <a:rPr lang="tr-TR" sz="2400" dirty="0"/>
              <a:t>Adından da anlaşılacağı gibi, bu yöntemde her satın alma işlemi bir hareket sayılarak, her alış işleminden sonra yeni bir ortalama maliyet hesaplanır. Ortalama maliyet hesaplandıktan sonra, satışın maliyeti bu</a:t>
            </a:r>
            <a:r>
              <a:rPr lang="tr-TR" sz="2400" b="1" dirty="0"/>
              <a:t> </a:t>
            </a:r>
            <a:r>
              <a:rPr lang="tr-TR" sz="2400" dirty="0"/>
              <a:t>ortalama maliyetle çarpılarak hesaplanır.</a:t>
            </a:r>
          </a:p>
          <a:p>
            <a:pPr algn="just"/>
            <a:r>
              <a:rPr lang="tr-TR" sz="2400" dirty="0"/>
              <a:t>Yeni bir alış yapıldığında, ortalama birim maliyet yeniden hesaplanır ve bundan sonraki satışların maliyeti, bu yeni ortalama maliyetle çarpılarak hesaplanır.</a:t>
            </a:r>
          </a:p>
          <a:p>
            <a:pPr algn="just">
              <a:buNone/>
            </a:pPr>
            <a:endParaRPr lang="tr-TR"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412776"/>
            <a:ext cx="8229600" cy="5721499"/>
          </a:xfrm>
        </p:spPr>
        <p:txBody>
          <a:bodyPr>
            <a:normAutofit/>
          </a:bodyPr>
          <a:lstStyle/>
          <a:p>
            <a:pPr algn="just">
              <a:buNone/>
            </a:pPr>
            <a:r>
              <a:rPr lang="tr-TR" sz="2400" b="1" dirty="0" smtClean="0"/>
              <a:t>    Yöntemin </a:t>
            </a:r>
            <a:r>
              <a:rPr lang="tr-TR" sz="2400" b="1" dirty="0"/>
              <a:t>özü; her alış işleminden sonra “ortalama birim </a:t>
            </a:r>
            <a:r>
              <a:rPr lang="tr-TR" sz="2400" b="1" dirty="0" smtClean="0"/>
              <a:t>maliyet”in </a:t>
            </a:r>
            <a:r>
              <a:rPr lang="tr-TR" sz="2400" b="1" dirty="0"/>
              <a:t>hesaplanmasına dayanır. </a:t>
            </a:r>
            <a:endParaRPr lang="tr-TR" sz="2400" b="1" dirty="0" smtClean="0"/>
          </a:p>
          <a:p>
            <a:pPr algn="just">
              <a:buNone/>
            </a:pPr>
            <a:r>
              <a:rPr lang="tr-TR" sz="2400" b="1" dirty="0"/>
              <a:t> </a:t>
            </a:r>
            <a:r>
              <a:rPr lang="tr-TR" sz="2400" b="1" dirty="0" smtClean="0"/>
              <a:t>    </a:t>
            </a:r>
            <a:r>
              <a:rPr lang="tr-TR" sz="2400" dirty="0" smtClean="0"/>
              <a:t>Bu </a:t>
            </a:r>
            <a:r>
              <a:rPr lang="tr-TR" sz="2400" dirty="0"/>
              <a:t>yöntemde stokların izlendiği stok kartları ve yardımcı hesapların çok dikkatli ve özenle tutulması ve izlenmesi gerekir. Dönem sonunda maliyetlerin hesaplanmasında bundan önceki yöntemlere göre daha sağlıklı sonuçlar elde edilir.</a:t>
            </a:r>
          </a:p>
          <a:p>
            <a:pPr>
              <a:buNone/>
            </a:pPr>
            <a:endParaRPr lang="tr-TR"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lstStyle/>
          <a:p>
            <a:pPr algn="just">
              <a:buNone/>
            </a:pPr>
            <a:r>
              <a:rPr lang="tr-TR" sz="2000" b="1" dirty="0" smtClean="0"/>
              <a:t>Uygulama: </a:t>
            </a:r>
            <a:r>
              <a:rPr lang="tr-TR" sz="2000" dirty="0" smtClean="0"/>
              <a:t>ABC işletmesinin Aralık ………. Ayı stok </a:t>
            </a:r>
            <a:r>
              <a:rPr lang="tr-TR" sz="2000" dirty="0"/>
              <a:t>h</a:t>
            </a:r>
            <a:r>
              <a:rPr lang="tr-TR" sz="2000" dirty="0" smtClean="0"/>
              <a:t>areketleri aşağıdaki gibidir: </a:t>
            </a:r>
          </a:p>
          <a:p>
            <a:pPr algn="just">
              <a:buNone/>
            </a:pPr>
            <a:endParaRPr lang="tr-TR" dirty="0" smtClean="0"/>
          </a:p>
          <a:p>
            <a:pPr>
              <a:buNone/>
            </a:pPr>
            <a:endParaRPr lang="tr-TR" dirty="0"/>
          </a:p>
          <a:p>
            <a:pPr>
              <a:buNone/>
            </a:pPr>
            <a:endParaRPr lang="tr-TR" dirty="0"/>
          </a:p>
        </p:txBody>
      </p:sp>
      <p:graphicFrame>
        <p:nvGraphicFramePr>
          <p:cNvPr id="5" name="4 Tablo"/>
          <p:cNvGraphicFramePr>
            <a:graphicFrameLocks noGrp="1"/>
          </p:cNvGraphicFramePr>
          <p:nvPr/>
        </p:nvGraphicFramePr>
        <p:xfrm>
          <a:off x="179514" y="900150"/>
          <a:ext cx="8964486" cy="5814028"/>
        </p:xfrm>
        <a:graphic>
          <a:graphicData uri="http://schemas.openxmlformats.org/drawingml/2006/table">
            <a:tbl>
              <a:tblPr firstRow="1" bandRow="1">
                <a:tableStyleId>{5C22544A-7EE6-4342-B048-85BDC9FD1C3A}</a:tableStyleId>
              </a:tblPr>
              <a:tblGrid>
                <a:gridCol w="1494081">
                  <a:extLst>
                    <a:ext uri="{9D8B030D-6E8A-4147-A177-3AD203B41FA5}">
                      <a16:colId xmlns:a16="http://schemas.microsoft.com/office/drawing/2014/main" val="20000"/>
                    </a:ext>
                  </a:extLst>
                </a:gridCol>
                <a:gridCol w="1494081">
                  <a:extLst>
                    <a:ext uri="{9D8B030D-6E8A-4147-A177-3AD203B41FA5}">
                      <a16:colId xmlns:a16="http://schemas.microsoft.com/office/drawing/2014/main" val="20001"/>
                    </a:ext>
                  </a:extLst>
                </a:gridCol>
                <a:gridCol w="1494081">
                  <a:extLst>
                    <a:ext uri="{9D8B030D-6E8A-4147-A177-3AD203B41FA5}">
                      <a16:colId xmlns:a16="http://schemas.microsoft.com/office/drawing/2014/main" val="20002"/>
                    </a:ext>
                  </a:extLst>
                </a:gridCol>
                <a:gridCol w="1494081">
                  <a:extLst>
                    <a:ext uri="{9D8B030D-6E8A-4147-A177-3AD203B41FA5}">
                      <a16:colId xmlns:a16="http://schemas.microsoft.com/office/drawing/2014/main" val="20003"/>
                    </a:ext>
                  </a:extLst>
                </a:gridCol>
                <a:gridCol w="1494081">
                  <a:extLst>
                    <a:ext uri="{9D8B030D-6E8A-4147-A177-3AD203B41FA5}">
                      <a16:colId xmlns:a16="http://schemas.microsoft.com/office/drawing/2014/main" val="20004"/>
                    </a:ext>
                  </a:extLst>
                </a:gridCol>
                <a:gridCol w="1494081">
                  <a:extLst>
                    <a:ext uri="{9D8B030D-6E8A-4147-A177-3AD203B41FA5}">
                      <a16:colId xmlns:a16="http://schemas.microsoft.com/office/drawing/2014/main" val="20005"/>
                    </a:ext>
                  </a:extLst>
                </a:gridCol>
              </a:tblGrid>
              <a:tr h="619814">
                <a:tc>
                  <a:txBody>
                    <a:bodyPr/>
                    <a:lstStyle/>
                    <a:p>
                      <a:r>
                        <a:rPr lang="tr-TR" dirty="0" smtClean="0"/>
                        <a:t>Tarih</a:t>
                      </a:r>
                      <a:endParaRPr lang="tr-TR" dirty="0"/>
                    </a:p>
                  </a:txBody>
                  <a:tcPr/>
                </a:tc>
                <a:tc>
                  <a:txBody>
                    <a:bodyPr/>
                    <a:lstStyle/>
                    <a:p>
                      <a:r>
                        <a:rPr lang="tr-TR" dirty="0" smtClean="0"/>
                        <a:t>Açıklama</a:t>
                      </a:r>
                      <a:endParaRPr lang="tr-TR" dirty="0"/>
                    </a:p>
                  </a:txBody>
                  <a:tcPr/>
                </a:tc>
                <a:tc>
                  <a:txBody>
                    <a:bodyPr/>
                    <a:lstStyle/>
                    <a:p>
                      <a:r>
                        <a:rPr lang="tr-TR" dirty="0" smtClean="0"/>
                        <a:t>Alışlar/Birim</a:t>
                      </a:r>
                      <a:endParaRPr lang="tr-TR" dirty="0"/>
                    </a:p>
                  </a:txBody>
                  <a:tcPr/>
                </a:tc>
                <a:tc>
                  <a:txBody>
                    <a:bodyPr/>
                    <a:lstStyle/>
                    <a:p>
                      <a:r>
                        <a:rPr lang="tr-TR" dirty="0" smtClean="0"/>
                        <a:t>Birim </a:t>
                      </a:r>
                      <a:r>
                        <a:rPr lang="tr-TR" dirty="0" err="1" smtClean="0"/>
                        <a:t>Maaliyet</a:t>
                      </a:r>
                      <a:r>
                        <a:rPr lang="tr-TR" dirty="0" smtClean="0"/>
                        <a:t>/TL</a:t>
                      </a:r>
                      <a:endParaRPr lang="tr-TR" dirty="0"/>
                    </a:p>
                  </a:txBody>
                  <a:tcPr/>
                </a:tc>
                <a:tc>
                  <a:txBody>
                    <a:bodyPr/>
                    <a:lstStyle/>
                    <a:p>
                      <a:r>
                        <a:rPr lang="tr-TR" dirty="0" smtClean="0"/>
                        <a:t>Tutar (TL)</a:t>
                      </a:r>
                      <a:endParaRPr lang="tr-TR" dirty="0"/>
                    </a:p>
                  </a:txBody>
                  <a:tcPr/>
                </a:tc>
                <a:tc>
                  <a:txBody>
                    <a:bodyPr/>
                    <a:lstStyle/>
                    <a:p>
                      <a:r>
                        <a:rPr lang="tr-TR" dirty="0" smtClean="0"/>
                        <a:t>Satışlar</a:t>
                      </a:r>
                      <a:r>
                        <a:rPr lang="tr-TR" baseline="0" dirty="0" smtClean="0"/>
                        <a:t>  (Birim)</a:t>
                      </a:r>
                      <a:endParaRPr lang="tr-TR" dirty="0"/>
                    </a:p>
                  </a:txBody>
                  <a:tcPr/>
                </a:tc>
                <a:extLst>
                  <a:ext uri="{0D108BD9-81ED-4DB2-BD59-A6C34878D82A}">
                    <a16:rowId xmlns:a16="http://schemas.microsoft.com/office/drawing/2014/main" val="10000"/>
                  </a:ext>
                </a:extLst>
              </a:tr>
              <a:tr h="548326">
                <a:tc>
                  <a:txBody>
                    <a:bodyPr/>
                    <a:lstStyle/>
                    <a:p>
                      <a:r>
                        <a:rPr lang="tr-TR" dirty="0" smtClean="0"/>
                        <a:t>01.12……</a:t>
                      </a:r>
                      <a:endParaRPr lang="tr-TR" dirty="0"/>
                    </a:p>
                  </a:txBody>
                  <a:tcPr/>
                </a:tc>
                <a:tc>
                  <a:txBody>
                    <a:bodyPr/>
                    <a:lstStyle/>
                    <a:p>
                      <a:r>
                        <a:rPr lang="tr-TR" dirty="0" smtClean="0"/>
                        <a:t>Alış</a:t>
                      </a:r>
                      <a:endParaRPr lang="tr-TR" dirty="0"/>
                    </a:p>
                  </a:txBody>
                  <a:tcPr/>
                </a:tc>
                <a:tc>
                  <a:txBody>
                    <a:bodyPr/>
                    <a:lstStyle/>
                    <a:p>
                      <a:r>
                        <a:rPr lang="tr-TR" dirty="0" smtClean="0"/>
                        <a:t>100</a:t>
                      </a:r>
                      <a:endParaRPr lang="tr-TR" dirty="0"/>
                    </a:p>
                  </a:txBody>
                  <a:tcPr/>
                </a:tc>
                <a:tc>
                  <a:txBody>
                    <a:bodyPr/>
                    <a:lstStyle/>
                    <a:p>
                      <a:r>
                        <a:rPr lang="tr-TR" dirty="0" smtClean="0"/>
                        <a:t>10</a:t>
                      </a:r>
                      <a:endParaRPr lang="tr-TR" dirty="0"/>
                    </a:p>
                  </a:txBody>
                  <a:tcPr/>
                </a:tc>
                <a:tc>
                  <a:txBody>
                    <a:bodyPr/>
                    <a:lstStyle/>
                    <a:p>
                      <a:r>
                        <a:rPr lang="tr-TR" dirty="0" smtClean="0"/>
                        <a:t>1000</a:t>
                      </a:r>
                      <a:endParaRPr lang="tr-TR" dirty="0"/>
                    </a:p>
                  </a:txBody>
                  <a:tcPr/>
                </a:tc>
                <a:tc>
                  <a:txBody>
                    <a:bodyPr/>
                    <a:lstStyle/>
                    <a:p>
                      <a:r>
                        <a:rPr lang="tr-TR" dirty="0" smtClean="0"/>
                        <a:t>-</a:t>
                      </a:r>
                      <a:endParaRPr lang="tr-TR" dirty="0"/>
                    </a:p>
                  </a:txBody>
                  <a:tcPr/>
                </a:tc>
                <a:extLst>
                  <a:ext uri="{0D108BD9-81ED-4DB2-BD59-A6C34878D82A}">
                    <a16:rowId xmlns:a16="http://schemas.microsoft.com/office/drawing/2014/main" val="10001"/>
                  </a:ext>
                </a:extLst>
              </a:tr>
              <a:tr h="548326">
                <a:tc>
                  <a:txBody>
                    <a:bodyPr/>
                    <a:lstStyle/>
                    <a:p>
                      <a:r>
                        <a:rPr lang="tr-TR" dirty="0" smtClean="0"/>
                        <a:t>05.12……</a:t>
                      </a:r>
                      <a:endParaRPr lang="tr-TR" dirty="0"/>
                    </a:p>
                  </a:txBody>
                  <a:tcPr/>
                </a:tc>
                <a:tc>
                  <a:txBody>
                    <a:bodyPr/>
                    <a:lstStyle/>
                    <a:p>
                      <a:r>
                        <a:rPr lang="tr-TR" dirty="0" smtClean="0"/>
                        <a:t>Alış</a:t>
                      </a:r>
                      <a:endParaRPr lang="tr-TR" dirty="0"/>
                    </a:p>
                  </a:txBody>
                  <a:tcPr/>
                </a:tc>
                <a:tc>
                  <a:txBody>
                    <a:bodyPr/>
                    <a:lstStyle/>
                    <a:p>
                      <a:r>
                        <a:rPr lang="tr-TR" dirty="0" smtClean="0"/>
                        <a:t>50</a:t>
                      </a:r>
                      <a:endParaRPr lang="tr-TR" dirty="0"/>
                    </a:p>
                  </a:txBody>
                  <a:tcPr/>
                </a:tc>
                <a:tc>
                  <a:txBody>
                    <a:bodyPr/>
                    <a:lstStyle/>
                    <a:p>
                      <a:r>
                        <a:rPr lang="tr-TR" dirty="0" smtClean="0"/>
                        <a:t>12</a:t>
                      </a:r>
                      <a:endParaRPr lang="tr-TR" dirty="0"/>
                    </a:p>
                  </a:txBody>
                  <a:tcPr/>
                </a:tc>
                <a:tc>
                  <a:txBody>
                    <a:bodyPr/>
                    <a:lstStyle/>
                    <a:p>
                      <a:r>
                        <a:rPr lang="tr-TR" dirty="0" smtClean="0"/>
                        <a:t>600</a:t>
                      </a:r>
                      <a:endParaRPr lang="tr-TR" dirty="0"/>
                    </a:p>
                  </a:txBody>
                  <a:tcPr/>
                </a:tc>
                <a:tc>
                  <a:txBody>
                    <a:bodyPr/>
                    <a:lstStyle/>
                    <a:p>
                      <a:r>
                        <a:rPr lang="tr-TR" dirty="0" smtClean="0"/>
                        <a:t>-</a:t>
                      </a:r>
                      <a:endParaRPr lang="tr-TR" dirty="0"/>
                    </a:p>
                  </a:txBody>
                  <a:tcPr/>
                </a:tc>
                <a:extLst>
                  <a:ext uri="{0D108BD9-81ED-4DB2-BD59-A6C34878D82A}">
                    <a16:rowId xmlns:a16="http://schemas.microsoft.com/office/drawing/2014/main" val="10002"/>
                  </a:ext>
                </a:extLst>
              </a:tr>
              <a:tr h="619814">
                <a:tc>
                  <a:txBody>
                    <a:bodyPr/>
                    <a:lstStyle/>
                    <a:p>
                      <a:r>
                        <a:rPr lang="tr-TR" dirty="0" smtClean="0"/>
                        <a:t>10.12……</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Alış</a:t>
                      </a:r>
                    </a:p>
                    <a:p>
                      <a:endParaRPr lang="tr-TR" dirty="0"/>
                    </a:p>
                  </a:txBody>
                  <a:tcPr/>
                </a:tc>
                <a:tc>
                  <a:txBody>
                    <a:bodyPr/>
                    <a:lstStyle/>
                    <a:p>
                      <a:r>
                        <a:rPr lang="tr-TR" dirty="0" smtClean="0"/>
                        <a:t>100</a:t>
                      </a:r>
                      <a:endParaRPr lang="tr-TR" dirty="0"/>
                    </a:p>
                  </a:txBody>
                  <a:tcPr/>
                </a:tc>
                <a:tc>
                  <a:txBody>
                    <a:bodyPr/>
                    <a:lstStyle/>
                    <a:p>
                      <a:r>
                        <a:rPr lang="tr-TR" dirty="0" smtClean="0"/>
                        <a:t>15</a:t>
                      </a:r>
                      <a:endParaRPr lang="tr-TR" dirty="0"/>
                    </a:p>
                  </a:txBody>
                  <a:tcPr/>
                </a:tc>
                <a:tc>
                  <a:txBody>
                    <a:bodyPr/>
                    <a:lstStyle/>
                    <a:p>
                      <a:r>
                        <a:rPr lang="tr-TR" dirty="0" smtClean="0"/>
                        <a:t>1500</a:t>
                      </a:r>
                      <a:endParaRPr lang="tr-TR" dirty="0"/>
                    </a:p>
                  </a:txBody>
                  <a:tcPr/>
                </a:tc>
                <a:tc>
                  <a:txBody>
                    <a:bodyPr/>
                    <a:lstStyle/>
                    <a:p>
                      <a:r>
                        <a:rPr lang="tr-TR" dirty="0" smtClean="0"/>
                        <a:t>-</a:t>
                      </a:r>
                      <a:endParaRPr lang="tr-TR" dirty="0"/>
                    </a:p>
                  </a:txBody>
                  <a:tcPr/>
                </a:tc>
                <a:extLst>
                  <a:ext uri="{0D108BD9-81ED-4DB2-BD59-A6C34878D82A}">
                    <a16:rowId xmlns:a16="http://schemas.microsoft.com/office/drawing/2014/main" val="10003"/>
                  </a:ext>
                </a:extLst>
              </a:tr>
              <a:tr h="512078">
                <a:tc>
                  <a:txBody>
                    <a:bodyPr/>
                    <a:lstStyle/>
                    <a:p>
                      <a:r>
                        <a:rPr lang="tr-TR" dirty="0" smtClean="0"/>
                        <a:t>20.12……</a:t>
                      </a:r>
                      <a:endParaRPr lang="tr-TR" dirty="0"/>
                    </a:p>
                  </a:txBody>
                  <a:tcPr/>
                </a:tc>
                <a:tc>
                  <a:txBody>
                    <a:bodyPr/>
                    <a:lstStyle/>
                    <a:p>
                      <a:r>
                        <a:rPr lang="tr-TR" dirty="0" smtClean="0"/>
                        <a:t>Satış</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50</a:t>
                      </a:r>
                      <a:endParaRPr lang="tr-TR" dirty="0"/>
                    </a:p>
                  </a:txBody>
                  <a:tcPr/>
                </a:tc>
                <a:extLst>
                  <a:ext uri="{0D108BD9-81ED-4DB2-BD59-A6C34878D82A}">
                    <a16:rowId xmlns:a16="http://schemas.microsoft.com/office/drawing/2014/main" val="10004"/>
                  </a:ext>
                </a:extLst>
              </a:tr>
              <a:tr h="619814">
                <a:tc>
                  <a:txBody>
                    <a:bodyPr/>
                    <a:lstStyle/>
                    <a:p>
                      <a:r>
                        <a:rPr lang="tr-TR" dirty="0" smtClean="0"/>
                        <a:t>25.12…….</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Alış</a:t>
                      </a:r>
                    </a:p>
                    <a:p>
                      <a:endParaRPr lang="tr-TR" dirty="0"/>
                    </a:p>
                  </a:txBody>
                  <a:tcPr/>
                </a:tc>
                <a:tc>
                  <a:txBody>
                    <a:bodyPr/>
                    <a:lstStyle/>
                    <a:p>
                      <a:r>
                        <a:rPr lang="tr-TR" dirty="0" smtClean="0"/>
                        <a:t>200</a:t>
                      </a:r>
                      <a:endParaRPr lang="tr-TR" dirty="0"/>
                    </a:p>
                  </a:txBody>
                  <a:tcPr/>
                </a:tc>
                <a:tc>
                  <a:txBody>
                    <a:bodyPr/>
                    <a:lstStyle/>
                    <a:p>
                      <a:r>
                        <a:rPr lang="tr-TR" dirty="0" smtClean="0"/>
                        <a:t>17</a:t>
                      </a:r>
                      <a:endParaRPr lang="tr-TR" dirty="0"/>
                    </a:p>
                  </a:txBody>
                  <a:tcPr/>
                </a:tc>
                <a:tc>
                  <a:txBody>
                    <a:bodyPr/>
                    <a:lstStyle/>
                    <a:p>
                      <a:r>
                        <a:rPr lang="tr-TR" dirty="0" smtClean="0"/>
                        <a:t>3400</a:t>
                      </a:r>
                      <a:endParaRPr lang="tr-TR" dirty="0"/>
                    </a:p>
                  </a:txBody>
                  <a:tcPr/>
                </a:tc>
                <a:tc>
                  <a:txBody>
                    <a:bodyPr/>
                    <a:lstStyle/>
                    <a:p>
                      <a:r>
                        <a:rPr lang="tr-TR" dirty="0" smtClean="0"/>
                        <a:t>-</a:t>
                      </a:r>
                      <a:endParaRPr lang="tr-TR" dirty="0"/>
                    </a:p>
                  </a:txBody>
                  <a:tcPr/>
                </a:tc>
                <a:extLst>
                  <a:ext uri="{0D108BD9-81ED-4DB2-BD59-A6C34878D82A}">
                    <a16:rowId xmlns:a16="http://schemas.microsoft.com/office/drawing/2014/main" val="10005"/>
                  </a:ext>
                </a:extLst>
              </a:tr>
              <a:tr h="548326">
                <a:tc>
                  <a:txBody>
                    <a:bodyPr/>
                    <a:lstStyle/>
                    <a:p>
                      <a:r>
                        <a:rPr lang="tr-TR" dirty="0" smtClean="0"/>
                        <a:t>28.12……</a:t>
                      </a:r>
                      <a:endParaRPr lang="tr-TR" dirty="0"/>
                    </a:p>
                  </a:txBody>
                  <a:tcPr/>
                </a:tc>
                <a:tc>
                  <a:txBody>
                    <a:bodyPr/>
                    <a:lstStyle/>
                    <a:p>
                      <a:r>
                        <a:rPr lang="tr-TR" dirty="0" smtClean="0"/>
                        <a:t>Satış</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200</a:t>
                      </a:r>
                      <a:endParaRPr lang="tr-TR" dirty="0"/>
                    </a:p>
                  </a:txBody>
                  <a:tcPr/>
                </a:tc>
                <a:extLst>
                  <a:ext uri="{0D108BD9-81ED-4DB2-BD59-A6C34878D82A}">
                    <a16:rowId xmlns:a16="http://schemas.microsoft.com/office/drawing/2014/main" val="10006"/>
                  </a:ext>
                </a:extLst>
              </a:tr>
              <a:tr h="619814">
                <a:tc>
                  <a:txBody>
                    <a:bodyPr/>
                    <a:lstStyle/>
                    <a:p>
                      <a:r>
                        <a:rPr lang="tr-TR" dirty="0" smtClean="0"/>
                        <a:t>30.12……</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Alış</a:t>
                      </a:r>
                    </a:p>
                    <a:p>
                      <a:endParaRPr lang="tr-TR" dirty="0"/>
                    </a:p>
                  </a:txBody>
                  <a:tcPr/>
                </a:tc>
                <a:tc>
                  <a:txBody>
                    <a:bodyPr/>
                    <a:lstStyle/>
                    <a:p>
                      <a:r>
                        <a:rPr lang="tr-TR" dirty="0" smtClean="0"/>
                        <a:t>300</a:t>
                      </a:r>
                      <a:endParaRPr lang="tr-TR" dirty="0"/>
                    </a:p>
                  </a:txBody>
                  <a:tcPr/>
                </a:tc>
                <a:tc>
                  <a:txBody>
                    <a:bodyPr/>
                    <a:lstStyle/>
                    <a:p>
                      <a:r>
                        <a:rPr lang="tr-TR" dirty="0" smtClean="0"/>
                        <a:t>20</a:t>
                      </a:r>
                      <a:endParaRPr lang="tr-TR" dirty="0"/>
                    </a:p>
                  </a:txBody>
                  <a:tcPr/>
                </a:tc>
                <a:tc>
                  <a:txBody>
                    <a:bodyPr/>
                    <a:lstStyle/>
                    <a:p>
                      <a:r>
                        <a:rPr lang="tr-TR" dirty="0" smtClean="0"/>
                        <a:t>6000</a:t>
                      </a:r>
                      <a:endParaRPr lang="tr-TR" dirty="0"/>
                    </a:p>
                  </a:txBody>
                  <a:tcPr/>
                </a:tc>
                <a:tc>
                  <a:txBody>
                    <a:bodyPr/>
                    <a:lstStyle/>
                    <a:p>
                      <a:r>
                        <a:rPr lang="tr-TR" dirty="0" smtClean="0"/>
                        <a:t>-</a:t>
                      </a:r>
                      <a:endParaRPr lang="tr-TR" dirty="0"/>
                    </a:p>
                  </a:txBody>
                  <a:tcPr/>
                </a:tc>
                <a:extLst>
                  <a:ext uri="{0D108BD9-81ED-4DB2-BD59-A6C34878D82A}">
                    <a16:rowId xmlns:a16="http://schemas.microsoft.com/office/drawing/2014/main" val="10007"/>
                  </a:ext>
                </a:extLst>
              </a:tr>
              <a:tr h="548326">
                <a:tc>
                  <a:txBody>
                    <a:bodyPr/>
                    <a:lstStyle/>
                    <a:p>
                      <a:r>
                        <a:rPr lang="tr-TR" dirty="0" smtClean="0"/>
                        <a:t>31.12……</a:t>
                      </a:r>
                      <a:endParaRPr lang="tr-TR" dirty="0"/>
                    </a:p>
                  </a:txBody>
                  <a:tcPr/>
                </a:tc>
                <a:tc>
                  <a:txBody>
                    <a:bodyPr/>
                    <a:lstStyle/>
                    <a:p>
                      <a:r>
                        <a:rPr lang="tr-TR" dirty="0" smtClean="0"/>
                        <a:t>Satış</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250</a:t>
                      </a:r>
                      <a:endParaRPr lang="tr-TR" dirty="0"/>
                    </a:p>
                  </a:txBody>
                  <a:tcPr/>
                </a:tc>
                <a:extLst>
                  <a:ext uri="{0D108BD9-81ED-4DB2-BD59-A6C34878D82A}">
                    <a16:rowId xmlns:a16="http://schemas.microsoft.com/office/drawing/2014/main" val="10008"/>
                  </a:ext>
                </a:extLst>
              </a:tr>
              <a:tr h="548326">
                <a:tc>
                  <a:txBody>
                    <a:bodyPr/>
                    <a:lstStyle/>
                    <a:p>
                      <a:endParaRPr lang="tr-TR" dirty="0"/>
                    </a:p>
                  </a:txBody>
                  <a:tcPr/>
                </a:tc>
                <a:tc>
                  <a:txBody>
                    <a:bodyPr/>
                    <a:lstStyle/>
                    <a:p>
                      <a:endParaRPr lang="tr-TR" dirty="0"/>
                    </a:p>
                  </a:txBody>
                  <a:tcPr/>
                </a:tc>
                <a:tc>
                  <a:txBody>
                    <a:bodyPr/>
                    <a:lstStyle/>
                    <a:p>
                      <a:r>
                        <a:rPr lang="tr-TR" dirty="0" smtClean="0"/>
                        <a:t>750</a:t>
                      </a:r>
                      <a:endParaRPr lang="tr-TR" dirty="0"/>
                    </a:p>
                  </a:txBody>
                  <a:tcPr/>
                </a:tc>
                <a:tc>
                  <a:txBody>
                    <a:bodyPr/>
                    <a:lstStyle/>
                    <a:p>
                      <a:r>
                        <a:rPr lang="tr-TR" dirty="0" smtClean="0"/>
                        <a:t>74</a:t>
                      </a:r>
                      <a:endParaRPr lang="tr-TR" dirty="0"/>
                    </a:p>
                  </a:txBody>
                  <a:tcPr/>
                </a:tc>
                <a:tc>
                  <a:txBody>
                    <a:bodyPr/>
                    <a:lstStyle/>
                    <a:p>
                      <a:r>
                        <a:rPr lang="tr-TR" dirty="0" smtClean="0"/>
                        <a:t>12500</a:t>
                      </a:r>
                      <a:endParaRPr lang="tr-TR" dirty="0"/>
                    </a:p>
                  </a:txBody>
                  <a:tcPr/>
                </a:tc>
                <a:tc>
                  <a:txBody>
                    <a:bodyPr/>
                    <a:lstStyle/>
                    <a:p>
                      <a:r>
                        <a:rPr lang="tr-TR" dirty="0" smtClean="0"/>
                        <a:t>500</a:t>
                      </a:r>
                      <a:endParaRPr lang="tr-TR"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r>
              <a:rPr lang="tr-TR" sz="2400" b="1" dirty="0"/>
              <a:t>Stok Maliyetlerinin Hesaplanması:</a:t>
            </a:r>
          </a:p>
          <a:p>
            <a:r>
              <a:rPr lang="tr-TR" sz="2400" i="1" dirty="0" smtClean="0"/>
              <a:t>Basit </a:t>
            </a:r>
            <a:r>
              <a:rPr lang="tr-TR" sz="2400" i="1" dirty="0"/>
              <a:t>Ortalama Maliyet Yöntemine Göre Maliyetler: </a:t>
            </a:r>
            <a:endParaRPr lang="tr-TR" sz="2400" i="1" dirty="0" smtClean="0"/>
          </a:p>
          <a:p>
            <a:r>
              <a:rPr lang="tr-TR" sz="2400" dirty="0" smtClean="0"/>
              <a:t>Birim </a:t>
            </a:r>
            <a:r>
              <a:rPr lang="tr-TR" sz="2400" dirty="0"/>
              <a:t>Maliyet (TL) </a:t>
            </a:r>
            <a:r>
              <a:rPr lang="tr-TR" sz="2400" dirty="0" smtClean="0"/>
              <a:t>: 74 </a:t>
            </a:r>
            <a:r>
              <a:rPr lang="tr-TR" sz="2400" dirty="0"/>
              <a:t>/ 5 = 14,8 TL/Birim Mevcut Mallar </a:t>
            </a:r>
            <a:r>
              <a:rPr lang="tr-TR" sz="2400" dirty="0" smtClean="0"/>
              <a:t>: </a:t>
            </a:r>
            <a:endParaRPr lang="tr-TR" sz="2400" dirty="0" smtClean="0"/>
          </a:p>
          <a:p>
            <a:pPr marL="0" indent="0">
              <a:buNone/>
            </a:pPr>
            <a:r>
              <a:rPr lang="tr-TR" sz="2400" dirty="0"/>
              <a:t> </a:t>
            </a:r>
            <a:r>
              <a:rPr lang="tr-TR" sz="2400" dirty="0" smtClean="0"/>
              <a:t>    </a:t>
            </a:r>
            <a:r>
              <a:rPr lang="tr-TR" sz="2400" dirty="0" smtClean="0"/>
              <a:t>750 </a:t>
            </a:r>
            <a:r>
              <a:rPr lang="tr-TR" sz="2400" dirty="0"/>
              <a:t>-500= 250 Birim </a:t>
            </a:r>
            <a:endParaRPr lang="tr-TR" sz="2400" dirty="0" smtClean="0"/>
          </a:p>
          <a:p>
            <a:r>
              <a:rPr lang="tr-TR" sz="2400" dirty="0" smtClean="0"/>
              <a:t>Stokların </a:t>
            </a:r>
            <a:r>
              <a:rPr lang="tr-TR" sz="2400" dirty="0"/>
              <a:t>Maliyeti :</a:t>
            </a:r>
            <a:r>
              <a:rPr lang="tr-TR" sz="2400" dirty="0" smtClean="0"/>
              <a:t> </a:t>
            </a:r>
            <a:r>
              <a:rPr lang="tr-TR" sz="2400" dirty="0"/>
              <a:t>250 x 14,8= 3.700 TL.</a:t>
            </a:r>
          </a:p>
          <a:p>
            <a:r>
              <a:rPr lang="tr-TR" sz="2400" i="1" dirty="0"/>
              <a:t>Tartılı Aritmetik Ortalama Yöntemine Göre Maliyetler: </a:t>
            </a:r>
            <a:endParaRPr lang="tr-TR" sz="2400" i="1" dirty="0" smtClean="0"/>
          </a:p>
          <a:p>
            <a:r>
              <a:rPr lang="tr-TR" sz="2400" dirty="0" smtClean="0"/>
              <a:t>Birim </a:t>
            </a:r>
            <a:r>
              <a:rPr lang="tr-TR" sz="2400" dirty="0"/>
              <a:t>Maliyet (TL) :</a:t>
            </a:r>
            <a:r>
              <a:rPr lang="tr-TR" sz="2400" dirty="0" smtClean="0"/>
              <a:t> </a:t>
            </a:r>
            <a:r>
              <a:rPr lang="tr-TR" sz="2400" dirty="0"/>
              <a:t>12.500 / 750 = 16,666 TL/Birim </a:t>
            </a:r>
            <a:endParaRPr lang="tr-TR" sz="2400" dirty="0" smtClean="0"/>
          </a:p>
          <a:p>
            <a:r>
              <a:rPr lang="tr-TR" sz="2400" dirty="0" smtClean="0"/>
              <a:t>Stokların </a:t>
            </a:r>
            <a:r>
              <a:rPr lang="tr-TR" sz="2400" dirty="0"/>
              <a:t>Maliyeti : 250 x 16,7 = 4.167 TL.</a:t>
            </a:r>
          </a:p>
          <a:p>
            <a:pPr>
              <a:buNone/>
            </a:pPr>
            <a:endParaRPr lang="tr-TR"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323530" y="830993"/>
          <a:ext cx="8363270" cy="5694352"/>
        </p:xfrm>
        <a:graphic>
          <a:graphicData uri="http://schemas.openxmlformats.org/drawingml/2006/table">
            <a:tbl>
              <a:tblPr firstRow="1" bandRow="1">
                <a:tableStyleId>{5C22544A-7EE6-4342-B048-85BDC9FD1C3A}</a:tableStyleId>
              </a:tblPr>
              <a:tblGrid>
                <a:gridCol w="1672654">
                  <a:extLst>
                    <a:ext uri="{9D8B030D-6E8A-4147-A177-3AD203B41FA5}">
                      <a16:colId xmlns:a16="http://schemas.microsoft.com/office/drawing/2014/main" val="20000"/>
                    </a:ext>
                  </a:extLst>
                </a:gridCol>
                <a:gridCol w="1672654">
                  <a:extLst>
                    <a:ext uri="{9D8B030D-6E8A-4147-A177-3AD203B41FA5}">
                      <a16:colId xmlns:a16="http://schemas.microsoft.com/office/drawing/2014/main" val="20001"/>
                    </a:ext>
                  </a:extLst>
                </a:gridCol>
                <a:gridCol w="1672654">
                  <a:extLst>
                    <a:ext uri="{9D8B030D-6E8A-4147-A177-3AD203B41FA5}">
                      <a16:colId xmlns:a16="http://schemas.microsoft.com/office/drawing/2014/main" val="20002"/>
                    </a:ext>
                  </a:extLst>
                </a:gridCol>
                <a:gridCol w="1672654">
                  <a:extLst>
                    <a:ext uri="{9D8B030D-6E8A-4147-A177-3AD203B41FA5}">
                      <a16:colId xmlns:a16="http://schemas.microsoft.com/office/drawing/2014/main" val="20003"/>
                    </a:ext>
                  </a:extLst>
                </a:gridCol>
                <a:gridCol w="1672654">
                  <a:extLst>
                    <a:ext uri="{9D8B030D-6E8A-4147-A177-3AD203B41FA5}">
                      <a16:colId xmlns:a16="http://schemas.microsoft.com/office/drawing/2014/main" val="20004"/>
                    </a:ext>
                  </a:extLst>
                </a:gridCol>
              </a:tblGrid>
              <a:tr h="666074">
                <a:tc>
                  <a:txBody>
                    <a:bodyPr/>
                    <a:lstStyle/>
                    <a:p>
                      <a:r>
                        <a:rPr lang="tr-TR" dirty="0" smtClean="0"/>
                        <a:t>Tarih</a:t>
                      </a:r>
                      <a:endParaRPr lang="tr-TR" dirty="0"/>
                    </a:p>
                  </a:txBody>
                  <a:tcPr/>
                </a:tc>
                <a:tc>
                  <a:txBody>
                    <a:bodyPr/>
                    <a:lstStyle/>
                    <a:p>
                      <a:r>
                        <a:rPr lang="tr-TR" dirty="0" smtClean="0"/>
                        <a:t>Alış (Birim)</a:t>
                      </a:r>
                      <a:endParaRPr lang="tr-TR" dirty="0"/>
                    </a:p>
                  </a:txBody>
                  <a:tcPr/>
                </a:tc>
                <a:tc>
                  <a:txBody>
                    <a:bodyPr/>
                    <a:lstStyle/>
                    <a:p>
                      <a:r>
                        <a:rPr lang="tr-TR" dirty="0" smtClean="0"/>
                        <a:t>Birim Maliyet (TL)</a:t>
                      </a:r>
                      <a:endParaRPr lang="tr-TR" dirty="0"/>
                    </a:p>
                  </a:txBody>
                  <a:tcPr/>
                </a:tc>
                <a:tc>
                  <a:txBody>
                    <a:bodyPr/>
                    <a:lstStyle/>
                    <a:p>
                      <a:r>
                        <a:rPr lang="tr-TR" dirty="0" smtClean="0"/>
                        <a:t>Tutar</a:t>
                      </a:r>
                      <a:endParaRPr lang="tr-TR" dirty="0"/>
                    </a:p>
                  </a:txBody>
                  <a:tcPr/>
                </a:tc>
                <a:tc>
                  <a:txBody>
                    <a:bodyPr/>
                    <a:lstStyle/>
                    <a:p>
                      <a:r>
                        <a:rPr lang="tr-TR" dirty="0" smtClean="0"/>
                        <a:t>Hareketli </a:t>
                      </a:r>
                      <a:r>
                        <a:rPr lang="tr-TR" dirty="0" err="1" smtClean="0"/>
                        <a:t>ort</a:t>
                      </a:r>
                      <a:r>
                        <a:rPr lang="tr-TR" dirty="0" smtClean="0"/>
                        <a:t>.</a:t>
                      </a:r>
                      <a:r>
                        <a:rPr lang="tr-TR" baseline="0" dirty="0" smtClean="0"/>
                        <a:t> mal. (TL)</a:t>
                      </a:r>
                      <a:endParaRPr lang="tr-TR" dirty="0"/>
                    </a:p>
                  </a:txBody>
                  <a:tcPr/>
                </a:tc>
                <a:extLst>
                  <a:ext uri="{0D108BD9-81ED-4DB2-BD59-A6C34878D82A}">
                    <a16:rowId xmlns:a16="http://schemas.microsoft.com/office/drawing/2014/main" val="10000"/>
                  </a:ext>
                </a:extLst>
              </a:tr>
              <a:tr h="666074">
                <a:tc>
                  <a:txBody>
                    <a:bodyPr/>
                    <a:lstStyle/>
                    <a:p>
                      <a:r>
                        <a:rPr lang="tr-TR" dirty="0" smtClean="0"/>
                        <a:t>01.12……Alış</a:t>
                      </a:r>
                    </a:p>
                    <a:p>
                      <a:r>
                        <a:rPr lang="tr-TR" dirty="0" smtClean="0"/>
                        <a:t>05.12……Alış</a:t>
                      </a:r>
                      <a:endParaRPr lang="tr-TR" dirty="0"/>
                    </a:p>
                  </a:txBody>
                  <a:tcPr/>
                </a:tc>
                <a:tc>
                  <a:txBody>
                    <a:bodyPr/>
                    <a:lstStyle/>
                    <a:p>
                      <a:r>
                        <a:rPr lang="tr-TR" dirty="0" smtClean="0"/>
                        <a:t>100</a:t>
                      </a:r>
                    </a:p>
                    <a:p>
                      <a:r>
                        <a:rPr lang="tr-TR" dirty="0" smtClean="0"/>
                        <a:t>50</a:t>
                      </a:r>
                      <a:endParaRPr lang="tr-TR" dirty="0"/>
                    </a:p>
                  </a:txBody>
                  <a:tcPr/>
                </a:tc>
                <a:tc>
                  <a:txBody>
                    <a:bodyPr/>
                    <a:lstStyle/>
                    <a:p>
                      <a:r>
                        <a:rPr lang="tr-TR" dirty="0" smtClean="0"/>
                        <a:t>10</a:t>
                      </a:r>
                    </a:p>
                    <a:p>
                      <a:r>
                        <a:rPr lang="tr-TR" dirty="0" smtClean="0"/>
                        <a:t>12</a:t>
                      </a:r>
                      <a:endParaRPr lang="tr-TR" dirty="0"/>
                    </a:p>
                  </a:txBody>
                  <a:tcPr/>
                </a:tc>
                <a:tc>
                  <a:txBody>
                    <a:bodyPr/>
                    <a:lstStyle/>
                    <a:p>
                      <a:r>
                        <a:rPr lang="tr-TR" dirty="0" smtClean="0"/>
                        <a:t>1000</a:t>
                      </a:r>
                    </a:p>
                    <a:p>
                      <a:r>
                        <a:rPr lang="tr-TR" dirty="0" smtClean="0"/>
                        <a:t>600</a:t>
                      </a:r>
                      <a:endParaRPr lang="tr-TR" dirty="0"/>
                    </a:p>
                  </a:txBody>
                  <a:tcPr/>
                </a:tc>
                <a:tc>
                  <a:txBody>
                    <a:bodyPr/>
                    <a:lstStyle/>
                    <a:p>
                      <a:r>
                        <a:rPr lang="tr-TR" dirty="0" smtClean="0"/>
                        <a:t>10</a:t>
                      </a:r>
                    </a:p>
                    <a:p>
                      <a:endParaRPr lang="tr-TR" dirty="0"/>
                    </a:p>
                  </a:txBody>
                  <a:tcPr/>
                </a:tc>
                <a:extLst>
                  <a:ext uri="{0D108BD9-81ED-4DB2-BD59-A6C34878D82A}">
                    <a16:rowId xmlns:a16="http://schemas.microsoft.com/office/drawing/2014/main" val="10001"/>
                  </a:ext>
                </a:extLst>
              </a:tr>
              <a:tr h="666074">
                <a:tc>
                  <a:txBody>
                    <a:bodyPr/>
                    <a:lstStyle/>
                    <a:p>
                      <a:r>
                        <a:rPr lang="tr-TR" dirty="0" smtClean="0"/>
                        <a:t>Mevcut</a:t>
                      </a:r>
                    </a:p>
                    <a:p>
                      <a:r>
                        <a:rPr lang="tr-TR" dirty="0" smtClean="0"/>
                        <a:t>10.12……Alış</a:t>
                      </a:r>
                      <a:endParaRPr lang="tr-TR" dirty="0"/>
                    </a:p>
                  </a:txBody>
                  <a:tcPr/>
                </a:tc>
                <a:tc>
                  <a:txBody>
                    <a:bodyPr/>
                    <a:lstStyle/>
                    <a:p>
                      <a:r>
                        <a:rPr lang="tr-TR" dirty="0" smtClean="0"/>
                        <a:t>150</a:t>
                      </a:r>
                    </a:p>
                    <a:p>
                      <a:r>
                        <a:rPr lang="tr-TR" dirty="0" smtClean="0"/>
                        <a:t>100</a:t>
                      </a:r>
                      <a:endParaRPr lang="tr-TR" dirty="0"/>
                    </a:p>
                  </a:txBody>
                  <a:tcPr/>
                </a:tc>
                <a:tc>
                  <a:txBody>
                    <a:bodyPr/>
                    <a:lstStyle/>
                    <a:p>
                      <a:r>
                        <a:rPr lang="tr-TR" dirty="0" smtClean="0"/>
                        <a:t>10667</a:t>
                      </a:r>
                    </a:p>
                    <a:p>
                      <a:r>
                        <a:rPr lang="tr-TR" dirty="0" smtClean="0"/>
                        <a:t>15</a:t>
                      </a:r>
                      <a:endParaRPr lang="tr-TR" dirty="0"/>
                    </a:p>
                  </a:txBody>
                  <a:tcPr/>
                </a:tc>
                <a:tc>
                  <a:txBody>
                    <a:bodyPr/>
                    <a:lstStyle/>
                    <a:p>
                      <a:r>
                        <a:rPr lang="tr-TR" dirty="0" smtClean="0"/>
                        <a:t>1600</a:t>
                      </a:r>
                    </a:p>
                    <a:p>
                      <a:r>
                        <a:rPr lang="tr-TR" dirty="0" smtClean="0"/>
                        <a:t>1500</a:t>
                      </a:r>
                      <a:endParaRPr lang="tr-TR" dirty="0"/>
                    </a:p>
                  </a:txBody>
                  <a:tcPr/>
                </a:tc>
                <a:tc>
                  <a:txBody>
                    <a:bodyPr/>
                    <a:lstStyle/>
                    <a:p>
                      <a:r>
                        <a:rPr lang="tr-TR" dirty="0" smtClean="0"/>
                        <a:t>10,667</a:t>
                      </a:r>
                      <a:endParaRPr lang="tr-TR" dirty="0"/>
                    </a:p>
                  </a:txBody>
                  <a:tcPr/>
                </a:tc>
                <a:extLst>
                  <a:ext uri="{0D108BD9-81ED-4DB2-BD59-A6C34878D82A}">
                    <a16:rowId xmlns:a16="http://schemas.microsoft.com/office/drawing/2014/main" val="10002"/>
                  </a:ext>
                </a:extLst>
              </a:tr>
              <a:tr h="666074">
                <a:tc>
                  <a:txBody>
                    <a:bodyPr/>
                    <a:lstStyle/>
                    <a:p>
                      <a:r>
                        <a:rPr lang="tr-TR" dirty="0" smtClean="0"/>
                        <a:t>Mevcut</a:t>
                      </a:r>
                    </a:p>
                    <a:p>
                      <a:r>
                        <a:rPr lang="tr-TR" dirty="0" smtClean="0"/>
                        <a:t>20.12…….Satış</a:t>
                      </a:r>
                      <a:endParaRPr lang="tr-TR" dirty="0"/>
                    </a:p>
                  </a:txBody>
                  <a:tcPr/>
                </a:tc>
                <a:tc>
                  <a:txBody>
                    <a:bodyPr/>
                    <a:lstStyle/>
                    <a:p>
                      <a:r>
                        <a:rPr lang="tr-TR" dirty="0" smtClean="0"/>
                        <a:t>250</a:t>
                      </a:r>
                    </a:p>
                    <a:p>
                      <a:r>
                        <a:rPr lang="tr-TR" dirty="0" smtClean="0"/>
                        <a:t>50</a:t>
                      </a:r>
                      <a:endParaRPr lang="tr-TR" dirty="0"/>
                    </a:p>
                  </a:txBody>
                  <a:tcPr/>
                </a:tc>
                <a:tc>
                  <a:txBody>
                    <a:bodyPr/>
                    <a:lstStyle/>
                    <a:p>
                      <a:r>
                        <a:rPr lang="tr-TR" dirty="0" smtClean="0"/>
                        <a:t>12,4</a:t>
                      </a:r>
                    </a:p>
                    <a:p>
                      <a:endParaRPr lang="tr-TR" dirty="0" smtClean="0"/>
                    </a:p>
                  </a:txBody>
                  <a:tcPr/>
                </a:tc>
                <a:tc>
                  <a:txBody>
                    <a:bodyPr/>
                    <a:lstStyle/>
                    <a:p>
                      <a:r>
                        <a:rPr lang="tr-TR" dirty="0" smtClean="0"/>
                        <a:t>3100</a:t>
                      </a:r>
                    </a:p>
                    <a:p>
                      <a:r>
                        <a:rPr lang="tr-TR" dirty="0" smtClean="0"/>
                        <a:t>620</a:t>
                      </a:r>
                      <a:endParaRPr lang="tr-TR" dirty="0"/>
                    </a:p>
                  </a:txBody>
                  <a:tcPr/>
                </a:tc>
                <a:tc>
                  <a:txBody>
                    <a:bodyPr/>
                    <a:lstStyle/>
                    <a:p>
                      <a:r>
                        <a:rPr lang="tr-TR" dirty="0" smtClean="0"/>
                        <a:t>12,4</a:t>
                      </a:r>
                      <a:endParaRPr lang="tr-TR" dirty="0"/>
                    </a:p>
                  </a:txBody>
                  <a:tcPr/>
                </a:tc>
                <a:extLst>
                  <a:ext uri="{0D108BD9-81ED-4DB2-BD59-A6C34878D82A}">
                    <a16:rowId xmlns:a16="http://schemas.microsoft.com/office/drawing/2014/main" val="10003"/>
                  </a:ext>
                </a:extLst>
              </a:tr>
              <a:tr h="666074">
                <a:tc>
                  <a:txBody>
                    <a:bodyPr/>
                    <a:lstStyle/>
                    <a:p>
                      <a:r>
                        <a:rPr lang="tr-TR" dirty="0" smtClean="0"/>
                        <a:t>Mevcut</a:t>
                      </a:r>
                    </a:p>
                    <a:p>
                      <a:r>
                        <a:rPr lang="tr-TR" dirty="0" smtClean="0"/>
                        <a:t>25.12……Alış</a:t>
                      </a:r>
                    </a:p>
                  </a:txBody>
                  <a:tcPr/>
                </a:tc>
                <a:tc>
                  <a:txBody>
                    <a:bodyPr/>
                    <a:lstStyle/>
                    <a:p>
                      <a:r>
                        <a:rPr lang="tr-TR" dirty="0" smtClean="0"/>
                        <a:t>200</a:t>
                      </a:r>
                    </a:p>
                    <a:p>
                      <a:r>
                        <a:rPr lang="tr-TR" dirty="0" smtClean="0"/>
                        <a:t>200</a:t>
                      </a:r>
                      <a:endParaRPr lang="tr-TR" dirty="0"/>
                    </a:p>
                  </a:txBody>
                  <a:tcPr/>
                </a:tc>
                <a:tc>
                  <a:txBody>
                    <a:bodyPr/>
                    <a:lstStyle/>
                    <a:p>
                      <a:r>
                        <a:rPr lang="tr-TR" dirty="0" smtClean="0"/>
                        <a:t>12,4</a:t>
                      </a:r>
                    </a:p>
                    <a:p>
                      <a:r>
                        <a:rPr lang="tr-TR" dirty="0" smtClean="0"/>
                        <a:t>17</a:t>
                      </a:r>
                      <a:endParaRPr lang="tr-TR" dirty="0"/>
                    </a:p>
                  </a:txBody>
                  <a:tcPr/>
                </a:tc>
                <a:tc>
                  <a:txBody>
                    <a:bodyPr/>
                    <a:lstStyle/>
                    <a:p>
                      <a:r>
                        <a:rPr lang="tr-TR" dirty="0" smtClean="0"/>
                        <a:t>2480</a:t>
                      </a:r>
                    </a:p>
                    <a:p>
                      <a:r>
                        <a:rPr lang="tr-TR" dirty="0" smtClean="0"/>
                        <a:t>3400</a:t>
                      </a:r>
                      <a:endParaRPr lang="tr-TR" dirty="0"/>
                    </a:p>
                  </a:txBody>
                  <a:tcPr/>
                </a:tc>
                <a:tc>
                  <a:txBody>
                    <a:bodyPr/>
                    <a:lstStyle/>
                    <a:p>
                      <a:endParaRPr lang="tr-TR" dirty="0"/>
                    </a:p>
                  </a:txBody>
                  <a:tcPr/>
                </a:tc>
                <a:extLst>
                  <a:ext uri="{0D108BD9-81ED-4DB2-BD59-A6C34878D82A}">
                    <a16:rowId xmlns:a16="http://schemas.microsoft.com/office/drawing/2014/main" val="10004"/>
                  </a:ext>
                </a:extLst>
              </a:tr>
              <a:tr h="666074">
                <a:tc>
                  <a:txBody>
                    <a:bodyPr/>
                    <a:lstStyle/>
                    <a:p>
                      <a:r>
                        <a:rPr lang="tr-TR" dirty="0" smtClean="0"/>
                        <a:t>Mevcut</a:t>
                      </a:r>
                    </a:p>
                    <a:p>
                      <a:r>
                        <a:rPr lang="tr-TR" dirty="0" smtClean="0"/>
                        <a:t>28.12……Satış</a:t>
                      </a:r>
                    </a:p>
                  </a:txBody>
                  <a:tcPr/>
                </a:tc>
                <a:tc>
                  <a:txBody>
                    <a:bodyPr/>
                    <a:lstStyle/>
                    <a:p>
                      <a:r>
                        <a:rPr lang="tr-TR" dirty="0" smtClean="0"/>
                        <a:t>400</a:t>
                      </a:r>
                    </a:p>
                    <a:p>
                      <a:r>
                        <a:rPr lang="tr-TR" dirty="0" smtClean="0"/>
                        <a:t>200</a:t>
                      </a:r>
                      <a:endParaRPr lang="tr-TR" dirty="0"/>
                    </a:p>
                  </a:txBody>
                  <a:tcPr/>
                </a:tc>
                <a:tc>
                  <a:txBody>
                    <a:bodyPr/>
                    <a:lstStyle/>
                    <a:p>
                      <a:r>
                        <a:rPr lang="tr-TR" dirty="0" smtClean="0"/>
                        <a:t>14,7</a:t>
                      </a:r>
                    </a:p>
                    <a:p>
                      <a:endParaRPr lang="tr-TR" dirty="0"/>
                    </a:p>
                  </a:txBody>
                  <a:tcPr/>
                </a:tc>
                <a:tc>
                  <a:txBody>
                    <a:bodyPr/>
                    <a:lstStyle/>
                    <a:p>
                      <a:r>
                        <a:rPr lang="tr-TR" dirty="0" smtClean="0"/>
                        <a:t>5880</a:t>
                      </a:r>
                    </a:p>
                    <a:p>
                      <a:r>
                        <a:rPr lang="tr-TR" dirty="0" smtClean="0"/>
                        <a:t>2940</a:t>
                      </a:r>
                      <a:endParaRPr lang="tr-TR" dirty="0"/>
                    </a:p>
                  </a:txBody>
                  <a:tcPr/>
                </a:tc>
                <a:tc>
                  <a:txBody>
                    <a:bodyPr/>
                    <a:lstStyle/>
                    <a:p>
                      <a:r>
                        <a:rPr lang="tr-TR" dirty="0" smtClean="0"/>
                        <a:t>14,7</a:t>
                      </a:r>
                      <a:endParaRPr lang="tr-TR" dirty="0"/>
                    </a:p>
                  </a:txBody>
                  <a:tcPr/>
                </a:tc>
                <a:extLst>
                  <a:ext uri="{0D108BD9-81ED-4DB2-BD59-A6C34878D82A}">
                    <a16:rowId xmlns:a16="http://schemas.microsoft.com/office/drawing/2014/main" val="10005"/>
                  </a:ext>
                </a:extLst>
              </a:tr>
              <a:tr h="666074">
                <a:tc>
                  <a:txBody>
                    <a:bodyPr/>
                    <a:lstStyle/>
                    <a:p>
                      <a:r>
                        <a:rPr lang="tr-TR" dirty="0" smtClean="0"/>
                        <a:t>Mevcut</a:t>
                      </a:r>
                    </a:p>
                    <a:p>
                      <a:r>
                        <a:rPr lang="tr-TR" dirty="0" smtClean="0"/>
                        <a:t>30.12……Alış</a:t>
                      </a:r>
                    </a:p>
                  </a:txBody>
                  <a:tcPr/>
                </a:tc>
                <a:tc>
                  <a:txBody>
                    <a:bodyPr/>
                    <a:lstStyle/>
                    <a:p>
                      <a:r>
                        <a:rPr lang="tr-TR" dirty="0" smtClean="0"/>
                        <a:t>200</a:t>
                      </a:r>
                    </a:p>
                    <a:p>
                      <a:r>
                        <a:rPr lang="tr-TR" dirty="0" smtClean="0"/>
                        <a:t>300</a:t>
                      </a:r>
                      <a:endParaRPr lang="tr-TR" dirty="0"/>
                    </a:p>
                  </a:txBody>
                  <a:tcPr/>
                </a:tc>
                <a:tc>
                  <a:txBody>
                    <a:bodyPr/>
                    <a:lstStyle/>
                    <a:p>
                      <a:r>
                        <a:rPr lang="tr-TR" dirty="0" smtClean="0"/>
                        <a:t>14,7</a:t>
                      </a:r>
                    </a:p>
                    <a:p>
                      <a:r>
                        <a:rPr lang="tr-TR" dirty="0" smtClean="0"/>
                        <a:t>20</a:t>
                      </a:r>
                      <a:endParaRPr lang="tr-TR" dirty="0"/>
                    </a:p>
                  </a:txBody>
                  <a:tcPr/>
                </a:tc>
                <a:tc>
                  <a:txBody>
                    <a:bodyPr/>
                    <a:lstStyle/>
                    <a:p>
                      <a:r>
                        <a:rPr lang="tr-TR" dirty="0" smtClean="0"/>
                        <a:t>2940</a:t>
                      </a:r>
                    </a:p>
                    <a:p>
                      <a:r>
                        <a:rPr lang="tr-TR" dirty="0" smtClean="0"/>
                        <a:t>6000</a:t>
                      </a:r>
                      <a:endParaRPr lang="tr-TR" dirty="0"/>
                    </a:p>
                  </a:txBody>
                  <a:tcPr/>
                </a:tc>
                <a:tc>
                  <a:txBody>
                    <a:bodyPr/>
                    <a:lstStyle/>
                    <a:p>
                      <a:endParaRPr lang="tr-TR" dirty="0"/>
                    </a:p>
                  </a:txBody>
                  <a:tcPr/>
                </a:tc>
                <a:extLst>
                  <a:ext uri="{0D108BD9-81ED-4DB2-BD59-A6C34878D82A}">
                    <a16:rowId xmlns:a16="http://schemas.microsoft.com/office/drawing/2014/main" val="10006"/>
                  </a:ext>
                </a:extLst>
              </a:tr>
              <a:tr h="666074">
                <a:tc>
                  <a:txBody>
                    <a:bodyPr/>
                    <a:lstStyle/>
                    <a:p>
                      <a:r>
                        <a:rPr lang="tr-TR" dirty="0" smtClean="0"/>
                        <a:t>Mevcut</a:t>
                      </a:r>
                    </a:p>
                    <a:p>
                      <a:r>
                        <a:rPr lang="tr-TR" dirty="0" smtClean="0"/>
                        <a:t>31.12……Satış</a:t>
                      </a:r>
                    </a:p>
                  </a:txBody>
                  <a:tcPr/>
                </a:tc>
                <a:tc>
                  <a:txBody>
                    <a:bodyPr/>
                    <a:lstStyle/>
                    <a:p>
                      <a:r>
                        <a:rPr lang="tr-TR" dirty="0" smtClean="0"/>
                        <a:t>500</a:t>
                      </a:r>
                    </a:p>
                    <a:p>
                      <a:r>
                        <a:rPr lang="tr-TR" dirty="0" smtClean="0"/>
                        <a:t>250</a:t>
                      </a:r>
                      <a:endParaRPr lang="tr-TR" dirty="0"/>
                    </a:p>
                  </a:txBody>
                  <a:tcPr/>
                </a:tc>
                <a:tc>
                  <a:txBody>
                    <a:bodyPr/>
                    <a:lstStyle/>
                    <a:p>
                      <a:r>
                        <a:rPr lang="tr-TR" dirty="0" smtClean="0"/>
                        <a:t>17,88</a:t>
                      </a:r>
                    </a:p>
                    <a:p>
                      <a:r>
                        <a:rPr lang="tr-TR" dirty="0" smtClean="0"/>
                        <a:t>17,88</a:t>
                      </a:r>
                      <a:endParaRPr lang="tr-TR" dirty="0"/>
                    </a:p>
                  </a:txBody>
                  <a:tcPr/>
                </a:tc>
                <a:tc>
                  <a:txBody>
                    <a:bodyPr/>
                    <a:lstStyle/>
                    <a:p>
                      <a:r>
                        <a:rPr lang="tr-TR" dirty="0" smtClean="0"/>
                        <a:t>894</a:t>
                      </a:r>
                    </a:p>
                    <a:p>
                      <a:r>
                        <a:rPr lang="tr-TR" dirty="0" smtClean="0"/>
                        <a:t>4470</a:t>
                      </a:r>
                      <a:endParaRPr lang="tr-TR" dirty="0"/>
                    </a:p>
                  </a:txBody>
                  <a:tcPr/>
                </a:tc>
                <a:tc>
                  <a:txBody>
                    <a:bodyPr/>
                    <a:lstStyle/>
                    <a:p>
                      <a:r>
                        <a:rPr lang="tr-TR" dirty="0" smtClean="0"/>
                        <a:t>17,88</a:t>
                      </a:r>
                      <a:endParaRPr lang="tr-TR" dirty="0"/>
                    </a:p>
                  </a:txBody>
                  <a:tcPr/>
                </a:tc>
                <a:extLst>
                  <a:ext uri="{0D108BD9-81ED-4DB2-BD59-A6C34878D82A}">
                    <a16:rowId xmlns:a16="http://schemas.microsoft.com/office/drawing/2014/main" val="10007"/>
                  </a:ext>
                </a:extLst>
              </a:tr>
              <a:tr h="288033">
                <a:tc>
                  <a:txBody>
                    <a:bodyPr/>
                    <a:lstStyle/>
                    <a:p>
                      <a:endParaRPr lang="tr-TR" dirty="0" smtClean="0"/>
                    </a:p>
                  </a:txBody>
                  <a:tcPr/>
                </a:tc>
                <a:tc>
                  <a:txBody>
                    <a:bodyPr/>
                    <a:lstStyle/>
                    <a:p>
                      <a:r>
                        <a:rPr lang="tr-TR" dirty="0" smtClean="0"/>
                        <a:t>250</a:t>
                      </a:r>
                      <a:endParaRPr lang="tr-TR" dirty="0"/>
                    </a:p>
                  </a:txBody>
                  <a:tcPr/>
                </a:tc>
                <a:tc>
                  <a:txBody>
                    <a:bodyPr/>
                    <a:lstStyle/>
                    <a:p>
                      <a:r>
                        <a:rPr lang="tr-TR" dirty="0" smtClean="0"/>
                        <a:t>17,88</a:t>
                      </a:r>
                      <a:endParaRPr lang="tr-TR" dirty="0"/>
                    </a:p>
                  </a:txBody>
                  <a:tcPr/>
                </a:tc>
                <a:tc>
                  <a:txBody>
                    <a:bodyPr/>
                    <a:lstStyle/>
                    <a:p>
                      <a:r>
                        <a:rPr lang="tr-TR" dirty="0" smtClean="0"/>
                        <a:t>4470</a:t>
                      </a:r>
                      <a:endParaRPr lang="tr-TR" dirty="0"/>
                    </a:p>
                  </a:txBody>
                  <a:tcPr/>
                </a:tc>
                <a:tc>
                  <a:txBody>
                    <a:bodyPr/>
                    <a:lstStyle/>
                    <a:p>
                      <a:endParaRPr lang="tr-TR" dirty="0"/>
                    </a:p>
                  </a:txBody>
                  <a:tcPr/>
                </a:tc>
                <a:extLst>
                  <a:ext uri="{0D108BD9-81ED-4DB2-BD59-A6C34878D82A}">
                    <a16:rowId xmlns:a16="http://schemas.microsoft.com/office/drawing/2014/main" val="10008"/>
                  </a:ext>
                </a:extLst>
              </a:tr>
            </a:tbl>
          </a:graphicData>
        </a:graphic>
      </p:graphicFrame>
      <p:sp>
        <p:nvSpPr>
          <p:cNvPr id="6" name="5 Metin kutusu"/>
          <p:cNvSpPr txBox="1"/>
          <p:nvPr/>
        </p:nvSpPr>
        <p:spPr>
          <a:xfrm>
            <a:off x="323528" y="260648"/>
            <a:ext cx="8136904" cy="461665"/>
          </a:xfrm>
          <a:prstGeom prst="rect">
            <a:avLst/>
          </a:prstGeom>
          <a:noFill/>
        </p:spPr>
        <p:txBody>
          <a:bodyPr wrap="square" rtlCol="0">
            <a:spAutoFit/>
          </a:bodyPr>
          <a:lstStyle/>
          <a:p>
            <a:r>
              <a:rPr lang="tr-TR" sz="2400" b="1" dirty="0" smtClean="0"/>
              <a:t>Hareketli Ortalama Maliyet Yöntemine Göre  Maliyetler:</a:t>
            </a:r>
            <a:endParaRPr lang="tr-TR" sz="2400"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268760"/>
            <a:ext cx="7581528" cy="5721499"/>
          </a:xfrm>
        </p:spPr>
        <p:txBody>
          <a:bodyPr>
            <a:normAutofit/>
          </a:bodyPr>
          <a:lstStyle/>
          <a:p>
            <a:pPr algn="just">
              <a:buNone/>
            </a:pPr>
            <a:r>
              <a:rPr lang="tr-TR" sz="2400" dirty="0"/>
              <a:t>• </a:t>
            </a:r>
            <a:r>
              <a:rPr lang="tr-TR" sz="2400" dirty="0" smtClean="0"/>
              <a:t> Basit </a:t>
            </a:r>
            <a:r>
              <a:rPr lang="tr-TR" sz="2400" dirty="0"/>
              <a:t>ortalama yönteme göre mevcut malların maliyet değeri; 3.700 TL.,</a:t>
            </a:r>
          </a:p>
          <a:p>
            <a:pPr lvl="0" algn="just"/>
            <a:r>
              <a:rPr lang="tr-TR" sz="2400" dirty="0"/>
              <a:t>Tartılı aritmetik ortalama yönteme göre mevcut malların maliyeti ; 4.167 TL.,</a:t>
            </a:r>
          </a:p>
          <a:p>
            <a:pPr lvl="0" algn="just"/>
            <a:r>
              <a:rPr lang="tr-TR" sz="2400" dirty="0"/>
              <a:t>Hareketli ortalama maliyet yöntemine göre de mevcut malların maliyeti 4.470 TL. olarak hesaplanmıştır.</a:t>
            </a:r>
          </a:p>
          <a:p>
            <a:pPr algn="just">
              <a:buNone/>
            </a:pPr>
            <a:endParaRPr lang="tr-TR" sz="2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1119836"/>
            <a:ext cx="7056784" cy="5721499"/>
          </a:xfrm>
        </p:spPr>
        <p:txBody>
          <a:bodyPr>
            <a:normAutofit/>
          </a:bodyPr>
          <a:lstStyle/>
          <a:p>
            <a:pPr>
              <a:buNone/>
            </a:pPr>
            <a:r>
              <a:rPr lang="tr-TR" sz="2400" b="1" dirty="0"/>
              <a:t>Diğer Maliyet Yöntemleri</a:t>
            </a:r>
            <a:r>
              <a:rPr lang="tr-TR" sz="2400" b="1" dirty="0" smtClean="0"/>
              <a:t>:</a:t>
            </a:r>
          </a:p>
          <a:p>
            <a:pPr>
              <a:buNone/>
            </a:pPr>
            <a:endParaRPr lang="tr-TR" sz="2400" b="1" dirty="0"/>
          </a:p>
          <a:p>
            <a:pPr algn="just"/>
            <a:r>
              <a:rPr lang="tr-TR" sz="2400" dirty="0"/>
              <a:t>Bu yöntemler; İlk Giren İlk Çıkar Yöntemi (İLGİÇ) ve Son Giren İlk Çıkar Yöntemi (SNGİÇ) olmak üzere ikiye ayrılırlar.</a:t>
            </a:r>
          </a:p>
          <a:p>
            <a:pPr>
              <a:buNone/>
            </a:pPr>
            <a:endParaRPr lang="tr-TR" sz="2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908720"/>
            <a:ext cx="8013576" cy="5721499"/>
          </a:xfrm>
        </p:spPr>
        <p:txBody>
          <a:bodyPr>
            <a:normAutofit/>
          </a:bodyPr>
          <a:lstStyle/>
          <a:p>
            <a:pPr algn="ctr">
              <a:buNone/>
            </a:pPr>
            <a:r>
              <a:rPr lang="tr-TR" sz="2400" b="1" dirty="0" smtClean="0"/>
              <a:t>İlk Giren İlk Çıkar Yöntemi(İLGİÇ):</a:t>
            </a:r>
          </a:p>
          <a:p>
            <a:pPr algn="just">
              <a:buNone/>
            </a:pPr>
            <a:r>
              <a:rPr lang="tr-TR" sz="2400" dirty="0" smtClean="0"/>
              <a:t>		Bu yöntemde; ilk satın alınan malların satıldıkları, işletmede var olanların ise daha sonradan satın alınanlar ya da sonradan alınanlardan kalanlar olduğu kabul </a:t>
            </a:r>
            <a:r>
              <a:rPr lang="tr-TR" sz="2400" dirty="0" smtClean="0"/>
              <a:t>edilmektedir. Özetle</a:t>
            </a:r>
            <a:r>
              <a:rPr lang="tr-TR" sz="2400" dirty="0" smtClean="0"/>
              <a:t>, ilk satın alınanların, ilk önce satılanlar olmasa da böyle olduğu kabul </a:t>
            </a:r>
            <a:r>
              <a:rPr lang="tr-TR" sz="2400" dirty="0" smtClean="0"/>
              <a:t>edilmektedir. </a:t>
            </a:r>
          </a:p>
          <a:p>
            <a:pPr algn="just">
              <a:buNone/>
            </a:pPr>
            <a:r>
              <a:rPr lang="tr-TR" sz="2400" dirty="0"/>
              <a:t> </a:t>
            </a:r>
            <a:r>
              <a:rPr lang="tr-TR" sz="2400" dirty="0" smtClean="0"/>
              <a:t>    </a:t>
            </a:r>
            <a:r>
              <a:rPr lang="tr-TR" sz="2400" dirty="0" smtClean="0"/>
              <a:t>Özellikle </a:t>
            </a:r>
            <a:r>
              <a:rPr lang="tr-TR" sz="2400" dirty="0" smtClean="0"/>
              <a:t>yüksek enflasyon dönemlerinde, maliyetler sürekli değiştiğinden, önceden satın alınan malların maliyetleri düşük, sonradan satın alınanların ise maliyetleri daha yüksektir.</a:t>
            </a:r>
            <a:endParaRPr lang="tr-TR"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268760"/>
            <a:ext cx="7581528" cy="5721499"/>
          </a:xfrm>
        </p:spPr>
        <p:txBody>
          <a:bodyPr>
            <a:normAutofit/>
          </a:bodyPr>
          <a:lstStyle/>
          <a:p>
            <a:pPr algn="just">
              <a:buNone/>
            </a:pPr>
            <a:r>
              <a:rPr lang="tr-TR" sz="2400" dirty="0" smtClean="0"/>
              <a:t>		İlk alınanların ya </a:t>
            </a:r>
            <a:r>
              <a:rPr lang="tr-TR" sz="2400" dirty="0"/>
              <a:t>da düşük maliyetli malların ilk satılanlar olduğu kabul edildiğine göre, satışların maliyetlerinin düşük olması, sonuç olarak karların yüksek çıkmasına neden olmaktadır. Bu da olmayan karların dağıtılması ve kârlar üzerinden vergi ödenmesi gibi nedenlerle işletme </a:t>
            </a:r>
            <a:r>
              <a:rPr lang="tr-TR" sz="2400" dirty="0" err="1"/>
              <a:t>özkaynaklarının</a:t>
            </a:r>
            <a:r>
              <a:rPr lang="tr-TR" sz="2400" dirty="0"/>
              <a:t> haksız bir şekilde işletme dışına çıkmasına neden olmaktadır. Bu nedenlerden dolayı özelikle enflasyon dönemlerinde uygulanması işletmeler açısından son derece </a:t>
            </a:r>
            <a:r>
              <a:rPr lang="tr-TR" sz="2400" dirty="0" smtClean="0"/>
              <a:t>sakıncalıdır.</a:t>
            </a:r>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404664"/>
            <a:ext cx="7560840" cy="5976664"/>
          </a:xfrm>
        </p:spPr>
        <p:txBody>
          <a:bodyPr>
            <a:normAutofit/>
          </a:bodyPr>
          <a:lstStyle/>
          <a:p>
            <a:r>
              <a:rPr lang="tr-TR" sz="2400" b="1" dirty="0"/>
              <a:t>262 Kuruluş Giderlerinin Envanteri D</a:t>
            </a:r>
            <a:r>
              <a:rPr lang="en-US" sz="2400" b="1" dirty="0"/>
              <a:t>ü</a:t>
            </a:r>
            <a:r>
              <a:rPr lang="tr-TR" sz="2400" b="1" dirty="0" err="1"/>
              <a:t>zeltme</a:t>
            </a:r>
            <a:r>
              <a:rPr lang="tr-TR" sz="2400" b="1" dirty="0"/>
              <a:t> ve Ayarlama Kayıtları:</a:t>
            </a:r>
          </a:p>
          <a:p>
            <a:endParaRPr lang="tr-TR" sz="2400" dirty="0" smtClean="0"/>
          </a:p>
          <a:p>
            <a:pPr algn="just"/>
            <a:r>
              <a:rPr lang="tr-TR" sz="2400" dirty="0" smtClean="0"/>
              <a:t>      A A.Ş</a:t>
            </a:r>
            <a:r>
              <a:rPr lang="tr-TR" sz="2400" dirty="0"/>
              <a:t>. 2019 yılında faaliyetlerini geliştirmek amacıyla yeni </a:t>
            </a:r>
            <a:r>
              <a:rPr lang="en-US" sz="2400" dirty="0"/>
              <a:t>ü</a:t>
            </a:r>
            <a:r>
              <a:rPr lang="tr-TR" sz="2400" dirty="0"/>
              <a:t>retim birimi a</a:t>
            </a:r>
            <a:r>
              <a:rPr lang="en-US" sz="2400" dirty="0"/>
              <a:t>ç</a:t>
            </a:r>
            <a:r>
              <a:rPr lang="tr-TR" sz="2400" dirty="0" err="1"/>
              <a:t>mıştır</a:t>
            </a:r>
            <a:r>
              <a:rPr lang="tr-TR" sz="2400" dirty="0"/>
              <a:t>. Bu ama</a:t>
            </a:r>
            <a:r>
              <a:rPr lang="en-US" sz="2400" dirty="0"/>
              <a:t>ç</a:t>
            </a:r>
            <a:r>
              <a:rPr lang="tr-TR" sz="2400" dirty="0"/>
              <a:t>la da 80.000 TL harcama yapılmıştır. İşletme y</a:t>
            </a:r>
            <a:r>
              <a:rPr lang="en-US" sz="2400" dirty="0"/>
              <a:t>ö</a:t>
            </a:r>
            <a:r>
              <a:rPr lang="tr-TR" sz="2400" dirty="0"/>
              <a:t>netimi bu giderler, </a:t>
            </a:r>
            <a:r>
              <a:rPr lang="tr-TR" sz="2400" dirty="0" smtClean="0"/>
              <a:t>aktifleştirerek (aktife </a:t>
            </a:r>
            <a:r>
              <a:rPr lang="tr-TR" sz="2400" dirty="0"/>
              <a:t>yazarak 5 yılda) itfa edecektir. </a:t>
            </a:r>
          </a:p>
          <a:p>
            <a:endParaRPr lang="tr-TR"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268760"/>
            <a:ext cx="7560840" cy="5721499"/>
          </a:xfrm>
        </p:spPr>
        <p:txBody>
          <a:bodyPr>
            <a:normAutofit/>
          </a:bodyPr>
          <a:lstStyle/>
          <a:p>
            <a:pPr algn="ctr"/>
            <a:r>
              <a:rPr lang="tr-TR" sz="2400" b="1" dirty="0" smtClean="0"/>
              <a:t>Son </a:t>
            </a:r>
            <a:r>
              <a:rPr lang="tr-TR" sz="2400" b="1" dirty="0"/>
              <a:t>Giren İlk Çıkar Yöntemi (SNGİÇ)</a:t>
            </a:r>
          </a:p>
          <a:p>
            <a:pPr algn="just">
              <a:buNone/>
            </a:pPr>
            <a:r>
              <a:rPr lang="tr-TR" sz="2400" dirty="0" smtClean="0"/>
              <a:t/>
            </a:r>
            <a:br>
              <a:rPr lang="tr-TR" sz="2400" dirty="0" smtClean="0"/>
            </a:br>
            <a:r>
              <a:rPr lang="tr-TR" sz="2400" dirty="0" smtClean="0"/>
              <a:t>	Bu </a:t>
            </a:r>
            <a:r>
              <a:rPr lang="tr-TR" sz="2400" dirty="0"/>
              <a:t>yöntemde; satılan malların son alınanlar ya da son alınanlardan olduğu kabul edilmektedir. Son alınan malların satıldıkları kabul edildiğine göre; işletmede var olan malların da ilk alınanlar ya da ilk alınanlardan kalanlar olduğu ortaya çıkar. Enflasyon dönemlerinde, fiyatlar sürekli yükseldiği için, son alınanlar daha yüksek maliyetlidir. </a:t>
            </a:r>
            <a:endParaRPr lang="tr-TR" sz="2400" dirty="0" smtClean="0"/>
          </a:p>
          <a:p>
            <a:pPr algn="just">
              <a:buNone/>
            </a:pPr>
            <a:endParaRPr lang="tr-TR"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980728"/>
            <a:ext cx="7272808" cy="4525963"/>
          </a:xfrm>
        </p:spPr>
        <p:txBody>
          <a:bodyPr>
            <a:normAutofit/>
          </a:bodyPr>
          <a:lstStyle/>
          <a:p>
            <a:pPr algn="just"/>
            <a:r>
              <a:rPr lang="tr-TR" sz="2400" dirty="0" smtClean="0"/>
              <a:t>Dolayısıyla </a:t>
            </a:r>
            <a:r>
              <a:rPr lang="tr-TR" sz="2400" dirty="0"/>
              <a:t>maliyetler yüksek olduğunda kârlar azalır, düşük kâr ise, daha az kâr dağıtımı ve daha az vergi vermek anlamına gelir. </a:t>
            </a:r>
            <a:r>
              <a:rPr lang="tr-TR" sz="2400" dirty="0" smtClean="0"/>
              <a:t>Böylece </a:t>
            </a:r>
            <a:r>
              <a:rPr lang="tr-TR" sz="2400" dirty="0"/>
              <a:t>kar </a:t>
            </a:r>
            <a:r>
              <a:rPr lang="tr-TR" sz="2400" dirty="0" smtClean="0"/>
              <a:t>dağıtımı ve </a:t>
            </a:r>
            <a:r>
              <a:rPr lang="tr-TR" sz="2400" dirty="0"/>
              <a:t>vergi yolu ile işletme dışına çıkmayan </a:t>
            </a:r>
            <a:r>
              <a:rPr lang="tr-TR" sz="2400" dirty="0" err="1"/>
              <a:t>özkaynakların</a:t>
            </a:r>
            <a:r>
              <a:rPr lang="tr-TR" sz="2400" dirty="0"/>
              <a:t> işletmede  kalması sağlanır. </a:t>
            </a:r>
            <a:endParaRPr lang="tr-TR" sz="2400" dirty="0" smtClean="0"/>
          </a:p>
          <a:p>
            <a:pPr algn="just"/>
            <a:r>
              <a:rPr lang="tr-TR" sz="2400" dirty="0" smtClean="0"/>
              <a:t>Düşük </a:t>
            </a:r>
            <a:r>
              <a:rPr lang="tr-TR" sz="2400" dirty="0"/>
              <a:t>maliyetli malların, stokta gösterilmeleri, işletmede özvarlıklarının gerçek değerinden daha düşük gösterilmesine neden olmaktadır. Özellikle enflasyon dönemlerinde, bu yöntem, ilk giren ilk çıkar yöntemine göre daha sağlıklı bir yöntemdir.</a:t>
            </a:r>
          </a:p>
          <a:p>
            <a:pPr algn="just"/>
            <a:endParaRPr lang="tr-TR" sz="2400" dirty="0"/>
          </a:p>
        </p:txBody>
      </p:sp>
    </p:spTree>
    <p:extLst>
      <p:ext uri="{BB962C8B-B14F-4D97-AF65-F5344CB8AC3E}">
        <p14:creationId xmlns:p14="http://schemas.microsoft.com/office/powerpoint/2010/main" val="32512684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542887"/>
          <a:ext cx="1496290" cy="5919078"/>
        </p:xfrm>
        <a:graphic>
          <a:graphicData uri="http://schemas.openxmlformats.org/drawingml/2006/table">
            <a:tbl>
              <a:tblPr firstRow="1" bandRow="1">
                <a:tableStyleId>{5C22544A-7EE6-4342-B048-85BDC9FD1C3A}</a:tableStyleId>
              </a:tblPr>
              <a:tblGrid>
                <a:gridCol w="658416">
                  <a:extLst>
                    <a:ext uri="{9D8B030D-6E8A-4147-A177-3AD203B41FA5}">
                      <a16:colId xmlns:a16="http://schemas.microsoft.com/office/drawing/2014/main" val="20000"/>
                    </a:ext>
                  </a:extLst>
                </a:gridCol>
                <a:gridCol w="837874">
                  <a:extLst>
                    <a:ext uri="{9D8B030D-6E8A-4147-A177-3AD203B41FA5}">
                      <a16:colId xmlns:a16="http://schemas.microsoft.com/office/drawing/2014/main" val="20001"/>
                    </a:ext>
                  </a:extLst>
                </a:gridCol>
              </a:tblGrid>
              <a:tr h="654175">
                <a:tc>
                  <a:txBody>
                    <a:bodyPr/>
                    <a:lstStyle/>
                    <a:p>
                      <a:endParaRPr lang="tr-TR" dirty="0"/>
                    </a:p>
                  </a:txBody>
                  <a:tcPr/>
                </a:tc>
                <a:tc>
                  <a:txBody>
                    <a:bodyPr/>
                    <a:lstStyle/>
                    <a:p>
                      <a:r>
                        <a:rPr lang="tr-TR" dirty="0" smtClean="0"/>
                        <a:t>Açıklama</a:t>
                      </a:r>
                      <a:endParaRPr lang="tr-TR" dirty="0"/>
                    </a:p>
                  </a:txBody>
                  <a:tcPr/>
                </a:tc>
                <a:extLst>
                  <a:ext uri="{0D108BD9-81ED-4DB2-BD59-A6C34878D82A}">
                    <a16:rowId xmlns:a16="http://schemas.microsoft.com/office/drawing/2014/main" val="10000"/>
                  </a:ext>
                </a:extLst>
              </a:tr>
              <a:tr h="575218">
                <a:tc>
                  <a:txBody>
                    <a:bodyPr/>
                    <a:lstStyle/>
                    <a:p>
                      <a:r>
                        <a:rPr lang="tr-TR" sz="1400" dirty="0" smtClean="0"/>
                        <a:t>01.12…</a:t>
                      </a:r>
                      <a:endParaRPr lang="tr-TR" sz="1400" dirty="0"/>
                    </a:p>
                  </a:txBody>
                  <a:tcPr/>
                </a:tc>
                <a:tc>
                  <a:txBody>
                    <a:bodyPr/>
                    <a:lstStyle/>
                    <a:p>
                      <a:r>
                        <a:rPr lang="tr-TR" sz="1400" dirty="0" smtClean="0"/>
                        <a:t>Alış</a:t>
                      </a:r>
                      <a:endParaRPr lang="tr-TR" sz="1400" dirty="0"/>
                    </a:p>
                  </a:txBody>
                  <a:tcPr/>
                </a:tc>
                <a:extLst>
                  <a:ext uri="{0D108BD9-81ED-4DB2-BD59-A6C34878D82A}">
                    <a16:rowId xmlns:a16="http://schemas.microsoft.com/office/drawing/2014/main" val="10001"/>
                  </a:ext>
                </a:extLst>
              </a:tr>
              <a:tr h="509533">
                <a:tc>
                  <a:txBody>
                    <a:bodyPr/>
                    <a:lstStyle/>
                    <a:p>
                      <a:r>
                        <a:rPr lang="tr-TR" sz="1400" dirty="0" smtClean="0"/>
                        <a:t>05.12…</a:t>
                      </a:r>
                      <a:endParaRPr lang="tr-TR" sz="1400" dirty="0"/>
                    </a:p>
                  </a:txBody>
                  <a:tcPr/>
                </a:tc>
                <a:tc>
                  <a:txBody>
                    <a:bodyPr/>
                    <a:lstStyle/>
                    <a:p>
                      <a:r>
                        <a:rPr lang="tr-TR" dirty="0" smtClean="0"/>
                        <a:t>Tarih</a:t>
                      </a:r>
                      <a:endParaRPr lang="tr-TR" dirty="0"/>
                    </a:p>
                  </a:txBody>
                  <a:tcPr/>
                </a:tc>
                <a:extLst>
                  <a:ext uri="{0D108BD9-81ED-4DB2-BD59-A6C34878D82A}">
                    <a16:rowId xmlns:a16="http://schemas.microsoft.com/office/drawing/2014/main" val="10002"/>
                  </a:ext>
                </a:extLst>
              </a:tr>
              <a:tr h="623551">
                <a:tc>
                  <a:txBody>
                    <a:bodyPr/>
                    <a:lstStyle/>
                    <a:p>
                      <a:r>
                        <a:rPr lang="tr-TR" sz="1400" dirty="0" smtClean="0"/>
                        <a:t>10.12…</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Alış</a:t>
                      </a:r>
                    </a:p>
                    <a:p>
                      <a:endParaRPr lang="tr-TR" sz="1400" dirty="0"/>
                    </a:p>
                  </a:txBody>
                  <a:tcPr/>
                </a:tc>
                <a:extLst>
                  <a:ext uri="{0D108BD9-81ED-4DB2-BD59-A6C34878D82A}">
                    <a16:rowId xmlns:a16="http://schemas.microsoft.com/office/drawing/2014/main" val="10003"/>
                  </a:ext>
                </a:extLst>
              </a:tr>
              <a:tr h="575218">
                <a:tc>
                  <a:txBody>
                    <a:bodyPr/>
                    <a:lstStyle/>
                    <a:p>
                      <a:r>
                        <a:rPr lang="tr-TR" sz="1400" dirty="0" smtClean="0"/>
                        <a:t>20.12…</a:t>
                      </a:r>
                      <a:endParaRPr lang="tr-TR" sz="1400" dirty="0"/>
                    </a:p>
                  </a:txBody>
                  <a:tcPr/>
                </a:tc>
                <a:tc>
                  <a:txBody>
                    <a:bodyPr/>
                    <a:lstStyle/>
                    <a:p>
                      <a:r>
                        <a:rPr lang="tr-TR" sz="1400" dirty="0" smtClean="0"/>
                        <a:t>Satış</a:t>
                      </a:r>
                      <a:endParaRPr lang="tr-TR" sz="1400" dirty="0"/>
                    </a:p>
                  </a:txBody>
                  <a:tcPr/>
                </a:tc>
                <a:extLst>
                  <a:ext uri="{0D108BD9-81ED-4DB2-BD59-A6C34878D82A}">
                    <a16:rowId xmlns:a16="http://schemas.microsoft.com/office/drawing/2014/main" val="10004"/>
                  </a:ext>
                </a:extLst>
              </a:tr>
              <a:tr h="575218">
                <a:tc>
                  <a:txBody>
                    <a:bodyPr/>
                    <a:lstStyle/>
                    <a:p>
                      <a:r>
                        <a:rPr lang="tr-TR" sz="1400" dirty="0" smtClean="0"/>
                        <a:t>25.12…</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Alış</a:t>
                      </a:r>
                    </a:p>
                  </a:txBody>
                  <a:tcPr/>
                </a:tc>
                <a:extLst>
                  <a:ext uri="{0D108BD9-81ED-4DB2-BD59-A6C34878D82A}">
                    <a16:rowId xmlns:a16="http://schemas.microsoft.com/office/drawing/2014/main" val="10005"/>
                  </a:ext>
                </a:extLst>
              </a:tr>
              <a:tr h="575218">
                <a:tc>
                  <a:txBody>
                    <a:bodyPr/>
                    <a:lstStyle/>
                    <a:p>
                      <a:r>
                        <a:rPr lang="tr-TR" sz="1400" dirty="0" smtClean="0"/>
                        <a:t>28.12…</a:t>
                      </a:r>
                      <a:endParaRPr lang="tr-TR" sz="1400" dirty="0"/>
                    </a:p>
                  </a:txBody>
                  <a:tcPr/>
                </a:tc>
                <a:tc>
                  <a:txBody>
                    <a:bodyPr/>
                    <a:lstStyle/>
                    <a:p>
                      <a:r>
                        <a:rPr lang="tr-TR" sz="1400" dirty="0" smtClean="0"/>
                        <a:t>Satış</a:t>
                      </a:r>
                      <a:endParaRPr lang="tr-TR" sz="1400" dirty="0"/>
                    </a:p>
                  </a:txBody>
                  <a:tcPr/>
                </a:tc>
                <a:extLst>
                  <a:ext uri="{0D108BD9-81ED-4DB2-BD59-A6C34878D82A}">
                    <a16:rowId xmlns:a16="http://schemas.microsoft.com/office/drawing/2014/main" val="10006"/>
                  </a:ext>
                </a:extLst>
              </a:tr>
              <a:tr h="623551">
                <a:tc>
                  <a:txBody>
                    <a:bodyPr/>
                    <a:lstStyle/>
                    <a:p>
                      <a:r>
                        <a:rPr lang="tr-TR" sz="1400" dirty="0" smtClean="0"/>
                        <a:t>30.12…</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Alış</a:t>
                      </a:r>
                    </a:p>
                    <a:p>
                      <a:endParaRPr lang="tr-TR" sz="1400" dirty="0"/>
                    </a:p>
                  </a:txBody>
                  <a:tcPr/>
                </a:tc>
                <a:extLst>
                  <a:ext uri="{0D108BD9-81ED-4DB2-BD59-A6C34878D82A}">
                    <a16:rowId xmlns:a16="http://schemas.microsoft.com/office/drawing/2014/main" val="10007"/>
                  </a:ext>
                </a:extLst>
              </a:tr>
              <a:tr h="575218">
                <a:tc>
                  <a:txBody>
                    <a:bodyPr/>
                    <a:lstStyle/>
                    <a:p>
                      <a:r>
                        <a:rPr lang="tr-TR" sz="1400" dirty="0" smtClean="0"/>
                        <a:t>31.12…</a:t>
                      </a:r>
                      <a:endParaRPr lang="tr-TR" sz="1400" dirty="0"/>
                    </a:p>
                  </a:txBody>
                  <a:tcPr/>
                </a:tc>
                <a:tc>
                  <a:txBody>
                    <a:bodyPr/>
                    <a:lstStyle/>
                    <a:p>
                      <a:r>
                        <a:rPr lang="tr-TR" sz="1400" dirty="0" smtClean="0"/>
                        <a:t>Satış</a:t>
                      </a:r>
                      <a:endParaRPr lang="tr-TR" sz="1400" dirty="0"/>
                    </a:p>
                  </a:txBody>
                  <a:tcPr/>
                </a:tc>
                <a:extLst>
                  <a:ext uri="{0D108BD9-81ED-4DB2-BD59-A6C34878D82A}">
                    <a16:rowId xmlns:a16="http://schemas.microsoft.com/office/drawing/2014/main" val="10008"/>
                  </a:ext>
                </a:extLst>
              </a:tr>
              <a:tr h="623551">
                <a:tc>
                  <a:txBody>
                    <a:bodyPr/>
                    <a:lstStyle/>
                    <a:p>
                      <a:r>
                        <a:rPr lang="tr-TR" sz="1400" dirty="0" smtClean="0"/>
                        <a:t>Toplam</a:t>
                      </a:r>
                      <a:endParaRPr lang="tr-TR" sz="1400" dirty="0"/>
                    </a:p>
                  </a:txBody>
                  <a:tcPr/>
                </a:tc>
                <a:tc>
                  <a:txBody>
                    <a:bodyPr/>
                    <a:lstStyle/>
                    <a:p>
                      <a:endParaRPr lang="tr-TR" sz="1400" dirty="0"/>
                    </a:p>
                  </a:txBody>
                  <a:tcPr/>
                </a:tc>
                <a:extLst>
                  <a:ext uri="{0D108BD9-81ED-4DB2-BD59-A6C34878D82A}">
                    <a16:rowId xmlns:a16="http://schemas.microsoft.com/office/drawing/2014/main" val="10009"/>
                  </a:ext>
                </a:extLst>
              </a:tr>
            </a:tbl>
          </a:graphicData>
        </a:graphic>
      </p:graphicFrame>
      <p:graphicFrame>
        <p:nvGraphicFramePr>
          <p:cNvPr id="7" name="6 Tablo"/>
          <p:cNvGraphicFramePr>
            <a:graphicFrameLocks noGrp="1"/>
          </p:cNvGraphicFramePr>
          <p:nvPr/>
        </p:nvGraphicFramePr>
        <p:xfrm>
          <a:off x="1979711" y="188640"/>
          <a:ext cx="6984777" cy="365760"/>
        </p:xfrm>
        <a:graphic>
          <a:graphicData uri="http://schemas.openxmlformats.org/drawingml/2006/table">
            <a:tbl>
              <a:tblPr firstRow="1" bandRow="1">
                <a:tableStyleId>{5C22544A-7EE6-4342-B048-85BDC9FD1C3A}</a:tableStyleId>
              </a:tblPr>
              <a:tblGrid>
                <a:gridCol w="2328259">
                  <a:extLst>
                    <a:ext uri="{9D8B030D-6E8A-4147-A177-3AD203B41FA5}">
                      <a16:colId xmlns:a16="http://schemas.microsoft.com/office/drawing/2014/main" val="20000"/>
                    </a:ext>
                  </a:extLst>
                </a:gridCol>
                <a:gridCol w="2328259">
                  <a:extLst>
                    <a:ext uri="{9D8B030D-6E8A-4147-A177-3AD203B41FA5}">
                      <a16:colId xmlns:a16="http://schemas.microsoft.com/office/drawing/2014/main" val="20001"/>
                    </a:ext>
                  </a:extLst>
                </a:gridCol>
                <a:gridCol w="2328259">
                  <a:extLst>
                    <a:ext uri="{9D8B030D-6E8A-4147-A177-3AD203B41FA5}">
                      <a16:colId xmlns:a16="http://schemas.microsoft.com/office/drawing/2014/main" val="20002"/>
                    </a:ext>
                  </a:extLst>
                </a:gridCol>
              </a:tblGrid>
              <a:tr h="288032">
                <a:tc>
                  <a:txBody>
                    <a:bodyPr/>
                    <a:lstStyle/>
                    <a:p>
                      <a:r>
                        <a:rPr lang="tr-TR" dirty="0" smtClean="0"/>
                        <a:t>N</a:t>
                      </a:r>
                      <a:endParaRPr lang="tr-TR" dirty="0"/>
                    </a:p>
                  </a:txBody>
                  <a:tcPr/>
                </a:tc>
                <a:tc>
                  <a:txBody>
                    <a:bodyPr/>
                    <a:lstStyle/>
                    <a:p>
                      <a:r>
                        <a:rPr lang="tr-TR" dirty="0" smtClean="0"/>
                        <a:t>KAN</a:t>
                      </a:r>
                      <a:endParaRPr lang="tr-TR" dirty="0"/>
                    </a:p>
                  </a:txBody>
                  <a:tcPr/>
                </a:tc>
                <a:tc>
                  <a:txBody>
                    <a:bodyPr/>
                    <a:lstStyle/>
                    <a:p>
                      <a:r>
                        <a:rPr lang="tr-TR" dirty="0" smtClean="0"/>
                        <a:t>KALAN</a:t>
                      </a:r>
                      <a:endParaRPr lang="tr-TR" dirty="0"/>
                    </a:p>
                  </a:txBody>
                  <a:tcPr/>
                </a:tc>
                <a:extLst>
                  <a:ext uri="{0D108BD9-81ED-4DB2-BD59-A6C34878D82A}">
                    <a16:rowId xmlns:a16="http://schemas.microsoft.com/office/drawing/2014/main" val="10000"/>
                  </a:ext>
                </a:extLst>
              </a:tr>
            </a:tbl>
          </a:graphicData>
        </a:graphic>
      </p:graphicFrame>
      <p:graphicFrame>
        <p:nvGraphicFramePr>
          <p:cNvPr id="8" name="7 Tablo"/>
          <p:cNvGraphicFramePr>
            <a:graphicFrameLocks noGrp="1"/>
          </p:cNvGraphicFramePr>
          <p:nvPr/>
        </p:nvGraphicFramePr>
        <p:xfrm>
          <a:off x="1979709" y="548679"/>
          <a:ext cx="7164288" cy="5918688"/>
        </p:xfrm>
        <a:graphic>
          <a:graphicData uri="http://schemas.openxmlformats.org/drawingml/2006/table">
            <a:tbl>
              <a:tblPr firstRow="1" bandRow="1">
                <a:tableStyleId>{5C22544A-7EE6-4342-B048-85BDC9FD1C3A}</a:tableStyleId>
              </a:tblPr>
              <a:tblGrid>
                <a:gridCol w="796032">
                  <a:extLst>
                    <a:ext uri="{9D8B030D-6E8A-4147-A177-3AD203B41FA5}">
                      <a16:colId xmlns:a16="http://schemas.microsoft.com/office/drawing/2014/main" val="20000"/>
                    </a:ext>
                  </a:extLst>
                </a:gridCol>
                <a:gridCol w="796032">
                  <a:extLst>
                    <a:ext uri="{9D8B030D-6E8A-4147-A177-3AD203B41FA5}">
                      <a16:colId xmlns:a16="http://schemas.microsoft.com/office/drawing/2014/main" val="20001"/>
                    </a:ext>
                  </a:extLst>
                </a:gridCol>
                <a:gridCol w="796032">
                  <a:extLst>
                    <a:ext uri="{9D8B030D-6E8A-4147-A177-3AD203B41FA5}">
                      <a16:colId xmlns:a16="http://schemas.microsoft.com/office/drawing/2014/main" val="20002"/>
                    </a:ext>
                  </a:extLst>
                </a:gridCol>
                <a:gridCol w="796032">
                  <a:extLst>
                    <a:ext uri="{9D8B030D-6E8A-4147-A177-3AD203B41FA5}">
                      <a16:colId xmlns:a16="http://schemas.microsoft.com/office/drawing/2014/main" val="20003"/>
                    </a:ext>
                  </a:extLst>
                </a:gridCol>
                <a:gridCol w="796032">
                  <a:extLst>
                    <a:ext uri="{9D8B030D-6E8A-4147-A177-3AD203B41FA5}">
                      <a16:colId xmlns:a16="http://schemas.microsoft.com/office/drawing/2014/main" val="20004"/>
                    </a:ext>
                  </a:extLst>
                </a:gridCol>
                <a:gridCol w="796032">
                  <a:extLst>
                    <a:ext uri="{9D8B030D-6E8A-4147-A177-3AD203B41FA5}">
                      <a16:colId xmlns:a16="http://schemas.microsoft.com/office/drawing/2014/main" val="20005"/>
                    </a:ext>
                  </a:extLst>
                </a:gridCol>
                <a:gridCol w="796032">
                  <a:extLst>
                    <a:ext uri="{9D8B030D-6E8A-4147-A177-3AD203B41FA5}">
                      <a16:colId xmlns:a16="http://schemas.microsoft.com/office/drawing/2014/main" val="20006"/>
                    </a:ext>
                  </a:extLst>
                </a:gridCol>
                <a:gridCol w="796032">
                  <a:extLst>
                    <a:ext uri="{9D8B030D-6E8A-4147-A177-3AD203B41FA5}">
                      <a16:colId xmlns:a16="http://schemas.microsoft.com/office/drawing/2014/main" val="20007"/>
                    </a:ext>
                  </a:extLst>
                </a:gridCol>
                <a:gridCol w="796032">
                  <a:extLst>
                    <a:ext uri="{9D8B030D-6E8A-4147-A177-3AD203B41FA5}">
                      <a16:colId xmlns:a16="http://schemas.microsoft.com/office/drawing/2014/main" val="20008"/>
                    </a:ext>
                  </a:extLst>
                </a:gridCol>
              </a:tblGrid>
              <a:tr h="569423">
                <a:tc>
                  <a:txBody>
                    <a:bodyPr/>
                    <a:lstStyle/>
                    <a:p>
                      <a:r>
                        <a:rPr lang="tr-TR" sz="1200" dirty="0" smtClean="0"/>
                        <a:t>MİKTAR</a:t>
                      </a:r>
                      <a:endParaRPr lang="tr-TR" sz="1200" dirty="0"/>
                    </a:p>
                  </a:txBody>
                  <a:tcPr/>
                </a:tc>
                <a:tc>
                  <a:txBody>
                    <a:bodyPr/>
                    <a:lstStyle/>
                    <a:p>
                      <a:r>
                        <a:rPr lang="tr-TR" sz="1200" dirty="0" smtClean="0"/>
                        <a:t>FİYAT</a:t>
                      </a:r>
                      <a:endParaRPr lang="tr-TR" sz="1200" dirty="0"/>
                    </a:p>
                  </a:txBody>
                  <a:tcPr/>
                </a:tc>
                <a:tc>
                  <a:txBody>
                    <a:bodyPr/>
                    <a:lstStyle/>
                    <a:p>
                      <a:r>
                        <a:rPr lang="tr-TR" sz="1200" dirty="0" smtClean="0"/>
                        <a:t>TUTAR</a:t>
                      </a:r>
                      <a:endParaRPr lang="tr-TR" sz="1200" dirty="0"/>
                    </a:p>
                  </a:txBody>
                  <a:tcPr/>
                </a:tc>
                <a:tc>
                  <a:txBody>
                    <a:bodyPr/>
                    <a:lstStyle/>
                    <a:p>
                      <a:r>
                        <a:rPr lang="tr-TR" sz="1200" dirty="0" smtClean="0"/>
                        <a:t>MİKTAR</a:t>
                      </a:r>
                      <a:endParaRPr lang="tr-TR" sz="1200" dirty="0"/>
                    </a:p>
                  </a:txBody>
                  <a:tcPr/>
                </a:tc>
                <a:tc>
                  <a:txBody>
                    <a:bodyPr/>
                    <a:lstStyle/>
                    <a:p>
                      <a:r>
                        <a:rPr lang="tr-TR" sz="1200" dirty="0" smtClean="0"/>
                        <a:t>FİYAT</a:t>
                      </a:r>
                      <a:endParaRPr lang="tr-TR" sz="1200" dirty="0"/>
                    </a:p>
                  </a:txBody>
                  <a:tcPr/>
                </a:tc>
                <a:tc>
                  <a:txBody>
                    <a:bodyPr/>
                    <a:lstStyle/>
                    <a:p>
                      <a:r>
                        <a:rPr lang="tr-TR" sz="1200" dirty="0" smtClean="0"/>
                        <a:t>TUTAR</a:t>
                      </a:r>
                      <a:endParaRPr lang="tr-TR" sz="1200" dirty="0"/>
                    </a:p>
                  </a:txBody>
                  <a:tcPr/>
                </a:tc>
                <a:tc>
                  <a:txBody>
                    <a:bodyPr/>
                    <a:lstStyle/>
                    <a:p>
                      <a:r>
                        <a:rPr lang="tr-TR" sz="1200" dirty="0" smtClean="0"/>
                        <a:t>MİKTAR</a:t>
                      </a:r>
                      <a:endParaRPr lang="tr-TR" sz="1200" dirty="0"/>
                    </a:p>
                  </a:txBody>
                  <a:tcPr/>
                </a:tc>
                <a:tc>
                  <a:txBody>
                    <a:bodyPr/>
                    <a:lstStyle/>
                    <a:p>
                      <a:r>
                        <a:rPr lang="tr-TR" sz="1200" dirty="0" smtClean="0"/>
                        <a:t>FİYAT</a:t>
                      </a:r>
                      <a:endParaRPr lang="tr-TR" sz="1200" dirty="0"/>
                    </a:p>
                  </a:txBody>
                  <a:tcPr/>
                </a:tc>
                <a:tc>
                  <a:txBody>
                    <a:bodyPr/>
                    <a:lstStyle/>
                    <a:p>
                      <a:r>
                        <a:rPr lang="tr-TR" sz="1200" dirty="0" smtClean="0"/>
                        <a:t>TUTAR</a:t>
                      </a:r>
                      <a:endParaRPr lang="tr-TR" sz="1200" dirty="0"/>
                    </a:p>
                  </a:txBody>
                  <a:tcPr/>
                </a:tc>
                <a:extLst>
                  <a:ext uri="{0D108BD9-81ED-4DB2-BD59-A6C34878D82A}">
                    <a16:rowId xmlns:a16="http://schemas.microsoft.com/office/drawing/2014/main" val="10000"/>
                  </a:ext>
                </a:extLst>
              </a:tr>
              <a:tr h="506687">
                <a:tc>
                  <a:txBody>
                    <a:bodyPr/>
                    <a:lstStyle/>
                    <a:p>
                      <a:r>
                        <a:rPr lang="tr-TR" sz="1200" dirty="0" smtClean="0"/>
                        <a:t>100</a:t>
                      </a:r>
                      <a:endParaRPr lang="tr-TR" sz="1200" dirty="0"/>
                    </a:p>
                  </a:txBody>
                  <a:tcPr/>
                </a:tc>
                <a:tc>
                  <a:txBody>
                    <a:bodyPr/>
                    <a:lstStyle/>
                    <a:p>
                      <a:r>
                        <a:rPr lang="tr-TR" sz="1200" dirty="0" smtClean="0"/>
                        <a:t>10</a:t>
                      </a:r>
                      <a:endParaRPr lang="tr-TR" sz="1200" dirty="0"/>
                    </a:p>
                  </a:txBody>
                  <a:tcPr/>
                </a:tc>
                <a:tc>
                  <a:txBody>
                    <a:bodyPr/>
                    <a:lstStyle/>
                    <a:p>
                      <a:r>
                        <a:rPr lang="tr-TR" sz="1200" dirty="0" smtClean="0"/>
                        <a:t>1000</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100</a:t>
                      </a:r>
                      <a:endParaRPr lang="tr-TR" sz="1200" dirty="0"/>
                    </a:p>
                  </a:txBody>
                  <a:tcPr/>
                </a:tc>
                <a:tc>
                  <a:txBody>
                    <a:bodyPr/>
                    <a:lstStyle/>
                    <a:p>
                      <a:r>
                        <a:rPr lang="tr-TR" sz="1200" dirty="0" smtClean="0"/>
                        <a:t>10</a:t>
                      </a:r>
                      <a:endParaRPr lang="tr-TR" sz="1200" dirty="0"/>
                    </a:p>
                  </a:txBody>
                  <a:tcPr/>
                </a:tc>
                <a:tc>
                  <a:txBody>
                    <a:bodyPr/>
                    <a:lstStyle/>
                    <a:p>
                      <a:r>
                        <a:rPr lang="tr-TR" sz="1200" dirty="0" smtClean="0"/>
                        <a:t>1000</a:t>
                      </a:r>
                      <a:endParaRPr lang="tr-TR" sz="1200" dirty="0"/>
                    </a:p>
                  </a:txBody>
                  <a:tcPr/>
                </a:tc>
                <a:extLst>
                  <a:ext uri="{0D108BD9-81ED-4DB2-BD59-A6C34878D82A}">
                    <a16:rowId xmlns:a16="http://schemas.microsoft.com/office/drawing/2014/main" val="10001"/>
                  </a:ext>
                </a:extLst>
              </a:tr>
              <a:tr h="506687">
                <a:tc>
                  <a:txBody>
                    <a:bodyPr/>
                    <a:lstStyle/>
                    <a:p>
                      <a:r>
                        <a:rPr lang="tr-TR" sz="1200" dirty="0" smtClean="0"/>
                        <a:t>50</a:t>
                      </a:r>
                      <a:endParaRPr lang="tr-TR" sz="1200" dirty="0"/>
                    </a:p>
                  </a:txBody>
                  <a:tcPr/>
                </a:tc>
                <a:tc>
                  <a:txBody>
                    <a:bodyPr/>
                    <a:lstStyle/>
                    <a:p>
                      <a:r>
                        <a:rPr lang="tr-TR" sz="1200" dirty="0" smtClean="0"/>
                        <a:t>12</a:t>
                      </a:r>
                      <a:endParaRPr lang="tr-TR" sz="1200" dirty="0"/>
                    </a:p>
                  </a:txBody>
                  <a:tcPr/>
                </a:tc>
                <a:tc>
                  <a:txBody>
                    <a:bodyPr/>
                    <a:lstStyle/>
                    <a:p>
                      <a:r>
                        <a:rPr lang="tr-TR" sz="1200" dirty="0" smtClean="0"/>
                        <a:t>600</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100</a:t>
                      </a:r>
                    </a:p>
                    <a:p>
                      <a:r>
                        <a:rPr lang="tr-TR" sz="1200" dirty="0" smtClean="0"/>
                        <a:t>50</a:t>
                      </a:r>
                      <a:endParaRPr lang="tr-TR" sz="1200" dirty="0"/>
                    </a:p>
                  </a:txBody>
                  <a:tcPr/>
                </a:tc>
                <a:tc>
                  <a:txBody>
                    <a:bodyPr/>
                    <a:lstStyle/>
                    <a:p>
                      <a:r>
                        <a:rPr lang="tr-TR" sz="1200" dirty="0" smtClean="0"/>
                        <a:t>10</a:t>
                      </a:r>
                    </a:p>
                    <a:p>
                      <a:r>
                        <a:rPr lang="tr-TR" sz="1200" dirty="0" smtClean="0"/>
                        <a:t>12</a:t>
                      </a:r>
                      <a:endParaRPr lang="tr-TR" sz="1200" dirty="0"/>
                    </a:p>
                  </a:txBody>
                  <a:tcPr/>
                </a:tc>
                <a:tc>
                  <a:txBody>
                    <a:bodyPr/>
                    <a:lstStyle/>
                    <a:p>
                      <a:r>
                        <a:rPr lang="tr-TR" sz="1200" dirty="0" smtClean="0"/>
                        <a:t>1000</a:t>
                      </a:r>
                    </a:p>
                    <a:p>
                      <a:r>
                        <a:rPr lang="tr-TR" sz="1200" dirty="0" smtClean="0"/>
                        <a:t>600</a:t>
                      </a:r>
                      <a:endParaRPr lang="tr-TR" sz="1200" dirty="0"/>
                    </a:p>
                  </a:txBody>
                  <a:tcPr/>
                </a:tc>
                <a:extLst>
                  <a:ext uri="{0D108BD9-81ED-4DB2-BD59-A6C34878D82A}">
                    <a16:rowId xmlns:a16="http://schemas.microsoft.com/office/drawing/2014/main" val="10002"/>
                  </a:ext>
                </a:extLst>
              </a:tr>
              <a:tr h="650769">
                <a:tc>
                  <a:txBody>
                    <a:bodyPr/>
                    <a:lstStyle/>
                    <a:p>
                      <a:r>
                        <a:rPr lang="tr-TR" sz="1200" dirty="0" smtClean="0"/>
                        <a:t>100</a:t>
                      </a:r>
                      <a:endParaRPr lang="tr-TR" sz="1200" dirty="0"/>
                    </a:p>
                  </a:txBody>
                  <a:tcPr/>
                </a:tc>
                <a:tc>
                  <a:txBody>
                    <a:bodyPr/>
                    <a:lstStyle/>
                    <a:p>
                      <a:r>
                        <a:rPr lang="tr-TR" sz="1200" dirty="0" smtClean="0"/>
                        <a:t>15</a:t>
                      </a:r>
                      <a:endParaRPr lang="tr-TR" sz="1200" dirty="0"/>
                    </a:p>
                  </a:txBody>
                  <a:tcPr/>
                </a:tc>
                <a:tc>
                  <a:txBody>
                    <a:bodyPr/>
                    <a:lstStyle/>
                    <a:p>
                      <a:r>
                        <a:rPr lang="tr-TR" sz="1200" dirty="0" smtClean="0"/>
                        <a:t>1500</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100</a:t>
                      </a:r>
                    </a:p>
                    <a:p>
                      <a:r>
                        <a:rPr lang="tr-TR" sz="1200" dirty="0" smtClean="0"/>
                        <a:t>50</a:t>
                      </a:r>
                    </a:p>
                    <a:p>
                      <a:r>
                        <a:rPr lang="tr-TR" sz="1200" dirty="0" smtClean="0"/>
                        <a:t>100</a:t>
                      </a:r>
                      <a:endParaRPr lang="tr-TR" sz="1200" dirty="0"/>
                    </a:p>
                  </a:txBody>
                  <a:tcPr/>
                </a:tc>
                <a:tc>
                  <a:txBody>
                    <a:bodyPr/>
                    <a:lstStyle/>
                    <a:p>
                      <a:r>
                        <a:rPr lang="tr-TR" sz="1200" dirty="0" smtClean="0"/>
                        <a:t>10</a:t>
                      </a:r>
                    </a:p>
                    <a:p>
                      <a:r>
                        <a:rPr lang="tr-TR" sz="1200" dirty="0" smtClean="0"/>
                        <a:t>12</a:t>
                      </a:r>
                    </a:p>
                    <a:p>
                      <a:r>
                        <a:rPr lang="tr-TR" sz="1200" dirty="0" smtClean="0"/>
                        <a:t>15</a:t>
                      </a:r>
                      <a:endParaRPr lang="tr-TR" sz="1200" dirty="0"/>
                    </a:p>
                  </a:txBody>
                  <a:tcPr/>
                </a:tc>
                <a:tc>
                  <a:txBody>
                    <a:bodyPr/>
                    <a:lstStyle/>
                    <a:p>
                      <a:r>
                        <a:rPr lang="tr-TR" sz="1200" dirty="0" smtClean="0"/>
                        <a:t>1000</a:t>
                      </a:r>
                    </a:p>
                    <a:p>
                      <a:r>
                        <a:rPr lang="tr-TR" sz="1200" dirty="0" smtClean="0"/>
                        <a:t>600</a:t>
                      </a:r>
                    </a:p>
                    <a:p>
                      <a:r>
                        <a:rPr lang="tr-TR" sz="1200" dirty="0" smtClean="0"/>
                        <a:t>1500</a:t>
                      </a:r>
                      <a:endParaRPr lang="tr-TR" sz="1200" dirty="0"/>
                    </a:p>
                  </a:txBody>
                  <a:tcPr/>
                </a:tc>
                <a:extLst>
                  <a:ext uri="{0D108BD9-81ED-4DB2-BD59-A6C34878D82A}">
                    <a16:rowId xmlns:a16="http://schemas.microsoft.com/office/drawing/2014/main" val="10003"/>
                  </a:ext>
                </a:extLst>
              </a:tr>
              <a:tr h="650769">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50</a:t>
                      </a:r>
                      <a:endParaRPr lang="tr-TR" sz="1200" dirty="0"/>
                    </a:p>
                  </a:txBody>
                  <a:tcPr/>
                </a:tc>
                <a:tc>
                  <a:txBody>
                    <a:bodyPr/>
                    <a:lstStyle/>
                    <a:p>
                      <a:r>
                        <a:rPr lang="tr-TR" sz="1200" dirty="0" smtClean="0"/>
                        <a:t>10</a:t>
                      </a:r>
                      <a:endParaRPr lang="tr-TR" sz="1200" dirty="0"/>
                    </a:p>
                  </a:txBody>
                  <a:tcPr/>
                </a:tc>
                <a:tc>
                  <a:txBody>
                    <a:bodyPr/>
                    <a:lstStyle/>
                    <a:p>
                      <a:r>
                        <a:rPr lang="tr-TR" sz="1200" dirty="0" smtClean="0"/>
                        <a:t>500</a:t>
                      </a:r>
                      <a:endParaRPr lang="tr-TR" sz="1200" dirty="0"/>
                    </a:p>
                  </a:txBody>
                  <a:tcPr/>
                </a:tc>
                <a:tc>
                  <a:txBody>
                    <a:bodyPr/>
                    <a:lstStyle/>
                    <a:p>
                      <a:r>
                        <a:rPr lang="tr-TR" sz="1200" dirty="0" smtClean="0"/>
                        <a:t>50</a:t>
                      </a:r>
                    </a:p>
                    <a:p>
                      <a:r>
                        <a:rPr lang="tr-TR" sz="1200" dirty="0" smtClean="0"/>
                        <a:t>50</a:t>
                      </a:r>
                    </a:p>
                    <a:p>
                      <a:r>
                        <a:rPr lang="tr-TR" sz="1200" dirty="0" smtClean="0"/>
                        <a:t>100</a:t>
                      </a:r>
                      <a:endParaRPr lang="tr-TR" sz="1200" dirty="0"/>
                    </a:p>
                  </a:txBody>
                  <a:tcPr/>
                </a:tc>
                <a:tc>
                  <a:txBody>
                    <a:bodyPr/>
                    <a:lstStyle/>
                    <a:p>
                      <a:r>
                        <a:rPr lang="tr-TR" sz="1200" dirty="0" smtClean="0"/>
                        <a:t>10</a:t>
                      </a:r>
                    </a:p>
                    <a:p>
                      <a:r>
                        <a:rPr lang="tr-TR" sz="1200" dirty="0" smtClean="0"/>
                        <a:t>12</a:t>
                      </a:r>
                    </a:p>
                    <a:p>
                      <a:r>
                        <a:rPr lang="tr-TR" sz="1200" dirty="0" smtClean="0"/>
                        <a:t>15</a:t>
                      </a:r>
                      <a:endParaRPr lang="tr-TR" sz="1200" dirty="0"/>
                    </a:p>
                  </a:txBody>
                  <a:tcPr/>
                </a:tc>
                <a:tc>
                  <a:txBody>
                    <a:bodyPr/>
                    <a:lstStyle/>
                    <a:p>
                      <a:r>
                        <a:rPr lang="tr-TR" sz="1200" dirty="0" smtClean="0"/>
                        <a:t>500</a:t>
                      </a:r>
                    </a:p>
                    <a:p>
                      <a:r>
                        <a:rPr lang="tr-TR" sz="1200" dirty="0" smtClean="0"/>
                        <a:t>600</a:t>
                      </a:r>
                    </a:p>
                    <a:p>
                      <a:r>
                        <a:rPr lang="tr-TR" sz="1200" dirty="0" smtClean="0"/>
                        <a:t>1500</a:t>
                      </a:r>
                      <a:endParaRPr lang="tr-TR" sz="1200" dirty="0"/>
                    </a:p>
                  </a:txBody>
                  <a:tcPr/>
                </a:tc>
                <a:extLst>
                  <a:ext uri="{0D108BD9-81ED-4DB2-BD59-A6C34878D82A}">
                    <a16:rowId xmlns:a16="http://schemas.microsoft.com/office/drawing/2014/main" val="10004"/>
                  </a:ext>
                </a:extLst>
              </a:tr>
              <a:tr h="840577">
                <a:tc>
                  <a:txBody>
                    <a:bodyPr/>
                    <a:lstStyle/>
                    <a:p>
                      <a:r>
                        <a:rPr lang="tr-TR" sz="1200" dirty="0" smtClean="0"/>
                        <a:t>200</a:t>
                      </a:r>
                      <a:endParaRPr lang="tr-TR" sz="1200" dirty="0"/>
                    </a:p>
                  </a:txBody>
                  <a:tcPr/>
                </a:tc>
                <a:tc>
                  <a:txBody>
                    <a:bodyPr/>
                    <a:lstStyle/>
                    <a:p>
                      <a:r>
                        <a:rPr lang="tr-TR" sz="1200" dirty="0" smtClean="0"/>
                        <a:t>17</a:t>
                      </a:r>
                      <a:endParaRPr lang="tr-TR" sz="1200" dirty="0"/>
                    </a:p>
                  </a:txBody>
                  <a:tcPr/>
                </a:tc>
                <a:tc>
                  <a:txBody>
                    <a:bodyPr/>
                    <a:lstStyle/>
                    <a:p>
                      <a:r>
                        <a:rPr lang="tr-TR" sz="1200" dirty="0" smtClean="0"/>
                        <a:t>3400</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50</a:t>
                      </a:r>
                    </a:p>
                    <a:p>
                      <a:r>
                        <a:rPr lang="tr-TR" sz="1200" dirty="0" smtClean="0"/>
                        <a:t>50</a:t>
                      </a:r>
                    </a:p>
                    <a:p>
                      <a:r>
                        <a:rPr lang="tr-TR" sz="1200" dirty="0" smtClean="0"/>
                        <a:t>100</a:t>
                      </a:r>
                    </a:p>
                    <a:p>
                      <a:r>
                        <a:rPr lang="tr-TR" sz="1200" dirty="0" smtClean="0"/>
                        <a:t>200</a:t>
                      </a:r>
                      <a:endParaRPr lang="tr-TR" sz="1200" dirty="0"/>
                    </a:p>
                  </a:txBody>
                  <a:tcPr/>
                </a:tc>
                <a:tc>
                  <a:txBody>
                    <a:bodyPr/>
                    <a:lstStyle/>
                    <a:p>
                      <a:r>
                        <a:rPr lang="tr-TR" sz="1200" dirty="0" smtClean="0"/>
                        <a:t>10</a:t>
                      </a:r>
                    </a:p>
                    <a:p>
                      <a:r>
                        <a:rPr lang="tr-TR" sz="1200" dirty="0" smtClean="0"/>
                        <a:t>12</a:t>
                      </a:r>
                    </a:p>
                    <a:p>
                      <a:r>
                        <a:rPr lang="tr-TR" sz="1200" dirty="0" smtClean="0"/>
                        <a:t>15</a:t>
                      </a:r>
                    </a:p>
                    <a:p>
                      <a:r>
                        <a:rPr lang="tr-TR" sz="1200" dirty="0" smtClean="0"/>
                        <a:t>17</a:t>
                      </a:r>
                      <a:endParaRPr lang="tr-TR" sz="1200" dirty="0"/>
                    </a:p>
                  </a:txBody>
                  <a:tcPr/>
                </a:tc>
                <a:tc>
                  <a:txBody>
                    <a:bodyPr/>
                    <a:lstStyle/>
                    <a:p>
                      <a:r>
                        <a:rPr lang="tr-TR" sz="1200" dirty="0" smtClean="0"/>
                        <a:t>500</a:t>
                      </a:r>
                    </a:p>
                    <a:p>
                      <a:r>
                        <a:rPr lang="tr-TR" sz="1200" dirty="0" smtClean="0"/>
                        <a:t>600</a:t>
                      </a:r>
                    </a:p>
                    <a:p>
                      <a:r>
                        <a:rPr lang="tr-TR" sz="1200" dirty="0" smtClean="0"/>
                        <a:t>1500</a:t>
                      </a:r>
                    </a:p>
                    <a:p>
                      <a:r>
                        <a:rPr lang="tr-TR" sz="1200" dirty="0" smtClean="0"/>
                        <a:t>3400</a:t>
                      </a:r>
                      <a:endParaRPr lang="tr-TR" sz="1200" dirty="0"/>
                    </a:p>
                  </a:txBody>
                  <a:tcPr/>
                </a:tc>
                <a:extLst>
                  <a:ext uri="{0D108BD9-81ED-4DB2-BD59-A6C34878D82A}">
                    <a16:rowId xmlns:a16="http://schemas.microsoft.com/office/drawing/2014/main" val="10005"/>
                  </a:ext>
                </a:extLst>
              </a:tr>
              <a:tr h="650769">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50</a:t>
                      </a:r>
                    </a:p>
                    <a:p>
                      <a:r>
                        <a:rPr lang="tr-TR" sz="1200" dirty="0" smtClean="0"/>
                        <a:t>50</a:t>
                      </a:r>
                    </a:p>
                    <a:p>
                      <a:r>
                        <a:rPr lang="tr-TR" sz="1200" dirty="0" smtClean="0"/>
                        <a:t>100</a:t>
                      </a:r>
                      <a:endParaRPr lang="tr-TR" sz="1200" dirty="0"/>
                    </a:p>
                  </a:txBody>
                  <a:tcPr/>
                </a:tc>
                <a:tc>
                  <a:txBody>
                    <a:bodyPr/>
                    <a:lstStyle/>
                    <a:p>
                      <a:r>
                        <a:rPr lang="tr-TR" sz="1200" dirty="0" smtClean="0"/>
                        <a:t>10</a:t>
                      </a:r>
                    </a:p>
                    <a:p>
                      <a:r>
                        <a:rPr lang="tr-TR" sz="1200" dirty="0" smtClean="0"/>
                        <a:t>12</a:t>
                      </a:r>
                    </a:p>
                    <a:p>
                      <a:r>
                        <a:rPr lang="tr-TR" sz="1200" dirty="0" smtClean="0"/>
                        <a:t>15</a:t>
                      </a:r>
                      <a:endParaRPr lang="tr-TR" sz="1200" dirty="0"/>
                    </a:p>
                  </a:txBody>
                  <a:tcPr/>
                </a:tc>
                <a:tc>
                  <a:txBody>
                    <a:bodyPr/>
                    <a:lstStyle/>
                    <a:p>
                      <a:r>
                        <a:rPr lang="tr-TR" sz="1200" dirty="0" smtClean="0"/>
                        <a:t>500</a:t>
                      </a:r>
                    </a:p>
                    <a:p>
                      <a:r>
                        <a:rPr lang="tr-TR" sz="1200" dirty="0" smtClean="0"/>
                        <a:t>600</a:t>
                      </a:r>
                    </a:p>
                    <a:p>
                      <a:r>
                        <a:rPr lang="tr-TR" sz="1200" dirty="0" smtClean="0"/>
                        <a:t>1500</a:t>
                      </a:r>
                      <a:endParaRPr lang="tr-TR" sz="1200" dirty="0"/>
                    </a:p>
                  </a:txBody>
                  <a:tcPr/>
                </a:tc>
                <a:tc>
                  <a:txBody>
                    <a:bodyPr/>
                    <a:lstStyle/>
                    <a:p>
                      <a:r>
                        <a:rPr lang="tr-TR" sz="1200" dirty="0" smtClean="0"/>
                        <a:t>200</a:t>
                      </a:r>
                      <a:endParaRPr lang="tr-TR" sz="1200" dirty="0"/>
                    </a:p>
                  </a:txBody>
                  <a:tcPr/>
                </a:tc>
                <a:tc>
                  <a:txBody>
                    <a:bodyPr/>
                    <a:lstStyle/>
                    <a:p>
                      <a:r>
                        <a:rPr lang="tr-TR" sz="1200" dirty="0" smtClean="0"/>
                        <a:t>17</a:t>
                      </a:r>
                    </a:p>
                  </a:txBody>
                  <a:tcPr/>
                </a:tc>
                <a:tc>
                  <a:txBody>
                    <a:bodyPr/>
                    <a:lstStyle/>
                    <a:p>
                      <a:r>
                        <a:rPr lang="tr-TR" sz="1200" dirty="0" smtClean="0"/>
                        <a:t>3400</a:t>
                      </a:r>
                      <a:endParaRPr lang="tr-TR" sz="1200" dirty="0"/>
                    </a:p>
                  </a:txBody>
                  <a:tcPr/>
                </a:tc>
                <a:extLst>
                  <a:ext uri="{0D108BD9-81ED-4DB2-BD59-A6C34878D82A}">
                    <a16:rowId xmlns:a16="http://schemas.microsoft.com/office/drawing/2014/main" val="10006"/>
                  </a:ext>
                </a:extLst>
              </a:tr>
              <a:tr h="376848">
                <a:tc>
                  <a:txBody>
                    <a:bodyPr/>
                    <a:lstStyle/>
                    <a:p>
                      <a:r>
                        <a:rPr lang="tr-TR" sz="1400" dirty="0" smtClean="0"/>
                        <a:t>300</a:t>
                      </a:r>
                      <a:endParaRPr lang="tr-TR" sz="1400" dirty="0"/>
                    </a:p>
                  </a:txBody>
                  <a:tcPr/>
                </a:tc>
                <a:tc>
                  <a:txBody>
                    <a:bodyPr/>
                    <a:lstStyle/>
                    <a:p>
                      <a:r>
                        <a:rPr lang="tr-TR" sz="1400" dirty="0" smtClean="0"/>
                        <a:t>20</a:t>
                      </a:r>
                      <a:endParaRPr lang="tr-TR" sz="1400" dirty="0"/>
                    </a:p>
                  </a:txBody>
                  <a:tcPr/>
                </a:tc>
                <a:tc>
                  <a:txBody>
                    <a:bodyPr/>
                    <a:lstStyle/>
                    <a:p>
                      <a:r>
                        <a:rPr lang="tr-TR" sz="1400" dirty="0" smtClean="0"/>
                        <a:t>6000</a:t>
                      </a:r>
                      <a:endParaRPr lang="tr-TR" sz="1400" dirty="0"/>
                    </a:p>
                  </a:txBody>
                  <a:tcPr/>
                </a:tc>
                <a:tc>
                  <a:txBody>
                    <a:bodyPr/>
                    <a:lstStyle/>
                    <a:p>
                      <a:r>
                        <a:rPr lang="tr-TR" sz="1400" dirty="0" smtClean="0"/>
                        <a:t>-</a:t>
                      </a:r>
                      <a:endParaRPr lang="tr-TR" sz="1400" dirty="0"/>
                    </a:p>
                  </a:txBody>
                  <a:tcPr/>
                </a:tc>
                <a:tc>
                  <a:txBody>
                    <a:bodyPr/>
                    <a:lstStyle/>
                    <a:p>
                      <a:r>
                        <a:rPr lang="tr-TR" sz="1400" dirty="0" smtClean="0"/>
                        <a:t>-</a:t>
                      </a:r>
                      <a:endParaRPr lang="tr-TR" sz="1400" dirty="0"/>
                    </a:p>
                  </a:txBody>
                  <a:tcPr/>
                </a:tc>
                <a:tc>
                  <a:txBody>
                    <a:bodyPr/>
                    <a:lstStyle/>
                    <a:p>
                      <a:r>
                        <a:rPr lang="tr-TR" sz="1400" dirty="0" smtClean="0"/>
                        <a:t>-</a:t>
                      </a:r>
                      <a:endParaRPr lang="tr-TR" sz="1400" dirty="0"/>
                    </a:p>
                  </a:txBody>
                  <a:tcPr/>
                </a:tc>
                <a:tc>
                  <a:txBody>
                    <a:bodyPr/>
                    <a:lstStyle/>
                    <a:p>
                      <a:r>
                        <a:rPr lang="tr-TR" sz="1400" dirty="0" smtClean="0"/>
                        <a:t>200</a:t>
                      </a:r>
                    </a:p>
                    <a:p>
                      <a:r>
                        <a:rPr lang="tr-TR" sz="1400" dirty="0" smtClean="0"/>
                        <a:t>300</a:t>
                      </a:r>
                    </a:p>
                  </a:txBody>
                  <a:tcPr/>
                </a:tc>
                <a:tc>
                  <a:txBody>
                    <a:bodyPr/>
                    <a:lstStyle/>
                    <a:p>
                      <a:r>
                        <a:rPr lang="tr-TR" sz="1400" dirty="0" smtClean="0"/>
                        <a:t>17</a:t>
                      </a:r>
                    </a:p>
                    <a:p>
                      <a:r>
                        <a:rPr lang="tr-TR" sz="1400" dirty="0" smtClean="0"/>
                        <a:t>20</a:t>
                      </a:r>
                      <a:endParaRPr lang="tr-TR" sz="1400" dirty="0"/>
                    </a:p>
                  </a:txBody>
                  <a:tcPr/>
                </a:tc>
                <a:tc>
                  <a:txBody>
                    <a:bodyPr/>
                    <a:lstStyle/>
                    <a:p>
                      <a:r>
                        <a:rPr lang="tr-TR" sz="1400" dirty="0" smtClean="0"/>
                        <a:t>3400</a:t>
                      </a:r>
                    </a:p>
                    <a:p>
                      <a:r>
                        <a:rPr lang="tr-TR" sz="1400" dirty="0" smtClean="0"/>
                        <a:t>6000</a:t>
                      </a:r>
                      <a:endParaRPr lang="tr-TR" sz="1400" dirty="0"/>
                    </a:p>
                  </a:txBody>
                  <a:tcPr/>
                </a:tc>
                <a:extLst>
                  <a:ext uri="{0D108BD9-81ED-4DB2-BD59-A6C34878D82A}">
                    <a16:rowId xmlns:a16="http://schemas.microsoft.com/office/drawing/2014/main" val="10007"/>
                  </a:ext>
                </a:extLst>
              </a:tr>
              <a:tr h="511144">
                <a:tc>
                  <a:txBody>
                    <a:bodyPr/>
                    <a:lstStyle/>
                    <a:p>
                      <a:r>
                        <a:rPr lang="tr-TR" sz="1400" dirty="0" smtClean="0"/>
                        <a:t>-</a:t>
                      </a:r>
                      <a:endParaRPr lang="tr-TR" sz="1400" dirty="0"/>
                    </a:p>
                  </a:txBody>
                  <a:tcPr/>
                </a:tc>
                <a:tc>
                  <a:txBody>
                    <a:bodyPr/>
                    <a:lstStyle/>
                    <a:p>
                      <a:r>
                        <a:rPr lang="tr-TR" sz="1400" dirty="0" smtClean="0"/>
                        <a:t>-</a:t>
                      </a:r>
                      <a:endParaRPr lang="tr-TR" sz="1400" dirty="0"/>
                    </a:p>
                  </a:txBody>
                  <a:tcPr/>
                </a:tc>
                <a:tc>
                  <a:txBody>
                    <a:bodyPr/>
                    <a:lstStyle/>
                    <a:p>
                      <a:r>
                        <a:rPr lang="tr-TR" sz="1400" dirty="0" smtClean="0"/>
                        <a:t>-</a:t>
                      </a:r>
                      <a:endParaRPr lang="tr-TR" sz="1400" dirty="0"/>
                    </a:p>
                  </a:txBody>
                  <a:tcPr/>
                </a:tc>
                <a:tc>
                  <a:txBody>
                    <a:bodyPr/>
                    <a:lstStyle/>
                    <a:p>
                      <a:r>
                        <a:rPr lang="tr-TR" sz="1400" dirty="0" smtClean="0"/>
                        <a:t>200</a:t>
                      </a:r>
                    </a:p>
                    <a:p>
                      <a:r>
                        <a:rPr lang="tr-TR" sz="1400" dirty="0" smtClean="0"/>
                        <a:t>50</a:t>
                      </a:r>
                      <a:endParaRPr lang="tr-TR" sz="1400" dirty="0"/>
                    </a:p>
                  </a:txBody>
                  <a:tcPr/>
                </a:tc>
                <a:tc>
                  <a:txBody>
                    <a:bodyPr/>
                    <a:lstStyle/>
                    <a:p>
                      <a:r>
                        <a:rPr lang="tr-TR" sz="1400" dirty="0" smtClean="0"/>
                        <a:t>17</a:t>
                      </a:r>
                    </a:p>
                    <a:p>
                      <a:r>
                        <a:rPr lang="tr-TR" sz="1400" dirty="0" smtClean="0"/>
                        <a:t>20</a:t>
                      </a:r>
                      <a:endParaRPr lang="tr-TR" sz="1400" dirty="0"/>
                    </a:p>
                  </a:txBody>
                  <a:tcPr/>
                </a:tc>
                <a:tc>
                  <a:txBody>
                    <a:bodyPr/>
                    <a:lstStyle/>
                    <a:p>
                      <a:r>
                        <a:rPr lang="tr-TR" sz="1400" dirty="0" smtClean="0"/>
                        <a:t>3400</a:t>
                      </a:r>
                    </a:p>
                    <a:p>
                      <a:r>
                        <a:rPr lang="tr-TR" sz="1400" dirty="0" smtClean="0"/>
                        <a:t>1000</a:t>
                      </a:r>
                      <a:endParaRPr lang="tr-TR" sz="1400" dirty="0"/>
                    </a:p>
                  </a:txBody>
                  <a:tcPr/>
                </a:tc>
                <a:tc>
                  <a:txBody>
                    <a:bodyPr/>
                    <a:lstStyle/>
                    <a:p>
                      <a:r>
                        <a:rPr lang="tr-TR" sz="1400" dirty="0" smtClean="0"/>
                        <a:t>250</a:t>
                      </a:r>
                      <a:endParaRPr lang="tr-TR" sz="1400" dirty="0"/>
                    </a:p>
                  </a:txBody>
                  <a:tcPr/>
                </a:tc>
                <a:tc>
                  <a:txBody>
                    <a:bodyPr/>
                    <a:lstStyle/>
                    <a:p>
                      <a:r>
                        <a:rPr lang="tr-TR" sz="1400" dirty="0" smtClean="0"/>
                        <a:t>20</a:t>
                      </a:r>
                      <a:endParaRPr lang="tr-TR" sz="1400" dirty="0"/>
                    </a:p>
                  </a:txBody>
                  <a:tcPr/>
                </a:tc>
                <a:tc>
                  <a:txBody>
                    <a:bodyPr/>
                    <a:lstStyle/>
                    <a:p>
                      <a:r>
                        <a:rPr lang="tr-TR" sz="1400" dirty="0" smtClean="0"/>
                        <a:t>5000</a:t>
                      </a:r>
                      <a:endParaRPr lang="tr-TR" sz="1400" dirty="0"/>
                    </a:p>
                  </a:txBody>
                  <a:tcPr/>
                </a:tc>
                <a:extLst>
                  <a:ext uri="{0D108BD9-81ED-4DB2-BD59-A6C34878D82A}">
                    <a16:rowId xmlns:a16="http://schemas.microsoft.com/office/drawing/2014/main" val="10008"/>
                  </a:ext>
                </a:extLst>
              </a:tr>
              <a:tr h="506687">
                <a:tc>
                  <a:txBody>
                    <a:bodyPr/>
                    <a:lstStyle/>
                    <a:p>
                      <a:r>
                        <a:rPr lang="tr-TR" sz="1400" dirty="0" smtClean="0"/>
                        <a:t>750</a:t>
                      </a:r>
                      <a:endParaRPr lang="tr-TR" sz="1400" dirty="0"/>
                    </a:p>
                  </a:txBody>
                  <a:tcPr/>
                </a:tc>
                <a:tc>
                  <a:txBody>
                    <a:bodyPr/>
                    <a:lstStyle/>
                    <a:p>
                      <a:endParaRPr lang="tr-TR" sz="1400"/>
                    </a:p>
                  </a:txBody>
                  <a:tcPr/>
                </a:tc>
                <a:tc>
                  <a:txBody>
                    <a:bodyPr/>
                    <a:lstStyle/>
                    <a:p>
                      <a:r>
                        <a:rPr lang="tr-TR" sz="1400" dirty="0" smtClean="0"/>
                        <a:t>12500</a:t>
                      </a:r>
                      <a:endParaRPr lang="tr-TR" sz="1400" dirty="0"/>
                    </a:p>
                  </a:txBody>
                  <a:tcPr/>
                </a:tc>
                <a:tc>
                  <a:txBody>
                    <a:bodyPr/>
                    <a:lstStyle/>
                    <a:p>
                      <a:r>
                        <a:rPr lang="tr-TR" sz="1400" dirty="0" smtClean="0"/>
                        <a:t>500</a:t>
                      </a:r>
                      <a:endParaRPr lang="tr-TR" sz="1400" dirty="0"/>
                    </a:p>
                  </a:txBody>
                  <a:tcPr/>
                </a:tc>
                <a:tc>
                  <a:txBody>
                    <a:bodyPr/>
                    <a:lstStyle/>
                    <a:p>
                      <a:endParaRPr lang="tr-TR" sz="1400" dirty="0"/>
                    </a:p>
                  </a:txBody>
                  <a:tcPr/>
                </a:tc>
                <a:tc>
                  <a:txBody>
                    <a:bodyPr/>
                    <a:lstStyle/>
                    <a:p>
                      <a:endParaRPr lang="tr-TR" sz="1400"/>
                    </a:p>
                  </a:txBody>
                  <a:tcPr/>
                </a:tc>
                <a:tc>
                  <a:txBody>
                    <a:bodyPr/>
                    <a:lstStyle/>
                    <a:p>
                      <a:r>
                        <a:rPr lang="tr-TR" sz="1400" dirty="0" smtClean="0"/>
                        <a:t>250</a:t>
                      </a:r>
                      <a:endParaRPr lang="tr-TR" sz="1400" dirty="0"/>
                    </a:p>
                  </a:txBody>
                  <a:tcPr/>
                </a:tc>
                <a:tc>
                  <a:txBody>
                    <a:bodyPr/>
                    <a:lstStyle/>
                    <a:p>
                      <a:endParaRPr lang="tr-TR" sz="1400" dirty="0"/>
                    </a:p>
                  </a:txBody>
                  <a:tcPr/>
                </a:tc>
                <a:tc>
                  <a:txBody>
                    <a:bodyPr/>
                    <a:lstStyle/>
                    <a:p>
                      <a:r>
                        <a:rPr lang="tr-TR" sz="1400" dirty="0" smtClean="0"/>
                        <a:t>5000</a:t>
                      </a:r>
                      <a:endParaRPr lang="tr-TR" sz="1400" dirty="0"/>
                    </a:p>
                  </a:txBody>
                  <a:tcPr/>
                </a:tc>
                <a:extLst>
                  <a:ext uri="{0D108BD9-81ED-4DB2-BD59-A6C34878D82A}">
                    <a16:rowId xmlns:a16="http://schemas.microsoft.com/office/drawing/2014/main" val="10009"/>
                  </a:ext>
                </a:extLst>
              </a:tr>
            </a:tbl>
          </a:graphicData>
        </a:graphic>
      </p:graphicFrame>
      <p:sp>
        <p:nvSpPr>
          <p:cNvPr id="9" name="8 Dikdörtgen"/>
          <p:cNvSpPr/>
          <p:nvPr/>
        </p:nvSpPr>
        <p:spPr>
          <a:xfrm>
            <a:off x="539552" y="-315416"/>
            <a:ext cx="6318448" cy="369332"/>
          </a:xfrm>
          <a:prstGeom prst="rect">
            <a:avLst/>
          </a:prstGeom>
        </p:spPr>
        <p:txBody>
          <a:bodyPr wrap="square">
            <a:spAutoFit/>
          </a:bodyPr>
          <a:lstStyle/>
          <a:p>
            <a:r>
              <a:rPr lang="tr-TR" dirty="0" smtClean="0"/>
              <a:t>A malı stok izleme kartı İlk Giren İlk Çıkar Yöntemi(</a:t>
            </a:r>
            <a:r>
              <a:rPr lang="tr-TR" dirty="0" err="1" smtClean="0"/>
              <a:t>İlgiç</a:t>
            </a:r>
            <a:r>
              <a:rPr lang="tr-TR" dirty="0" smtClean="0"/>
              <a:t>)</a:t>
            </a:r>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126163"/>
          </a:xfrm>
        </p:spPr>
        <p:txBody>
          <a:bodyPr>
            <a:normAutofit/>
          </a:bodyPr>
          <a:lstStyle/>
          <a:p>
            <a:pPr>
              <a:buNone/>
            </a:pPr>
            <a:r>
              <a:rPr lang="tr-TR" sz="1600" dirty="0" smtClean="0"/>
              <a:t>Son Giren İlk Çıkar Yöntemi(SNGİÇ) A malı stok izleme kartı</a:t>
            </a:r>
          </a:p>
          <a:p>
            <a:pPr>
              <a:buNone/>
            </a:pPr>
            <a:endParaRPr lang="tr-TR" sz="1600" dirty="0"/>
          </a:p>
        </p:txBody>
      </p:sp>
      <p:graphicFrame>
        <p:nvGraphicFramePr>
          <p:cNvPr id="4" name="3 Tablo"/>
          <p:cNvGraphicFramePr>
            <a:graphicFrameLocks noGrp="1"/>
          </p:cNvGraphicFramePr>
          <p:nvPr/>
        </p:nvGraphicFramePr>
        <p:xfrm>
          <a:off x="323528" y="476670"/>
          <a:ext cx="1368152" cy="6381330"/>
        </p:xfrm>
        <a:graphic>
          <a:graphicData uri="http://schemas.openxmlformats.org/drawingml/2006/table">
            <a:tbl>
              <a:tblPr firstRow="1" bandRow="1">
                <a:tableStyleId>{5C22544A-7EE6-4342-B048-85BDC9FD1C3A}</a:tableStyleId>
              </a:tblPr>
              <a:tblGrid>
                <a:gridCol w="684076">
                  <a:extLst>
                    <a:ext uri="{9D8B030D-6E8A-4147-A177-3AD203B41FA5}">
                      <a16:colId xmlns:a16="http://schemas.microsoft.com/office/drawing/2014/main" val="20000"/>
                    </a:ext>
                  </a:extLst>
                </a:gridCol>
                <a:gridCol w="684076">
                  <a:extLst>
                    <a:ext uri="{9D8B030D-6E8A-4147-A177-3AD203B41FA5}">
                      <a16:colId xmlns:a16="http://schemas.microsoft.com/office/drawing/2014/main" val="20001"/>
                    </a:ext>
                  </a:extLst>
                </a:gridCol>
              </a:tblGrid>
              <a:tr h="638133">
                <a:tc>
                  <a:txBody>
                    <a:bodyPr/>
                    <a:lstStyle/>
                    <a:p>
                      <a:r>
                        <a:rPr lang="tr-TR" sz="1200" dirty="0" smtClean="0"/>
                        <a:t>TARİH</a:t>
                      </a:r>
                      <a:endParaRPr lang="tr-TR" sz="1200" dirty="0"/>
                    </a:p>
                  </a:txBody>
                  <a:tcPr/>
                </a:tc>
                <a:tc>
                  <a:txBody>
                    <a:bodyPr/>
                    <a:lstStyle/>
                    <a:p>
                      <a:r>
                        <a:rPr lang="tr-TR" sz="1200" dirty="0" smtClean="0"/>
                        <a:t>AÇIKLAMA</a:t>
                      </a:r>
                      <a:endParaRPr lang="tr-TR" sz="1200" dirty="0"/>
                    </a:p>
                  </a:txBody>
                  <a:tcPr/>
                </a:tc>
                <a:extLst>
                  <a:ext uri="{0D108BD9-81ED-4DB2-BD59-A6C34878D82A}">
                    <a16:rowId xmlns:a16="http://schemas.microsoft.com/office/drawing/2014/main" val="10000"/>
                  </a:ext>
                </a:extLst>
              </a:tr>
              <a:tr h="638133">
                <a:tc>
                  <a:txBody>
                    <a:bodyPr/>
                    <a:lstStyle/>
                    <a:p>
                      <a:r>
                        <a:rPr lang="tr-TR" sz="1200" dirty="0" smtClean="0"/>
                        <a:t>01.12…</a:t>
                      </a:r>
                      <a:endParaRPr lang="tr-TR" sz="1200" dirty="0"/>
                    </a:p>
                  </a:txBody>
                  <a:tcPr/>
                </a:tc>
                <a:tc>
                  <a:txBody>
                    <a:bodyPr/>
                    <a:lstStyle/>
                    <a:p>
                      <a:r>
                        <a:rPr lang="tr-TR" sz="1200" dirty="0" smtClean="0"/>
                        <a:t>Alış</a:t>
                      </a:r>
                      <a:endParaRPr lang="tr-TR" sz="1200" dirty="0"/>
                    </a:p>
                  </a:txBody>
                  <a:tcPr/>
                </a:tc>
                <a:extLst>
                  <a:ext uri="{0D108BD9-81ED-4DB2-BD59-A6C34878D82A}">
                    <a16:rowId xmlns:a16="http://schemas.microsoft.com/office/drawing/2014/main" val="10001"/>
                  </a:ext>
                </a:extLst>
              </a:tr>
              <a:tr h="638133">
                <a:tc>
                  <a:txBody>
                    <a:bodyPr/>
                    <a:lstStyle/>
                    <a:p>
                      <a:r>
                        <a:rPr lang="tr-TR" sz="1200" dirty="0" smtClean="0"/>
                        <a:t>05.12…</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Alış</a:t>
                      </a:r>
                    </a:p>
                    <a:p>
                      <a:endParaRPr lang="tr-TR" sz="1200" dirty="0"/>
                    </a:p>
                  </a:txBody>
                  <a:tcPr/>
                </a:tc>
                <a:extLst>
                  <a:ext uri="{0D108BD9-81ED-4DB2-BD59-A6C34878D82A}">
                    <a16:rowId xmlns:a16="http://schemas.microsoft.com/office/drawing/2014/main" val="10002"/>
                  </a:ext>
                </a:extLst>
              </a:tr>
              <a:tr h="638133">
                <a:tc>
                  <a:txBody>
                    <a:bodyPr/>
                    <a:lstStyle/>
                    <a:p>
                      <a:r>
                        <a:rPr lang="tr-TR" sz="1200" dirty="0" smtClean="0"/>
                        <a:t>10.12…</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Alış</a:t>
                      </a:r>
                    </a:p>
                    <a:p>
                      <a:endParaRPr lang="tr-TR" sz="1200" dirty="0"/>
                    </a:p>
                  </a:txBody>
                  <a:tcPr/>
                </a:tc>
                <a:extLst>
                  <a:ext uri="{0D108BD9-81ED-4DB2-BD59-A6C34878D82A}">
                    <a16:rowId xmlns:a16="http://schemas.microsoft.com/office/drawing/2014/main" val="10003"/>
                  </a:ext>
                </a:extLst>
              </a:tr>
              <a:tr h="638133">
                <a:tc>
                  <a:txBody>
                    <a:bodyPr/>
                    <a:lstStyle/>
                    <a:p>
                      <a:r>
                        <a:rPr lang="tr-TR" sz="1200" dirty="0" smtClean="0"/>
                        <a:t>20.12…</a:t>
                      </a:r>
                      <a:endParaRPr lang="tr-TR" sz="1200" dirty="0"/>
                    </a:p>
                  </a:txBody>
                  <a:tcPr/>
                </a:tc>
                <a:tc>
                  <a:txBody>
                    <a:bodyPr/>
                    <a:lstStyle/>
                    <a:p>
                      <a:r>
                        <a:rPr lang="tr-TR" sz="1200" dirty="0" smtClean="0"/>
                        <a:t>Satış</a:t>
                      </a:r>
                      <a:endParaRPr lang="tr-TR" sz="1200" dirty="0"/>
                    </a:p>
                  </a:txBody>
                  <a:tcPr/>
                </a:tc>
                <a:extLst>
                  <a:ext uri="{0D108BD9-81ED-4DB2-BD59-A6C34878D82A}">
                    <a16:rowId xmlns:a16="http://schemas.microsoft.com/office/drawing/2014/main" val="10004"/>
                  </a:ext>
                </a:extLst>
              </a:tr>
              <a:tr h="638133">
                <a:tc>
                  <a:txBody>
                    <a:bodyPr/>
                    <a:lstStyle/>
                    <a:p>
                      <a:r>
                        <a:rPr lang="tr-TR" sz="1200" dirty="0" smtClean="0"/>
                        <a:t>25.12…</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Alış</a:t>
                      </a:r>
                    </a:p>
                    <a:p>
                      <a:endParaRPr lang="tr-TR" sz="1200" dirty="0"/>
                    </a:p>
                  </a:txBody>
                  <a:tcPr/>
                </a:tc>
                <a:extLst>
                  <a:ext uri="{0D108BD9-81ED-4DB2-BD59-A6C34878D82A}">
                    <a16:rowId xmlns:a16="http://schemas.microsoft.com/office/drawing/2014/main" val="10005"/>
                  </a:ext>
                </a:extLst>
              </a:tr>
              <a:tr h="638133">
                <a:tc>
                  <a:txBody>
                    <a:bodyPr/>
                    <a:lstStyle/>
                    <a:p>
                      <a:r>
                        <a:rPr lang="tr-TR" sz="1200" dirty="0" smtClean="0"/>
                        <a:t>28.12…</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Satış</a:t>
                      </a:r>
                    </a:p>
                    <a:p>
                      <a:endParaRPr lang="tr-TR" sz="1200" dirty="0"/>
                    </a:p>
                  </a:txBody>
                  <a:tcPr/>
                </a:tc>
                <a:extLst>
                  <a:ext uri="{0D108BD9-81ED-4DB2-BD59-A6C34878D82A}">
                    <a16:rowId xmlns:a16="http://schemas.microsoft.com/office/drawing/2014/main" val="10006"/>
                  </a:ext>
                </a:extLst>
              </a:tr>
              <a:tr h="638133">
                <a:tc>
                  <a:txBody>
                    <a:bodyPr/>
                    <a:lstStyle/>
                    <a:p>
                      <a:r>
                        <a:rPr lang="tr-TR" sz="1200" dirty="0" smtClean="0"/>
                        <a:t>30.12…</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Alış</a:t>
                      </a:r>
                    </a:p>
                    <a:p>
                      <a:endParaRPr lang="tr-TR" sz="1200" dirty="0"/>
                    </a:p>
                  </a:txBody>
                  <a:tcPr/>
                </a:tc>
                <a:extLst>
                  <a:ext uri="{0D108BD9-81ED-4DB2-BD59-A6C34878D82A}">
                    <a16:rowId xmlns:a16="http://schemas.microsoft.com/office/drawing/2014/main" val="10007"/>
                  </a:ext>
                </a:extLst>
              </a:tr>
              <a:tr h="638133">
                <a:tc>
                  <a:txBody>
                    <a:bodyPr/>
                    <a:lstStyle/>
                    <a:p>
                      <a:r>
                        <a:rPr lang="tr-TR" sz="1200" dirty="0" smtClean="0"/>
                        <a:t>31.12…</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Satış</a:t>
                      </a:r>
                    </a:p>
                    <a:p>
                      <a:endParaRPr lang="tr-TR" sz="1200" dirty="0"/>
                    </a:p>
                  </a:txBody>
                  <a:tcPr/>
                </a:tc>
                <a:extLst>
                  <a:ext uri="{0D108BD9-81ED-4DB2-BD59-A6C34878D82A}">
                    <a16:rowId xmlns:a16="http://schemas.microsoft.com/office/drawing/2014/main" val="10008"/>
                  </a:ext>
                </a:extLst>
              </a:tr>
              <a:tr h="638133">
                <a:tc>
                  <a:txBody>
                    <a:bodyPr/>
                    <a:lstStyle/>
                    <a:p>
                      <a:r>
                        <a:rPr lang="tr-TR" sz="1200" dirty="0" smtClean="0"/>
                        <a:t>Toplam</a:t>
                      </a:r>
                      <a:endParaRPr lang="tr-TR" sz="1200" dirty="0"/>
                    </a:p>
                  </a:txBody>
                  <a:tcPr/>
                </a:tc>
                <a:tc>
                  <a:txBody>
                    <a:bodyPr/>
                    <a:lstStyle/>
                    <a:p>
                      <a:endParaRPr lang="tr-TR" sz="1200" dirty="0"/>
                    </a:p>
                  </a:txBody>
                  <a:tcPr/>
                </a:tc>
                <a:extLst>
                  <a:ext uri="{0D108BD9-81ED-4DB2-BD59-A6C34878D82A}">
                    <a16:rowId xmlns:a16="http://schemas.microsoft.com/office/drawing/2014/main" val="10009"/>
                  </a:ext>
                </a:extLst>
              </a:tr>
            </a:tbl>
          </a:graphicData>
        </a:graphic>
      </p:graphicFrame>
      <p:graphicFrame>
        <p:nvGraphicFramePr>
          <p:cNvPr id="5" name="4 Tablo"/>
          <p:cNvGraphicFramePr>
            <a:graphicFrameLocks noGrp="1"/>
          </p:cNvGraphicFramePr>
          <p:nvPr/>
        </p:nvGraphicFramePr>
        <p:xfrm>
          <a:off x="1763688" y="260648"/>
          <a:ext cx="7380312" cy="418336"/>
        </p:xfrm>
        <a:graphic>
          <a:graphicData uri="http://schemas.openxmlformats.org/drawingml/2006/table">
            <a:tbl>
              <a:tblPr firstRow="1" bandRow="1">
                <a:tableStyleId>{5C22544A-7EE6-4342-B048-85BDC9FD1C3A}</a:tableStyleId>
              </a:tblPr>
              <a:tblGrid>
                <a:gridCol w="2460104">
                  <a:extLst>
                    <a:ext uri="{9D8B030D-6E8A-4147-A177-3AD203B41FA5}">
                      <a16:colId xmlns:a16="http://schemas.microsoft.com/office/drawing/2014/main" val="20000"/>
                    </a:ext>
                  </a:extLst>
                </a:gridCol>
                <a:gridCol w="2460104">
                  <a:extLst>
                    <a:ext uri="{9D8B030D-6E8A-4147-A177-3AD203B41FA5}">
                      <a16:colId xmlns:a16="http://schemas.microsoft.com/office/drawing/2014/main" val="20001"/>
                    </a:ext>
                  </a:extLst>
                </a:gridCol>
                <a:gridCol w="2460104">
                  <a:extLst>
                    <a:ext uri="{9D8B030D-6E8A-4147-A177-3AD203B41FA5}">
                      <a16:colId xmlns:a16="http://schemas.microsoft.com/office/drawing/2014/main" val="20002"/>
                    </a:ext>
                  </a:extLst>
                </a:gridCol>
              </a:tblGrid>
              <a:tr h="418336">
                <a:tc>
                  <a:txBody>
                    <a:bodyPr/>
                    <a:lstStyle/>
                    <a:p>
                      <a:r>
                        <a:rPr lang="tr-TR" sz="1200" dirty="0" smtClean="0"/>
                        <a:t>N</a:t>
                      </a:r>
                      <a:endParaRPr lang="tr-TR" sz="1200" dirty="0"/>
                    </a:p>
                  </a:txBody>
                  <a:tcPr/>
                </a:tc>
                <a:tc>
                  <a:txBody>
                    <a:bodyPr/>
                    <a:lstStyle/>
                    <a:p>
                      <a:r>
                        <a:rPr lang="tr-TR" sz="1200" dirty="0" smtClean="0"/>
                        <a:t>KAN</a:t>
                      </a:r>
                      <a:endParaRPr lang="tr-TR" sz="1200" dirty="0"/>
                    </a:p>
                  </a:txBody>
                  <a:tcPr/>
                </a:tc>
                <a:tc>
                  <a:txBody>
                    <a:bodyPr/>
                    <a:lstStyle/>
                    <a:p>
                      <a:r>
                        <a:rPr lang="tr-TR" sz="1200" dirty="0" smtClean="0"/>
                        <a:t>KALAN</a:t>
                      </a:r>
                      <a:endParaRPr lang="tr-TR" sz="1200" dirty="0"/>
                    </a:p>
                  </a:txBody>
                  <a:tcPr/>
                </a:tc>
                <a:extLst>
                  <a:ext uri="{0D108BD9-81ED-4DB2-BD59-A6C34878D82A}">
                    <a16:rowId xmlns:a16="http://schemas.microsoft.com/office/drawing/2014/main" val="10000"/>
                  </a:ext>
                </a:extLst>
              </a:tr>
            </a:tbl>
          </a:graphicData>
        </a:graphic>
      </p:graphicFrame>
      <p:graphicFrame>
        <p:nvGraphicFramePr>
          <p:cNvPr id="6" name="5 Tablo"/>
          <p:cNvGraphicFramePr>
            <a:graphicFrameLocks noGrp="1"/>
          </p:cNvGraphicFramePr>
          <p:nvPr/>
        </p:nvGraphicFramePr>
        <p:xfrm>
          <a:off x="1619677" y="548679"/>
          <a:ext cx="7524324" cy="6322452"/>
        </p:xfrm>
        <a:graphic>
          <a:graphicData uri="http://schemas.openxmlformats.org/drawingml/2006/table">
            <a:tbl>
              <a:tblPr firstRow="1" bandRow="1">
                <a:tableStyleId>{5C22544A-7EE6-4342-B048-85BDC9FD1C3A}</a:tableStyleId>
              </a:tblPr>
              <a:tblGrid>
                <a:gridCol w="836036">
                  <a:extLst>
                    <a:ext uri="{9D8B030D-6E8A-4147-A177-3AD203B41FA5}">
                      <a16:colId xmlns:a16="http://schemas.microsoft.com/office/drawing/2014/main" val="20000"/>
                    </a:ext>
                  </a:extLst>
                </a:gridCol>
                <a:gridCol w="836036">
                  <a:extLst>
                    <a:ext uri="{9D8B030D-6E8A-4147-A177-3AD203B41FA5}">
                      <a16:colId xmlns:a16="http://schemas.microsoft.com/office/drawing/2014/main" val="20001"/>
                    </a:ext>
                  </a:extLst>
                </a:gridCol>
                <a:gridCol w="836036">
                  <a:extLst>
                    <a:ext uri="{9D8B030D-6E8A-4147-A177-3AD203B41FA5}">
                      <a16:colId xmlns:a16="http://schemas.microsoft.com/office/drawing/2014/main" val="20002"/>
                    </a:ext>
                  </a:extLst>
                </a:gridCol>
                <a:gridCol w="836036">
                  <a:extLst>
                    <a:ext uri="{9D8B030D-6E8A-4147-A177-3AD203B41FA5}">
                      <a16:colId xmlns:a16="http://schemas.microsoft.com/office/drawing/2014/main" val="20003"/>
                    </a:ext>
                  </a:extLst>
                </a:gridCol>
                <a:gridCol w="836036">
                  <a:extLst>
                    <a:ext uri="{9D8B030D-6E8A-4147-A177-3AD203B41FA5}">
                      <a16:colId xmlns:a16="http://schemas.microsoft.com/office/drawing/2014/main" val="20004"/>
                    </a:ext>
                  </a:extLst>
                </a:gridCol>
                <a:gridCol w="836036">
                  <a:extLst>
                    <a:ext uri="{9D8B030D-6E8A-4147-A177-3AD203B41FA5}">
                      <a16:colId xmlns:a16="http://schemas.microsoft.com/office/drawing/2014/main" val="20005"/>
                    </a:ext>
                  </a:extLst>
                </a:gridCol>
                <a:gridCol w="836036">
                  <a:extLst>
                    <a:ext uri="{9D8B030D-6E8A-4147-A177-3AD203B41FA5}">
                      <a16:colId xmlns:a16="http://schemas.microsoft.com/office/drawing/2014/main" val="20006"/>
                    </a:ext>
                  </a:extLst>
                </a:gridCol>
                <a:gridCol w="836036">
                  <a:extLst>
                    <a:ext uri="{9D8B030D-6E8A-4147-A177-3AD203B41FA5}">
                      <a16:colId xmlns:a16="http://schemas.microsoft.com/office/drawing/2014/main" val="20007"/>
                    </a:ext>
                  </a:extLst>
                </a:gridCol>
                <a:gridCol w="836036">
                  <a:extLst>
                    <a:ext uri="{9D8B030D-6E8A-4147-A177-3AD203B41FA5}">
                      <a16:colId xmlns:a16="http://schemas.microsoft.com/office/drawing/2014/main" val="20008"/>
                    </a:ext>
                  </a:extLst>
                </a:gridCol>
              </a:tblGrid>
              <a:tr h="444068">
                <a:tc>
                  <a:txBody>
                    <a:bodyPr/>
                    <a:lstStyle/>
                    <a:p>
                      <a:r>
                        <a:rPr lang="tr-TR" sz="1200" dirty="0" smtClean="0"/>
                        <a:t>MİKTAR</a:t>
                      </a:r>
                      <a:endParaRPr lang="tr-TR" sz="1200" dirty="0"/>
                    </a:p>
                  </a:txBody>
                  <a:tcPr/>
                </a:tc>
                <a:tc>
                  <a:txBody>
                    <a:bodyPr/>
                    <a:lstStyle/>
                    <a:p>
                      <a:r>
                        <a:rPr lang="tr-TR" sz="1200" dirty="0" smtClean="0"/>
                        <a:t>FİYAT</a:t>
                      </a:r>
                      <a:endParaRPr lang="tr-TR" sz="1200" dirty="0"/>
                    </a:p>
                  </a:txBody>
                  <a:tcPr/>
                </a:tc>
                <a:tc>
                  <a:txBody>
                    <a:bodyPr/>
                    <a:lstStyle/>
                    <a:p>
                      <a:r>
                        <a:rPr lang="tr-TR" sz="1200" dirty="0" smtClean="0"/>
                        <a:t>TUTAR</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MİKTAR</a:t>
                      </a:r>
                    </a:p>
                    <a:p>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FİYAT</a:t>
                      </a:r>
                    </a:p>
                    <a:p>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TUTAR</a:t>
                      </a:r>
                    </a:p>
                    <a:p>
                      <a:endParaRPr lang="tr-TR" sz="1200" dirty="0"/>
                    </a:p>
                  </a:txBody>
                  <a:tcPr/>
                </a:tc>
                <a:tc>
                  <a:txBody>
                    <a:bodyPr/>
                    <a:lstStyle/>
                    <a:p>
                      <a:r>
                        <a:rPr lang="tr-TR" sz="1200" dirty="0" smtClean="0"/>
                        <a:t>MİKTAR</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FİYAT</a:t>
                      </a:r>
                    </a:p>
                    <a:p>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TUTAR</a:t>
                      </a:r>
                    </a:p>
                    <a:p>
                      <a:endParaRPr lang="tr-TR" sz="1200" dirty="0"/>
                    </a:p>
                  </a:txBody>
                  <a:tcPr/>
                </a:tc>
                <a:extLst>
                  <a:ext uri="{0D108BD9-81ED-4DB2-BD59-A6C34878D82A}">
                    <a16:rowId xmlns:a16="http://schemas.microsoft.com/office/drawing/2014/main" val="10000"/>
                  </a:ext>
                </a:extLst>
              </a:tr>
              <a:tr h="475712">
                <a:tc>
                  <a:txBody>
                    <a:bodyPr/>
                    <a:lstStyle/>
                    <a:p>
                      <a:r>
                        <a:rPr lang="tr-TR" sz="1200" dirty="0" smtClean="0"/>
                        <a:t>100</a:t>
                      </a:r>
                      <a:endParaRPr lang="tr-TR" sz="1200" dirty="0"/>
                    </a:p>
                  </a:txBody>
                  <a:tcPr/>
                </a:tc>
                <a:tc>
                  <a:txBody>
                    <a:bodyPr/>
                    <a:lstStyle/>
                    <a:p>
                      <a:r>
                        <a:rPr lang="tr-TR" sz="1200" dirty="0" smtClean="0"/>
                        <a:t>10</a:t>
                      </a:r>
                      <a:endParaRPr lang="tr-TR" sz="1200" dirty="0"/>
                    </a:p>
                  </a:txBody>
                  <a:tcPr/>
                </a:tc>
                <a:tc>
                  <a:txBody>
                    <a:bodyPr/>
                    <a:lstStyle/>
                    <a:p>
                      <a:r>
                        <a:rPr lang="tr-TR" sz="1200" dirty="0" smtClean="0"/>
                        <a:t>1000</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100</a:t>
                      </a:r>
                      <a:endParaRPr lang="tr-TR" sz="1200" dirty="0"/>
                    </a:p>
                  </a:txBody>
                  <a:tcPr/>
                </a:tc>
                <a:tc>
                  <a:txBody>
                    <a:bodyPr/>
                    <a:lstStyle/>
                    <a:p>
                      <a:r>
                        <a:rPr lang="tr-TR" sz="1200" dirty="0" smtClean="0"/>
                        <a:t>10</a:t>
                      </a:r>
                      <a:endParaRPr lang="tr-TR" sz="1200" dirty="0"/>
                    </a:p>
                  </a:txBody>
                  <a:tcPr/>
                </a:tc>
                <a:tc>
                  <a:txBody>
                    <a:bodyPr/>
                    <a:lstStyle/>
                    <a:p>
                      <a:r>
                        <a:rPr lang="tr-TR" sz="1200" dirty="0" smtClean="0"/>
                        <a:t>1000</a:t>
                      </a:r>
                      <a:endParaRPr lang="tr-TR" sz="1200" dirty="0"/>
                    </a:p>
                  </a:txBody>
                  <a:tcPr/>
                </a:tc>
                <a:extLst>
                  <a:ext uri="{0D108BD9-81ED-4DB2-BD59-A6C34878D82A}">
                    <a16:rowId xmlns:a16="http://schemas.microsoft.com/office/drawing/2014/main" val="10001"/>
                  </a:ext>
                </a:extLst>
              </a:tr>
              <a:tr h="475712">
                <a:tc>
                  <a:txBody>
                    <a:bodyPr/>
                    <a:lstStyle/>
                    <a:p>
                      <a:r>
                        <a:rPr lang="tr-TR" sz="1200" dirty="0" smtClean="0"/>
                        <a:t>50</a:t>
                      </a:r>
                      <a:endParaRPr lang="tr-TR" sz="1200" dirty="0"/>
                    </a:p>
                  </a:txBody>
                  <a:tcPr/>
                </a:tc>
                <a:tc>
                  <a:txBody>
                    <a:bodyPr/>
                    <a:lstStyle/>
                    <a:p>
                      <a:r>
                        <a:rPr lang="tr-TR" sz="1200" dirty="0" smtClean="0"/>
                        <a:t>12</a:t>
                      </a:r>
                      <a:endParaRPr lang="tr-TR" sz="1200" dirty="0"/>
                    </a:p>
                  </a:txBody>
                  <a:tcPr/>
                </a:tc>
                <a:tc>
                  <a:txBody>
                    <a:bodyPr/>
                    <a:lstStyle/>
                    <a:p>
                      <a:r>
                        <a:rPr lang="tr-TR" sz="1200" dirty="0" smtClean="0"/>
                        <a:t>600</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100</a:t>
                      </a:r>
                    </a:p>
                    <a:p>
                      <a:r>
                        <a:rPr lang="tr-TR" sz="1200" dirty="0" smtClean="0"/>
                        <a:t>50</a:t>
                      </a:r>
                      <a:endParaRPr lang="tr-TR" sz="1200" dirty="0"/>
                    </a:p>
                  </a:txBody>
                  <a:tcPr/>
                </a:tc>
                <a:tc>
                  <a:txBody>
                    <a:bodyPr/>
                    <a:lstStyle/>
                    <a:p>
                      <a:r>
                        <a:rPr lang="tr-TR" sz="1200" dirty="0" smtClean="0"/>
                        <a:t>10</a:t>
                      </a:r>
                    </a:p>
                    <a:p>
                      <a:r>
                        <a:rPr lang="tr-TR" sz="1200" dirty="0" smtClean="0"/>
                        <a:t>12</a:t>
                      </a:r>
                      <a:endParaRPr lang="tr-TR" sz="1200" dirty="0"/>
                    </a:p>
                  </a:txBody>
                  <a:tcPr/>
                </a:tc>
                <a:tc>
                  <a:txBody>
                    <a:bodyPr/>
                    <a:lstStyle/>
                    <a:p>
                      <a:r>
                        <a:rPr lang="tr-TR" sz="1200" dirty="0" smtClean="0"/>
                        <a:t>1000</a:t>
                      </a:r>
                    </a:p>
                    <a:p>
                      <a:r>
                        <a:rPr lang="tr-TR" sz="1200" dirty="0" smtClean="0"/>
                        <a:t>600</a:t>
                      </a:r>
                      <a:endParaRPr lang="tr-TR" sz="1200" dirty="0"/>
                    </a:p>
                  </a:txBody>
                  <a:tcPr/>
                </a:tc>
                <a:extLst>
                  <a:ext uri="{0D108BD9-81ED-4DB2-BD59-A6C34878D82A}">
                    <a16:rowId xmlns:a16="http://schemas.microsoft.com/office/drawing/2014/main" val="10002"/>
                  </a:ext>
                </a:extLst>
              </a:tr>
              <a:tr h="647225">
                <a:tc>
                  <a:txBody>
                    <a:bodyPr/>
                    <a:lstStyle/>
                    <a:p>
                      <a:r>
                        <a:rPr lang="tr-TR" sz="1200" dirty="0" smtClean="0"/>
                        <a:t>100</a:t>
                      </a:r>
                      <a:endParaRPr lang="tr-TR" sz="1200" dirty="0"/>
                    </a:p>
                  </a:txBody>
                  <a:tcPr/>
                </a:tc>
                <a:tc>
                  <a:txBody>
                    <a:bodyPr/>
                    <a:lstStyle/>
                    <a:p>
                      <a:r>
                        <a:rPr lang="tr-TR" sz="1200" dirty="0" smtClean="0"/>
                        <a:t>15</a:t>
                      </a:r>
                      <a:endParaRPr lang="tr-TR" sz="1200" dirty="0"/>
                    </a:p>
                  </a:txBody>
                  <a:tcPr/>
                </a:tc>
                <a:tc>
                  <a:txBody>
                    <a:bodyPr/>
                    <a:lstStyle/>
                    <a:p>
                      <a:r>
                        <a:rPr lang="tr-TR" sz="1200" dirty="0" smtClean="0"/>
                        <a:t>1500</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100</a:t>
                      </a:r>
                    </a:p>
                    <a:p>
                      <a:r>
                        <a:rPr lang="tr-TR" sz="1200" dirty="0" smtClean="0"/>
                        <a:t>50</a:t>
                      </a:r>
                    </a:p>
                    <a:p>
                      <a:r>
                        <a:rPr lang="tr-TR" sz="1200" dirty="0" smtClean="0"/>
                        <a:t>100</a:t>
                      </a:r>
                      <a:endParaRPr lang="tr-TR" sz="1200" dirty="0"/>
                    </a:p>
                  </a:txBody>
                  <a:tcPr/>
                </a:tc>
                <a:tc>
                  <a:txBody>
                    <a:bodyPr/>
                    <a:lstStyle/>
                    <a:p>
                      <a:r>
                        <a:rPr lang="tr-TR" sz="1200" dirty="0" smtClean="0"/>
                        <a:t>10</a:t>
                      </a:r>
                    </a:p>
                    <a:p>
                      <a:r>
                        <a:rPr lang="tr-TR" sz="1200" dirty="0" smtClean="0"/>
                        <a:t>12</a:t>
                      </a:r>
                    </a:p>
                    <a:p>
                      <a:r>
                        <a:rPr lang="tr-TR" sz="1200" dirty="0" smtClean="0"/>
                        <a:t>15</a:t>
                      </a:r>
                      <a:endParaRPr lang="tr-TR" sz="1200" dirty="0"/>
                    </a:p>
                  </a:txBody>
                  <a:tcPr/>
                </a:tc>
                <a:tc>
                  <a:txBody>
                    <a:bodyPr/>
                    <a:lstStyle/>
                    <a:p>
                      <a:r>
                        <a:rPr lang="tr-TR" sz="1200" dirty="0" smtClean="0"/>
                        <a:t>100</a:t>
                      </a:r>
                    </a:p>
                    <a:p>
                      <a:r>
                        <a:rPr lang="tr-TR" sz="1200" dirty="0" smtClean="0"/>
                        <a:t>600</a:t>
                      </a:r>
                    </a:p>
                    <a:p>
                      <a:r>
                        <a:rPr lang="tr-TR" sz="1200" dirty="0" smtClean="0"/>
                        <a:t>1500</a:t>
                      </a:r>
                      <a:endParaRPr lang="tr-TR" sz="1200" dirty="0"/>
                    </a:p>
                  </a:txBody>
                  <a:tcPr/>
                </a:tc>
                <a:extLst>
                  <a:ext uri="{0D108BD9-81ED-4DB2-BD59-A6C34878D82A}">
                    <a16:rowId xmlns:a16="http://schemas.microsoft.com/office/drawing/2014/main" val="10003"/>
                  </a:ext>
                </a:extLst>
              </a:tr>
              <a:tr h="647225">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50</a:t>
                      </a:r>
                      <a:endParaRPr lang="tr-TR" sz="1200" dirty="0"/>
                    </a:p>
                  </a:txBody>
                  <a:tcPr/>
                </a:tc>
                <a:tc>
                  <a:txBody>
                    <a:bodyPr/>
                    <a:lstStyle/>
                    <a:p>
                      <a:r>
                        <a:rPr lang="tr-TR" sz="1200" dirty="0" smtClean="0"/>
                        <a:t>15</a:t>
                      </a:r>
                      <a:endParaRPr lang="tr-TR" sz="1200" dirty="0"/>
                    </a:p>
                  </a:txBody>
                  <a:tcPr/>
                </a:tc>
                <a:tc>
                  <a:txBody>
                    <a:bodyPr/>
                    <a:lstStyle/>
                    <a:p>
                      <a:r>
                        <a:rPr lang="tr-TR" sz="1200" dirty="0" smtClean="0"/>
                        <a:t>750</a:t>
                      </a:r>
                      <a:endParaRPr lang="tr-TR" sz="1200" dirty="0"/>
                    </a:p>
                  </a:txBody>
                  <a:tcPr/>
                </a:tc>
                <a:tc>
                  <a:txBody>
                    <a:bodyPr/>
                    <a:lstStyle/>
                    <a:p>
                      <a:r>
                        <a:rPr lang="tr-TR" sz="1200" dirty="0" smtClean="0"/>
                        <a:t>100</a:t>
                      </a:r>
                    </a:p>
                    <a:p>
                      <a:r>
                        <a:rPr lang="tr-TR" sz="1200" dirty="0" smtClean="0"/>
                        <a:t>50</a:t>
                      </a:r>
                    </a:p>
                    <a:p>
                      <a:r>
                        <a:rPr lang="tr-TR" sz="1200" dirty="0" smtClean="0"/>
                        <a:t>50</a:t>
                      </a:r>
                      <a:endParaRPr lang="tr-TR" sz="1200" dirty="0"/>
                    </a:p>
                  </a:txBody>
                  <a:tcPr/>
                </a:tc>
                <a:tc>
                  <a:txBody>
                    <a:bodyPr/>
                    <a:lstStyle/>
                    <a:p>
                      <a:r>
                        <a:rPr lang="tr-TR" sz="1200" dirty="0" smtClean="0"/>
                        <a:t>10</a:t>
                      </a:r>
                    </a:p>
                    <a:p>
                      <a:r>
                        <a:rPr lang="tr-TR" sz="1200" dirty="0" smtClean="0"/>
                        <a:t>12</a:t>
                      </a:r>
                    </a:p>
                    <a:p>
                      <a:r>
                        <a:rPr lang="tr-TR" sz="1200" dirty="0" smtClean="0"/>
                        <a:t>15</a:t>
                      </a:r>
                      <a:endParaRPr lang="tr-TR" sz="1200" dirty="0"/>
                    </a:p>
                  </a:txBody>
                  <a:tcPr/>
                </a:tc>
                <a:tc>
                  <a:txBody>
                    <a:bodyPr/>
                    <a:lstStyle/>
                    <a:p>
                      <a:r>
                        <a:rPr lang="tr-TR" sz="1200" dirty="0" smtClean="0"/>
                        <a:t>100</a:t>
                      </a:r>
                    </a:p>
                    <a:p>
                      <a:r>
                        <a:rPr lang="tr-TR" sz="1200" dirty="0" smtClean="0"/>
                        <a:t>600</a:t>
                      </a:r>
                    </a:p>
                    <a:p>
                      <a:r>
                        <a:rPr lang="tr-TR" sz="1200" dirty="0" smtClean="0"/>
                        <a:t>750</a:t>
                      </a:r>
                      <a:endParaRPr lang="tr-TR" sz="1200" dirty="0"/>
                    </a:p>
                  </a:txBody>
                  <a:tcPr/>
                </a:tc>
                <a:extLst>
                  <a:ext uri="{0D108BD9-81ED-4DB2-BD59-A6C34878D82A}">
                    <a16:rowId xmlns:a16="http://schemas.microsoft.com/office/drawing/2014/main" val="10004"/>
                  </a:ext>
                </a:extLst>
              </a:tr>
              <a:tr h="832147">
                <a:tc>
                  <a:txBody>
                    <a:bodyPr/>
                    <a:lstStyle/>
                    <a:p>
                      <a:r>
                        <a:rPr lang="tr-TR" sz="1200" dirty="0" smtClean="0"/>
                        <a:t>200</a:t>
                      </a:r>
                      <a:endParaRPr lang="tr-TR" sz="1200" dirty="0"/>
                    </a:p>
                  </a:txBody>
                  <a:tcPr/>
                </a:tc>
                <a:tc>
                  <a:txBody>
                    <a:bodyPr/>
                    <a:lstStyle/>
                    <a:p>
                      <a:r>
                        <a:rPr lang="tr-TR" sz="1200" dirty="0" smtClean="0"/>
                        <a:t>17</a:t>
                      </a:r>
                      <a:endParaRPr lang="tr-TR" sz="1200" dirty="0"/>
                    </a:p>
                  </a:txBody>
                  <a:tcPr/>
                </a:tc>
                <a:tc>
                  <a:txBody>
                    <a:bodyPr/>
                    <a:lstStyle/>
                    <a:p>
                      <a:r>
                        <a:rPr lang="tr-TR" sz="1200" dirty="0" smtClean="0"/>
                        <a:t>17</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100</a:t>
                      </a:r>
                    </a:p>
                    <a:p>
                      <a:r>
                        <a:rPr lang="tr-TR" sz="1200" dirty="0" smtClean="0"/>
                        <a:t>50</a:t>
                      </a:r>
                    </a:p>
                    <a:p>
                      <a:r>
                        <a:rPr lang="tr-TR" sz="1200" dirty="0" smtClean="0"/>
                        <a:t>50</a:t>
                      </a:r>
                    </a:p>
                    <a:p>
                      <a:r>
                        <a:rPr lang="tr-TR" sz="1200" dirty="0" smtClean="0"/>
                        <a:t>200</a:t>
                      </a:r>
                      <a:endParaRPr lang="tr-TR" sz="1200" dirty="0"/>
                    </a:p>
                  </a:txBody>
                  <a:tcPr/>
                </a:tc>
                <a:tc>
                  <a:txBody>
                    <a:bodyPr/>
                    <a:lstStyle/>
                    <a:p>
                      <a:r>
                        <a:rPr lang="tr-TR" sz="1200" dirty="0" smtClean="0"/>
                        <a:t>10</a:t>
                      </a:r>
                    </a:p>
                    <a:p>
                      <a:r>
                        <a:rPr lang="tr-TR" sz="1200" dirty="0" smtClean="0"/>
                        <a:t>12</a:t>
                      </a:r>
                    </a:p>
                    <a:p>
                      <a:r>
                        <a:rPr lang="tr-TR" sz="1200" dirty="0" smtClean="0"/>
                        <a:t>15</a:t>
                      </a:r>
                    </a:p>
                    <a:p>
                      <a:r>
                        <a:rPr lang="tr-TR" sz="1200" dirty="0" smtClean="0"/>
                        <a:t>17</a:t>
                      </a:r>
                      <a:endParaRPr lang="tr-TR" sz="1200" dirty="0"/>
                    </a:p>
                  </a:txBody>
                  <a:tcPr/>
                </a:tc>
                <a:tc>
                  <a:txBody>
                    <a:bodyPr/>
                    <a:lstStyle/>
                    <a:p>
                      <a:r>
                        <a:rPr lang="tr-TR" sz="1200" dirty="0" smtClean="0"/>
                        <a:t>1000</a:t>
                      </a:r>
                    </a:p>
                    <a:p>
                      <a:r>
                        <a:rPr lang="tr-TR" sz="1200" dirty="0" smtClean="0"/>
                        <a:t>600</a:t>
                      </a:r>
                    </a:p>
                    <a:p>
                      <a:r>
                        <a:rPr lang="tr-TR" sz="1200" dirty="0" smtClean="0"/>
                        <a:t>750</a:t>
                      </a:r>
                    </a:p>
                    <a:p>
                      <a:r>
                        <a:rPr lang="tr-TR" sz="1200" dirty="0" smtClean="0"/>
                        <a:t>3400</a:t>
                      </a:r>
                      <a:endParaRPr lang="tr-TR" sz="1200" dirty="0"/>
                    </a:p>
                  </a:txBody>
                  <a:tcPr/>
                </a:tc>
                <a:extLst>
                  <a:ext uri="{0D108BD9-81ED-4DB2-BD59-A6C34878D82A}">
                    <a16:rowId xmlns:a16="http://schemas.microsoft.com/office/drawing/2014/main" val="10005"/>
                  </a:ext>
                </a:extLst>
              </a:tr>
              <a:tr h="647225">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200</a:t>
                      </a:r>
                      <a:endParaRPr lang="tr-TR" sz="1200" dirty="0"/>
                    </a:p>
                  </a:txBody>
                  <a:tcPr/>
                </a:tc>
                <a:tc>
                  <a:txBody>
                    <a:bodyPr/>
                    <a:lstStyle/>
                    <a:p>
                      <a:r>
                        <a:rPr lang="tr-TR" sz="1200" dirty="0" smtClean="0"/>
                        <a:t>17</a:t>
                      </a:r>
                      <a:endParaRPr lang="tr-TR" sz="1200" dirty="0"/>
                    </a:p>
                  </a:txBody>
                  <a:tcPr/>
                </a:tc>
                <a:tc>
                  <a:txBody>
                    <a:bodyPr/>
                    <a:lstStyle/>
                    <a:p>
                      <a:r>
                        <a:rPr lang="tr-TR" sz="1200" dirty="0" smtClean="0"/>
                        <a:t>3400</a:t>
                      </a:r>
                      <a:endParaRPr lang="tr-TR" sz="1200" dirty="0"/>
                    </a:p>
                  </a:txBody>
                  <a:tcPr/>
                </a:tc>
                <a:tc>
                  <a:txBody>
                    <a:bodyPr/>
                    <a:lstStyle/>
                    <a:p>
                      <a:r>
                        <a:rPr lang="tr-TR" sz="1200" dirty="0" smtClean="0"/>
                        <a:t>100</a:t>
                      </a:r>
                    </a:p>
                    <a:p>
                      <a:r>
                        <a:rPr lang="tr-TR" sz="1200" dirty="0" smtClean="0"/>
                        <a:t>50</a:t>
                      </a:r>
                    </a:p>
                    <a:p>
                      <a:r>
                        <a:rPr lang="tr-TR" sz="1200" dirty="0" smtClean="0"/>
                        <a:t>50</a:t>
                      </a:r>
                      <a:endParaRPr lang="tr-TR" sz="1200" dirty="0"/>
                    </a:p>
                  </a:txBody>
                  <a:tcPr/>
                </a:tc>
                <a:tc>
                  <a:txBody>
                    <a:bodyPr/>
                    <a:lstStyle/>
                    <a:p>
                      <a:r>
                        <a:rPr lang="tr-TR" sz="1200" dirty="0" smtClean="0"/>
                        <a:t>10</a:t>
                      </a:r>
                    </a:p>
                    <a:p>
                      <a:r>
                        <a:rPr lang="tr-TR" sz="1200" dirty="0" smtClean="0"/>
                        <a:t>12</a:t>
                      </a:r>
                    </a:p>
                    <a:p>
                      <a:r>
                        <a:rPr lang="tr-TR" sz="1200" dirty="0" smtClean="0"/>
                        <a:t>15</a:t>
                      </a:r>
                      <a:endParaRPr lang="tr-TR" sz="1200" dirty="0"/>
                    </a:p>
                  </a:txBody>
                  <a:tcPr/>
                </a:tc>
                <a:tc>
                  <a:txBody>
                    <a:bodyPr/>
                    <a:lstStyle/>
                    <a:p>
                      <a:r>
                        <a:rPr lang="tr-TR" sz="1200" dirty="0" smtClean="0"/>
                        <a:t>1000</a:t>
                      </a:r>
                    </a:p>
                    <a:p>
                      <a:r>
                        <a:rPr lang="tr-TR" sz="1200" dirty="0" smtClean="0"/>
                        <a:t>600</a:t>
                      </a:r>
                    </a:p>
                    <a:p>
                      <a:r>
                        <a:rPr lang="tr-TR" sz="1200" dirty="0" smtClean="0"/>
                        <a:t>750</a:t>
                      </a:r>
                      <a:endParaRPr lang="tr-TR" sz="1200" dirty="0"/>
                    </a:p>
                  </a:txBody>
                  <a:tcPr/>
                </a:tc>
                <a:extLst>
                  <a:ext uri="{0D108BD9-81ED-4DB2-BD59-A6C34878D82A}">
                    <a16:rowId xmlns:a16="http://schemas.microsoft.com/office/drawing/2014/main" val="10006"/>
                  </a:ext>
                </a:extLst>
              </a:tr>
              <a:tr h="832147">
                <a:tc>
                  <a:txBody>
                    <a:bodyPr/>
                    <a:lstStyle/>
                    <a:p>
                      <a:r>
                        <a:rPr lang="tr-TR" sz="1200" dirty="0" smtClean="0"/>
                        <a:t>300</a:t>
                      </a:r>
                      <a:endParaRPr lang="tr-TR" sz="1200" dirty="0"/>
                    </a:p>
                  </a:txBody>
                  <a:tcPr/>
                </a:tc>
                <a:tc>
                  <a:txBody>
                    <a:bodyPr/>
                    <a:lstStyle/>
                    <a:p>
                      <a:r>
                        <a:rPr lang="tr-TR" sz="1200" dirty="0" smtClean="0"/>
                        <a:t>20</a:t>
                      </a:r>
                      <a:endParaRPr lang="tr-TR" sz="1200" dirty="0"/>
                    </a:p>
                  </a:txBody>
                  <a:tcPr/>
                </a:tc>
                <a:tc>
                  <a:txBody>
                    <a:bodyPr/>
                    <a:lstStyle/>
                    <a:p>
                      <a:r>
                        <a:rPr lang="tr-TR" sz="1200" dirty="0" smtClean="0"/>
                        <a:t>20</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100</a:t>
                      </a:r>
                    </a:p>
                    <a:p>
                      <a:r>
                        <a:rPr lang="tr-TR" sz="1200" dirty="0" smtClean="0"/>
                        <a:t>50</a:t>
                      </a:r>
                    </a:p>
                    <a:p>
                      <a:r>
                        <a:rPr lang="tr-TR" sz="1200" dirty="0" smtClean="0"/>
                        <a:t>50</a:t>
                      </a:r>
                    </a:p>
                    <a:p>
                      <a:r>
                        <a:rPr lang="tr-TR" sz="1200" dirty="0" smtClean="0"/>
                        <a:t>300</a:t>
                      </a:r>
                      <a:endParaRPr lang="tr-TR" sz="1200" dirty="0"/>
                    </a:p>
                  </a:txBody>
                  <a:tcPr/>
                </a:tc>
                <a:tc>
                  <a:txBody>
                    <a:bodyPr/>
                    <a:lstStyle/>
                    <a:p>
                      <a:r>
                        <a:rPr lang="tr-TR" sz="1200" dirty="0" smtClean="0"/>
                        <a:t>10</a:t>
                      </a:r>
                    </a:p>
                    <a:p>
                      <a:r>
                        <a:rPr lang="tr-TR" sz="1200" dirty="0" smtClean="0"/>
                        <a:t>12</a:t>
                      </a:r>
                    </a:p>
                    <a:p>
                      <a:r>
                        <a:rPr lang="tr-TR" sz="1200" dirty="0" smtClean="0"/>
                        <a:t>15</a:t>
                      </a:r>
                    </a:p>
                    <a:p>
                      <a:r>
                        <a:rPr lang="tr-TR" sz="1200" dirty="0" smtClean="0"/>
                        <a:t>20</a:t>
                      </a:r>
                      <a:endParaRPr lang="tr-TR" sz="1200" dirty="0"/>
                    </a:p>
                  </a:txBody>
                  <a:tcPr/>
                </a:tc>
                <a:tc>
                  <a:txBody>
                    <a:bodyPr/>
                    <a:lstStyle/>
                    <a:p>
                      <a:r>
                        <a:rPr lang="tr-TR" sz="1200" dirty="0" smtClean="0"/>
                        <a:t>1000</a:t>
                      </a:r>
                    </a:p>
                    <a:p>
                      <a:r>
                        <a:rPr lang="tr-TR" sz="1200" dirty="0" smtClean="0"/>
                        <a:t>600</a:t>
                      </a:r>
                    </a:p>
                    <a:p>
                      <a:r>
                        <a:rPr lang="tr-TR" sz="1200" dirty="0" smtClean="0"/>
                        <a:t>750</a:t>
                      </a:r>
                    </a:p>
                    <a:p>
                      <a:r>
                        <a:rPr lang="tr-TR" sz="1200" dirty="0" smtClean="0"/>
                        <a:t>6000</a:t>
                      </a:r>
                      <a:endParaRPr lang="tr-TR" sz="1200" dirty="0"/>
                    </a:p>
                  </a:txBody>
                  <a:tcPr/>
                </a:tc>
                <a:extLst>
                  <a:ext uri="{0D108BD9-81ED-4DB2-BD59-A6C34878D82A}">
                    <a16:rowId xmlns:a16="http://schemas.microsoft.com/office/drawing/2014/main" val="10007"/>
                  </a:ext>
                </a:extLst>
              </a:tr>
              <a:tr h="832147">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a:t>
                      </a:r>
                      <a:endParaRPr lang="tr-TR" sz="1200" dirty="0"/>
                    </a:p>
                  </a:txBody>
                  <a:tcPr/>
                </a:tc>
                <a:tc>
                  <a:txBody>
                    <a:bodyPr/>
                    <a:lstStyle/>
                    <a:p>
                      <a:r>
                        <a:rPr lang="tr-TR" sz="1200" dirty="0" smtClean="0"/>
                        <a:t>250</a:t>
                      </a:r>
                      <a:endParaRPr lang="tr-TR" sz="1200" dirty="0"/>
                    </a:p>
                  </a:txBody>
                  <a:tcPr/>
                </a:tc>
                <a:tc>
                  <a:txBody>
                    <a:bodyPr/>
                    <a:lstStyle/>
                    <a:p>
                      <a:r>
                        <a:rPr lang="tr-TR" sz="1200" dirty="0" smtClean="0"/>
                        <a:t>20</a:t>
                      </a:r>
                      <a:endParaRPr lang="tr-TR" sz="1200" dirty="0"/>
                    </a:p>
                  </a:txBody>
                  <a:tcPr/>
                </a:tc>
                <a:tc>
                  <a:txBody>
                    <a:bodyPr/>
                    <a:lstStyle/>
                    <a:p>
                      <a:r>
                        <a:rPr lang="tr-TR" sz="1200" dirty="0" smtClean="0"/>
                        <a:t>5000</a:t>
                      </a:r>
                      <a:endParaRPr lang="tr-TR" sz="1200" dirty="0"/>
                    </a:p>
                  </a:txBody>
                  <a:tcPr/>
                </a:tc>
                <a:tc>
                  <a:txBody>
                    <a:bodyPr/>
                    <a:lstStyle/>
                    <a:p>
                      <a:r>
                        <a:rPr lang="tr-TR" sz="1200" dirty="0" smtClean="0"/>
                        <a:t>100</a:t>
                      </a:r>
                    </a:p>
                    <a:p>
                      <a:r>
                        <a:rPr lang="tr-TR" sz="1200" dirty="0" smtClean="0"/>
                        <a:t>50</a:t>
                      </a:r>
                    </a:p>
                    <a:p>
                      <a:r>
                        <a:rPr lang="tr-TR" sz="1200" dirty="0" smtClean="0"/>
                        <a:t>50</a:t>
                      </a:r>
                    </a:p>
                    <a:p>
                      <a:r>
                        <a:rPr lang="tr-TR" sz="1200" dirty="0" smtClean="0"/>
                        <a:t>50</a:t>
                      </a:r>
                      <a:endParaRPr lang="tr-TR" sz="1200" dirty="0"/>
                    </a:p>
                  </a:txBody>
                  <a:tcPr/>
                </a:tc>
                <a:tc>
                  <a:txBody>
                    <a:bodyPr/>
                    <a:lstStyle/>
                    <a:p>
                      <a:r>
                        <a:rPr lang="tr-TR" sz="1200" dirty="0" smtClean="0"/>
                        <a:t>10</a:t>
                      </a:r>
                    </a:p>
                    <a:p>
                      <a:r>
                        <a:rPr lang="tr-TR" sz="1200" dirty="0" smtClean="0"/>
                        <a:t>12</a:t>
                      </a:r>
                    </a:p>
                    <a:p>
                      <a:r>
                        <a:rPr lang="tr-TR" sz="1200" dirty="0" smtClean="0"/>
                        <a:t>15</a:t>
                      </a:r>
                    </a:p>
                    <a:p>
                      <a:r>
                        <a:rPr lang="tr-TR" sz="1200" dirty="0" smtClean="0"/>
                        <a:t>20</a:t>
                      </a:r>
                      <a:endParaRPr lang="tr-TR" sz="1200" dirty="0"/>
                    </a:p>
                  </a:txBody>
                  <a:tcPr/>
                </a:tc>
                <a:tc>
                  <a:txBody>
                    <a:bodyPr/>
                    <a:lstStyle/>
                    <a:p>
                      <a:r>
                        <a:rPr lang="tr-TR" sz="1200" dirty="0" smtClean="0"/>
                        <a:t>1000</a:t>
                      </a:r>
                    </a:p>
                    <a:p>
                      <a:r>
                        <a:rPr lang="tr-TR" sz="1200" dirty="0" smtClean="0"/>
                        <a:t>600</a:t>
                      </a:r>
                    </a:p>
                    <a:p>
                      <a:r>
                        <a:rPr lang="tr-TR" sz="1200" dirty="0" smtClean="0"/>
                        <a:t>750</a:t>
                      </a:r>
                    </a:p>
                    <a:p>
                      <a:r>
                        <a:rPr lang="tr-TR" sz="1200" dirty="0" smtClean="0"/>
                        <a:t>1000</a:t>
                      </a:r>
                      <a:endParaRPr lang="tr-TR" sz="1200" dirty="0"/>
                    </a:p>
                  </a:txBody>
                  <a:tcPr/>
                </a:tc>
                <a:extLst>
                  <a:ext uri="{0D108BD9-81ED-4DB2-BD59-A6C34878D82A}">
                    <a16:rowId xmlns:a16="http://schemas.microsoft.com/office/drawing/2014/main" val="10008"/>
                  </a:ext>
                </a:extLst>
              </a:tr>
              <a:tr h="475712">
                <a:tc>
                  <a:txBody>
                    <a:bodyPr/>
                    <a:lstStyle/>
                    <a:p>
                      <a:r>
                        <a:rPr lang="tr-TR" sz="1200" dirty="0" smtClean="0"/>
                        <a:t>750</a:t>
                      </a:r>
                      <a:endParaRPr lang="tr-TR" sz="1200" dirty="0"/>
                    </a:p>
                  </a:txBody>
                  <a:tcPr/>
                </a:tc>
                <a:tc>
                  <a:txBody>
                    <a:bodyPr/>
                    <a:lstStyle/>
                    <a:p>
                      <a:endParaRPr lang="tr-TR" sz="1200"/>
                    </a:p>
                  </a:txBody>
                  <a:tcPr/>
                </a:tc>
                <a:tc>
                  <a:txBody>
                    <a:bodyPr/>
                    <a:lstStyle/>
                    <a:p>
                      <a:endParaRPr lang="tr-TR" sz="1200"/>
                    </a:p>
                  </a:txBody>
                  <a:tcPr/>
                </a:tc>
                <a:tc>
                  <a:txBody>
                    <a:bodyPr/>
                    <a:lstStyle/>
                    <a:p>
                      <a:r>
                        <a:rPr lang="tr-TR" sz="1200" dirty="0" smtClean="0"/>
                        <a:t>500</a:t>
                      </a:r>
                      <a:endParaRPr lang="tr-TR" sz="1200" dirty="0"/>
                    </a:p>
                  </a:txBody>
                  <a:tcPr/>
                </a:tc>
                <a:tc>
                  <a:txBody>
                    <a:bodyPr/>
                    <a:lstStyle/>
                    <a:p>
                      <a:endParaRPr lang="tr-TR" sz="1200" dirty="0"/>
                    </a:p>
                  </a:txBody>
                  <a:tcPr/>
                </a:tc>
                <a:tc>
                  <a:txBody>
                    <a:bodyPr/>
                    <a:lstStyle/>
                    <a:p>
                      <a:endParaRPr lang="tr-TR" sz="1200"/>
                    </a:p>
                  </a:txBody>
                  <a:tcPr/>
                </a:tc>
                <a:tc>
                  <a:txBody>
                    <a:bodyPr/>
                    <a:lstStyle/>
                    <a:p>
                      <a:r>
                        <a:rPr lang="tr-TR" sz="1200" dirty="0" smtClean="0"/>
                        <a:t>250</a:t>
                      </a:r>
                      <a:endParaRPr lang="tr-TR" sz="1200" dirty="0"/>
                    </a:p>
                  </a:txBody>
                  <a:tcPr/>
                </a:tc>
                <a:tc>
                  <a:txBody>
                    <a:bodyPr/>
                    <a:lstStyle/>
                    <a:p>
                      <a:endParaRPr lang="tr-TR" sz="1200"/>
                    </a:p>
                  </a:txBody>
                  <a:tcPr/>
                </a:tc>
                <a:tc>
                  <a:txBody>
                    <a:bodyPr/>
                    <a:lstStyle/>
                    <a:p>
                      <a:r>
                        <a:rPr lang="tr-TR" sz="1200" dirty="0" smtClean="0"/>
                        <a:t>3350</a:t>
                      </a:r>
                      <a:endParaRPr lang="tr-TR" sz="12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r>
              <a:rPr lang="tr-TR" sz="2400" dirty="0" smtClean="0"/>
              <a:t>		İlk giren ilk çıkar yöntemine göre mevcut stokların maliyeti 5.000TL iken, son giren ilk çıkar yöntemine göre 3.350 TL </a:t>
            </a:r>
            <a:r>
              <a:rPr lang="tr-TR" sz="2400" dirty="0" err="1" smtClean="0"/>
              <a:t>dir</a:t>
            </a:r>
            <a:r>
              <a:rPr lang="tr-TR" sz="2400" dirty="0" smtClean="0"/>
              <a:t>.</a:t>
            </a:r>
          </a:p>
          <a:p>
            <a:pPr algn="just">
              <a:buNone/>
            </a:pPr>
            <a:r>
              <a:rPr lang="tr-TR" sz="2400" dirty="0" smtClean="0"/>
              <a:t>		Farklı maliyet yöntemine göre aynı uygulamalardan elde edilen stok değerleri toplu olarak aşağıda gösterilmiştir.</a:t>
            </a:r>
          </a:p>
          <a:p>
            <a:pPr algn="just"/>
            <a:r>
              <a:rPr lang="tr-TR" sz="2400" dirty="0" smtClean="0"/>
              <a:t>Basit Ortalama Maliyet Yöntemi		3.700</a:t>
            </a:r>
          </a:p>
          <a:p>
            <a:pPr algn="just"/>
            <a:r>
              <a:rPr lang="tr-TR" sz="2400" dirty="0" smtClean="0"/>
              <a:t>Tartılı Ortalama Maliyet Yöntemi		4.167</a:t>
            </a:r>
          </a:p>
          <a:p>
            <a:pPr algn="just"/>
            <a:r>
              <a:rPr lang="tr-TR" sz="2400" dirty="0" smtClean="0"/>
              <a:t>Hareketli Ortalama Maliyet Yöntemi	4.470</a:t>
            </a:r>
          </a:p>
          <a:p>
            <a:pPr algn="just"/>
            <a:r>
              <a:rPr lang="tr-TR" sz="2400" dirty="0" smtClean="0"/>
              <a:t>İlk Giren İlk Çıkar Yöntemi			5.000</a:t>
            </a:r>
          </a:p>
          <a:p>
            <a:pPr algn="just"/>
            <a:r>
              <a:rPr lang="tr-TR" sz="2400" dirty="0" smtClean="0"/>
              <a:t>Son Giren İlk Çıkar Yöntemi			3.350</a:t>
            </a:r>
          </a:p>
          <a:p>
            <a:pPr algn="just">
              <a:buNone/>
            </a:pPr>
            <a:endParaRPr lang="tr-TR"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buNone/>
            </a:pPr>
            <a:r>
              <a:rPr lang="tr-TR" sz="2400" dirty="0" smtClean="0"/>
              <a:t>        </a:t>
            </a:r>
          </a:p>
          <a:p>
            <a:pPr>
              <a:buNone/>
            </a:pPr>
            <a:endParaRPr lang="tr-TR" sz="2400" dirty="0" smtClean="0"/>
          </a:p>
          <a:p>
            <a:pPr>
              <a:buNone/>
            </a:pPr>
            <a:r>
              <a:rPr lang="tr-TR" sz="2400" dirty="0" smtClean="0"/>
              <a:t> </a:t>
            </a:r>
            <a:r>
              <a:rPr lang="tr-TR" sz="2400" b="1" dirty="0" smtClean="0"/>
              <a:t>DİNLEDİĞİNİZ </a:t>
            </a:r>
          </a:p>
          <a:p>
            <a:pPr>
              <a:buNone/>
            </a:pPr>
            <a:r>
              <a:rPr lang="tr-TR" sz="2400" b="1" dirty="0" smtClean="0"/>
              <a:t>                                  İÇİN </a:t>
            </a:r>
          </a:p>
          <a:p>
            <a:pPr>
              <a:buNone/>
            </a:pPr>
            <a:r>
              <a:rPr lang="tr-TR" sz="2400" b="1" dirty="0" smtClean="0"/>
              <a:t>                                           </a:t>
            </a:r>
          </a:p>
          <a:p>
            <a:pPr>
              <a:buNone/>
            </a:pPr>
            <a:r>
              <a:rPr lang="tr-TR" sz="2400" b="1" dirty="0" smtClean="0"/>
              <a:t>                                                 TEŞEKKÜRLER….</a:t>
            </a:r>
            <a:endParaRPr lang="tr-TR"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800200"/>
          </a:xfrm>
        </p:spPr>
        <p:txBody>
          <a:bodyPr>
            <a:noAutofit/>
          </a:bodyPr>
          <a:lstStyle/>
          <a:p>
            <a:r>
              <a:rPr lang="tr-TR" sz="2400" dirty="0"/>
              <a:t>V.U.K 326 </a:t>
            </a:r>
            <a:r>
              <a:rPr lang="tr-TR" sz="2400" dirty="0" smtClean="0"/>
              <a:t>Md. </a:t>
            </a:r>
            <a:r>
              <a:rPr lang="tr-TR" sz="2400" dirty="0"/>
              <a:t>gereğince 5 yılda eşit şekilde itfa edilecektir.(0,20) </a:t>
            </a:r>
            <a:br>
              <a:rPr lang="tr-TR" sz="2400" dirty="0"/>
            </a:br>
            <a:r>
              <a:rPr lang="tr-TR" sz="2400" dirty="0" smtClean="0"/>
              <a:t>80.000 x 0.20=16.000</a:t>
            </a:r>
            <a:endParaRPr lang="tr-TR" sz="2400" dirty="0"/>
          </a:p>
        </p:txBody>
      </p:sp>
      <p:sp>
        <p:nvSpPr>
          <p:cNvPr id="3" name="2 İçerik Yer Tutucusu"/>
          <p:cNvSpPr>
            <a:spLocks noGrp="1"/>
          </p:cNvSpPr>
          <p:nvPr>
            <p:ph idx="1"/>
          </p:nvPr>
        </p:nvSpPr>
        <p:spPr>
          <a:xfrm>
            <a:off x="457200" y="2276871"/>
            <a:ext cx="8229600" cy="3456385"/>
          </a:xfrm>
        </p:spPr>
        <p:txBody>
          <a:bodyPr>
            <a:normAutofit/>
          </a:bodyPr>
          <a:lstStyle/>
          <a:p>
            <a:pPr>
              <a:buNone/>
            </a:pPr>
            <a:r>
              <a:rPr lang="tr-TR" sz="2400" dirty="0" smtClean="0"/>
              <a:t>                  </a:t>
            </a:r>
            <a:endParaRPr lang="tr-TR" sz="2400" dirty="0"/>
          </a:p>
          <a:p>
            <a:pPr>
              <a:buNone/>
            </a:pPr>
            <a:r>
              <a:rPr lang="tr-TR" sz="2400" dirty="0"/>
              <a:t> </a:t>
            </a:r>
            <a:r>
              <a:rPr lang="tr-TR" sz="2400" dirty="0" smtClean="0"/>
              <a:t>               </a:t>
            </a:r>
            <a:r>
              <a:rPr lang="tr-TR" sz="2400" b="1" u="sng" dirty="0" smtClean="0"/>
              <a:t>262 </a:t>
            </a:r>
            <a:r>
              <a:rPr lang="tr-TR" sz="2400" b="1" u="sng" dirty="0"/>
              <a:t>Kuruluş ve </a:t>
            </a:r>
            <a:r>
              <a:rPr lang="en-US" sz="2400" b="1" u="sng" dirty="0"/>
              <a:t>Ö</a:t>
            </a:r>
            <a:r>
              <a:rPr lang="tr-TR" sz="2400" b="1" u="sng" dirty="0" err="1"/>
              <a:t>rg</a:t>
            </a:r>
            <a:r>
              <a:rPr lang="tr-TR" sz="2400" b="1" u="sng" dirty="0"/>
              <a:t> </a:t>
            </a:r>
            <a:r>
              <a:rPr lang="tr-TR" sz="2400" b="1" u="sng" dirty="0" err="1" smtClean="0"/>
              <a:t>Gid</a:t>
            </a:r>
            <a:r>
              <a:rPr lang="tr-TR" sz="2400" b="1" u="sng" dirty="0" smtClean="0"/>
              <a:t>.</a:t>
            </a:r>
            <a:r>
              <a:rPr lang="tr-TR" sz="2400" b="1" u="sng" dirty="0" err="1" smtClean="0"/>
              <a:t>Hs</a:t>
            </a:r>
            <a:r>
              <a:rPr lang="tr-TR" sz="2400" u="sng" dirty="0" smtClean="0"/>
              <a:t>_</a:t>
            </a:r>
          </a:p>
          <a:p>
            <a:pPr>
              <a:buNone/>
            </a:pPr>
            <a:r>
              <a:rPr lang="tr-TR" sz="2400" dirty="0" smtClean="0"/>
              <a:t>                         </a:t>
            </a:r>
            <a:r>
              <a:rPr lang="tr-TR" sz="2400" b="1" dirty="0" smtClean="0"/>
              <a:t>80.000</a:t>
            </a:r>
            <a:r>
              <a:rPr lang="tr-TR" sz="2400" dirty="0" smtClean="0"/>
              <a:t>          </a:t>
            </a:r>
            <a:endParaRPr lang="tr-TR" sz="2400" dirty="0"/>
          </a:p>
        </p:txBody>
      </p:sp>
      <p:cxnSp>
        <p:nvCxnSpPr>
          <p:cNvPr id="7" name="6 Düz Bağlayıcı"/>
          <p:cNvCxnSpPr/>
          <p:nvPr/>
        </p:nvCxnSpPr>
        <p:spPr>
          <a:xfrm>
            <a:off x="3347864" y="3068960"/>
            <a:ext cx="0" cy="1296144"/>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Autofit/>
          </a:bodyPr>
          <a:lstStyle/>
          <a:p>
            <a:endParaRPr lang="tr-TR" sz="2400" dirty="0" smtClean="0"/>
          </a:p>
          <a:p>
            <a:pPr>
              <a:buNone/>
            </a:pPr>
            <a:r>
              <a:rPr lang="tr-TR" sz="2400" dirty="0" smtClean="0"/>
              <a:t> </a:t>
            </a:r>
          </a:p>
          <a:p>
            <a:pPr>
              <a:buNone/>
            </a:pPr>
            <a:r>
              <a:rPr lang="tr-TR" sz="2400" b="1" dirty="0" smtClean="0"/>
              <a:t>         </a:t>
            </a:r>
            <a:r>
              <a:rPr lang="tr-TR" sz="2400" dirty="0" smtClean="0"/>
              <a:t>______________/</a:t>
            </a:r>
            <a:r>
              <a:rPr lang="tr-TR" sz="2400" dirty="0"/>
              <a:t>______________</a:t>
            </a:r>
          </a:p>
          <a:p>
            <a:pPr>
              <a:buNone/>
            </a:pPr>
            <a:r>
              <a:rPr lang="tr-TR" sz="2400" dirty="0"/>
              <a:t> </a:t>
            </a:r>
            <a:r>
              <a:rPr lang="tr-TR" sz="2400" dirty="0" smtClean="0"/>
              <a:t>          </a:t>
            </a:r>
            <a:r>
              <a:rPr lang="tr-TR" sz="2400" b="1" dirty="0" smtClean="0"/>
              <a:t>770 </a:t>
            </a:r>
            <a:r>
              <a:rPr lang="tr-TR" sz="2400" b="1" dirty="0"/>
              <a:t>Genel Yönetim Gideri</a:t>
            </a:r>
            <a:r>
              <a:rPr lang="tr-TR" sz="2400" dirty="0"/>
              <a:t>        </a:t>
            </a:r>
            <a:r>
              <a:rPr lang="tr-TR" sz="2400" dirty="0" smtClean="0"/>
              <a:t>         </a:t>
            </a:r>
            <a:r>
              <a:rPr lang="tr-TR" sz="2400" b="1" dirty="0" smtClean="0"/>
              <a:t>16.000</a:t>
            </a:r>
            <a:r>
              <a:rPr lang="tr-TR" sz="2400" dirty="0" smtClean="0"/>
              <a:t>           </a:t>
            </a:r>
            <a:endParaRPr lang="tr-TR" sz="2400" dirty="0"/>
          </a:p>
          <a:p>
            <a:pPr>
              <a:buNone/>
            </a:pPr>
            <a:r>
              <a:rPr lang="tr-TR" sz="2400" dirty="0" smtClean="0"/>
              <a:t>                 770.05 </a:t>
            </a:r>
            <a:r>
              <a:rPr lang="tr-TR" sz="2400" dirty="0"/>
              <a:t>Amortisman Gideri</a:t>
            </a:r>
          </a:p>
          <a:p>
            <a:pPr>
              <a:buNone/>
            </a:pPr>
            <a:r>
              <a:rPr lang="tr-TR" sz="2400" b="1" dirty="0" smtClean="0"/>
              <a:t>                      268 </a:t>
            </a:r>
            <a:r>
              <a:rPr lang="tr-TR" sz="2400" b="1" dirty="0"/>
              <a:t>Birikmiş Amortisman</a:t>
            </a:r>
            <a:r>
              <a:rPr lang="tr-TR" sz="2400" dirty="0"/>
              <a:t>             </a:t>
            </a:r>
            <a:r>
              <a:rPr lang="tr-TR" sz="2400" dirty="0" smtClean="0"/>
              <a:t>  </a:t>
            </a:r>
            <a:r>
              <a:rPr lang="tr-TR" sz="2400" b="1" dirty="0" smtClean="0"/>
              <a:t>16.000</a:t>
            </a:r>
            <a:endParaRPr lang="tr-TR" sz="2400" b="1" dirty="0"/>
          </a:p>
          <a:p>
            <a:pPr>
              <a:buNone/>
            </a:pPr>
            <a:r>
              <a:rPr lang="tr-TR" sz="2400" dirty="0" smtClean="0"/>
              <a:t>                    268.03 </a:t>
            </a:r>
            <a:r>
              <a:rPr lang="tr-TR" sz="2400" dirty="0"/>
              <a:t>Kuruluş Gideri Amortismanı</a:t>
            </a:r>
          </a:p>
          <a:p>
            <a:r>
              <a:rPr lang="tr-TR" sz="2400" dirty="0" smtClean="0"/>
              <a:t>     ______________/______________</a:t>
            </a:r>
            <a:endParaRPr lang="tr-TR" sz="2400" dirty="0"/>
          </a:p>
          <a:p>
            <a:pPr algn="just">
              <a:buNone/>
            </a:pPr>
            <a:r>
              <a:rPr lang="tr-TR" sz="2400" dirty="0" smtClean="0"/>
              <a:t>	Bu </a:t>
            </a:r>
            <a:r>
              <a:rPr lang="tr-TR" sz="2400" dirty="0"/>
              <a:t>kayıt 5 yıl süre ile her yıl </a:t>
            </a:r>
            <a:r>
              <a:rPr lang="tr-TR" sz="2400" dirty="0" smtClean="0"/>
              <a:t>sonunda tekrarlanır</a:t>
            </a:r>
            <a:r>
              <a:rPr lang="tr-TR" sz="2400" dirty="0"/>
              <a:t>.</a:t>
            </a:r>
          </a:p>
          <a:p>
            <a:pPr>
              <a:buNone/>
            </a:pPr>
            <a:endParaRPr lang="tr-TR" sz="24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1052</TotalTime>
  <Words>2631</Words>
  <Application>Microsoft Office PowerPoint</Application>
  <PresentationFormat>Ekran Gösterisi (4:3)</PresentationFormat>
  <Paragraphs>848</Paragraphs>
  <Slides>75</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75</vt:i4>
      </vt:variant>
    </vt:vector>
  </HeadingPairs>
  <TitlesOfParts>
    <vt:vector size="78" baseType="lpstr">
      <vt:lpstr>Arial</vt:lpstr>
      <vt:lpstr>Calibri</vt:lpstr>
      <vt:lpstr>Ofis Teması</vt:lpstr>
      <vt:lpstr>PowerPoint Sunusu</vt:lpstr>
      <vt:lpstr>   KONU TEKRARI VE SINAVA YÖNELİK UYGULAMALAR </vt:lpstr>
      <vt:lpstr>260 Haklar Hesabında; Envanter, Düzeltme ve Ayarlama Kayıtları </vt:lpstr>
      <vt:lpstr>PowerPoint Sunusu</vt:lpstr>
      <vt:lpstr>PowerPoint Sunusu</vt:lpstr>
      <vt:lpstr>PowerPoint Sunusu</vt:lpstr>
      <vt:lpstr>PowerPoint Sunusu</vt:lpstr>
      <vt:lpstr>V.U.K 326 Md. gereğince 5 yılda eşit şekilde itfa edilecektir.(0,20)  80.000 x 0.20=16.000</vt:lpstr>
      <vt:lpstr>PowerPoint Sunusu</vt:lpstr>
      <vt:lpstr>Uygulamalar: (Ümit Ataman, Gen.Muh.Cilt 2 S.324-328)</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Özer- Kişisel</dc:creator>
  <cp:lastModifiedBy>DUYGU</cp:lastModifiedBy>
  <cp:revision>230</cp:revision>
  <dcterms:created xsi:type="dcterms:W3CDTF">2020-04-11T18:05:48Z</dcterms:created>
  <dcterms:modified xsi:type="dcterms:W3CDTF">2020-04-13T11:36:02Z</dcterms:modified>
</cp:coreProperties>
</file>