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8" r:id="rId1"/>
  </p:sldMasterIdLst>
  <p:notesMasterIdLst>
    <p:notesMasterId r:id="rId60"/>
  </p:notesMasterIdLst>
  <p:handoutMasterIdLst>
    <p:handoutMasterId r:id="rId61"/>
  </p:handoutMasterIdLst>
  <p:sldIdLst>
    <p:sldId id="259" r:id="rId2"/>
    <p:sldId id="308" r:id="rId3"/>
    <p:sldId id="309" r:id="rId4"/>
    <p:sldId id="310" r:id="rId5"/>
    <p:sldId id="312" r:id="rId6"/>
    <p:sldId id="314" r:id="rId7"/>
    <p:sldId id="315" r:id="rId8"/>
    <p:sldId id="316" r:id="rId9"/>
    <p:sldId id="317" r:id="rId10"/>
    <p:sldId id="318" r:id="rId11"/>
    <p:sldId id="319" r:id="rId12"/>
    <p:sldId id="320" r:id="rId13"/>
    <p:sldId id="321" r:id="rId14"/>
    <p:sldId id="322" r:id="rId15"/>
    <p:sldId id="323" r:id="rId16"/>
    <p:sldId id="324" r:id="rId17"/>
    <p:sldId id="325" r:id="rId18"/>
    <p:sldId id="326" r:id="rId19"/>
    <p:sldId id="327" r:id="rId20"/>
    <p:sldId id="328" r:id="rId21"/>
    <p:sldId id="329" r:id="rId22"/>
    <p:sldId id="330" r:id="rId23"/>
    <p:sldId id="331" r:id="rId24"/>
    <p:sldId id="332" r:id="rId25"/>
    <p:sldId id="333" r:id="rId26"/>
    <p:sldId id="334" r:id="rId27"/>
    <p:sldId id="335" r:id="rId28"/>
    <p:sldId id="336" r:id="rId29"/>
    <p:sldId id="337" r:id="rId30"/>
    <p:sldId id="338" r:id="rId31"/>
    <p:sldId id="339" r:id="rId32"/>
    <p:sldId id="353" r:id="rId33"/>
    <p:sldId id="354" r:id="rId34"/>
    <p:sldId id="340" r:id="rId35"/>
    <p:sldId id="341" r:id="rId36"/>
    <p:sldId id="342" r:id="rId37"/>
    <p:sldId id="343" r:id="rId38"/>
    <p:sldId id="344" r:id="rId39"/>
    <p:sldId id="345" r:id="rId40"/>
    <p:sldId id="346" r:id="rId41"/>
    <p:sldId id="347" r:id="rId42"/>
    <p:sldId id="348" r:id="rId43"/>
    <p:sldId id="349" r:id="rId44"/>
    <p:sldId id="350" r:id="rId45"/>
    <p:sldId id="351" r:id="rId46"/>
    <p:sldId id="352" r:id="rId47"/>
    <p:sldId id="355" r:id="rId48"/>
    <p:sldId id="356" r:id="rId49"/>
    <p:sldId id="357" r:id="rId50"/>
    <p:sldId id="358" r:id="rId51"/>
    <p:sldId id="359" r:id="rId52"/>
    <p:sldId id="360" r:id="rId53"/>
    <p:sldId id="361" r:id="rId54"/>
    <p:sldId id="362" r:id="rId55"/>
    <p:sldId id="363" r:id="rId56"/>
    <p:sldId id="364" r:id="rId57"/>
    <p:sldId id="365" r:id="rId58"/>
    <p:sldId id="366" r:id="rId59"/>
  </p:sldIdLst>
  <p:sldSz cx="9144000" cy="6858000" type="screen4x3"/>
  <p:notesSz cx="9926638" cy="679767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1">
          <p15:clr>
            <a:srgbClr val="A4A3A4"/>
          </p15:clr>
        </p15:guide>
        <p15:guide id="2" pos="312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7" autoAdjust="0"/>
  </p:normalViewPr>
  <p:slideViewPr>
    <p:cSldViewPr>
      <p:cViewPr varScale="1">
        <p:scale>
          <a:sx n="99" d="100"/>
          <a:sy n="99" d="100"/>
        </p:scale>
        <p:origin x="792" y="1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2994" y="-96"/>
      </p:cViewPr>
      <p:guideLst>
        <p:guide orient="horz" pos="2141"/>
        <p:guide pos="3127"/>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4302625" cy="340265"/>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5621696" y="0"/>
            <a:ext cx="4302625" cy="340265"/>
          </a:xfrm>
          <a:prstGeom prst="rect">
            <a:avLst/>
          </a:prstGeom>
        </p:spPr>
        <p:txBody>
          <a:bodyPr vert="horz" lIns="91440" tIns="45720" rIns="91440" bIns="45720" rtlCol="0"/>
          <a:lstStyle>
            <a:lvl1pPr algn="r">
              <a:defRPr sz="1200"/>
            </a:lvl1pPr>
          </a:lstStyle>
          <a:p>
            <a:fld id="{B9FF1AF4-A9AD-44BB-81F9-00E7EAB5508F}" type="datetimeFigureOut">
              <a:rPr lang="tr-TR" smtClean="0"/>
              <a:pPr/>
              <a:t>27.03.2020</a:t>
            </a:fld>
            <a:endParaRPr lang="tr-TR"/>
          </a:p>
        </p:txBody>
      </p:sp>
      <p:sp>
        <p:nvSpPr>
          <p:cNvPr id="4" name="3 Altbilgi Yer Tutucusu"/>
          <p:cNvSpPr>
            <a:spLocks noGrp="1"/>
          </p:cNvSpPr>
          <p:nvPr>
            <p:ph type="ftr" sz="quarter" idx="2"/>
          </p:nvPr>
        </p:nvSpPr>
        <p:spPr>
          <a:xfrm>
            <a:off x="0" y="6456324"/>
            <a:ext cx="4302625" cy="340264"/>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5621696" y="6456324"/>
            <a:ext cx="4302625" cy="340264"/>
          </a:xfrm>
          <a:prstGeom prst="rect">
            <a:avLst/>
          </a:prstGeom>
        </p:spPr>
        <p:txBody>
          <a:bodyPr vert="horz" lIns="91440" tIns="45720" rIns="91440" bIns="45720" rtlCol="0" anchor="b"/>
          <a:lstStyle>
            <a:lvl1pPr algn="r">
              <a:defRPr sz="1200"/>
            </a:lvl1pPr>
          </a:lstStyle>
          <a:p>
            <a:fld id="{C33F9F5F-97C5-4F6B-B5E4-13ADF4184A53}" type="slidenum">
              <a:rPr lang="tr-TR" smtClean="0"/>
              <a:pPr/>
              <a:t>‹#›</a:t>
            </a:fld>
            <a:endParaRPr lang="tr-TR"/>
          </a:p>
        </p:txBody>
      </p:sp>
    </p:spTree>
    <p:extLst>
      <p:ext uri="{BB962C8B-B14F-4D97-AF65-F5344CB8AC3E}">
        <p14:creationId xmlns:p14="http://schemas.microsoft.com/office/powerpoint/2010/main" val="23420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1" y="0"/>
            <a:ext cx="4301543" cy="339884"/>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5622799" y="0"/>
            <a:ext cx="4301543" cy="339884"/>
          </a:xfrm>
          <a:prstGeom prst="rect">
            <a:avLst/>
          </a:prstGeom>
        </p:spPr>
        <p:txBody>
          <a:bodyPr vert="horz" lIns="91440" tIns="45720" rIns="91440" bIns="45720" rtlCol="0"/>
          <a:lstStyle>
            <a:lvl1pPr algn="r">
              <a:defRPr sz="1200"/>
            </a:lvl1pPr>
          </a:lstStyle>
          <a:p>
            <a:fld id="{EC9B8608-A5BB-46C3-A411-C49D700738A6}" type="datetimeFigureOut">
              <a:rPr lang="tr-TR" smtClean="0"/>
              <a:pPr/>
              <a:t>27.03.2020</a:t>
            </a:fld>
            <a:endParaRPr lang="tr-TR"/>
          </a:p>
        </p:txBody>
      </p:sp>
      <p:sp>
        <p:nvSpPr>
          <p:cNvPr id="4" name="3 Slayt Görüntüsü Yer Tutucusu"/>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992665" y="3228896"/>
            <a:ext cx="7941310" cy="3058954"/>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1" y="6456611"/>
            <a:ext cx="4301543" cy="339884"/>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5622799" y="6456611"/>
            <a:ext cx="4301543" cy="339884"/>
          </a:xfrm>
          <a:prstGeom prst="rect">
            <a:avLst/>
          </a:prstGeom>
        </p:spPr>
        <p:txBody>
          <a:bodyPr vert="horz" lIns="91440" tIns="45720" rIns="91440" bIns="45720" rtlCol="0" anchor="b"/>
          <a:lstStyle>
            <a:lvl1pPr algn="r">
              <a:defRPr sz="1200"/>
            </a:lvl1pPr>
          </a:lstStyle>
          <a:p>
            <a:fld id="{70914C1E-2267-40C0-8223-0F7C91B1AE81}" type="slidenum">
              <a:rPr lang="tr-TR" smtClean="0"/>
              <a:pPr/>
              <a:t>‹#›</a:t>
            </a:fld>
            <a:endParaRPr lang="tr-TR"/>
          </a:p>
        </p:txBody>
      </p:sp>
    </p:spTree>
    <p:extLst>
      <p:ext uri="{BB962C8B-B14F-4D97-AF65-F5344CB8AC3E}">
        <p14:creationId xmlns:p14="http://schemas.microsoft.com/office/powerpoint/2010/main" val="40630941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30" name="29 Veri Yer Tutucusu"/>
          <p:cNvSpPr>
            <a:spLocks noGrp="1"/>
          </p:cNvSpPr>
          <p:nvPr>
            <p:ph type="dt" sz="half" idx="10"/>
          </p:nvPr>
        </p:nvSpPr>
        <p:spPr/>
        <p:txBody>
          <a:bodyPr/>
          <a:lstStyle/>
          <a:p>
            <a:fld id="{6D38B1F3-CE9A-4888-862F-216DD0403464}" type="datetimeFigureOut">
              <a:rPr lang="tr-TR" smtClean="0"/>
              <a:pPr/>
              <a:t>27.03.2020</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84523609-6B7C-4818-9D14-8EFB32AEC685}"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6D38B1F3-CE9A-4888-862F-216DD0403464}" type="datetimeFigureOut">
              <a:rPr lang="tr-TR" smtClean="0"/>
              <a:pPr/>
              <a:t>27.03.2020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4523609-6B7C-4818-9D14-8EFB32AEC685}"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6D38B1F3-CE9A-4888-862F-216DD0403464}" type="datetimeFigureOut">
              <a:rPr lang="tr-TR" smtClean="0"/>
              <a:pPr/>
              <a:t>27.03.2020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4523609-6B7C-4818-9D14-8EFB32AEC685}"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6D38B1F3-CE9A-4888-862F-216DD0403464}" type="datetimeFigureOut">
              <a:rPr lang="tr-TR" smtClean="0"/>
              <a:pPr/>
              <a:t>27.03.2020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4523609-6B7C-4818-9D14-8EFB32AEC685}"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6D38B1F3-CE9A-4888-862F-216DD0403464}" type="datetimeFigureOut">
              <a:rPr lang="tr-TR" smtClean="0"/>
              <a:pPr/>
              <a:t>27.03.2020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4523609-6B7C-4818-9D14-8EFB32AEC685}"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6D38B1F3-CE9A-4888-862F-216DD0403464}" type="datetimeFigureOut">
              <a:rPr lang="tr-TR" smtClean="0"/>
              <a:pPr/>
              <a:t>27.03.2020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4523609-6B7C-4818-9D14-8EFB32AEC685}"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6D38B1F3-CE9A-4888-862F-216DD0403464}" type="datetimeFigureOut">
              <a:rPr lang="tr-TR" smtClean="0"/>
              <a:pPr/>
              <a:t>27.03.2020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84523609-6B7C-4818-9D14-8EFB32AEC685}"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6D38B1F3-CE9A-4888-862F-216DD0403464}" type="datetimeFigureOut">
              <a:rPr lang="tr-TR" smtClean="0"/>
              <a:pPr/>
              <a:t>27.03.2020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84523609-6B7C-4818-9D14-8EFB32AEC685}"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D38B1F3-CE9A-4888-862F-216DD0403464}" type="datetimeFigureOut">
              <a:rPr lang="tr-TR" smtClean="0"/>
              <a:pPr/>
              <a:t>27.03.2020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84523609-6B7C-4818-9D14-8EFB32AEC685}"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6D38B1F3-CE9A-4888-862F-216DD0403464}" type="datetimeFigureOut">
              <a:rPr lang="tr-TR" smtClean="0"/>
              <a:pPr/>
              <a:t>27.03.2020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4523609-6B7C-4818-9D14-8EFB32AEC685}"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6D38B1F3-CE9A-4888-862F-216DD0403464}" type="datetimeFigureOut">
              <a:rPr lang="tr-TR" smtClean="0"/>
              <a:pPr/>
              <a:t>27.03.2020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84523609-6B7C-4818-9D14-8EFB32AEC685}"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D38B1F3-CE9A-4888-862F-216DD0403464}" type="datetimeFigureOut">
              <a:rPr lang="tr-TR" smtClean="0"/>
              <a:pPr/>
              <a:t>27.03.2020</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4523609-6B7C-4818-9D14-8EFB32AEC685}"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818658"/>
          </a:xfrm>
        </p:spPr>
        <p:txBody>
          <a:bodyPr>
            <a:normAutofit/>
          </a:bodyPr>
          <a:lstStyle/>
          <a:p>
            <a:pPr lvl="6" algn="ctr"/>
            <a:r>
              <a:rPr lang="tr-TR" b="1" dirty="0"/>
              <a:t/>
            </a:r>
            <a:br>
              <a:rPr lang="tr-TR" b="1" dirty="0"/>
            </a:br>
            <a:r>
              <a:rPr lang="tr-TR" b="1" dirty="0"/>
              <a:t/>
            </a:r>
            <a:br>
              <a:rPr lang="tr-TR" b="1" dirty="0"/>
            </a:br>
            <a:r>
              <a:rPr lang="tr-TR" b="1" dirty="0"/>
              <a:t/>
            </a:r>
            <a:br>
              <a:rPr lang="tr-TR" b="1" dirty="0"/>
            </a:br>
            <a:r>
              <a:rPr lang="tr-TR" b="1" dirty="0"/>
              <a:t/>
            </a:r>
            <a:br>
              <a:rPr lang="tr-TR" b="1" dirty="0"/>
            </a:br>
            <a:r>
              <a:rPr lang="tr-TR" b="1"/>
              <a:t/>
            </a:r>
            <a:br>
              <a:rPr lang="tr-TR" b="1"/>
            </a:br>
            <a:r>
              <a:rPr lang="tr-TR" b="1" smtClean="0"/>
              <a:t>FİNANSAL MUHASEBE - 2</a:t>
            </a:r>
            <a:r>
              <a:rPr lang="tr-TR" b="1" smtClean="0"/>
              <a:t> </a:t>
            </a:r>
            <a:r>
              <a:rPr lang="tr-TR" b="1" dirty="0"/>
              <a:t/>
            </a:r>
            <a:br>
              <a:rPr lang="tr-TR" b="1" dirty="0"/>
            </a:br>
            <a:r>
              <a:rPr lang="tr-TR" b="1" dirty="0"/>
              <a:t/>
            </a:r>
            <a:br>
              <a:rPr lang="tr-TR" b="1" dirty="0"/>
            </a:br>
            <a:r>
              <a:rPr lang="tr-TR" b="1" dirty="0"/>
              <a:t>Prof. Dr. Hasan TÜREDİ</a:t>
            </a:r>
            <a:br>
              <a:rPr lang="tr-TR" b="1" dirty="0"/>
            </a:br>
            <a:r>
              <a:rPr lang="tr-TR" dirty="0"/>
              <a:t/>
            </a:r>
            <a:br>
              <a:rPr lang="tr-TR" dirty="0"/>
            </a:br>
            <a:endParaRPr lang="tr-TR" sz="2400" dirty="0"/>
          </a:p>
        </p:txBody>
      </p:sp>
      <p:pic>
        <p:nvPicPr>
          <p:cNvPr id="3" name="2 Resim" descr="https://pbs.twimg.com/profile_images/595581699112710145/eIQwbEHO.jpg"/>
          <p:cNvPicPr/>
          <p:nvPr/>
        </p:nvPicPr>
        <p:blipFill>
          <a:blip r:embed="rId2" cstate="print"/>
          <a:srcRect/>
          <a:stretch>
            <a:fillRect/>
          </a:stretch>
        </p:blipFill>
        <p:spPr bwMode="auto">
          <a:xfrm>
            <a:off x="3076575" y="764704"/>
            <a:ext cx="2990850" cy="2990850"/>
          </a:xfrm>
          <a:prstGeom prst="rect">
            <a:avLst/>
          </a:prstGeom>
          <a:noFill/>
          <a:ln w="9525">
            <a:noFill/>
            <a:miter lim="800000"/>
            <a:headEnd/>
            <a:tailEnd/>
          </a:ln>
        </p:spPr>
      </p:pic>
    </p:spTree>
  </p:cSld>
  <p:clrMapOvr>
    <a:masterClrMapping/>
  </p:clrMapOvr>
  <p:transition>
    <p:wheel spokes="3"/>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07504" y="1124744"/>
            <a:ext cx="8583488" cy="6278642"/>
          </a:xfrm>
          <a:prstGeom prst="rect">
            <a:avLst/>
          </a:prstGeom>
          <a:noFill/>
        </p:spPr>
        <p:txBody>
          <a:bodyPr wrap="square" rtlCol="0">
            <a:spAutoFit/>
          </a:bodyPr>
          <a:lstStyle/>
          <a:p>
            <a:pPr algn="just"/>
            <a:r>
              <a:rPr lang="tr-TR" sz="2400" u="sng" dirty="0">
                <a:latin typeface="Arial" panose="020B0604020202020204" pitchFamily="34" charset="0"/>
                <a:cs typeface="Arial" panose="020B0604020202020204" pitchFamily="34" charset="0"/>
              </a:rPr>
              <a:t>UYGULAMA</a:t>
            </a:r>
            <a:endParaRPr lang="tr-TR" sz="2400" dirty="0"/>
          </a:p>
          <a:p>
            <a:pPr algn="just"/>
            <a:r>
              <a:rPr lang="tr-TR" sz="2400" dirty="0"/>
              <a:t>	</a:t>
            </a:r>
          </a:p>
          <a:p>
            <a:pPr algn="just"/>
            <a:r>
              <a:rPr lang="tr-TR" sz="2400" dirty="0">
                <a:latin typeface="Arial" panose="020B0604020202020204" pitchFamily="34" charset="0"/>
                <a:cs typeface="Arial" panose="020B0604020202020204" pitchFamily="34" charset="0"/>
              </a:rPr>
              <a:t>	Dönem (ay) tamamlandığında da Gider hesabına aktarılır. ( Vergiler dikkate alınmamıştır.)</a:t>
            </a:r>
          </a:p>
          <a:p>
            <a:pPr algn="just"/>
            <a:endParaRPr lang="tr-TR" sz="2400"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632 GENEL YÖNETİM GİDERİ		      10.000</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180 GELECEK AYLARA		         10.000</a:t>
            </a:r>
          </a:p>
          <a:p>
            <a:pPr algn="just"/>
            <a:r>
              <a:rPr lang="tr-TR" b="1" dirty="0">
                <a:latin typeface="Arial" panose="020B0604020202020204" pitchFamily="34" charset="0"/>
                <a:cs typeface="Arial" panose="020B0604020202020204" pitchFamily="34" charset="0"/>
              </a:rPr>
              <a:t>		        AİT GİDERLER</a:t>
            </a:r>
          </a:p>
          <a:p>
            <a:pPr algn="just"/>
            <a:r>
              <a:rPr lang="tr-TR"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a:t>
            </a:r>
          </a:p>
          <a:p>
            <a:pPr algn="just"/>
            <a:endParaRPr lang="tr-TR" sz="2400" dirty="0">
              <a:latin typeface="Arial" panose="020B0604020202020204" pitchFamily="34" charset="0"/>
              <a:cs typeface="Arial" panose="020B0604020202020204" pitchFamily="34" charset="0"/>
            </a:endParaRPr>
          </a:p>
          <a:p>
            <a:pPr algn="just"/>
            <a:endParaRPr lang="tr-TR" sz="2400" dirty="0"/>
          </a:p>
          <a:p>
            <a:pPr algn="just"/>
            <a:endParaRPr lang="tr-TR" sz="2400" dirty="0">
              <a:solidFill>
                <a:schemeClr val="tx2"/>
              </a:solidFill>
            </a:endParaRPr>
          </a:p>
          <a:p>
            <a:pPr algn="just"/>
            <a:endParaRPr lang="tr-TR" sz="2400" dirty="0">
              <a:solidFill>
                <a:schemeClr val="tx2"/>
              </a:solidFill>
            </a:endParaRPr>
          </a:p>
          <a:p>
            <a:pPr algn="just"/>
            <a:r>
              <a:rPr lang="tr-TR" sz="2400" dirty="0">
                <a:solidFill>
                  <a:schemeClr val="tx2"/>
                </a:solidFill>
              </a:rPr>
              <a:t>						</a:t>
            </a:r>
          </a:p>
        </p:txBody>
      </p:sp>
      <p:cxnSp>
        <p:nvCxnSpPr>
          <p:cNvPr id="3" name="42 Düz Bağlayıcı">
            <a:extLst>
              <a:ext uri="{FF2B5EF4-FFF2-40B4-BE49-F238E27FC236}">
                <a16:creationId xmlns:a16="http://schemas.microsoft.com/office/drawing/2014/main" id="{F822E0C2-063E-B240-B0A9-9594A46F75C4}"/>
              </a:ext>
            </a:extLst>
          </p:cNvPr>
          <p:cNvCxnSpPr>
            <a:cxnSpLocks/>
          </p:cNvCxnSpPr>
          <p:nvPr/>
        </p:nvCxnSpPr>
        <p:spPr>
          <a:xfrm>
            <a:off x="392055" y="3429000"/>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2 Düz Bağlayıcı">
            <a:extLst>
              <a:ext uri="{FF2B5EF4-FFF2-40B4-BE49-F238E27FC236}">
                <a16:creationId xmlns:a16="http://schemas.microsoft.com/office/drawing/2014/main" id="{FC02651F-39D9-2D46-A200-DDF620A5B6BE}"/>
              </a:ext>
            </a:extLst>
          </p:cNvPr>
          <p:cNvCxnSpPr>
            <a:cxnSpLocks/>
          </p:cNvCxnSpPr>
          <p:nvPr/>
        </p:nvCxnSpPr>
        <p:spPr>
          <a:xfrm>
            <a:off x="3491880" y="3429000"/>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34 Düz Bağlayıcı">
            <a:extLst>
              <a:ext uri="{FF2B5EF4-FFF2-40B4-BE49-F238E27FC236}">
                <a16:creationId xmlns:a16="http://schemas.microsoft.com/office/drawing/2014/main" id="{1436E8A5-B8C0-3F43-AE3D-620522B2EA86}"/>
              </a:ext>
            </a:extLst>
          </p:cNvPr>
          <p:cNvCxnSpPr>
            <a:cxnSpLocks/>
          </p:cNvCxnSpPr>
          <p:nvPr/>
        </p:nvCxnSpPr>
        <p:spPr>
          <a:xfrm>
            <a:off x="4860032" y="3440408"/>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34 Düz Bağlayıcı">
            <a:extLst>
              <a:ext uri="{FF2B5EF4-FFF2-40B4-BE49-F238E27FC236}">
                <a16:creationId xmlns:a16="http://schemas.microsoft.com/office/drawing/2014/main" id="{7097969B-8B28-F545-8F26-34D78FB6A224}"/>
              </a:ext>
            </a:extLst>
          </p:cNvPr>
          <p:cNvCxnSpPr>
            <a:cxnSpLocks/>
          </p:cNvCxnSpPr>
          <p:nvPr/>
        </p:nvCxnSpPr>
        <p:spPr>
          <a:xfrm>
            <a:off x="6012160" y="3440409"/>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34 Düz Bağlayıcı">
            <a:extLst>
              <a:ext uri="{FF2B5EF4-FFF2-40B4-BE49-F238E27FC236}">
                <a16:creationId xmlns:a16="http://schemas.microsoft.com/office/drawing/2014/main" id="{80D15E7E-B196-1F4E-8426-E8897D94C8C7}"/>
              </a:ext>
            </a:extLst>
          </p:cNvPr>
          <p:cNvCxnSpPr>
            <a:cxnSpLocks/>
          </p:cNvCxnSpPr>
          <p:nvPr/>
        </p:nvCxnSpPr>
        <p:spPr>
          <a:xfrm>
            <a:off x="7308304" y="3429000"/>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34 Düz Bağlayıcı">
            <a:extLst>
              <a:ext uri="{FF2B5EF4-FFF2-40B4-BE49-F238E27FC236}">
                <a16:creationId xmlns:a16="http://schemas.microsoft.com/office/drawing/2014/main" id="{14CC3DAA-9F85-E547-BCDA-CE343FE7742C}"/>
              </a:ext>
            </a:extLst>
          </p:cNvPr>
          <p:cNvCxnSpPr>
            <a:cxnSpLocks/>
          </p:cNvCxnSpPr>
          <p:nvPr/>
        </p:nvCxnSpPr>
        <p:spPr>
          <a:xfrm>
            <a:off x="392055" y="3417589"/>
            <a:ext cx="0" cy="1906436"/>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42 Düz Bağlayıcı">
            <a:extLst>
              <a:ext uri="{FF2B5EF4-FFF2-40B4-BE49-F238E27FC236}">
                <a16:creationId xmlns:a16="http://schemas.microsoft.com/office/drawing/2014/main" id="{73408CF4-11A2-2B46-B698-16F51D5CEA2A}"/>
              </a:ext>
            </a:extLst>
          </p:cNvPr>
          <p:cNvCxnSpPr>
            <a:cxnSpLocks/>
          </p:cNvCxnSpPr>
          <p:nvPr/>
        </p:nvCxnSpPr>
        <p:spPr>
          <a:xfrm flipV="1">
            <a:off x="392055" y="5335435"/>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42 Düz Bağlayıcı">
            <a:extLst>
              <a:ext uri="{FF2B5EF4-FFF2-40B4-BE49-F238E27FC236}">
                <a16:creationId xmlns:a16="http://schemas.microsoft.com/office/drawing/2014/main" id="{C1AC3B45-7451-C246-9BB5-0783BF1A517B}"/>
              </a:ext>
            </a:extLst>
          </p:cNvPr>
          <p:cNvCxnSpPr>
            <a:cxnSpLocks/>
          </p:cNvCxnSpPr>
          <p:nvPr/>
        </p:nvCxnSpPr>
        <p:spPr>
          <a:xfrm>
            <a:off x="3491880" y="5319842"/>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8140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ppt_x</p:attrName>
                                        </p:attrNameLst>
                                      </p:cBhvr>
                                      <p:tavLst>
                                        <p:tav tm="0">
                                          <p:val>
                                            <p:strVal val="#ppt_x-#ppt_w/2"/>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strVal val="#ppt_h"/>
                                          </p:val>
                                        </p:tav>
                                        <p:tav tm="100000">
                                          <p:val>
                                            <p:strVal val="#ppt_h"/>
                                          </p:val>
                                        </p:tav>
                                      </p:tavLst>
                                    </p:anim>
                                  </p:childTnLst>
                                </p:cTn>
                              </p:par>
                              <p:par>
                                <p:cTn id="18" presetID="37" presetClass="entr" presetSubtype="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900" decel="100000" fill="hold"/>
                                        <p:tgtEl>
                                          <p:spTgt spid="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900" decel="100000" fill="hold"/>
                                        <p:tgtEl>
                                          <p:spTgt spid="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900" decel="100000" fill="hold"/>
                                        <p:tgtEl>
                                          <p:spTgt spid="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900" decel="100000" fill="hold"/>
                                        <p:tgtEl>
                                          <p:spTgt spid="10"/>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42" fill="hold">
                            <p:stCondLst>
                              <p:cond delay="1500"/>
                            </p:stCondLst>
                            <p:childTnLst>
                              <p:par>
                                <p:cTn id="43" presetID="17" presetClass="entr" presetSubtype="8" fill="hold"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ppt_x</p:attrName>
                                        </p:attrNameLst>
                                      </p:cBhvr>
                                      <p:tavLst>
                                        <p:tav tm="0">
                                          <p:val>
                                            <p:strVal val="#ppt_x-#ppt_w/2"/>
                                          </p:val>
                                        </p:tav>
                                        <p:tav tm="100000">
                                          <p:val>
                                            <p:strVal val="#ppt_x"/>
                                          </p:val>
                                        </p:tav>
                                      </p:tavLst>
                                    </p:anim>
                                    <p:anim calcmode="lin" valueType="num">
                                      <p:cBhvr>
                                        <p:cTn id="46" dur="500" fill="hold"/>
                                        <p:tgtEl>
                                          <p:spTgt spid="11"/>
                                        </p:tgtEl>
                                        <p:attrNameLst>
                                          <p:attrName>ppt_y</p:attrName>
                                        </p:attrNameLst>
                                      </p:cBhvr>
                                      <p:tavLst>
                                        <p:tav tm="0">
                                          <p:val>
                                            <p:strVal val="#ppt_y"/>
                                          </p:val>
                                        </p:tav>
                                        <p:tav tm="100000">
                                          <p:val>
                                            <p:strVal val="#ppt_y"/>
                                          </p:val>
                                        </p:tav>
                                      </p:tavLst>
                                    </p:anim>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strVal val="#ppt_h"/>
                                          </p:val>
                                        </p:tav>
                                        <p:tav tm="100000">
                                          <p:val>
                                            <p:strVal val="#ppt_h"/>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ppt_x</p:attrName>
                                        </p:attrNameLst>
                                      </p:cBhvr>
                                      <p:tavLst>
                                        <p:tav tm="0">
                                          <p:val>
                                            <p:strVal val="#ppt_x-#ppt_w/2"/>
                                          </p:val>
                                        </p:tav>
                                        <p:tav tm="100000">
                                          <p:val>
                                            <p:strVal val="#ppt_x"/>
                                          </p:val>
                                        </p:tav>
                                      </p:tavLst>
                                    </p:anim>
                                    <p:anim calcmode="lin" valueType="num">
                                      <p:cBhvr>
                                        <p:cTn id="53" dur="500" fill="hold"/>
                                        <p:tgtEl>
                                          <p:spTgt spid="12"/>
                                        </p:tgtEl>
                                        <p:attrNameLst>
                                          <p:attrName>ppt_y</p:attrName>
                                        </p:attrNameLst>
                                      </p:cBhvr>
                                      <p:tavLst>
                                        <p:tav tm="0">
                                          <p:val>
                                            <p:strVal val="#ppt_y"/>
                                          </p:val>
                                        </p:tav>
                                        <p:tav tm="100000">
                                          <p:val>
                                            <p:strVal val="#ppt_y"/>
                                          </p:val>
                                        </p:tav>
                                      </p:tavLst>
                                    </p:anim>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251520" y="2708920"/>
            <a:ext cx="8583488" cy="2308324"/>
          </a:xfrm>
          <a:prstGeom prst="rect">
            <a:avLst/>
          </a:prstGeom>
          <a:noFill/>
        </p:spPr>
        <p:txBody>
          <a:bodyPr wrap="square" rtlCol="0">
            <a:spAutoFit/>
          </a:bodyPr>
          <a:lstStyle/>
          <a:p>
            <a:pPr algn="just"/>
            <a:r>
              <a:rPr lang="tr-TR" sz="2400" b="1" i="1" dirty="0">
                <a:latin typeface="Arial" panose="020B0604020202020204" pitchFamily="34" charset="0"/>
                <a:cs typeface="Arial" panose="020B0604020202020204" pitchFamily="34" charset="0"/>
              </a:rPr>
              <a:t>181 GELİR TAHAKKUKLARI HESABI</a:t>
            </a:r>
          </a:p>
          <a:p>
            <a:pPr algn="just"/>
            <a:endParaRPr lang="tr-TR" sz="2400" dirty="0">
              <a:latin typeface="Arial" panose="020B0604020202020204" pitchFamily="34" charset="0"/>
              <a:cs typeface="Arial" panose="020B0604020202020204" pitchFamily="34" charset="0"/>
            </a:endParaRPr>
          </a:p>
          <a:p>
            <a:pPr algn="just"/>
            <a:r>
              <a:rPr lang="tr-TR" sz="2400" dirty="0">
                <a:latin typeface="Arial" panose="020B0604020202020204" pitchFamily="34" charset="0"/>
                <a:cs typeface="Arial" panose="020B0604020202020204" pitchFamily="34" charset="0"/>
              </a:rPr>
              <a:t>	Üçüncü kişilerden tahsil edilmesi veya üçüncü kişilerin hesaplarına borç kaydı dönem sonunda yapılacak gelirlerin içinde bulunulan döneme ait olan kısmının izlendiği hesaptır.</a:t>
            </a:r>
            <a:endParaRPr lang="tr-TR" sz="2400" dirty="0">
              <a:solidFill>
                <a:schemeClr val="tx2"/>
              </a:solidFill>
            </a:endParaRPr>
          </a:p>
          <a:p>
            <a:pPr algn="just"/>
            <a:r>
              <a:rPr lang="tr-TR" sz="2400" dirty="0">
                <a:solidFill>
                  <a:schemeClr val="tx2"/>
                </a:solidFill>
              </a:rPr>
              <a:t>									</a:t>
            </a:r>
          </a:p>
        </p:txBody>
      </p:sp>
    </p:spTree>
    <p:extLst>
      <p:ext uri="{BB962C8B-B14F-4D97-AF65-F5344CB8AC3E}">
        <p14:creationId xmlns:p14="http://schemas.microsoft.com/office/powerpoint/2010/main" val="20524800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07504" y="1124744"/>
            <a:ext cx="8583488" cy="6555641"/>
          </a:xfrm>
          <a:prstGeom prst="rect">
            <a:avLst/>
          </a:prstGeom>
          <a:noFill/>
        </p:spPr>
        <p:txBody>
          <a:bodyPr wrap="square" rtlCol="0">
            <a:spAutoFit/>
          </a:bodyPr>
          <a:lstStyle/>
          <a:p>
            <a:pPr algn="just"/>
            <a:r>
              <a:rPr lang="tr-TR" sz="2400" u="sng" dirty="0">
                <a:latin typeface="Arial" panose="020B0604020202020204" pitchFamily="34" charset="0"/>
                <a:cs typeface="Arial" panose="020B0604020202020204" pitchFamily="34" charset="0"/>
              </a:rPr>
              <a:t>UYGULAMA</a:t>
            </a:r>
            <a:endParaRPr lang="tr-TR" sz="2400" dirty="0"/>
          </a:p>
          <a:p>
            <a:pPr algn="just"/>
            <a:r>
              <a:rPr lang="tr-TR" sz="2400" dirty="0"/>
              <a:t>	</a:t>
            </a:r>
          </a:p>
          <a:p>
            <a:pPr algn="just"/>
            <a:r>
              <a:rPr lang="tr-TR" sz="2400" dirty="0">
                <a:latin typeface="Arial" panose="020B0604020202020204" pitchFamily="34" charset="0"/>
                <a:cs typeface="Arial" panose="020B0604020202020204" pitchFamily="34" charset="0"/>
              </a:rPr>
              <a:t>	Yıl sonunda işletmenin elindeki hisse senetlerine, çıkaran şirket tarafından 42.000 TL kâr payı tahakkuk ettirilmiştir.</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181 GELİR TAHAKKUKLARI		      42.000</a:t>
            </a:r>
          </a:p>
          <a:p>
            <a:pPr algn="just"/>
            <a:r>
              <a:rPr lang="tr-TR" b="1" dirty="0">
                <a:latin typeface="Arial" panose="020B0604020202020204" pitchFamily="34" charset="0"/>
                <a:cs typeface="Arial" panose="020B0604020202020204" pitchFamily="34" charset="0"/>
              </a:rPr>
              <a:t>         181.01 Kâr Payı Gelirleri</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649 DİĞ.OLĞN.GELİR VE		         42.000</a:t>
            </a:r>
          </a:p>
          <a:p>
            <a:pPr algn="just"/>
            <a:r>
              <a:rPr lang="tr-TR" b="1" dirty="0">
                <a:latin typeface="Arial" panose="020B0604020202020204" pitchFamily="34" charset="0"/>
                <a:cs typeface="Arial" panose="020B0604020202020204" pitchFamily="34" charset="0"/>
              </a:rPr>
              <a:t>		        KÂRLAR HS.</a:t>
            </a:r>
          </a:p>
          <a:p>
            <a:pPr algn="just"/>
            <a:r>
              <a:rPr lang="tr-TR"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a:t>
            </a:r>
          </a:p>
          <a:p>
            <a:pPr algn="just"/>
            <a:endParaRPr lang="tr-TR" sz="2400" dirty="0">
              <a:latin typeface="Arial" panose="020B0604020202020204" pitchFamily="34" charset="0"/>
              <a:cs typeface="Arial" panose="020B0604020202020204" pitchFamily="34" charset="0"/>
            </a:endParaRPr>
          </a:p>
          <a:p>
            <a:pPr algn="just"/>
            <a:endParaRPr lang="tr-TR" sz="2400" dirty="0"/>
          </a:p>
          <a:p>
            <a:pPr algn="just"/>
            <a:endParaRPr lang="tr-TR" sz="2400" dirty="0">
              <a:solidFill>
                <a:schemeClr val="tx2"/>
              </a:solidFill>
            </a:endParaRPr>
          </a:p>
          <a:p>
            <a:pPr algn="just"/>
            <a:endParaRPr lang="tr-TR" sz="2400" dirty="0">
              <a:solidFill>
                <a:schemeClr val="tx2"/>
              </a:solidFill>
            </a:endParaRPr>
          </a:p>
          <a:p>
            <a:pPr algn="just"/>
            <a:r>
              <a:rPr lang="tr-TR" sz="2400" dirty="0">
                <a:solidFill>
                  <a:schemeClr val="tx2"/>
                </a:solidFill>
              </a:rPr>
              <a:t>						</a:t>
            </a:r>
          </a:p>
        </p:txBody>
      </p:sp>
      <p:cxnSp>
        <p:nvCxnSpPr>
          <p:cNvPr id="3" name="42 Düz Bağlayıcı">
            <a:extLst>
              <a:ext uri="{FF2B5EF4-FFF2-40B4-BE49-F238E27FC236}">
                <a16:creationId xmlns:a16="http://schemas.microsoft.com/office/drawing/2014/main" id="{F822E0C2-063E-B240-B0A9-9594A46F75C4}"/>
              </a:ext>
            </a:extLst>
          </p:cNvPr>
          <p:cNvCxnSpPr>
            <a:cxnSpLocks/>
          </p:cNvCxnSpPr>
          <p:nvPr/>
        </p:nvCxnSpPr>
        <p:spPr>
          <a:xfrm>
            <a:off x="406918" y="3429000"/>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2 Düz Bağlayıcı">
            <a:extLst>
              <a:ext uri="{FF2B5EF4-FFF2-40B4-BE49-F238E27FC236}">
                <a16:creationId xmlns:a16="http://schemas.microsoft.com/office/drawing/2014/main" id="{FC02651F-39D9-2D46-A200-DDF620A5B6BE}"/>
              </a:ext>
            </a:extLst>
          </p:cNvPr>
          <p:cNvCxnSpPr>
            <a:cxnSpLocks/>
          </p:cNvCxnSpPr>
          <p:nvPr/>
        </p:nvCxnSpPr>
        <p:spPr>
          <a:xfrm>
            <a:off x="3310266" y="3406181"/>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34 Düz Bağlayıcı">
            <a:extLst>
              <a:ext uri="{FF2B5EF4-FFF2-40B4-BE49-F238E27FC236}">
                <a16:creationId xmlns:a16="http://schemas.microsoft.com/office/drawing/2014/main" id="{1436E8A5-B8C0-3F43-AE3D-620522B2EA86}"/>
              </a:ext>
            </a:extLst>
          </p:cNvPr>
          <p:cNvCxnSpPr>
            <a:cxnSpLocks/>
          </p:cNvCxnSpPr>
          <p:nvPr/>
        </p:nvCxnSpPr>
        <p:spPr>
          <a:xfrm>
            <a:off x="4860032" y="3417590"/>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34 Düz Bağlayıcı">
            <a:extLst>
              <a:ext uri="{FF2B5EF4-FFF2-40B4-BE49-F238E27FC236}">
                <a16:creationId xmlns:a16="http://schemas.microsoft.com/office/drawing/2014/main" id="{7097969B-8B28-F545-8F26-34D78FB6A224}"/>
              </a:ext>
            </a:extLst>
          </p:cNvPr>
          <p:cNvCxnSpPr>
            <a:cxnSpLocks/>
          </p:cNvCxnSpPr>
          <p:nvPr/>
        </p:nvCxnSpPr>
        <p:spPr>
          <a:xfrm>
            <a:off x="6012160" y="3429000"/>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34 Düz Bağlayıcı">
            <a:extLst>
              <a:ext uri="{FF2B5EF4-FFF2-40B4-BE49-F238E27FC236}">
                <a16:creationId xmlns:a16="http://schemas.microsoft.com/office/drawing/2014/main" id="{80D15E7E-B196-1F4E-8426-E8897D94C8C7}"/>
              </a:ext>
            </a:extLst>
          </p:cNvPr>
          <p:cNvCxnSpPr>
            <a:cxnSpLocks/>
          </p:cNvCxnSpPr>
          <p:nvPr/>
        </p:nvCxnSpPr>
        <p:spPr>
          <a:xfrm>
            <a:off x="7126690" y="3451819"/>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34 Düz Bağlayıcı">
            <a:extLst>
              <a:ext uri="{FF2B5EF4-FFF2-40B4-BE49-F238E27FC236}">
                <a16:creationId xmlns:a16="http://schemas.microsoft.com/office/drawing/2014/main" id="{14CC3DAA-9F85-E547-BCDA-CE343FE7742C}"/>
              </a:ext>
            </a:extLst>
          </p:cNvPr>
          <p:cNvCxnSpPr>
            <a:cxnSpLocks/>
          </p:cNvCxnSpPr>
          <p:nvPr/>
        </p:nvCxnSpPr>
        <p:spPr>
          <a:xfrm>
            <a:off x="406918" y="3429000"/>
            <a:ext cx="0" cy="1906436"/>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42 Düz Bağlayıcı">
            <a:extLst>
              <a:ext uri="{FF2B5EF4-FFF2-40B4-BE49-F238E27FC236}">
                <a16:creationId xmlns:a16="http://schemas.microsoft.com/office/drawing/2014/main" id="{73408CF4-11A2-2B46-B698-16F51D5CEA2A}"/>
              </a:ext>
            </a:extLst>
          </p:cNvPr>
          <p:cNvCxnSpPr>
            <a:cxnSpLocks/>
          </p:cNvCxnSpPr>
          <p:nvPr/>
        </p:nvCxnSpPr>
        <p:spPr>
          <a:xfrm flipV="1">
            <a:off x="406918" y="5335435"/>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42 Düz Bağlayıcı">
            <a:extLst>
              <a:ext uri="{FF2B5EF4-FFF2-40B4-BE49-F238E27FC236}">
                <a16:creationId xmlns:a16="http://schemas.microsoft.com/office/drawing/2014/main" id="{C1AC3B45-7451-C246-9BB5-0783BF1A517B}"/>
              </a:ext>
            </a:extLst>
          </p:cNvPr>
          <p:cNvCxnSpPr>
            <a:cxnSpLocks/>
          </p:cNvCxnSpPr>
          <p:nvPr/>
        </p:nvCxnSpPr>
        <p:spPr>
          <a:xfrm>
            <a:off x="3310266" y="5274200"/>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0784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ppt_x</p:attrName>
                                        </p:attrNameLst>
                                      </p:cBhvr>
                                      <p:tavLst>
                                        <p:tav tm="0">
                                          <p:val>
                                            <p:strVal val="#ppt_x-#ppt_w/2"/>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strVal val="#ppt_h"/>
                                          </p:val>
                                        </p:tav>
                                        <p:tav tm="100000">
                                          <p:val>
                                            <p:strVal val="#ppt_h"/>
                                          </p:val>
                                        </p:tav>
                                      </p:tavLst>
                                    </p:anim>
                                  </p:childTnLst>
                                </p:cTn>
                              </p:par>
                              <p:par>
                                <p:cTn id="18" presetID="37" presetClass="entr" presetSubtype="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900" decel="100000" fill="hold"/>
                                        <p:tgtEl>
                                          <p:spTgt spid="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900" decel="100000" fill="hold"/>
                                        <p:tgtEl>
                                          <p:spTgt spid="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900" decel="100000" fill="hold"/>
                                        <p:tgtEl>
                                          <p:spTgt spid="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900" decel="100000" fill="hold"/>
                                        <p:tgtEl>
                                          <p:spTgt spid="10"/>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42" fill="hold">
                            <p:stCondLst>
                              <p:cond delay="1500"/>
                            </p:stCondLst>
                            <p:childTnLst>
                              <p:par>
                                <p:cTn id="43" presetID="17" presetClass="entr" presetSubtype="8" fill="hold"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ppt_x</p:attrName>
                                        </p:attrNameLst>
                                      </p:cBhvr>
                                      <p:tavLst>
                                        <p:tav tm="0">
                                          <p:val>
                                            <p:strVal val="#ppt_x-#ppt_w/2"/>
                                          </p:val>
                                        </p:tav>
                                        <p:tav tm="100000">
                                          <p:val>
                                            <p:strVal val="#ppt_x"/>
                                          </p:val>
                                        </p:tav>
                                      </p:tavLst>
                                    </p:anim>
                                    <p:anim calcmode="lin" valueType="num">
                                      <p:cBhvr>
                                        <p:cTn id="46" dur="500" fill="hold"/>
                                        <p:tgtEl>
                                          <p:spTgt spid="11"/>
                                        </p:tgtEl>
                                        <p:attrNameLst>
                                          <p:attrName>ppt_y</p:attrName>
                                        </p:attrNameLst>
                                      </p:cBhvr>
                                      <p:tavLst>
                                        <p:tav tm="0">
                                          <p:val>
                                            <p:strVal val="#ppt_y"/>
                                          </p:val>
                                        </p:tav>
                                        <p:tav tm="100000">
                                          <p:val>
                                            <p:strVal val="#ppt_y"/>
                                          </p:val>
                                        </p:tav>
                                      </p:tavLst>
                                    </p:anim>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strVal val="#ppt_h"/>
                                          </p:val>
                                        </p:tav>
                                        <p:tav tm="100000">
                                          <p:val>
                                            <p:strVal val="#ppt_h"/>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ppt_x</p:attrName>
                                        </p:attrNameLst>
                                      </p:cBhvr>
                                      <p:tavLst>
                                        <p:tav tm="0">
                                          <p:val>
                                            <p:strVal val="#ppt_x-#ppt_w/2"/>
                                          </p:val>
                                        </p:tav>
                                        <p:tav tm="100000">
                                          <p:val>
                                            <p:strVal val="#ppt_x"/>
                                          </p:val>
                                        </p:tav>
                                      </p:tavLst>
                                    </p:anim>
                                    <p:anim calcmode="lin" valueType="num">
                                      <p:cBhvr>
                                        <p:cTn id="53" dur="500" fill="hold"/>
                                        <p:tgtEl>
                                          <p:spTgt spid="12"/>
                                        </p:tgtEl>
                                        <p:attrNameLst>
                                          <p:attrName>ppt_y</p:attrName>
                                        </p:attrNameLst>
                                      </p:cBhvr>
                                      <p:tavLst>
                                        <p:tav tm="0">
                                          <p:val>
                                            <p:strVal val="#ppt_y"/>
                                          </p:val>
                                        </p:tav>
                                        <p:tav tm="100000">
                                          <p:val>
                                            <p:strVal val="#ppt_y"/>
                                          </p:val>
                                        </p:tav>
                                      </p:tavLst>
                                    </p:anim>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251520" y="2708920"/>
            <a:ext cx="8583488" cy="2677656"/>
          </a:xfrm>
          <a:prstGeom prst="rect">
            <a:avLst/>
          </a:prstGeom>
          <a:noFill/>
        </p:spPr>
        <p:txBody>
          <a:bodyPr wrap="square" rtlCol="0">
            <a:spAutoFit/>
          </a:bodyPr>
          <a:lstStyle/>
          <a:p>
            <a:pPr algn="just"/>
            <a:r>
              <a:rPr lang="tr-TR" sz="2400" b="1" i="1" dirty="0">
                <a:latin typeface="Arial" panose="020B0604020202020204" pitchFamily="34" charset="0"/>
                <a:cs typeface="Arial" panose="020B0604020202020204" pitchFamily="34" charset="0"/>
              </a:rPr>
              <a:t>300  BANKA KREDİLERİ HESABI</a:t>
            </a:r>
          </a:p>
          <a:p>
            <a:pPr algn="just"/>
            <a:endParaRPr lang="tr-TR" sz="2400" dirty="0">
              <a:latin typeface="Arial" panose="020B0604020202020204" pitchFamily="34" charset="0"/>
              <a:cs typeface="Arial" panose="020B0604020202020204" pitchFamily="34" charset="0"/>
            </a:endParaRPr>
          </a:p>
          <a:p>
            <a:pPr algn="just"/>
            <a:r>
              <a:rPr lang="tr-TR" sz="2400" dirty="0">
                <a:latin typeface="Arial" panose="020B0604020202020204" pitchFamily="34" charset="0"/>
                <a:cs typeface="Arial" panose="020B0604020202020204" pitchFamily="34" charset="0"/>
              </a:rPr>
              <a:t>	İşletmeler tarafından bankadan alınan kredi tutarlarının kaydı için kullanılan bir hesaptır. Dönem sonlarına gelindiğinde bu hesap ile ilgili işlemlerin dönem sonu kayıtları yapılır.</a:t>
            </a:r>
            <a:endParaRPr lang="tr-TR" sz="2400" dirty="0">
              <a:solidFill>
                <a:schemeClr val="tx2"/>
              </a:solidFill>
            </a:endParaRPr>
          </a:p>
          <a:p>
            <a:pPr algn="just"/>
            <a:r>
              <a:rPr lang="tr-TR" sz="2400" dirty="0">
                <a:solidFill>
                  <a:schemeClr val="tx2"/>
                </a:solidFill>
              </a:rPr>
              <a:t>									</a:t>
            </a:r>
          </a:p>
        </p:txBody>
      </p:sp>
    </p:spTree>
    <p:extLst>
      <p:ext uri="{BB962C8B-B14F-4D97-AF65-F5344CB8AC3E}">
        <p14:creationId xmlns:p14="http://schemas.microsoft.com/office/powerpoint/2010/main" val="21458784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07504" y="1124744"/>
            <a:ext cx="8583488" cy="6278642"/>
          </a:xfrm>
          <a:prstGeom prst="rect">
            <a:avLst/>
          </a:prstGeom>
          <a:noFill/>
        </p:spPr>
        <p:txBody>
          <a:bodyPr wrap="square" rtlCol="0">
            <a:spAutoFit/>
          </a:bodyPr>
          <a:lstStyle/>
          <a:p>
            <a:pPr algn="just"/>
            <a:r>
              <a:rPr lang="tr-TR" sz="2400" u="sng" dirty="0">
                <a:latin typeface="Arial" panose="020B0604020202020204" pitchFamily="34" charset="0"/>
                <a:cs typeface="Arial" panose="020B0604020202020204" pitchFamily="34" charset="0"/>
              </a:rPr>
              <a:t>UYGULAMA</a:t>
            </a:r>
            <a:endParaRPr lang="tr-TR" sz="2400" dirty="0"/>
          </a:p>
          <a:p>
            <a:pPr algn="just"/>
            <a:r>
              <a:rPr lang="tr-TR" sz="2400" dirty="0"/>
              <a:t>	</a:t>
            </a:r>
          </a:p>
          <a:p>
            <a:pPr algn="just"/>
            <a:r>
              <a:rPr lang="tr-TR" sz="2400" dirty="0">
                <a:latin typeface="Arial" panose="020B0604020202020204" pitchFamily="34" charset="0"/>
                <a:cs typeface="Arial" panose="020B0604020202020204" pitchFamily="34" charset="0"/>
              </a:rPr>
              <a:t>	Yıl sonunda yapılan envanter çalışmalarında ;</a:t>
            </a:r>
          </a:p>
          <a:p>
            <a:pPr algn="just"/>
            <a:r>
              <a:rPr lang="tr-TR" sz="2400" dirty="0">
                <a:latin typeface="Arial" panose="020B0604020202020204" pitchFamily="34" charset="0"/>
                <a:cs typeface="Arial" panose="020B0604020202020204" pitchFamily="34" charset="0"/>
              </a:rPr>
              <a:t>a) Bankadan alınan uzun vadeli 400.000 TL kredinin 100.000 TL </a:t>
            </a:r>
            <a:r>
              <a:rPr lang="tr-TR" sz="2400" dirty="0" err="1">
                <a:latin typeface="Arial" panose="020B0604020202020204" pitchFamily="34" charset="0"/>
                <a:cs typeface="Arial" panose="020B0604020202020204" pitchFamily="34" charset="0"/>
              </a:rPr>
              <a:t>lik</a:t>
            </a:r>
            <a:r>
              <a:rPr lang="tr-TR" sz="2400" dirty="0">
                <a:latin typeface="Arial" panose="020B0604020202020204" pitchFamily="34" charset="0"/>
                <a:cs typeface="Arial" panose="020B0604020202020204" pitchFamily="34" charset="0"/>
              </a:rPr>
              <a:t> kısmının vadesinin 1 yılın altına indiği görülmüştür. </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400 BANKA KREDİLERİ HS.		     100.000</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300 BANKA KREDİLERİ		        100.000</a:t>
            </a:r>
          </a:p>
          <a:p>
            <a:pPr algn="just"/>
            <a:r>
              <a:rPr lang="tr-TR" b="1"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a:t>
            </a:r>
          </a:p>
          <a:p>
            <a:pPr algn="just"/>
            <a:endParaRPr lang="tr-TR" sz="2400" dirty="0">
              <a:latin typeface="Arial" panose="020B0604020202020204" pitchFamily="34" charset="0"/>
              <a:cs typeface="Arial" panose="020B0604020202020204" pitchFamily="34" charset="0"/>
            </a:endParaRPr>
          </a:p>
          <a:p>
            <a:pPr algn="just"/>
            <a:endParaRPr lang="tr-TR" sz="2400" dirty="0"/>
          </a:p>
          <a:p>
            <a:pPr algn="just"/>
            <a:endParaRPr lang="tr-TR" sz="2400" dirty="0">
              <a:solidFill>
                <a:schemeClr val="tx2"/>
              </a:solidFill>
            </a:endParaRPr>
          </a:p>
          <a:p>
            <a:pPr algn="just"/>
            <a:endParaRPr lang="tr-TR" sz="2400" dirty="0">
              <a:solidFill>
                <a:schemeClr val="tx2"/>
              </a:solidFill>
            </a:endParaRPr>
          </a:p>
          <a:p>
            <a:pPr algn="just"/>
            <a:r>
              <a:rPr lang="tr-TR" sz="2400" dirty="0">
                <a:solidFill>
                  <a:schemeClr val="tx2"/>
                </a:solidFill>
              </a:rPr>
              <a:t>						</a:t>
            </a:r>
          </a:p>
        </p:txBody>
      </p:sp>
      <p:cxnSp>
        <p:nvCxnSpPr>
          <p:cNvPr id="3" name="42 Düz Bağlayıcı">
            <a:extLst>
              <a:ext uri="{FF2B5EF4-FFF2-40B4-BE49-F238E27FC236}">
                <a16:creationId xmlns:a16="http://schemas.microsoft.com/office/drawing/2014/main" id="{F822E0C2-063E-B240-B0A9-9594A46F75C4}"/>
              </a:ext>
            </a:extLst>
          </p:cNvPr>
          <p:cNvCxnSpPr>
            <a:cxnSpLocks/>
          </p:cNvCxnSpPr>
          <p:nvPr/>
        </p:nvCxnSpPr>
        <p:spPr>
          <a:xfrm>
            <a:off x="406918" y="3429000"/>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2 Düz Bağlayıcı">
            <a:extLst>
              <a:ext uri="{FF2B5EF4-FFF2-40B4-BE49-F238E27FC236}">
                <a16:creationId xmlns:a16="http://schemas.microsoft.com/office/drawing/2014/main" id="{FC02651F-39D9-2D46-A200-DDF620A5B6BE}"/>
              </a:ext>
            </a:extLst>
          </p:cNvPr>
          <p:cNvCxnSpPr>
            <a:cxnSpLocks/>
          </p:cNvCxnSpPr>
          <p:nvPr/>
        </p:nvCxnSpPr>
        <p:spPr>
          <a:xfrm>
            <a:off x="3310266" y="3406181"/>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34 Düz Bağlayıcı">
            <a:extLst>
              <a:ext uri="{FF2B5EF4-FFF2-40B4-BE49-F238E27FC236}">
                <a16:creationId xmlns:a16="http://schemas.microsoft.com/office/drawing/2014/main" id="{1436E8A5-B8C0-3F43-AE3D-620522B2EA86}"/>
              </a:ext>
            </a:extLst>
          </p:cNvPr>
          <p:cNvCxnSpPr>
            <a:cxnSpLocks/>
          </p:cNvCxnSpPr>
          <p:nvPr/>
        </p:nvCxnSpPr>
        <p:spPr>
          <a:xfrm>
            <a:off x="4860032" y="3417590"/>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34 Düz Bağlayıcı">
            <a:extLst>
              <a:ext uri="{FF2B5EF4-FFF2-40B4-BE49-F238E27FC236}">
                <a16:creationId xmlns:a16="http://schemas.microsoft.com/office/drawing/2014/main" id="{7097969B-8B28-F545-8F26-34D78FB6A224}"/>
              </a:ext>
            </a:extLst>
          </p:cNvPr>
          <p:cNvCxnSpPr>
            <a:cxnSpLocks/>
          </p:cNvCxnSpPr>
          <p:nvPr/>
        </p:nvCxnSpPr>
        <p:spPr>
          <a:xfrm>
            <a:off x="6012160" y="3429000"/>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34 Düz Bağlayıcı">
            <a:extLst>
              <a:ext uri="{FF2B5EF4-FFF2-40B4-BE49-F238E27FC236}">
                <a16:creationId xmlns:a16="http://schemas.microsoft.com/office/drawing/2014/main" id="{80D15E7E-B196-1F4E-8426-E8897D94C8C7}"/>
              </a:ext>
            </a:extLst>
          </p:cNvPr>
          <p:cNvCxnSpPr>
            <a:cxnSpLocks/>
          </p:cNvCxnSpPr>
          <p:nvPr/>
        </p:nvCxnSpPr>
        <p:spPr>
          <a:xfrm>
            <a:off x="7126690" y="3451819"/>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34 Düz Bağlayıcı">
            <a:extLst>
              <a:ext uri="{FF2B5EF4-FFF2-40B4-BE49-F238E27FC236}">
                <a16:creationId xmlns:a16="http://schemas.microsoft.com/office/drawing/2014/main" id="{14CC3DAA-9F85-E547-BCDA-CE343FE7742C}"/>
              </a:ext>
            </a:extLst>
          </p:cNvPr>
          <p:cNvCxnSpPr>
            <a:cxnSpLocks/>
          </p:cNvCxnSpPr>
          <p:nvPr/>
        </p:nvCxnSpPr>
        <p:spPr>
          <a:xfrm>
            <a:off x="406918" y="3429000"/>
            <a:ext cx="0" cy="1906436"/>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42 Düz Bağlayıcı">
            <a:extLst>
              <a:ext uri="{FF2B5EF4-FFF2-40B4-BE49-F238E27FC236}">
                <a16:creationId xmlns:a16="http://schemas.microsoft.com/office/drawing/2014/main" id="{73408CF4-11A2-2B46-B698-16F51D5CEA2A}"/>
              </a:ext>
            </a:extLst>
          </p:cNvPr>
          <p:cNvCxnSpPr>
            <a:cxnSpLocks/>
          </p:cNvCxnSpPr>
          <p:nvPr/>
        </p:nvCxnSpPr>
        <p:spPr>
          <a:xfrm flipV="1">
            <a:off x="406918" y="5335435"/>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42 Düz Bağlayıcı">
            <a:extLst>
              <a:ext uri="{FF2B5EF4-FFF2-40B4-BE49-F238E27FC236}">
                <a16:creationId xmlns:a16="http://schemas.microsoft.com/office/drawing/2014/main" id="{C1AC3B45-7451-C246-9BB5-0783BF1A517B}"/>
              </a:ext>
            </a:extLst>
          </p:cNvPr>
          <p:cNvCxnSpPr>
            <a:cxnSpLocks/>
          </p:cNvCxnSpPr>
          <p:nvPr/>
        </p:nvCxnSpPr>
        <p:spPr>
          <a:xfrm>
            <a:off x="3310266" y="5274200"/>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4577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ppt_x</p:attrName>
                                        </p:attrNameLst>
                                      </p:cBhvr>
                                      <p:tavLst>
                                        <p:tav tm="0">
                                          <p:val>
                                            <p:strVal val="#ppt_x-#ppt_w/2"/>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strVal val="#ppt_h"/>
                                          </p:val>
                                        </p:tav>
                                        <p:tav tm="100000">
                                          <p:val>
                                            <p:strVal val="#ppt_h"/>
                                          </p:val>
                                        </p:tav>
                                      </p:tavLst>
                                    </p:anim>
                                  </p:childTnLst>
                                </p:cTn>
                              </p:par>
                              <p:par>
                                <p:cTn id="18" presetID="37" presetClass="entr" presetSubtype="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900" decel="100000" fill="hold"/>
                                        <p:tgtEl>
                                          <p:spTgt spid="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900" decel="100000" fill="hold"/>
                                        <p:tgtEl>
                                          <p:spTgt spid="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900" decel="100000" fill="hold"/>
                                        <p:tgtEl>
                                          <p:spTgt spid="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900" decel="100000" fill="hold"/>
                                        <p:tgtEl>
                                          <p:spTgt spid="10"/>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42" fill="hold">
                            <p:stCondLst>
                              <p:cond delay="1500"/>
                            </p:stCondLst>
                            <p:childTnLst>
                              <p:par>
                                <p:cTn id="43" presetID="17" presetClass="entr" presetSubtype="8" fill="hold"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ppt_x</p:attrName>
                                        </p:attrNameLst>
                                      </p:cBhvr>
                                      <p:tavLst>
                                        <p:tav tm="0">
                                          <p:val>
                                            <p:strVal val="#ppt_x-#ppt_w/2"/>
                                          </p:val>
                                        </p:tav>
                                        <p:tav tm="100000">
                                          <p:val>
                                            <p:strVal val="#ppt_x"/>
                                          </p:val>
                                        </p:tav>
                                      </p:tavLst>
                                    </p:anim>
                                    <p:anim calcmode="lin" valueType="num">
                                      <p:cBhvr>
                                        <p:cTn id="46" dur="500" fill="hold"/>
                                        <p:tgtEl>
                                          <p:spTgt spid="11"/>
                                        </p:tgtEl>
                                        <p:attrNameLst>
                                          <p:attrName>ppt_y</p:attrName>
                                        </p:attrNameLst>
                                      </p:cBhvr>
                                      <p:tavLst>
                                        <p:tav tm="0">
                                          <p:val>
                                            <p:strVal val="#ppt_y"/>
                                          </p:val>
                                        </p:tav>
                                        <p:tav tm="100000">
                                          <p:val>
                                            <p:strVal val="#ppt_y"/>
                                          </p:val>
                                        </p:tav>
                                      </p:tavLst>
                                    </p:anim>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strVal val="#ppt_h"/>
                                          </p:val>
                                        </p:tav>
                                        <p:tav tm="100000">
                                          <p:val>
                                            <p:strVal val="#ppt_h"/>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ppt_x</p:attrName>
                                        </p:attrNameLst>
                                      </p:cBhvr>
                                      <p:tavLst>
                                        <p:tav tm="0">
                                          <p:val>
                                            <p:strVal val="#ppt_x-#ppt_w/2"/>
                                          </p:val>
                                        </p:tav>
                                        <p:tav tm="100000">
                                          <p:val>
                                            <p:strVal val="#ppt_x"/>
                                          </p:val>
                                        </p:tav>
                                      </p:tavLst>
                                    </p:anim>
                                    <p:anim calcmode="lin" valueType="num">
                                      <p:cBhvr>
                                        <p:cTn id="53" dur="500" fill="hold"/>
                                        <p:tgtEl>
                                          <p:spTgt spid="12"/>
                                        </p:tgtEl>
                                        <p:attrNameLst>
                                          <p:attrName>ppt_y</p:attrName>
                                        </p:attrNameLst>
                                      </p:cBhvr>
                                      <p:tavLst>
                                        <p:tav tm="0">
                                          <p:val>
                                            <p:strVal val="#ppt_y"/>
                                          </p:val>
                                        </p:tav>
                                        <p:tav tm="100000">
                                          <p:val>
                                            <p:strVal val="#ppt_y"/>
                                          </p:val>
                                        </p:tav>
                                      </p:tavLst>
                                    </p:anim>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07504" y="1124744"/>
            <a:ext cx="8583488" cy="6278642"/>
          </a:xfrm>
          <a:prstGeom prst="rect">
            <a:avLst/>
          </a:prstGeom>
          <a:noFill/>
        </p:spPr>
        <p:txBody>
          <a:bodyPr wrap="square" rtlCol="0">
            <a:spAutoFit/>
          </a:bodyPr>
          <a:lstStyle/>
          <a:p>
            <a:pPr algn="just"/>
            <a:r>
              <a:rPr lang="tr-TR" sz="2400" u="sng" dirty="0">
                <a:latin typeface="Arial" panose="020B0604020202020204" pitchFamily="34" charset="0"/>
                <a:cs typeface="Arial" panose="020B0604020202020204" pitchFamily="34" charset="0"/>
              </a:rPr>
              <a:t>UYGULAMA</a:t>
            </a:r>
            <a:endParaRPr lang="tr-TR" sz="2400" dirty="0"/>
          </a:p>
          <a:p>
            <a:pPr algn="just"/>
            <a:r>
              <a:rPr lang="tr-TR" sz="2400" dirty="0"/>
              <a:t>	</a:t>
            </a:r>
          </a:p>
          <a:p>
            <a:pPr algn="just"/>
            <a:endParaRPr lang="tr-TR" sz="2400" dirty="0">
              <a:latin typeface="Arial" panose="020B0604020202020204" pitchFamily="34" charset="0"/>
              <a:cs typeface="Arial" panose="020B0604020202020204" pitchFamily="34" charset="0"/>
            </a:endParaRPr>
          </a:p>
          <a:p>
            <a:pPr marL="457200" indent="-457200" algn="just">
              <a:buAutoNum type="alphaLcParenR" startAt="2"/>
            </a:pPr>
            <a:r>
              <a:rPr lang="tr-TR" sz="2400" dirty="0">
                <a:latin typeface="Arial" panose="020B0604020202020204" pitchFamily="34" charset="0"/>
                <a:cs typeface="Arial" panose="020B0604020202020204" pitchFamily="34" charset="0"/>
              </a:rPr>
              <a:t>Bankadan alınan krediye 12.000 TL faiz hesaplandığı anlaşılmıştır.</a:t>
            </a:r>
          </a:p>
          <a:p>
            <a:pPr marL="342900" indent="-342900" algn="just">
              <a:buAutoNum type="alphaLcParenR" startAt="2"/>
            </a:pPr>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780 FİNANSMAN GİDERİ HS.		     12.000</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300 BANKA KREDİLERİ		        12.000</a:t>
            </a:r>
          </a:p>
          <a:p>
            <a:pPr algn="just"/>
            <a:r>
              <a:rPr lang="tr-TR" b="1"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a:t>
            </a:r>
          </a:p>
          <a:p>
            <a:pPr algn="just"/>
            <a:endParaRPr lang="tr-TR" sz="2400" dirty="0">
              <a:latin typeface="Arial" panose="020B0604020202020204" pitchFamily="34" charset="0"/>
              <a:cs typeface="Arial" panose="020B0604020202020204" pitchFamily="34" charset="0"/>
            </a:endParaRPr>
          </a:p>
          <a:p>
            <a:pPr algn="just"/>
            <a:endParaRPr lang="tr-TR" sz="2400" dirty="0"/>
          </a:p>
          <a:p>
            <a:pPr algn="just"/>
            <a:endParaRPr lang="tr-TR" sz="2400" dirty="0">
              <a:solidFill>
                <a:schemeClr val="tx2"/>
              </a:solidFill>
            </a:endParaRPr>
          </a:p>
          <a:p>
            <a:pPr algn="just"/>
            <a:endParaRPr lang="tr-TR" sz="2400" dirty="0">
              <a:solidFill>
                <a:schemeClr val="tx2"/>
              </a:solidFill>
            </a:endParaRPr>
          </a:p>
          <a:p>
            <a:pPr algn="just"/>
            <a:r>
              <a:rPr lang="tr-TR" sz="2400" dirty="0">
                <a:solidFill>
                  <a:schemeClr val="tx2"/>
                </a:solidFill>
              </a:rPr>
              <a:t>						</a:t>
            </a:r>
          </a:p>
        </p:txBody>
      </p:sp>
      <p:cxnSp>
        <p:nvCxnSpPr>
          <p:cNvPr id="3" name="42 Düz Bağlayıcı">
            <a:extLst>
              <a:ext uri="{FF2B5EF4-FFF2-40B4-BE49-F238E27FC236}">
                <a16:creationId xmlns:a16="http://schemas.microsoft.com/office/drawing/2014/main" id="{F822E0C2-063E-B240-B0A9-9594A46F75C4}"/>
              </a:ext>
            </a:extLst>
          </p:cNvPr>
          <p:cNvCxnSpPr>
            <a:cxnSpLocks/>
          </p:cNvCxnSpPr>
          <p:nvPr/>
        </p:nvCxnSpPr>
        <p:spPr>
          <a:xfrm>
            <a:off x="406918" y="3429000"/>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2 Düz Bağlayıcı">
            <a:extLst>
              <a:ext uri="{FF2B5EF4-FFF2-40B4-BE49-F238E27FC236}">
                <a16:creationId xmlns:a16="http://schemas.microsoft.com/office/drawing/2014/main" id="{FC02651F-39D9-2D46-A200-DDF620A5B6BE}"/>
              </a:ext>
            </a:extLst>
          </p:cNvPr>
          <p:cNvCxnSpPr>
            <a:cxnSpLocks/>
          </p:cNvCxnSpPr>
          <p:nvPr/>
        </p:nvCxnSpPr>
        <p:spPr>
          <a:xfrm>
            <a:off x="3310266" y="3406181"/>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34 Düz Bağlayıcı">
            <a:extLst>
              <a:ext uri="{FF2B5EF4-FFF2-40B4-BE49-F238E27FC236}">
                <a16:creationId xmlns:a16="http://schemas.microsoft.com/office/drawing/2014/main" id="{1436E8A5-B8C0-3F43-AE3D-620522B2EA86}"/>
              </a:ext>
            </a:extLst>
          </p:cNvPr>
          <p:cNvCxnSpPr>
            <a:cxnSpLocks/>
          </p:cNvCxnSpPr>
          <p:nvPr/>
        </p:nvCxnSpPr>
        <p:spPr>
          <a:xfrm>
            <a:off x="4860032" y="3417590"/>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34 Düz Bağlayıcı">
            <a:extLst>
              <a:ext uri="{FF2B5EF4-FFF2-40B4-BE49-F238E27FC236}">
                <a16:creationId xmlns:a16="http://schemas.microsoft.com/office/drawing/2014/main" id="{7097969B-8B28-F545-8F26-34D78FB6A224}"/>
              </a:ext>
            </a:extLst>
          </p:cNvPr>
          <p:cNvCxnSpPr>
            <a:cxnSpLocks/>
          </p:cNvCxnSpPr>
          <p:nvPr/>
        </p:nvCxnSpPr>
        <p:spPr>
          <a:xfrm>
            <a:off x="6012160" y="3429000"/>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34 Düz Bağlayıcı">
            <a:extLst>
              <a:ext uri="{FF2B5EF4-FFF2-40B4-BE49-F238E27FC236}">
                <a16:creationId xmlns:a16="http://schemas.microsoft.com/office/drawing/2014/main" id="{80D15E7E-B196-1F4E-8426-E8897D94C8C7}"/>
              </a:ext>
            </a:extLst>
          </p:cNvPr>
          <p:cNvCxnSpPr>
            <a:cxnSpLocks/>
          </p:cNvCxnSpPr>
          <p:nvPr/>
        </p:nvCxnSpPr>
        <p:spPr>
          <a:xfrm>
            <a:off x="7126690" y="3451819"/>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34 Düz Bağlayıcı">
            <a:extLst>
              <a:ext uri="{FF2B5EF4-FFF2-40B4-BE49-F238E27FC236}">
                <a16:creationId xmlns:a16="http://schemas.microsoft.com/office/drawing/2014/main" id="{14CC3DAA-9F85-E547-BCDA-CE343FE7742C}"/>
              </a:ext>
            </a:extLst>
          </p:cNvPr>
          <p:cNvCxnSpPr>
            <a:cxnSpLocks/>
          </p:cNvCxnSpPr>
          <p:nvPr/>
        </p:nvCxnSpPr>
        <p:spPr>
          <a:xfrm>
            <a:off x="406918" y="3429000"/>
            <a:ext cx="0" cy="1906436"/>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42 Düz Bağlayıcı">
            <a:extLst>
              <a:ext uri="{FF2B5EF4-FFF2-40B4-BE49-F238E27FC236}">
                <a16:creationId xmlns:a16="http://schemas.microsoft.com/office/drawing/2014/main" id="{73408CF4-11A2-2B46-B698-16F51D5CEA2A}"/>
              </a:ext>
            </a:extLst>
          </p:cNvPr>
          <p:cNvCxnSpPr>
            <a:cxnSpLocks/>
          </p:cNvCxnSpPr>
          <p:nvPr/>
        </p:nvCxnSpPr>
        <p:spPr>
          <a:xfrm flipV="1">
            <a:off x="406918" y="5335435"/>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42 Düz Bağlayıcı">
            <a:extLst>
              <a:ext uri="{FF2B5EF4-FFF2-40B4-BE49-F238E27FC236}">
                <a16:creationId xmlns:a16="http://schemas.microsoft.com/office/drawing/2014/main" id="{C1AC3B45-7451-C246-9BB5-0783BF1A517B}"/>
              </a:ext>
            </a:extLst>
          </p:cNvPr>
          <p:cNvCxnSpPr>
            <a:cxnSpLocks/>
          </p:cNvCxnSpPr>
          <p:nvPr/>
        </p:nvCxnSpPr>
        <p:spPr>
          <a:xfrm>
            <a:off x="3310266" y="5274200"/>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6760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ppt_x</p:attrName>
                                        </p:attrNameLst>
                                      </p:cBhvr>
                                      <p:tavLst>
                                        <p:tav tm="0">
                                          <p:val>
                                            <p:strVal val="#ppt_x-#ppt_w/2"/>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strVal val="#ppt_h"/>
                                          </p:val>
                                        </p:tav>
                                        <p:tav tm="100000">
                                          <p:val>
                                            <p:strVal val="#ppt_h"/>
                                          </p:val>
                                        </p:tav>
                                      </p:tavLst>
                                    </p:anim>
                                  </p:childTnLst>
                                </p:cTn>
                              </p:par>
                              <p:par>
                                <p:cTn id="18" presetID="37" presetClass="entr" presetSubtype="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900" decel="100000" fill="hold"/>
                                        <p:tgtEl>
                                          <p:spTgt spid="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900" decel="100000" fill="hold"/>
                                        <p:tgtEl>
                                          <p:spTgt spid="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900" decel="100000" fill="hold"/>
                                        <p:tgtEl>
                                          <p:spTgt spid="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900" decel="100000" fill="hold"/>
                                        <p:tgtEl>
                                          <p:spTgt spid="10"/>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42" fill="hold">
                            <p:stCondLst>
                              <p:cond delay="1500"/>
                            </p:stCondLst>
                            <p:childTnLst>
                              <p:par>
                                <p:cTn id="43" presetID="17" presetClass="entr" presetSubtype="8" fill="hold"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ppt_x</p:attrName>
                                        </p:attrNameLst>
                                      </p:cBhvr>
                                      <p:tavLst>
                                        <p:tav tm="0">
                                          <p:val>
                                            <p:strVal val="#ppt_x-#ppt_w/2"/>
                                          </p:val>
                                        </p:tav>
                                        <p:tav tm="100000">
                                          <p:val>
                                            <p:strVal val="#ppt_x"/>
                                          </p:val>
                                        </p:tav>
                                      </p:tavLst>
                                    </p:anim>
                                    <p:anim calcmode="lin" valueType="num">
                                      <p:cBhvr>
                                        <p:cTn id="46" dur="500" fill="hold"/>
                                        <p:tgtEl>
                                          <p:spTgt spid="11"/>
                                        </p:tgtEl>
                                        <p:attrNameLst>
                                          <p:attrName>ppt_y</p:attrName>
                                        </p:attrNameLst>
                                      </p:cBhvr>
                                      <p:tavLst>
                                        <p:tav tm="0">
                                          <p:val>
                                            <p:strVal val="#ppt_y"/>
                                          </p:val>
                                        </p:tav>
                                        <p:tav tm="100000">
                                          <p:val>
                                            <p:strVal val="#ppt_y"/>
                                          </p:val>
                                        </p:tav>
                                      </p:tavLst>
                                    </p:anim>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strVal val="#ppt_h"/>
                                          </p:val>
                                        </p:tav>
                                        <p:tav tm="100000">
                                          <p:val>
                                            <p:strVal val="#ppt_h"/>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ppt_x</p:attrName>
                                        </p:attrNameLst>
                                      </p:cBhvr>
                                      <p:tavLst>
                                        <p:tav tm="0">
                                          <p:val>
                                            <p:strVal val="#ppt_x-#ppt_w/2"/>
                                          </p:val>
                                        </p:tav>
                                        <p:tav tm="100000">
                                          <p:val>
                                            <p:strVal val="#ppt_x"/>
                                          </p:val>
                                        </p:tav>
                                      </p:tavLst>
                                    </p:anim>
                                    <p:anim calcmode="lin" valueType="num">
                                      <p:cBhvr>
                                        <p:cTn id="53" dur="500" fill="hold"/>
                                        <p:tgtEl>
                                          <p:spTgt spid="12"/>
                                        </p:tgtEl>
                                        <p:attrNameLst>
                                          <p:attrName>ppt_y</p:attrName>
                                        </p:attrNameLst>
                                      </p:cBhvr>
                                      <p:tavLst>
                                        <p:tav tm="0">
                                          <p:val>
                                            <p:strVal val="#ppt_y"/>
                                          </p:val>
                                        </p:tav>
                                        <p:tav tm="100000">
                                          <p:val>
                                            <p:strVal val="#ppt_y"/>
                                          </p:val>
                                        </p:tav>
                                      </p:tavLst>
                                    </p:anim>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07504" y="1124744"/>
            <a:ext cx="8583488" cy="6278642"/>
          </a:xfrm>
          <a:prstGeom prst="rect">
            <a:avLst/>
          </a:prstGeom>
          <a:noFill/>
        </p:spPr>
        <p:txBody>
          <a:bodyPr wrap="square" rtlCol="0">
            <a:spAutoFit/>
          </a:bodyPr>
          <a:lstStyle/>
          <a:p>
            <a:pPr algn="just"/>
            <a:r>
              <a:rPr lang="tr-TR" sz="2400" u="sng" dirty="0">
                <a:latin typeface="Arial" panose="020B0604020202020204" pitchFamily="34" charset="0"/>
                <a:cs typeface="Arial" panose="020B0604020202020204" pitchFamily="34" charset="0"/>
              </a:rPr>
              <a:t>UYGULAMA</a:t>
            </a:r>
            <a:endParaRPr lang="tr-TR" sz="2400" dirty="0"/>
          </a:p>
          <a:p>
            <a:pPr algn="just"/>
            <a:r>
              <a:rPr lang="tr-TR" sz="2400" dirty="0"/>
              <a:t>	</a:t>
            </a:r>
          </a:p>
          <a:p>
            <a:pPr algn="just"/>
            <a:r>
              <a:rPr lang="tr-TR" sz="2400" dirty="0">
                <a:latin typeface="Arial" panose="020B0604020202020204" pitchFamily="34" charset="0"/>
                <a:cs typeface="Arial" panose="020B0604020202020204" pitchFamily="34" charset="0"/>
              </a:rPr>
              <a:t>c) Banka hesabından kredi hesabına yapılan 30.000 TL </a:t>
            </a:r>
            <a:r>
              <a:rPr lang="tr-TR" sz="2400" dirty="0" err="1">
                <a:latin typeface="Arial" panose="020B0604020202020204" pitchFamily="34" charset="0"/>
                <a:cs typeface="Arial" panose="020B0604020202020204" pitchFamily="34" charset="0"/>
              </a:rPr>
              <a:t>lik</a:t>
            </a:r>
            <a:r>
              <a:rPr lang="tr-TR" sz="2400" dirty="0">
                <a:latin typeface="Arial" panose="020B0604020202020204" pitchFamily="34" charset="0"/>
                <a:cs typeface="Arial" panose="020B0604020202020204" pitchFamily="34" charset="0"/>
              </a:rPr>
              <a:t> virman kaydının yapılmadığı görülmüştür.</a:t>
            </a:r>
          </a:p>
          <a:p>
            <a:pPr algn="just"/>
            <a:endParaRPr lang="tr-TR" sz="2400" dirty="0">
              <a:latin typeface="Arial" panose="020B0604020202020204" pitchFamily="34" charset="0"/>
              <a:cs typeface="Arial" panose="020B0604020202020204" pitchFamily="34" charset="0"/>
            </a:endParaRPr>
          </a:p>
          <a:p>
            <a:pPr marL="342900" indent="-342900" algn="just">
              <a:buAutoNum type="alphaLcParenR" startAt="2"/>
            </a:pPr>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300 BANKA KREDİLERİ HS. 		     30.000</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102 BANKALAR HS. 		        30.000</a:t>
            </a:r>
          </a:p>
          <a:p>
            <a:pPr algn="just"/>
            <a:r>
              <a:rPr lang="tr-TR" b="1"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a:t>
            </a:r>
          </a:p>
          <a:p>
            <a:pPr algn="just"/>
            <a:endParaRPr lang="tr-TR" sz="2400" dirty="0">
              <a:latin typeface="Arial" panose="020B0604020202020204" pitchFamily="34" charset="0"/>
              <a:cs typeface="Arial" panose="020B0604020202020204" pitchFamily="34" charset="0"/>
            </a:endParaRPr>
          </a:p>
          <a:p>
            <a:pPr algn="just"/>
            <a:endParaRPr lang="tr-TR" sz="2400" dirty="0"/>
          </a:p>
          <a:p>
            <a:pPr algn="just"/>
            <a:endParaRPr lang="tr-TR" sz="2400" dirty="0">
              <a:solidFill>
                <a:schemeClr val="tx2"/>
              </a:solidFill>
            </a:endParaRPr>
          </a:p>
          <a:p>
            <a:pPr algn="just"/>
            <a:endParaRPr lang="tr-TR" sz="2400" dirty="0">
              <a:solidFill>
                <a:schemeClr val="tx2"/>
              </a:solidFill>
            </a:endParaRPr>
          </a:p>
          <a:p>
            <a:pPr algn="just"/>
            <a:r>
              <a:rPr lang="tr-TR" sz="2400" dirty="0">
                <a:solidFill>
                  <a:schemeClr val="tx2"/>
                </a:solidFill>
              </a:rPr>
              <a:t>						</a:t>
            </a:r>
          </a:p>
        </p:txBody>
      </p:sp>
      <p:cxnSp>
        <p:nvCxnSpPr>
          <p:cNvPr id="3" name="42 Düz Bağlayıcı">
            <a:extLst>
              <a:ext uri="{FF2B5EF4-FFF2-40B4-BE49-F238E27FC236}">
                <a16:creationId xmlns:a16="http://schemas.microsoft.com/office/drawing/2014/main" id="{F822E0C2-063E-B240-B0A9-9594A46F75C4}"/>
              </a:ext>
            </a:extLst>
          </p:cNvPr>
          <p:cNvCxnSpPr>
            <a:cxnSpLocks/>
          </p:cNvCxnSpPr>
          <p:nvPr/>
        </p:nvCxnSpPr>
        <p:spPr>
          <a:xfrm>
            <a:off x="406918" y="3429000"/>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2 Düz Bağlayıcı">
            <a:extLst>
              <a:ext uri="{FF2B5EF4-FFF2-40B4-BE49-F238E27FC236}">
                <a16:creationId xmlns:a16="http://schemas.microsoft.com/office/drawing/2014/main" id="{FC02651F-39D9-2D46-A200-DDF620A5B6BE}"/>
              </a:ext>
            </a:extLst>
          </p:cNvPr>
          <p:cNvCxnSpPr>
            <a:cxnSpLocks/>
          </p:cNvCxnSpPr>
          <p:nvPr/>
        </p:nvCxnSpPr>
        <p:spPr>
          <a:xfrm>
            <a:off x="3310266" y="3406181"/>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34 Düz Bağlayıcı">
            <a:extLst>
              <a:ext uri="{FF2B5EF4-FFF2-40B4-BE49-F238E27FC236}">
                <a16:creationId xmlns:a16="http://schemas.microsoft.com/office/drawing/2014/main" id="{1436E8A5-B8C0-3F43-AE3D-620522B2EA86}"/>
              </a:ext>
            </a:extLst>
          </p:cNvPr>
          <p:cNvCxnSpPr>
            <a:cxnSpLocks/>
          </p:cNvCxnSpPr>
          <p:nvPr/>
        </p:nvCxnSpPr>
        <p:spPr>
          <a:xfrm>
            <a:off x="4860032" y="3417590"/>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34 Düz Bağlayıcı">
            <a:extLst>
              <a:ext uri="{FF2B5EF4-FFF2-40B4-BE49-F238E27FC236}">
                <a16:creationId xmlns:a16="http://schemas.microsoft.com/office/drawing/2014/main" id="{7097969B-8B28-F545-8F26-34D78FB6A224}"/>
              </a:ext>
            </a:extLst>
          </p:cNvPr>
          <p:cNvCxnSpPr>
            <a:cxnSpLocks/>
          </p:cNvCxnSpPr>
          <p:nvPr/>
        </p:nvCxnSpPr>
        <p:spPr>
          <a:xfrm>
            <a:off x="6012160" y="3429000"/>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34 Düz Bağlayıcı">
            <a:extLst>
              <a:ext uri="{FF2B5EF4-FFF2-40B4-BE49-F238E27FC236}">
                <a16:creationId xmlns:a16="http://schemas.microsoft.com/office/drawing/2014/main" id="{80D15E7E-B196-1F4E-8426-E8897D94C8C7}"/>
              </a:ext>
            </a:extLst>
          </p:cNvPr>
          <p:cNvCxnSpPr>
            <a:cxnSpLocks/>
          </p:cNvCxnSpPr>
          <p:nvPr/>
        </p:nvCxnSpPr>
        <p:spPr>
          <a:xfrm>
            <a:off x="7126690" y="3451819"/>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34 Düz Bağlayıcı">
            <a:extLst>
              <a:ext uri="{FF2B5EF4-FFF2-40B4-BE49-F238E27FC236}">
                <a16:creationId xmlns:a16="http://schemas.microsoft.com/office/drawing/2014/main" id="{14CC3DAA-9F85-E547-BCDA-CE343FE7742C}"/>
              </a:ext>
            </a:extLst>
          </p:cNvPr>
          <p:cNvCxnSpPr>
            <a:cxnSpLocks/>
          </p:cNvCxnSpPr>
          <p:nvPr/>
        </p:nvCxnSpPr>
        <p:spPr>
          <a:xfrm>
            <a:off x="406918" y="3429000"/>
            <a:ext cx="0" cy="1906436"/>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42 Düz Bağlayıcı">
            <a:extLst>
              <a:ext uri="{FF2B5EF4-FFF2-40B4-BE49-F238E27FC236}">
                <a16:creationId xmlns:a16="http://schemas.microsoft.com/office/drawing/2014/main" id="{73408CF4-11A2-2B46-B698-16F51D5CEA2A}"/>
              </a:ext>
            </a:extLst>
          </p:cNvPr>
          <p:cNvCxnSpPr>
            <a:cxnSpLocks/>
          </p:cNvCxnSpPr>
          <p:nvPr/>
        </p:nvCxnSpPr>
        <p:spPr>
          <a:xfrm flipV="1">
            <a:off x="406918" y="5335435"/>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42 Düz Bağlayıcı">
            <a:extLst>
              <a:ext uri="{FF2B5EF4-FFF2-40B4-BE49-F238E27FC236}">
                <a16:creationId xmlns:a16="http://schemas.microsoft.com/office/drawing/2014/main" id="{C1AC3B45-7451-C246-9BB5-0783BF1A517B}"/>
              </a:ext>
            </a:extLst>
          </p:cNvPr>
          <p:cNvCxnSpPr>
            <a:cxnSpLocks/>
          </p:cNvCxnSpPr>
          <p:nvPr/>
        </p:nvCxnSpPr>
        <p:spPr>
          <a:xfrm>
            <a:off x="3310266" y="5274200"/>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3437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ppt_x</p:attrName>
                                        </p:attrNameLst>
                                      </p:cBhvr>
                                      <p:tavLst>
                                        <p:tav tm="0">
                                          <p:val>
                                            <p:strVal val="#ppt_x-#ppt_w/2"/>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strVal val="#ppt_h"/>
                                          </p:val>
                                        </p:tav>
                                        <p:tav tm="100000">
                                          <p:val>
                                            <p:strVal val="#ppt_h"/>
                                          </p:val>
                                        </p:tav>
                                      </p:tavLst>
                                    </p:anim>
                                  </p:childTnLst>
                                </p:cTn>
                              </p:par>
                              <p:par>
                                <p:cTn id="18" presetID="37" presetClass="entr" presetSubtype="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900" decel="100000" fill="hold"/>
                                        <p:tgtEl>
                                          <p:spTgt spid="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900" decel="100000" fill="hold"/>
                                        <p:tgtEl>
                                          <p:spTgt spid="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900" decel="100000" fill="hold"/>
                                        <p:tgtEl>
                                          <p:spTgt spid="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900" decel="100000" fill="hold"/>
                                        <p:tgtEl>
                                          <p:spTgt spid="10"/>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42" fill="hold">
                            <p:stCondLst>
                              <p:cond delay="1500"/>
                            </p:stCondLst>
                            <p:childTnLst>
                              <p:par>
                                <p:cTn id="43" presetID="17" presetClass="entr" presetSubtype="8" fill="hold"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ppt_x</p:attrName>
                                        </p:attrNameLst>
                                      </p:cBhvr>
                                      <p:tavLst>
                                        <p:tav tm="0">
                                          <p:val>
                                            <p:strVal val="#ppt_x-#ppt_w/2"/>
                                          </p:val>
                                        </p:tav>
                                        <p:tav tm="100000">
                                          <p:val>
                                            <p:strVal val="#ppt_x"/>
                                          </p:val>
                                        </p:tav>
                                      </p:tavLst>
                                    </p:anim>
                                    <p:anim calcmode="lin" valueType="num">
                                      <p:cBhvr>
                                        <p:cTn id="46" dur="500" fill="hold"/>
                                        <p:tgtEl>
                                          <p:spTgt spid="11"/>
                                        </p:tgtEl>
                                        <p:attrNameLst>
                                          <p:attrName>ppt_y</p:attrName>
                                        </p:attrNameLst>
                                      </p:cBhvr>
                                      <p:tavLst>
                                        <p:tav tm="0">
                                          <p:val>
                                            <p:strVal val="#ppt_y"/>
                                          </p:val>
                                        </p:tav>
                                        <p:tav tm="100000">
                                          <p:val>
                                            <p:strVal val="#ppt_y"/>
                                          </p:val>
                                        </p:tav>
                                      </p:tavLst>
                                    </p:anim>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strVal val="#ppt_h"/>
                                          </p:val>
                                        </p:tav>
                                        <p:tav tm="100000">
                                          <p:val>
                                            <p:strVal val="#ppt_h"/>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ppt_x</p:attrName>
                                        </p:attrNameLst>
                                      </p:cBhvr>
                                      <p:tavLst>
                                        <p:tav tm="0">
                                          <p:val>
                                            <p:strVal val="#ppt_x-#ppt_w/2"/>
                                          </p:val>
                                        </p:tav>
                                        <p:tav tm="100000">
                                          <p:val>
                                            <p:strVal val="#ppt_x"/>
                                          </p:val>
                                        </p:tav>
                                      </p:tavLst>
                                    </p:anim>
                                    <p:anim calcmode="lin" valueType="num">
                                      <p:cBhvr>
                                        <p:cTn id="53" dur="500" fill="hold"/>
                                        <p:tgtEl>
                                          <p:spTgt spid="12"/>
                                        </p:tgtEl>
                                        <p:attrNameLst>
                                          <p:attrName>ppt_y</p:attrName>
                                        </p:attrNameLst>
                                      </p:cBhvr>
                                      <p:tavLst>
                                        <p:tav tm="0">
                                          <p:val>
                                            <p:strVal val="#ppt_y"/>
                                          </p:val>
                                        </p:tav>
                                        <p:tav tm="100000">
                                          <p:val>
                                            <p:strVal val="#ppt_y"/>
                                          </p:val>
                                        </p:tav>
                                      </p:tavLst>
                                    </p:anim>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251520" y="2708920"/>
            <a:ext cx="8583488" cy="1938992"/>
          </a:xfrm>
          <a:prstGeom prst="rect">
            <a:avLst/>
          </a:prstGeom>
          <a:noFill/>
        </p:spPr>
        <p:txBody>
          <a:bodyPr wrap="square" rtlCol="0">
            <a:spAutoFit/>
          </a:bodyPr>
          <a:lstStyle/>
          <a:p>
            <a:pPr algn="just"/>
            <a:r>
              <a:rPr lang="tr-TR" sz="2400" b="1" i="1" dirty="0">
                <a:latin typeface="Arial" panose="020B0604020202020204" pitchFamily="34" charset="0"/>
                <a:cs typeface="Arial" panose="020B0604020202020204" pitchFamily="34" charset="0"/>
              </a:rPr>
              <a:t>320 SATICILAR HESABI</a:t>
            </a:r>
          </a:p>
          <a:p>
            <a:pPr algn="just"/>
            <a:endParaRPr lang="tr-TR" sz="2400" dirty="0">
              <a:latin typeface="Arial" panose="020B0604020202020204" pitchFamily="34" charset="0"/>
              <a:cs typeface="Arial" panose="020B0604020202020204" pitchFamily="34" charset="0"/>
            </a:endParaRPr>
          </a:p>
          <a:p>
            <a:pPr algn="just"/>
            <a:r>
              <a:rPr lang="tr-TR" sz="2400" dirty="0">
                <a:latin typeface="Arial" panose="020B0604020202020204" pitchFamily="34" charset="0"/>
                <a:cs typeface="Arial" panose="020B0604020202020204" pitchFamily="34" charset="0"/>
              </a:rPr>
              <a:t>	İşletmenin faaliyet konusu ile ilgili olarak satın almalar nedeniyle oluşan senetsiz borçların izlendiği hesaptır.</a:t>
            </a:r>
            <a:endParaRPr lang="tr-TR" sz="2400" dirty="0">
              <a:solidFill>
                <a:schemeClr val="tx2"/>
              </a:solidFill>
            </a:endParaRPr>
          </a:p>
          <a:p>
            <a:pPr algn="just"/>
            <a:r>
              <a:rPr lang="tr-TR" sz="2400" dirty="0">
                <a:solidFill>
                  <a:schemeClr val="tx2"/>
                </a:solidFill>
              </a:rPr>
              <a:t>									</a:t>
            </a:r>
          </a:p>
        </p:txBody>
      </p:sp>
    </p:spTree>
    <p:extLst>
      <p:ext uri="{BB962C8B-B14F-4D97-AF65-F5344CB8AC3E}">
        <p14:creationId xmlns:p14="http://schemas.microsoft.com/office/powerpoint/2010/main" val="41127601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07504" y="1124744"/>
            <a:ext cx="8583488" cy="6278642"/>
          </a:xfrm>
          <a:prstGeom prst="rect">
            <a:avLst/>
          </a:prstGeom>
          <a:noFill/>
        </p:spPr>
        <p:txBody>
          <a:bodyPr wrap="square" rtlCol="0">
            <a:spAutoFit/>
          </a:bodyPr>
          <a:lstStyle/>
          <a:p>
            <a:pPr algn="just"/>
            <a:r>
              <a:rPr lang="tr-TR" sz="2400" u="sng" dirty="0">
                <a:latin typeface="Arial" panose="020B0604020202020204" pitchFamily="34" charset="0"/>
                <a:cs typeface="Arial" panose="020B0604020202020204" pitchFamily="34" charset="0"/>
              </a:rPr>
              <a:t>UYGULAMA</a:t>
            </a:r>
            <a:endParaRPr lang="tr-TR" sz="2400" dirty="0"/>
          </a:p>
          <a:p>
            <a:pPr algn="just"/>
            <a:r>
              <a:rPr lang="tr-TR" sz="2400" dirty="0"/>
              <a:t>	</a:t>
            </a:r>
          </a:p>
          <a:p>
            <a:pPr algn="just"/>
            <a:r>
              <a:rPr lang="tr-TR" sz="2400" dirty="0">
                <a:latin typeface="Arial" panose="020B0604020202020204" pitchFamily="34" charset="0"/>
                <a:cs typeface="Arial" panose="020B0604020202020204" pitchFamily="34" charset="0"/>
              </a:rPr>
              <a:t>	Yıl sonunda yapılan envanter çalışmalarında ;</a:t>
            </a:r>
          </a:p>
          <a:p>
            <a:pPr algn="just"/>
            <a:r>
              <a:rPr lang="tr-TR" sz="2400" dirty="0">
                <a:latin typeface="Arial" panose="020B0604020202020204" pitchFamily="34" charset="0"/>
                <a:cs typeface="Arial" panose="020B0604020202020204" pitchFamily="34" charset="0"/>
              </a:rPr>
              <a:t>a) Satıcılara verilen 25.000 TL </a:t>
            </a:r>
            <a:r>
              <a:rPr lang="tr-TR" sz="2400" dirty="0" err="1">
                <a:latin typeface="Arial" panose="020B0604020202020204" pitchFamily="34" charset="0"/>
                <a:cs typeface="Arial" panose="020B0604020202020204" pitchFamily="34" charset="0"/>
              </a:rPr>
              <a:t>lik</a:t>
            </a:r>
            <a:r>
              <a:rPr lang="tr-TR" sz="2400" dirty="0">
                <a:latin typeface="Arial" panose="020B0604020202020204" pitchFamily="34" charset="0"/>
                <a:cs typeface="Arial" panose="020B0604020202020204" pitchFamily="34" charset="0"/>
              </a:rPr>
              <a:t> çekin (alınan) kaydedilmediği görülmüştür.</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320 SATICILAR HS.			     25.000</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101 ALINAN ÇEKLER		          25.000</a:t>
            </a:r>
          </a:p>
          <a:p>
            <a:pPr algn="just"/>
            <a:r>
              <a:rPr lang="tr-TR" b="1"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a:t>
            </a:r>
          </a:p>
          <a:p>
            <a:pPr algn="just"/>
            <a:endParaRPr lang="tr-TR" sz="2400" dirty="0">
              <a:latin typeface="Arial" panose="020B0604020202020204" pitchFamily="34" charset="0"/>
              <a:cs typeface="Arial" panose="020B0604020202020204" pitchFamily="34" charset="0"/>
            </a:endParaRPr>
          </a:p>
          <a:p>
            <a:pPr algn="just"/>
            <a:endParaRPr lang="tr-TR" sz="2400" dirty="0"/>
          </a:p>
          <a:p>
            <a:pPr algn="just"/>
            <a:endParaRPr lang="tr-TR" sz="2400" dirty="0">
              <a:solidFill>
                <a:schemeClr val="tx2"/>
              </a:solidFill>
            </a:endParaRPr>
          </a:p>
          <a:p>
            <a:pPr algn="just"/>
            <a:endParaRPr lang="tr-TR" sz="2400" dirty="0">
              <a:solidFill>
                <a:schemeClr val="tx2"/>
              </a:solidFill>
            </a:endParaRPr>
          </a:p>
          <a:p>
            <a:pPr algn="just"/>
            <a:r>
              <a:rPr lang="tr-TR" sz="2400" dirty="0">
                <a:solidFill>
                  <a:schemeClr val="tx2"/>
                </a:solidFill>
              </a:rPr>
              <a:t>						</a:t>
            </a:r>
          </a:p>
        </p:txBody>
      </p:sp>
      <p:cxnSp>
        <p:nvCxnSpPr>
          <p:cNvPr id="3" name="42 Düz Bağlayıcı">
            <a:extLst>
              <a:ext uri="{FF2B5EF4-FFF2-40B4-BE49-F238E27FC236}">
                <a16:creationId xmlns:a16="http://schemas.microsoft.com/office/drawing/2014/main" id="{F822E0C2-063E-B240-B0A9-9594A46F75C4}"/>
              </a:ext>
            </a:extLst>
          </p:cNvPr>
          <p:cNvCxnSpPr>
            <a:cxnSpLocks/>
          </p:cNvCxnSpPr>
          <p:nvPr/>
        </p:nvCxnSpPr>
        <p:spPr>
          <a:xfrm>
            <a:off x="406918" y="3429000"/>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2 Düz Bağlayıcı">
            <a:extLst>
              <a:ext uri="{FF2B5EF4-FFF2-40B4-BE49-F238E27FC236}">
                <a16:creationId xmlns:a16="http://schemas.microsoft.com/office/drawing/2014/main" id="{FC02651F-39D9-2D46-A200-DDF620A5B6BE}"/>
              </a:ext>
            </a:extLst>
          </p:cNvPr>
          <p:cNvCxnSpPr>
            <a:cxnSpLocks/>
          </p:cNvCxnSpPr>
          <p:nvPr/>
        </p:nvCxnSpPr>
        <p:spPr>
          <a:xfrm>
            <a:off x="3310266" y="3406181"/>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34 Düz Bağlayıcı">
            <a:extLst>
              <a:ext uri="{FF2B5EF4-FFF2-40B4-BE49-F238E27FC236}">
                <a16:creationId xmlns:a16="http://schemas.microsoft.com/office/drawing/2014/main" id="{1436E8A5-B8C0-3F43-AE3D-620522B2EA86}"/>
              </a:ext>
            </a:extLst>
          </p:cNvPr>
          <p:cNvCxnSpPr>
            <a:cxnSpLocks/>
          </p:cNvCxnSpPr>
          <p:nvPr/>
        </p:nvCxnSpPr>
        <p:spPr>
          <a:xfrm>
            <a:off x="4860032" y="3417590"/>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34 Düz Bağlayıcı">
            <a:extLst>
              <a:ext uri="{FF2B5EF4-FFF2-40B4-BE49-F238E27FC236}">
                <a16:creationId xmlns:a16="http://schemas.microsoft.com/office/drawing/2014/main" id="{7097969B-8B28-F545-8F26-34D78FB6A224}"/>
              </a:ext>
            </a:extLst>
          </p:cNvPr>
          <p:cNvCxnSpPr>
            <a:cxnSpLocks/>
          </p:cNvCxnSpPr>
          <p:nvPr/>
        </p:nvCxnSpPr>
        <p:spPr>
          <a:xfrm>
            <a:off x="6012160" y="3429000"/>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34 Düz Bağlayıcı">
            <a:extLst>
              <a:ext uri="{FF2B5EF4-FFF2-40B4-BE49-F238E27FC236}">
                <a16:creationId xmlns:a16="http://schemas.microsoft.com/office/drawing/2014/main" id="{80D15E7E-B196-1F4E-8426-E8897D94C8C7}"/>
              </a:ext>
            </a:extLst>
          </p:cNvPr>
          <p:cNvCxnSpPr>
            <a:cxnSpLocks/>
          </p:cNvCxnSpPr>
          <p:nvPr/>
        </p:nvCxnSpPr>
        <p:spPr>
          <a:xfrm>
            <a:off x="7126690" y="3451819"/>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34 Düz Bağlayıcı">
            <a:extLst>
              <a:ext uri="{FF2B5EF4-FFF2-40B4-BE49-F238E27FC236}">
                <a16:creationId xmlns:a16="http://schemas.microsoft.com/office/drawing/2014/main" id="{14CC3DAA-9F85-E547-BCDA-CE343FE7742C}"/>
              </a:ext>
            </a:extLst>
          </p:cNvPr>
          <p:cNvCxnSpPr>
            <a:cxnSpLocks/>
          </p:cNvCxnSpPr>
          <p:nvPr/>
        </p:nvCxnSpPr>
        <p:spPr>
          <a:xfrm>
            <a:off x="406918" y="3429000"/>
            <a:ext cx="0" cy="1906436"/>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42 Düz Bağlayıcı">
            <a:extLst>
              <a:ext uri="{FF2B5EF4-FFF2-40B4-BE49-F238E27FC236}">
                <a16:creationId xmlns:a16="http://schemas.microsoft.com/office/drawing/2014/main" id="{73408CF4-11A2-2B46-B698-16F51D5CEA2A}"/>
              </a:ext>
            </a:extLst>
          </p:cNvPr>
          <p:cNvCxnSpPr>
            <a:cxnSpLocks/>
          </p:cNvCxnSpPr>
          <p:nvPr/>
        </p:nvCxnSpPr>
        <p:spPr>
          <a:xfrm flipV="1">
            <a:off x="406918" y="5335435"/>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42 Düz Bağlayıcı">
            <a:extLst>
              <a:ext uri="{FF2B5EF4-FFF2-40B4-BE49-F238E27FC236}">
                <a16:creationId xmlns:a16="http://schemas.microsoft.com/office/drawing/2014/main" id="{C1AC3B45-7451-C246-9BB5-0783BF1A517B}"/>
              </a:ext>
            </a:extLst>
          </p:cNvPr>
          <p:cNvCxnSpPr>
            <a:cxnSpLocks/>
          </p:cNvCxnSpPr>
          <p:nvPr/>
        </p:nvCxnSpPr>
        <p:spPr>
          <a:xfrm>
            <a:off x="3310266" y="5274200"/>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1232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ppt_x</p:attrName>
                                        </p:attrNameLst>
                                      </p:cBhvr>
                                      <p:tavLst>
                                        <p:tav tm="0">
                                          <p:val>
                                            <p:strVal val="#ppt_x-#ppt_w/2"/>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strVal val="#ppt_h"/>
                                          </p:val>
                                        </p:tav>
                                        <p:tav tm="100000">
                                          <p:val>
                                            <p:strVal val="#ppt_h"/>
                                          </p:val>
                                        </p:tav>
                                      </p:tavLst>
                                    </p:anim>
                                  </p:childTnLst>
                                </p:cTn>
                              </p:par>
                              <p:par>
                                <p:cTn id="18" presetID="37" presetClass="entr" presetSubtype="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900" decel="100000" fill="hold"/>
                                        <p:tgtEl>
                                          <p:spTgt spid="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900" decel="100000" fill="hold"/>
                                        <p:tgtEl>
                                          <p:spTgt spid="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900" decel="100000" fill="hold"/>
                                        <p:tgtEl>
                                          <p:spTgt spid="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900" decel="100000" fill="hold"/>
                                        <p:tgtEl>
                                          <p:spTgt spid="10"/>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42" fill="hold">
                            <p:stCondLst>
                              <p:cond delay="1500"/>
                            </p:stCondLst>
                            <p:childTnLst>
                              <p:par>
                                <p:cTn id="43" presetID="17" presetClass="entr" presetSubtype="8" fill="hold"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ppt_x</p:attrName>
                                        </p:attrNameLst>
                                      </p:cBhvr>
                                      <p:tavLst>
                                        <p:tav tm="0">
                                          <p:val>
                                            <p:strVal val="#ppt_x-#ppt_w/2"/>
                                          </p:val>
                                        </p:tav>
                                        <p:tav tm="100000">
                                          <p:val>
                                            <p:strVal val="#ppt_x"/>
                                          </p:val>
                                        </p:tav>
                                      </p:tavLst>
                                    </p:anim>
                                    <p:anim calcmode="lin" valueType="num">
                                      <p:cBhvr>
                                        <p:cTn id="46" dur="500" fill="hold"/>
                                        <p:tgtEl>
                                          <p:spTgt spid="11"/>
                                        </p:tgtEl>
                                        <p:attrNameLst>
                                          <p:attrName>ppt_y</p:attrName>
                                        </p:attrNameLst>
                                      </p:cBhvr>
                                      <p:tavLst>
                                        <p:tav tm="0">
                                          <p:val>
                                            <p:strVal val="#ppt_y"/>
                                          </p:val>
                                        </p:tav>
                                        <p:tav tm="100000">
                                          <p:val>
                                            <p:strVal val="#ppt_y"/>
                                          </p:val>
                                        </p:tav>
                                      </p:tavLst>
                                    </p:anim>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strVal val="#ppt_h"/>
                                          </p:val>
                                        </p:tav>
                                        <p:tav tm="100000">
                                          <p:val>
                                            <p:strVal val="#ppt_h"/>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ppt_x</p:attrName>
                                        </p:attrNameLst>
                                      </p:cBhvr>
                                      <p:tavLst>
                                        <p:tav tm="0">
                                          <p:val>
                                            <p:strVal val="#ppt_x-#ppt_w/2"/>
                                          </p:val>
                                        </p:tav>
                                        <p:tav tm="100000">
                                          <p:val>
                                            <p:strVal val="#ppt_x"/>
                                          </p:val>
                                        </p:tav>
                                      </p:tavLst>
                                    </p:anim>
                                    <p:anim calcmode="lin" valueType="num">
                                      <p:cBhvr>
                                        <p:cTn id="53" dur="500" fill="hold"/>
                                        <p:tgtEl>
                                          <p:spTgt spid="12"/>
                                        </p:tgtEl>
                                        <p:attrNameLst>
                                          <p:attrName>ppt_y</p:attrName>
                                        </p:attrNameLst>
                                      </p:cBhvr>
                                      <p:tavLst>
                                        <p:tav tm="0">
                                          <p:val>
                                            <p:strVal val="#ppt_y"/>
                                          </p:val>
                                        </p:tav>
                                        <p:tav tm="100000">
                                          <p:val>
                                            <p:strVal val="#ppt_y"/>
                                          </p:val>
                                        </p:tav>
                                      </p:tavLst>
                                    </p:anim>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07504" y="1124744"/>
            <a:ext cx="8583488" cy="6555641"/>
          </a:xfrm>
          <a:prstGeom prst="rect">
            <a:avLst/>
          </a:prstGeom>
          <a:noFill/>
        </p:spPr>
        <p:txBody>
          <a:bodyPr wrap="square" rtlCol="0">
            <a:spAutoFit/>
          </a:bodyPr>
          <a:lstStyle/>
          <a:p>
            <a:pPr algn="just"/>
            <a:r>
              <a:rPr lang="tr-TR" sz="2400" u="sng" dirty="0">
                <a:latin typeface="Arial" panose="020B0604020202020204" pitchFamily="34" charset="0"/>
                <a:cs typeface="Arial" panose="020B0604020202020204" pitchFamily="34" charset="0"/>
              </a:rPr>
              <a:t>UYGULAMA</a:t>
            </a:r>
            <a:endParaRPr lang="tr-TR" sz="2400" dirty="0"/>
          </a:p>
          <a:p>
            <a:pPr algn="just"/>
            <a:r>
              <a:rPr lang="tr-TR" sz="2400" dirty="0"/>
              <a:t>	</a:t>
            </a:r>
          </a:p>
          <a:p>
            <a:pPr algn="just"/>
            <a:r>
              <a:rPr lang="tr-TR" sz="2400" dirty="0">
                <a:latin typeface="Arial" panose="020B0604020202020204" pitchFamily="34" charset="0"/>
                <a:cs typeface="Arial" panose="020B0604020202020204" pitchFamily="34" charset="0"/>
              </a:rPr>
              <a:t>b) Borçlandırılarak satın alınan mallardan KDV hariç 5.000 TL </a:t>
            </a:r>
            <a:r>
              <a:rPr lang="tr-TR" sz="2400" dirty="0" err="1">
                <a:latin typeface="Arial" panose="020B0604020202020204" pitchFamily="34" charset="0"/>
                <a:cs typeface="Arial" panose="020B0604020202020204" pitchFamily="34" charset="0"/>
              </a:rPr>
              <a:t>lik</a:t>
            </a:r>
            <a:r>
              <a:rPr lang="tr-TR" sz="2400" dirty="0">
                <a:latin typeface="Arial" panose="020B0604020202020204" pitchFamily="34" charset="0"/>
                <a:cs typeface="Arial" panose="020B0604020202020204" pitchFamily="34" charset="0"/>
              </a:rPr>
              <a:t> kısmı iade edildiği halde kaydı unutulmuştur.</a:t>
            </a:r>
          </a:p>
          <a:p>
            <a:pPr algn="just"/>
            <a:endParaRPr lang="tr-TR" sz="2400"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320 SATICILAR HS.			     5.900</a:t>
            </a:r>
          </a:p>
          <a:p>
            <a:pPr algn="just"/>
            <a:r>
              <a:rPr lang="tr-TR" b="1" dirty="0">
                <a:latin typeface="Arial" panose="020B0604020202020204" pitchFamily="34" charset="0"/>
                <a:cs typeface="Arial" panose="020B0604020202020204" pitchFamily="34" charset="0"/>
              </a:rPr>
              <a:t>          320.01 Ali Kara	</a:t>
            </a:r>
          </a:p>
          <a:p>
            <a:pPr algn="just"/>
            <a:r>
              <a:rPr lang="tr-TR" b="1" dirty="0">
                <a:latin typeface="Arial" panose="020B0604020202020204" pitchFamily="34" charset="0"/>
                <a:cs typeface="Arial" panose="020B0604020202020204" pitchFamily="34" charset="0"/>
              </a:rPr>
              <a:t>		153 TİCARİ MALLAR		          5.000</a:t>
            </a:r>
          </a:p>
          <a:p>
            <a:pPr algn="just"/>
            <a:r>
              <a:rPr lang="tr-TR" b="1" dirty="0">
                <a:latin typeface="Arial" panose="020B0604020202020204" pitchFamily="34" charset="0"/>
                <a:cs typeface="Arial" panose="020B0604020202020204" pitchFamily="34" charset="0"/>
              </a:rPr>
              <a:t>                             391 HESAPLANAN KDV 		             900</a:t>
            </a:r>
          </a:p>
          <a:p>
            <a:pPr algn="just"/>
            <a:r>
              <a:rPr lang="tr-TR" b="1" dirty="0">
                <a:latin typeface="Arial" panose="020B0604020202020204" pitchFamily="34" charset="0"/>
                <a:cs typeface="Arial" panose="020B0604020202020204" pitchFamily="34" charset="0"/>
              </a:rPr>
              <a:t>                  (veya)	191 İNDİRİLECEK KDV </a:t>
            </a:r>
          </a:p>
          <a:p>
            <a:pPr algn="just"/>
            <a:r>
              <a:rPr lang="tr-TR"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a:t>
            </a:r>
          </a:p>
          <a:p>
            <a:pPr algn="just"/>
            <a:endParaRPr lang="tr-TR" sz="2400" dirty="0">
              <a:latin typeface="Arial" panose="020B0604020202020204" pitchFamily="34" charset="0"/>
              <a:cs typeface="Arial" panose="020B0604020202020204" pitchFamily="34" charset="0"/>
            </a:endParaRPr>
          </a:p>
          <a:p>
            <a:pPr algn="just"/>
            <a:endParaRPr lang="tr-TR" sz="2400" dirty="0"/>
          </a:p>
          <a:p>
            <a:pPr algn="just"/>
            <a:endParaRPr lang="tr-TR" sz="2400" dirty="0">
              <a:solidFill>
                <a:schemeClr val="tx2"/>
              </a:solidFill>
            </a:endParaRPr>
          </a:p>
          <a:p>
            <a:pPr algn="just"/>
            <a:endParaRPr lang="tr-TR" sz="2400" dirty="0">
              <a:solidFill>
                <a:schemeClr val="tx2"/>
              </a:solidFill>
            </a:endParaRPr>
          </a:p>
          <a:p>
            <a:pPr algn="just"/>
            <a:r>
              <a:rPr lang="tr-TR" sz="2400" dirty="0">
                <a:solidFill>
                  <a:schemeClr val="tx2"/>
                </a:solidFill>
              </a:rPr>
              <a:t>						</a:t>
            </a:r>
          </a:p>
        </p:txBody>
      </p:sp>
      <p:cxnSp>
        <p:nvCxnSpPr>
          <p:cNvPr id="3" name="42 Düz Bağlayıcı">
            <a:extLst>
              <a:ext uri="{FF2B5EF4-FFF2-40B4-BE49-F238E27FC236}">
                <a16:creationId xmlns:a16="http://schemas.microsoft.com/office/drawing/2014/main" id="{F822E0C2-063E-B240-B0A9-9594A46F75C4}"/>
              </a:ext>
            </a:extLst>
          </p:cNvPr>
          <p:cNvCxnSpPr>
            <a:cxnSpLocks/>
          </p:cNvCxnSpPr>
          <p:nvPr/>
        </p:nvCxnSpPr>
        <p:spPr>
          <a:xfrm>
            <a:off x="406918" y="3429000"/>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2 Düz Bağlayıcı">
            <a:extLst>
              <a:ext uri="{FF2B5EF4-FFF2-40B4-BE49-F238E27FC236}">
                <a16:creationId xmlns:a16="http://schemas.microsoft.com/office/drawing/2014/main" id="{FC02651F-39D9-2D46-A200-DDF620A5B6BE}"/>
              </a:ext>
            </a:extLst>
          </p:cNvPr>
          <p:cNvCxnSpPr>
            <a:cxnSpLocks/>
          </p:cNvCxnSpPr>
          <p:nvPr/>
        </p:nvCxnSpPr>
        <p:spPr>
          <a:xfrm>
            <a:off x="3310266" y="3406181"/>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34 Düz Bağlayıcı">
            <a:extLst>
              <a:ext uri="{FF2B5EF4-FFF2-40B4-BE49-F238E27FC236}">
                <a16:creationId xmlns:a16="http://schemas.microsoft.com/office/drawing/2014/main" id="{1436E8A5-B8C0-3F43-AE3D-620522B2EA86}"/>
              </a:ext>
            </a:extLst>
          </p:cNvPr>
          <p:cNvCxnSpPr>
            <a:cxnSpLocks/>
          </p:cNvCxnSpPr>
          <p:nvPr/>
        </p:nvCxnSpPr>
        <p:spPr>
          <a:xfrm>
            <a:off x="4860032" y="3417590"/>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34 Düz Bağlayıcı">
            <a:extLst>
              <a:ext uri="{FF2B5EF4-FFF2-40B4-BE49-F238E27FC236}">
                <a16:creationId xmlns:a16="http://schemas.microsoft.com/office/drawing/2014/main" id="{7097969B-8B28-F545-8F26-34D78FB6A224}"/>
              </a:ext>
            </a:extLst>
          </p:cNvPr>
          <p:cNvCxnSpPr>
            <a:cxnSpLocks/>
          </p:cNvCxnSpPr>
          <p:nvPr/>
        </p:nvCxnSpPr>
        <p:spPr>
          <a:xfrm>
            <a:off x="6012160" y="3429000"/>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34 Düz Bağlayıcı">
            <a:extLst>
              <a:ext uri="{FF2B5EF4-FFF2-40B4-BE49-F238E27FC236}">
                <a16:creationId xmlns:a16="http://schemas.microsoft.com/office/drawing/2014/main" id="{80D15E7E-B196-1F4E-8426-E8897D94C8C7}"/>
              </a:ext>
            </a:extLst>
          </p:cNvPr>
          <p:cNvCxnSpPr>
            <a:cxnSpLocks/>
          </p:cNvCxnSpPr>
          <p:nvPr/>
        </p:nvCxnSpPr>
        <p:spPr>
          <a:xfrm>
            <a:off x="7126690" y="3451819"/>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34 Düz Bağlayıcı">
            <a:extLst>
              <a:ext uri="{FF2B5EF4-FFF2-40B4-BE49-F238E27FC236}">
                <a16:creationId xmlns:a16="http://schemas.microsoft.com/office/drawing/2014/main" id="{14CC3DAA-9F85-E547-BCDA-CE343FE7742C}"/>
              </a:ext>
            </a:extLst>
          </p:cNvPr>
          <p:cNvCxnSpPr>
            <a:cxnSpLocks/>
          </p:cNvCxnSpPr>
          <p:nvPr/>
        </p:nvCxnSpPr>
        <p:spPr>
          <a:xfrm>
            <a:off x="406918" y="3429000"/>
            <a:ext cx="0" cy="1906436"/>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42 Düz Bağlayıcı">
            <a:extLst>
              <a:ext uri="{FF2B5EF4-FFF2-40B4-BE49-F238E27FC236}">
                <a16:creationId xmlns:a16="http://schemas.microsoft.com/office/drawing/2014/main" id="{73408CF4-11A2-2B46-B698-16F51D5CEA2A}"/>
              </a:ext>
            </a:extLst>
          </p:cNvPr>
          <p:cNvCxnSpPr>
            <a:cxnSpLocks/>
          </p:cNvCxnSpPr>
          <p:nvPr/>
        </p:nvCxnSpPr>
        <p:spPr>
          <a:xfrm flipV="1">
            <a:off x="406918" y="5335435"/>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42 Düz Bağlayıcı">
            <a:extLst>
              <a:ext uri="{FF2B5EF4-FFF2-40B4-BE49-F238E27FC236}">
                <a16:creationId xmlns:a16="http://schemas.microsoft.com/office/drawing/2014/main" id="{C1AC3B45-7451-C246-9BB5-0783BF1A517B}"/>
              </a:ext>
            </a:extLst>
          </p:cNvPr>
          <p:cNvCxnSpPr>
            <a:cxnSpLocks/>
          </p:cNvCxnSpPr>
          <p:nvPr/>
        </p:nvCxnSpPr>
        <p:spPr>
          <a:xfrm>
            <a:off x="3310266" y="5274200"/>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4094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ppt_x</p:attrName>
                                        </p:attrNameLst>
                                      </p:cBhvr>
                                      <p:tavLst>
                                        <p:tav tm="0">
                                          <p:val>
                                            <p:strVal val="#ppt_x-#ppt_w/2"/>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strVal val="#ppt_h"/>
                                          </p:val>
                                        </p:tav>
                                        <p:tav tm="100000">
                                          <p:val>
                                            <p:strVal val="#ppt_h"/>
                                          </p:val>
                                        </p:tav>
                                      </p:tavLst>
                                    </p:anim>
                                  </p:childTnLst>
                                </p:cTn>
                              </p:par>
                              <p:par>
                                <p:cTn id="18" presetID="37" presetClass="entr" presetSubtype="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900" decel="100000" fill="hold"/>
                                        <p:tgtEl>
                                          <p:spTgt spid="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900" decel="100000" fill="hold"/>
                                        <p:tgtEl>
                                          <p:spTgt spid="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900" decel="100000" fill="hold"/>
                                        <p:tgtEl>
                                          <p:spTgt spid="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900" decel="100000" fill="hold"/>
                                        <p:tgtEl>
                                          <p:spTgt spid="10"/>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42" fill="hold">
                            <p:stCondLst>
                              <p:cond delay="1500"/>
                            </p:stCondLst>
                            <p:childTnLst>
                              <p:par>
                                <p:cTn id="43" presetID="17" presetClass="entr" presetSubtype="8" fill="hold"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ppt_x</p:attrName>
                                        </p:attrNameLst>
                                      </p:cBhvr>
                                      <p:tavLst>
                                        <p:tav tm="0">
                                          <p:val>
                                            <p:strVal val="#ppt_x-#ppt_w/2"/>
                                          </p:val>
                                        </p:tav>
                                        <p:tav tm="100000">
                                          <p:val>
                                            <p:strVal val="#ppt_x"/>
                                          </p:val>
                                        </p:tav>
                                      </p:tavLst>
                                    </p:anim>
                                    <p:anim calcmode="lin" valueType="num">
                                      <p:cBhvr>
                                        <p:cTn id="46" dur="500" fill="hold"/>
                                        <p:tgtEl>
                                          <p:spTgt spid="11"/>
                                        </p:tgtEl>
                                        <p:attrNameLst>
                                          <p:attrName>ppt_y</p:attrName>
                                        </p:attrNameLst>
                                      </p:cBhvr>
                                      <p:tavLst>
                                        <p:tav tm="0">
                                          <p:val>
                                            <p:strVal val="#ppt_y"/>
                                          </p:val>
                                        </p:tav>
                                        <p:tav tm="100000">
                                          <p:val>
                                            <p:strVal val="#ppt_y"/>
                                          </p:val>
                                        </p:tav>
                                      </p:tavLst>
                                    </p:anim>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strVal val="#ppt_h"/>
                                          </p:val>
                                        </p:tav>
                                        <p:tav tm="100000">
                                          <p:val>
                                            <p:strVal val="#ppt_h"/>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ppt_x</p:attrName>
                                        </p:attrNameLst>
                                      </p:cBhvr>
                                      <p:tavLst>
                                        <p:tav tm="0">
                                          <p:val>
                                            <p:strVal val="#ppt_x-#ppt_w/2"/>
                                          </p:val>
                                        </p:tav>
                                        <p:tav tm="100000">
                                          <p:val>
                                            <p:strVal val="#ppt_x"/>
                                          </p:val>
                                        </p:tav>
                                      </p:tavLst>
                                    </p:anim>
                                    <p:anim calcmode="lin" valueType="num">
                                      <p:cBhvr>
                                        <p:cTn id="53" dur="500" fill="hold"/>
                                        <p:tgtEl>
                                          <p:spTgt spid="12"/>
                                        </p:tgtEl>
                                        <p:attrNameLst>
                                          <p:attrName>ppt_y</p:attrName>
                                        </p:attrNameLst>
                                      </p:cBhvr>
                                      <p:tavLst>
                                        <p:tav tm="0">
                                          <p:val>
                                            <p:strVal val="#ppt_y"/>
                                          </p:val>
                                        </p:tav>
                                        <p:tav tm="100000">
                                          <p:val>
                                            <p:strVal val="#ppt_y"/>
                                          </p:val>
                                        </p:tav>
                                      </p:tavLst>
                                    </p:anim>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467C019-7CC5-6945-B273-9A95AF0394A2}"/>
              </a:ext>
            </a:extLst>
          </p:cNvPr>
          <p:cNvSpPr>
            <a:spLocks noGrp="1"/>
          </p:cNvSpPr>
          <p:nvPr>
            <p:ph type="title"/>
          </p:nvPr>
        </p:nvSpPr>
        <p:spPr>
          <a:xfrm>
            <a:off x="457200" y="1052736"/>
            <a:ext cx="8305800" cy="1143000"/>
          </a:xfrm>
        </p:spPr>
        <p:txBody>
          <a:bodyPr>
            <a:noAutofit/>
          </a:bodyPr>
          <a:lstStyle/>
          <a:p>
            <a:r>
              <a:rPr lang="tr-TR" sz="4000" dirty="0">
                <a:solidFill>
                  <a:schemeClr val="tx1"/>
                </a:solidFill>
                <a:latin typeface="Arial" panose="020B0604020202020204" pitchFamily="34" charset="0"/>
                <a:cs typeface="Arial" panose="020B0604020202020204" pitchFamily="34" charset="0"/>
              </a:rPr>
              <a:t>STOK HESAPLARININ ENVANTER VE DEĞERLEMESİ - DEVAM</a:t>
            </a:r>
          </a:p>
        </p:txBody>
      </p:sp>
      <p:sp>
        <p:nvSpPr>
          <p:cNvPr id="4" name="Metin kutusu 3">
            <a:extLst>
              <a:ext uri="{FF2B5EF4-FFF2-40B4-BE49-F238E27FC236}">
                <a16:creationId xmlns:a16="http://schemas.microsoft.com/office/drawing/2014/main" id="{D6AE68CE-4D68-FC4A-BB2C-6EBB074842A2}"/>
              </a:ext>
            </a:extLst>
          </p:cNvPr>
          <p:cNvSpPr txBox="1"/>
          <p:nvPr/>
        </p:nvSpPr>
        <p:spPr>
          <a:xfrm>
            <a:off x="179512" y="2276872"/>
            <a:ext cx="8583488" cy="5632311"/>
          </a:xfrm>
          <a:prstGeom prst="rect">
            <a:avLst/>
          </a:prstGeom>
          <a:noFill/>
        </p:spPr>
        <p:txBody>
          <a:bodyPr wrap="square" rtlCol="0">
            <a:spAutoFit/>
          </a:bodyPr>
          <a:lstStyle/>
          <a:p>
            <a:pPr algn="just"/>
            <a:r>
              <a:rPr lang="tr-TR" sz="2400" b="1" i="1" dirty="0">
                <a:latin typeface="Arial" panose="020B0604020202020204" pitchFamily="34" charset="0"/>
                <a:cs typeface="Arial" panose="020B0604020202020204" pitchFamily="34" charset="0"/>
              </a:rPr>
              <a:t>157 DİĞER STOKLAR HESABI</a:t>
            </a:r>
          </a:p>
          <a:p>
            <a:pPr algn="just"/>
            <a:endParaRPr lang="tr-TR" sz="2400" dirty="0">
              <a:latin typeface="Arial" panose="020B0604020202020204" pitchFamily="34" charset="0"/>
              <a:cs typeface="Arial" panose="020B0604020202020204" pitchFamily="34" charset="0"/>
            </a:endParaRPr>
          </a:p>
          <a:p>
            <a:pPr algn="just"/>
            <a:r>
              <a:rPr lang="tr-TR" sz="2400" dirty="0">
                <a:latin typeface="Arial" panose="020B0604020202020204" pitchFamily="34" charset="0"/>
                <a:cs typeface="Arial" panose="020B0604020202020204" pitchFamily="34" charset="0"/>
              </a:rPr>
              <a:t>	Daha önce açıklanan stok hesaplarından hiçbirinin kapsamına girmeyen ürün atık ve hurda gibi kalemler bu hesapta izlenir.</a:t>
            </a:r>
          </a:p>
          <a:p>
            <a:pPr algn="just"/>
            <a:r>
              <a:rPr lang="tr-TR" sz="2400" dirty="0">
                <a:latin typeface="Arial" panose="020B0604020202020204" pitchFamily="34" charset="0"/>
                <a:cs typeface="Arial" panose="020B0604020202020204" pitchFamily="34" charset="0"/>
              </a:rPr>
              <a:t>	Mal stokları çeşitli nedenlerle değerlerini kısmen veya tamamen kaybedebilirler. Fiziki, iktisadi ve teknik nedenlerden dolayı değeri kısmen düşen mallar, değeri düşen mallar olarak kabul edilir ve bu hesapta izlenirler. </a:t>
            </a:r>
          </a:p>
          <a:p>
            <a:pPr algn="just"/>
            <a:r>
              <a:rPr lang="tr-TR" sz="2400" dirty="0">
                <a:latin typeface="Arial" panose="020B0604020202020204" pitchFamily="34" charset="0"/>
                <a:cs typeface="Arial" panose="020B0604020202020204" pitchFamily="34" charset="0"/>
              </a:rPr>
              <a:t>	Yıl sonuna gelindiğinde yapılan envanter çalışmalarında bu tür mallar varsa bunlardan tamamen değeri  düşenler bu hesapta bekletilirler.</a:t>
            </a:r>
          </a:p>
          <a:p>
            <a:pPr algn="just"/>
            <a:endParaRPr lang="tr-TR" sz="2400" dirty="0">
              <a:solidFill>
                <a:schemeClr val="tx2"/>
              </a:solidFill>
            </a:endParaRPr>
          </a:p>
          <a:p>
            <a:pPr algn="just"/>
            <a:endParaRPr lang="tr-TR" sz="2400" dirty="0">
              <a:solidFill>
                <a:schemeClr val="tx2"/>
              </a:solidFill>
            </a:endParaRPr>
          </a:p>
          <a:p>
            <a:pPr algn="just"/>
            <a:r>
              <a:rPr lang="tr-TR" sz="2400" dirty="0">
                <a:solidFill>
                  <a:schemeClr val="tx2"/>
                </a:solidFill>
              </a:rPr>
              <a:t>									</a:t>
            </a:r>
          </a:p>
        </p:txBody>
      </p:sp>
    </p:spTree>
    <p:extLst>
      <p:ext uri="{BB962C8B-B14F-4D97-AF65-F5344CB8AC3E}">
        <p14:creationId xmlns:p14="http://schemas.microsoft.com/office/powerpoint/2010/main" val="26407384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07504" y="1124744"/>
            <a:ext cx="8583488" cy="6555641"/>
          </a:xfrm>
          <a:prstGeom prst="rect">
            <a:avLst/>
          </a:prstGeom>
          <a:noFill/>
        </p:spPr>
        <p:txBody>
          <a:bodyPr wrap="square" rtlCol="0">
            <a:spAutoFit/>
          </a:bodyPr>
          <a:lstStyle/>
          <a:p>
            <a:pPr algn="just"/>
            <a:r>
              <a:rPr lang="tr-TR" sz="2400" u="sng" dirty="0">
                <a:latin typeface="Arial" panose="020B0604020202020204" pitchFamily="34" charset="0"/>
                <a:cs typeface="Arial" panose="020B0604020202020204" pitchFamily="34" charset="0"/>
              </a:rPr>
              <a:t>UYGULAMA</a:t>
            </a:r>
            <a:endParaRPr lang="tr-TR" sz="2400" dirty="0"/>
          </a:p>
          <a:p>
            <a:pPr algn="just"/>
            <a:r>
              <a:rPr lang="tr-TR" sz="2400" dirty="0"/>
              <a:t>	</a:t>
            </a:r>
          </a:p>
          <a:p>
            <a:pPr marL="457200" indent="-457200" algn="just">
              <a:buAutoNum type="alphaLcParenR" startAt="3"/>
            </a:pPr>
            <a:r>
              <a:rPr lang="tr-TR" sz="2400" dirty="0">
                <a:latin typeface="Arial" panose="020B0604020202020204" pitchFamily="34" charset="0"/>
                <a:cs typeface="Arial" panose="020B0604020202020204" pitchFamily="34" charset="0"/>
              </a:rPr>
              <a:t>Satıcılara olan borçlar nedeniyle verilen 40.000 TL </a:t>
            </a:r>
            <a:r>
              <a:rPr lang="tr-TR" sz="2400" dirty="0" err="1">
                <a:latin typeface="Arial" panose="020B0604020202020204" pitchFamily="34" charset="0"/>
                <a:cs typeface="Arial" panose="020B0604020202020204" pitchFamily="34" charset="0"/>
              </a:rPr>
              <a:t>lik</a:t>
            </a:r>
            <a:r>
              <a:rPr lang="tr-TR" sz="2400" dirty="0">
                <a:latin typeface="Arial" panose="020B0604020202020204" pitchFamily="34" charset="0"/>
                <a:cs typeface="Arial" panose="020B0604020202020204" pitchFamily="34" charset="0"/>
              </a:rPr>
              <a:t> bir borç senedinin kaydının yapılmadığı anlaşılmıştır.</a:t>
            </a:r>
          </a:p>
          <a:p>
            <a:pPr algn="just"/>
            <a:endParaRPr lang="tr-TR" sz="2400"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320 SATICILAR HS.			     40.000</a:t>
            </a:r>
          </a:p>
          <a:p>
            <a:pPr algn="just"/>
            <a:r>
              <a:rPr lang="tr-TR" b="1" dirty="0">
                <a:latin typeface="Arial" panose="020B0604020202020204" pitchFamily="34" charset="0"/>
                <a:cs typeface="Arial" panose="020B0604020202020204" pitchFamily="34" charset="0"/>
              </a:rPr>
              <a:t>         320.09 Ali Alper</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321 BORÇ SENETLERİ		          40.000</a:t>
            </a:r>
          </a:p>
          <a:p>
            <a:pPr algn="just"/>
            <a:r>
              <a:rPr lang="tr-TR" b="1"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a:t>
            </a:r>
          </a:p>
          <a:p>
            <a:pPr algn="just"/>
            <a:endParaRPr lang="tr-TR" sz="2400" dirty="0">
              <a:latin typeface="Arial" panose="020B0604020202020204" pitchFamily="34" charset="0"/>
              <a:cs typeface="Arial" panose="020B0604020202020204" pitchFamily="34" charset="0"/>
            </a:endParaRPr>
          </a:p>
          <a:p>
            <a:pPr algn="just"/>
            <a:endParaRPr lang="tr-TR" sz="2400" dirty="0"/>
          </a:p>
          <a:p>
            <a:pPr algn="just"/>
            <a:endParaRPr lang="tr-TR" sz="2400" dirty="0">
              <a:solidFill>
                <a:schemeClr val="tx2"/>
              </a:solidFill>
            </a:endParaRPr>
          </a:p>
          <a:p>
            <a:pPr algn="just"/>
            <a:endParaRPr lang="tr-TR" sz="2400" dirty="0">
              <a:solidFill>
                <a:schemeClr val="tx2"/>
              </a:solidFill>
            </a:endParaRPr>
          </a:p>
          <a:p>
            <a:pPr algn="just"/>
            <a:r>
              <a:rPr lang="tr-TR" sz="2400" dirty="0">
                <a:solidFill>
                  <a:schemeClr val="tx2"/>
                </a:solidFill>
              </a:rPr>
              <a:t>						</a:t>
            </a:r>
          </a:p>
        </p:txBody>
      </p:sp>
      <p:cxnSp>
        <p:nvCxnSpPr>
          <p:cNvPr id="3" name="42 Düz Bağlayıcı">
            <a:extLst>
              <a:ext uri="{FF2B5EF4-FFF2-40B4-BE49-F238E27FC236}">
                <a16:creationId xmlns:a16="http://schemas.microsoft.com/office/drawing/2014/main" id="{F822E0C2-063E-B240-B0A9-9594A46F75C4}"/>
              </a:ext>
            </a:extLst>
          </p:cNvPr>
          <p:cNvCxnSpPr>
            <a:cxnSpLocks/>
          </p:cNvCxnSpPr>
          <p:nvPr/>
        </p:nvCxnSpPr>
        <p:spPr>
          <a:xfrm>
            <a:off x="406918" y="3429000"/>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2 Düz Bağlayıcı">
            <a:extLst>
              <a:ext uri="{FF2B5EF4-FFF2-40B4-BE49-F238E27FC236}">
                <a16:creationId xmlns:a16="http://schemas.microsoft.com/office/drawing/2014/main" id="{FC02651F-39D9-2D46-A200-DDF620A5B6BE}"/>
              </a:ext>
            </a:extLst>
          </p:cNvPr>
          <p:cNvCxnSpPr>
            <a:cxnSpLocks/>
          </p:cNvCxnSpPr>
          <p:nvPr/>
        </p:nvCxnSpPr>
        <p:spPr>
          <a:xfrm>
            <a:off x="3310266" y="3406181"/>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34 Düz Bağlayıcı">
            <a:extLst>
              <a:ext uri="{FF2B5EF4-FFF2-40B4-BE49-F238E27FC236}">
                <a16:creationId xmlns:a16="http://schemas.microsoft.com/office/drawing/2014/main" id="{1436E8A5-B8C0-3F43-AE3D-620522B2EA86}"/>
              </a:ext>
            </a:extLst>
          </p:cNvPr>
          <p:cNvCxnSpPr>
            <a:cxnSpLocks/>
          </p:cNvCxnSpPr>
          <p:nvPr/>
        </p:nvCxnSpPr>
        <p:spPr>
          <a:xfrm>
            <a:off x="4860032" y="3417590"/>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34 Düz Bağlayıcı">
            <a:extLst>
              <a:ext uri="{FF2B5EF4-FFF2-40B4-BE49-F238E27FC236}">
                <a16:creationId xmlns:a16="http://schemas.microsoft.com/office/drawing/2014/main" id="{7097969B-8B28-F545-8F26-34D78FB6A224}"/>
              </a:ext>
            </a:extLst>
          </p:cNvPr>
          <p:cNvCxnSpPr>
            <a:cxnSpLocks/>
          </p:cNvCxnSpPr>
          <p:nvPr/>
        </p:nvCxnSpPr>
        <p:spPr>
          <a:xfrm>
            <a:off x="6012160" y="3429000"/>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34 Düz Bağlayıcı">
            <a:extLst>
              <a:ext uri="{FF2B5EF4-FFF2-40B4-BE49-F238E27FC236}">
                <a16:creationId xmlns:a16="http://schemas.microsoft.com/office/drawing/2014/main" id="{80D15E7E-B196-1F4E-8426-E8897D94C8C7}"/>
              </a:ext>
            </a:extLst>
          </p:cNvPr>
          <p:cNvCxnSpPr>
            <a:cxnSpLocks/>
          </p:cNvCxnSpPr>
          <p:nvPr/>
        </p:nvCxnSpPr>
        <p:spPr>
          <a:xfrm>
            <a:off x="7126690" y="3451819"/>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34 Düz Bağlayıcı">
            <a:extLst>
              <a:ext uri="{FF2B5EF4-FFF2-40B4-BE49-F238E27FC236}">
                <a16:creationId xmlns:a16="http://schemas.microsoft.com/office/drawing/2014/main" id="{14CC3DAA-9F85-E547-BCDA-CE343FE7742C}"/>
              </a:ext>
            </a:extLst>
          </p:cNvPr>
          <p:cNvCxnSpPr>
            <a:cxnSpLocks/>
          </p:cNvCxnSpPr>
          <p:nvPr/>
        </p:nvCxnSpPr>
        <p:spPr>
          <a:xfrm>
            <a:off x="406918" y="3429000"/>
            <a:ext cx="0" cy="1906436"/>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42 Düz Bağlayıcı">
            <a:extLst>
              <a:ext uri="{FF2B5EF4-FFF2-40B4-BE49-F238E27FC236}">
                <a16:creationId xmlns:a16="http://schemas.microsoft.com/office/drawing/2014/main" id="{73408CF4-11A2-2B46-B698-16F51D5CEA2A}"/>
              </a:ext>
            </a:extLst>
          </p:cNvPr>
          <p:cNvCxnSpPr>
            <a:cxnSpLocks/>
          </p:cNvCxnSpPr>
          <p:nvPr/>
        </p:nvCxnSpPr>
        <p:spPr>
          <a:xfrm flipV="1">
            <a:off x="406918" y="5335435"/>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42 Düz Bağlayıcı">
            <a:extLst>
              <a:ext uri="{FF2B5EF4-FFF2-40B4-BE49-F238E27FC236}">
                <a16:creationId xmlns:a16="http://schemas.microsoft.com/office/drawing/2014/main" id="{C1AC3B45-7451-C246-9BB5-0783BF1A517B}"/>
              </a:ext>
            </a:extLst>
          </p:cNvPr>
          <p:cNvCxnSpPr>
            <a:cxnSpLocks/>
          </p:cNvCxnSpPr>
          <p:nvPr/>
        </p:nvCxnSpPr>
        <p:spPr>
          <a:xfrm>
            <a:off x="3310266" y="5274200"/>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5226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ppt_x</p:attrName>
                                        </p:attrNameLst>
                                      </p:cBhvr>
                                      <p:tavLst>
                                        <p:tav tm="0">
                                          <p:val>
                                            <p:strVal val="#ppt_x-#ppt_w/2"/>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strVal val="#ppt_h"/>
                                          </p:val>
                                        </p:tav>
                                        <p:tav tm="100000">
                                          <p:val>
                                            <p:strVal val="#ppt_h"/>
                                          </p:val>
                                        </p:tav>
                                      </p:tavLst>
                                    </p:anim>
                                  </p:childTnLst>
                                </p:cTn>
                              </p:par>
                              <p:par>
                                <p:cTn id="18" presetID="37" presetClass="entr" presetSubtype="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900" decel="100000" fill="hold"/>
                                        <p:tgtEl>
                                          <p:spTgt spid="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900" decel="100000" fill="hold"/>
                                        <p:tgtEl>
                                          <p:spTgt spid="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900" decel="100000" fill="hold"/>
                                        <p:tgtEl>
                                          <p:spTgt spid="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900" decel="100000" fill="hold"/>
                                        <p:tgtEl>
                                          <p:spTgt spid="10"/>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42" fill="hold">
                            <p:stCondLst>
                              <p:cond delay="1500"/>
                            </p:stCondLst>
                            <p:childTnLst>
                              <p:par>
                                <p:cTn id="43" presetID="17" presetClass="entr" presetSubtype="8" fill="hold"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ppt_x</p:attrName>
                                        </p:attrNameLst>
                                      </p:cBhvr>
                                      <p:tavLst>
                                        <p:tav tm="0">
                                          <p:val>
                                            <p:strVal val="#ppt_x-#ppt_w/2"/>
                                          </p:val>
                                        </p:tav>
                                        <p:tav tm="100000">
                                          <p:val>
                                            <p:strVal val="#ppt_x"/>
                                          </p:val>
                                        </p:tav>
                                      </p:tavLst>
                                    </p:anim>
                                    <p:anim calcmode="lin" valueType="num">
                                      <p:cBhvr>
                                        <p:cTn id="46" dur="500" fill="hold"/>
                                        <p:tgtEl>
                                          <p:spTgt spid="11"/>
                                        </p:tgtEl>
                                        <p:attrNameLst>
                                          <p:attrName>ppt_y</p:attrName>
                                        </p:attrNameLst>
                                      </p:cBhvr>
                                      <p:tavLst>
                                        <p:tav tm="0">
                                          <p:val>
                                            <p:strVal val="#ppt_y"/>
                                          </p:val>
                                        </p:tav>
                                        <p:tav tm="100000">
                                          <p:val>
                                            <p:strVal val="#ppt_y"/>
                                          </p:val>
                                        </p:tav>
                                      </p:tavLst>
                                    </p:anim>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strVal val="#ppt_h"/>
                                          </p:val>
                                        </p:tav>
                                        <p:tav tm="100000">
                                          <p:val>
                                            <p:strVal val="#ppt_h"/>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ppt_x</p:attrName>
                                        </p:attrNameLst>
                                      </p:cBhvr>
                                      <p:tavLst>
                                        <p:tav tm="0">
                                          <p:val>
                                            <p:strVal val="#ppt_x-#ppt_w/2"/>
                                          </p:val>
                                        </p:tav>
                                        <p:tav tm="100000">
                                          <p:val>
                                            <p:strVal val="#ppt_x"/>
                                          </p:val>
                                        </p:tav>
                                      </p:tavLst>
                                    </p:anim>
                                    <p:anim calcmode="lin" valueType="num">
                                      <p:cBhvr>
                                        <p:cTn id="53" dur="500" fill="hold"/>
                                        <p:tgtEl>
                                          <p:spTgt spid="12"/>
                                        </p:tgtEl>
                                        <p:attrNameLst>
                                          <p:attrName>ppt_y</p:attrName>
                                        </p:attrNameLst>
                                      </p:cBhvr>
                                      <p:tavLst>
                                        <p:tav tm="0">
                                          <p:val>
                                            <p:strVal val="#ppt_y"/>
                                          </p:val>
                                        </p:tav>
                                        <p:tav tm="100000">
                                          <p:val>
                                            <p:strVal val="#ppt_y"/>
                                          </p:val>
                                        </p:tav>
                                      </p:tavLst>
                                    </p:anim>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07504" y="1124744"/>
            <a:ext cx="8583488" cy="6278642"/>
          </a:xfrm>
          <a:prstGeom prst="rect">
            <a:avLst/>
          </a:prstGeom>
          <a:noFill/>
        </p:spPr>
        <p:txBody>
          <a:bodyPr wrap="square" rtlCol="0">
            <a:spAutoFit/>
          </a:bodyPr>
          <a:lstStyle/>
          <a:p>
            <a:pPr algn="just"/>
            <a:r>
              <a:rPr lang="tr-TR" sz="2400" u="sng" dirty="0">
                <a:latin typeface="Arial" panose="020B0604020202020204" pitchFamily="34" charset="0"/>
                <a:cs typeface="Arial" panose="020B0604020202020204" pitchFamily="34" charset="0"/>
              </a:rPr>
              <a:t>UYGULAMA</a:t>
            </a:r>
            <a:endParaRPr lang="tr-TR" sz="2400" dirty="0"/>
          </a:p>
          <a:p>
            <a:pPr algn="just"/>
            <a:r>
              <a:rPr lang="tr-TR" sz="2400" dirty="0"/>
              <a:t>	</a:t>
            </a:r>
          </a:p>
          <a:p>
            <a:pPr algn="just"/>
            <a:r>
              <a:rPr lang="tr-TR" sz="2400" dirty="0">
                <a:latin typeface="Arial" panose="020B0604020202020204" pitchFamily="34" charset="0"/>
                <a:cs typeface="Arial" panose="020B0604020202020204" pitchFamily="34" charset="0"/>
              </a:rPr>
              <a:t>d) Borç senetleri karşılığında imzalanıp verilen 30.000 TL </a:t>
            </a:r>
            <a:r>
              <a:rPr lang="tr-TR" sz="2400" dirty="0" err="1">
                <a:latin typeface="Arial" panose="020B0604020202020204" pitchFamily="34" charset="0"/>
                <a:cs typeface="Arial" panose="020B0604020202020204" pitchFamily="34" charset="0"/>
              </a:rPr>
              <a:t>lik</a:t>
            </a:r>
            <a:r>
              <a:rPr lang="tr-TR" sz="2400" dirty="0">
                <a:latin typeface="Arial" panose="020B0604020202020204" pitchFamily="34" charset="0"/>
                <a:cs typeface="Arial" panose="020B0604020202020204" pitchFamily="34" charset="0"/>
              </a:rPr>
              <a:t> çekin bankadan çekildiği belirlenmiştir. </a:t>
            </a:r>
          </a:p>
          <a:p>
            <a:pPr algn="just"/>
            <a:endParaRPr lang="tr-TR" sz="2400"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103 VERİLEN ÇEKLER VE ÖD.EMR.	       30.000</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102 BANKALAR HS.		          30.000</a:t>
            </a:r>
          </a:p>
          <a:p>
            <a:pPr algn="just"/>
            <a:r>
              <a:rPr lang="tr-TR" b="1"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a:t>
            </a:r>
          </a:p>
          <a:p>
            <a:pPr algn="just"/>
            <a:endParaRPr lang="tr-TR" sz="2400" dirty="0">
              <a:latin typeface="Arial" panose="020B0604020202020204" pitchFamily="34" charset="0"/>
              <a:cs typeface="Arial" panose="020B0604020202020204" pitchFamily="34" charset="0"/>
            </a:endParaRPr>
          </a:p>
          <a:p>
            <a:pPr algn="just"/>
            <a:endParaRPr lang="tr-TR" sz="2400" dirty="0"/>
          </a:p>
          <a:p>
            <a:pPr algn="just"/>
            <a:endParaRPr lang="tr-TR" sz="2400" dirty="0">
              <a:solidFill>
                <a:schemeClr val="tx2"/>
              </a:solidFill>
            </a:endParaRPr>
          </a:p>
          <a:p>
            <a:pPr algn="just"/>
            <a:endParaRPr lang="tr-TR" sz="2400" dirty="0">
              <a:solidFill>
                <a:schemeClr val="tx2"/>
              </a:solidFill>
            </a:endParaRPr>
          </a:p>
          <a:p>
            <a:pPr algn="just"/>
            <a:r>
              <a:rPr lang="tr-TR" sz="2400" dirty="0">
                <a:solidFill>
                  <a:schemeClr val="tx2"/>
                </a:solidFill>
              </a:rPr>
              <a:t>						</a:t>
            </a:r>
          </a:p>
        </p:txBody>
      </p:sp>
      <p:cxnSp>
        <p:nvCxnSpPr>
          <p:cNvPr id="3" name="42 Düz Bağlayıcı">
            <a:extLst>
              <a:ext uri="{FF2B5EF4-FFF2-40B4-BE49-F238E27FC236}">
                <a16:creationId xmlns:a16="http://schemas.microsoft.com/office/drawing/2014/main" id="{F822E0C2-063E-B240-B0A9-9594A46F75C4}"/>
              </a:ext>
            </a:extLst>
          </p:cNvPr>
          <p:cNvCxnSpPr>
            <a:cxnSpLocks/>
          </p:cNvCxnSpPr>
          <p:nvPr/>
        </p:nvCxnSpPr>
        <p:spPr>
          <a:xfrm>
            <a:off x="406918" y="3429000"/>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2 Düz Bağlayıcı">
            <a:extLst>
              <a:ext uri="{FF2B5EF4-FFF2-40B4-BE49-F238E27FC236}">
                <a16:creationId xmlns:a16="http://schemas.microsoft.com/office/drawing/2014/main" id="{FC02651F-39D9-2D46-A200-DDF620A5B6BE}"/>
              </a:ext>
            </a:extLst>
          </p:cNvPr>
          <p:cNvCxnSpPr>
            <a:cxnSpLocks/>
          </p:cNvCxnSpPr>
          <p:nvPr/>
        </p:nvCxnSpPr>
        <p:spPr>
          <a:xfrm>
            <a:off x="3310266" y="3406181"/>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34 Düz Bağlayıcı">
            <a:extLst>
              <a:ext uri="{FF2B5EF4-FFF2-40B4-BE49-F238E27FC236}">
                <a16:creationId xmlns:a16="http://schemas.microsoft.com/office/drawing/2014/main" id="{1436E8A5-B8C0-3F43-AE3D-620522B2EA86}"/>
              </a:ext>
            </a:extLst>
          </p:cNvPr>
          <p:cNvCxnSpPr>
            <a:cxnSpLocks/>
          </p:cNvCxnSpPr>
          <p:nvPr/>
        </p:nvCxnSpPr>
        <p:spPr>
          <a:xfrm>
            <a:off x="4860032" y="3417590"/>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34 Düz Bağlayıcı">
            <a:extLst>
              <a:ext uri="{FF2B5EF4-FFF2-40B4-BE49-F238E27FC236}">
                <a16:creationId xmlns:a16="http://schemas.microsoft.com/office/drawing/2014/main" id="{7097969B-8B28-F545-8F26-34D78FB6A224}"/>
              </a:ext>
            </a:extLst>
          </p:cNvPr>
          <p:cNvCxnSpPr>
            <a:cxnSpLocks/>
          </p:cNvCxnSpPr>
          <p:nvPr/>
        </p:nvCxnSpPr>
        <p:spPr>
          <a:xfrm>
            <a:off x="6012160" y="3429000"/>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34 Düz Bağlayıcı">
            <a:extLst>
              <a:ext uri="{FF2B5EF4-FFF2-40B4-BE49-F238E27FC236}">
                <a16:creationId xmlns:a16="http://schemas.microsoft.com/office/drawing/2014/main" id="{80D15E7E-B196-1F4E-8426-E8897D94C8C7}"/>
              </a:ext>
            </a:extLst>
          </p:cNvPr>
          <p:cNvCxnSpPr>
            <a:cxnSpLocks/>
          </p:cNvCxnSpPr>
          <p:nvPr/>
        </p:nvCxnSpPr>
        <p:spPr>
          <a:xfrm>
            <a:off x="7126690" y="3451819"/>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34 Düz Bağlayıcı">
            <a:extLst>
              <a:ext uri="{FF2B5EF4-FFF2-40B4-BE49-F238E27FC236}">
                <a16:creationId xmlns:a16="http://schemas.microsoft.com/office/drawing/2014/main" id="{14CC3DAA-9F85-E547-BCDA-CE343FE7742C}"/>
              </a:ext>
            </a:extLst>
          </p:cNvPr>
          <p:cNvCxnSpPr>
            <a:cxnSpLocks/>
          </p:cNvCxnSpPr>
          <p:nvPr/>
        </p:nvCxnSpPr>
        <p:spPr>
          <a:xfrm>
            <a:off x="406918" y="3429000"/>
            <a:ext cx="0" cy="1906436"/>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42 Düz Bağlayıcı">
            <a:extLst>
              <a:ext uri="{FF2B5EF4-FFF2-40B4-BE49-F238E27FC236}">
                <a16:creationId xmlns:a16="http://schemas.microsoft.com/office/drawing/2014/main" id="{73408CF4-11A2-2B46-B698-16F51D5CEA2A}"/>
              </a:ext>
            </a:extLst>
          </p:cNvPr>
          <p:cNvCxnSpPr>
            <a:cxnSpLocks/>
          </p:cNvCxnSpPr>
          <p:nvPr/>
        </p:nvCxnSpPr>
        <p:spPr>
          <a:xfrm flipV="1">
            <a:off x="406918" y="5335435"/>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42 Düz Bağlayıcı">
            <a:extLst>
              <a:ext uri="{FF2B5EF4-FFF2-40B4-BE49-F238E27FC236}">
                <a16:creationId xmlns:a16="http://schemas.microsoft.com/office/drawing/2014/main" id="{C1AC3B45-7451-C246-9BB5-0783BF1A517B}"/>
              </a:ext>
            </a:extLst>
          </p:cNvPr>
          <p:cNvCxnSpPr>
            <a:cxnSpLocks/>
          </p:cNvCxnSpPr>
          <p:nvPr/>
        </p:nvCxnSpPr>
        <p:spPr>
          <a:xfrm>
            <a:off x="3310266" y="5274200"/>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0674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ppt_x</p:attrName>
                                        </p:attrNameLst>
                                      </p:cBhvr>
                                      <p:tavLst>
                                        <p:tav tm="0">
                                          <p:val>
                                            <p:strVal val="#ppt_x-#ppt_w/2"/>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strVal val="#ppt_h"/>
                                          </p:val>
                                        </p:tav>
                                        <p:tav tm="100000">
                                          <p:val>
                                            <p:strVal val="#ppt_h"/>
                                          </p:val>
                                        </p:tav>
                                      </p:tavLst>
                                    </p:anim>
                                  </p:childTnLst>
                                </p:cTn>
                              </p:par>
                              <p:par>
                                <p:cTn id="18" presetID="37" presetClass="entr" presetSubtype="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900" decel="100000" fill="hold"/>
                                        <p:tgtEl>
                                          <p:spTgt spid="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900" decel="100000" fill="hold"/>
                                        <p:tgtEl>
                                          <p:spTgt spid="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900" decel="100000" fill="hold"/>
                                        <p:tgtEl>
                                          <p:spTgt spid="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900" decel="100000" fill="hold"/>
                                        <p:tgtEl>
                                          <p:spTgt spid="10"/>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42" fill="hold">
                            <p:stCondLst>
                              <p:cond delay="1500"/>
                            </p:stCondLst>
                            <p:childTnLst>
                              <p:par>
                                <p:cTn id="43" presetID="17" presetClass="entr" presetSubtype="8" fill="hold"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ppt_x</p:attrName>
                                        </p:attrNameLst>
                                      </p:cBhvr>
                                      <p:tavLst>
                                        <p:tav tm="0">
                                          <p:val>
                                            <p:strVal val="#ppt_x-#ppt_w/2"/>
                                          </p:val>
                                        </p:tav>
                                        <p:tav tm="100000">
                                          <p:val>
                                            <p:strVal val="#ppt_x"/>
                                          </p:val>
                                        </p:tav>
                                      </p:tavLst>
                                    </p:anim>
                                    <p:anim calcmode="lin" valueType="num">
                                      <p:cBhvr>
                                        <p:cTn id="46" dur="500" fill="hold"/>
                                        <p:tgtEl>
                                          <p:spTgt spid="11"/>
                                        </p:tgtEl>
                                        <p:attrNameLst>
                                          <p:attrName>ppt_y</p:attrName>
                                        </p:attrNameLst>
                                      </p:cBhvr>
                                      <p:tavLst>
                                        <p:tav tm="0">
                                          <p:val>
                                            <p:strVal val="#ppt_y"/>
                                          </p:val>
                                        </p:tav>
                                        <p:tav tm="100000">
                                          <p:val>
                                            <p:strVal val="#ppt_y"/>
                                          </p:val>
                                        </p:tav>
                                      </p:tavLst>
                                    </p:anim>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strVal val="#ppt_h"/>
                                          </p:val>
                                        </p:tav>
                                        <p:tav tm="100000">
                                          <p:val>
                                            <p:strVal val="#ppt_h"/>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ppt_x</p:attrName>
                                        </p:attrNameLst>
                                      </p:cBhvr>
                                      <p:tavLst>
                                        <p:tav tm="0">
                                          <p:val>
                                            <p:strVal val="#ppt_x-#ppt_w/2"/>
                                          </p:val>
                                        </p:tav>
                                        <p:tav tm="100000">
                                          <p:val>
                                            <p:strVal val="#ppt_x"/>
                                          </p:val>
                                        </p:tav>
                                      </p:tavLst>
                                    </p:anim>
                                    <p:anim calcmode="lin" valueType="num">
                                      <p:cBhvr>
                                        <p:cTn id="53" dur="500" fill="hold"/>
                                        <p:tgtEl>
                                          <p:spTgt spid="12"/>
                                        </p:tgtEl>
                                        <p:attrNameLst>
                                          <p:attrName>ppt_y</p:attrName>
                                        </p:attrNameLst>
                                      </p:cBhvr>
                                      <p:tavLst>
                                        <p:tav tm="0">
                                          <p:val>
                                            <p:strVal val="#ppt_y"/>
                                          </p:val>
                                        </p:tav>
                                        <p:tav tm="100000">
                                          <p:val>
                                            <p:strVal val="#ppt_y"/>
                                          </p:val>
                                        </p:tav>
                                      </p:tavLst>
                                    </p:anim>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79512" y="1484784"/>
            <a:ext cx="8583488" cy="4524315"/>
          </a:xfrm>
          <a:prstGeom prst="rect">
            <a:avLst/>
          </a:prstGeom>
          <a:noFill/>
        </p:spPr>
        <p:txBody>
          <a:bodyPr wrap="square" rtlCol="0">
            <a:spAutoFit/>
          </a:bodyPr>
          <a:lstStyle/>
          <a:p>
            <a:pPr algn="just"/>
            <a:r>
              <a:rPr lang="tr-TR" sz="2400" b="1" i="1" dirty="0">
                <a:latin typeface="Arial" panose="020B0604020202020204" pitchFamily="34" charset="0"/>
                <a:cs typeface="Arial" panose="020B0604020202020204" pitchFamily="34" charset="0"/>
              </a:rPr>
              <a:t>257 BİRİKMİŞ AMORTİSMANLAR HESABI</a:t>
            </a:r>
          </a:p>
          <a:p>
            <a:pPr algn="just"/>
            <a:endParaRPr lang="tr-TR" sz="2400" dirty="0">
              <a:latin typeface="Arial" panose="020B0604020202020204" pitchFamily="34" charset="0"/>
              <a:cs typeface="Arial" panose="020B0604020202020204" pitchFamily="34" charset="0"/>
            </a:endParaRPr>
          </a:p>
          <a:p>
            <a:pPr algn="just"/>
            <a:r>
              <a:rPr lang="tr-TR" sz="2400" dirty="0">
                <a:latin typeface="Arial" panose="020B0604020202020204" pitchFamily="34" charset="0"/>
                <a:cs typeface="Arial" panose="020B0604020202020204" pitchFamily="34" charset="0"/>
              </a:rPr>
              <a:t>	İşletmede 1 yıldan daha uzun süre kullanılan veya yararlanılan Duran Varlıkların; aşınma, yıpranma ve teknolojik olarak eskime sonucunda oluşan değer kayıpları amortisman olarak ifade edilir. </a:t>
            </a:r>
          </a:p>
          <a:p>
            <a:pPr algn="just"/>
            <a:r>
              <a:rPr lang="tr-TR" sz="2400" dirty="0">
                <a:latin typeface="Arial" panose="020B0604020202020204" pitchFamily="34" charset="0"/>
                <a:cs typeface="Arial" panose="020B0604020202020204" pitchFamily="34" charset="0"/>
              </a:rPr>
              <a:t>	Duran Varlıklara ait amortisman hesaplamaları da dönem sonlarında envanter ve dönem sonu işlemleri  bağlamında yapılır.</a:t>
            </a:r>
          </a:p>
          <a:p>
            <a:pPr algn="just"/>
            <a:r>
              <a:rPr lang="tr-TR" sz="2400" dirty="0">
                <a:latin typeface="Arial" panose="020B0604020202020204" pitchFamily="34" charset="0"/>
                <a:cs typeface="Arial" panose="020B0604020202020204" pitchFamily="34" charset="0"/>
              </a:rPr>
              <a:t>	Herhangi bir varlığın amortisman konusu olabilmesi için gerekli şartlar aşağıda belirtilmiştir.</a:t>
            </a:r>
            <a:endParaRPr lang="tr-TR" sz="2400" dirty="0">
              <a:solidFill>
                <a:schemeClr val="tx2"/>
              </a:solidFill>
            </a:endParaRPr>
          </a:p>
          <a:p>
            <a:pPr algn="just"/>
            <a:r>
              <a:rPr lang="tr-TR" sz="2400" dirty="0">
                <a:solidFill>
                  <a:schemeClr val="tx2"/>
                </a:solidFill>
              </a:rPr>
              <a:t>									</a:t>
            </a:r>
          </a:p>
        </p:txBody>
      </p:sp>
    </p:spTree>
    <p:extLst>
      <p:ext uri="{BB962C8B-B14F-4D97-AF65-F5344CB8AC3E}">
        <p14:creationId xmlns:p14="http://schemas.microsoft.com/office/powerpoint/2010/main" val="21910554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79512" y="1484784"/>
            <a:ext cx="8583488" cy="4524315"/>
          </a:xfrm>
          <a:prstGeom prst="rect">
            <a:avLst/>
          </a:prstGeom>
          <a:noFill/>
        </p:spPr>
        <p:txBody>
          <a:bodyPr wrap="square" rtlCol="0">
            <a:spAutoFit/>
          </a:bodyPr>
          <a:lstStyle/>
          <a:p>
            <a:pPr marL="457200" indent="-457200" algn="just">
              <a:buAutoNum type="alphaLcParenR"/>
            </a:pPr>
            <a:r>
              <a:rPr lang="tr-TR" sz="2400" dirty="0">
                <a:latin typeface="Arial" panose="020B0604020202020204" pitchFamily="34" charset="0"/>
                <a:cs typeface="Arial" panose="020B0604020202020204" pitchFamily="34" charset="0"/>
              </a:rPr>
              <a:t>İşletmenin hesaplarında ( kendi) olması gerekir.</a:t>
            </a:r>
          </a:p>
          <a:p>
            <a:pPr marL="457200" indent="-457200" algn="just">
              <a:buAutoNum type="alphaLcParenR"/>
            </a:pPr>
            <a:r>
              <a:rPr lang="tr-TR" sz="2400" dirty="0">
                <a:latin typeface="Arial" panose="020B0604020202020204" pitchFamily="34" charset="0"/>
                <a:cs typeface="Arial" panose="020B0604020202020204" pitchFamily="34" charset="0"/>
              </a:rPr>
              <a:t>Bir yıldan daha uzun süre kullanılması gerekir.</a:t>
            </a:r>
          </a:p>
          <a:p>
            <a:pPr marL="457200" indent="-457200" algn="just">
              <a:buAutoNum type="alphaLcParenR"/>
            </a:pPr>
            <a:r>
              <a:rPr lang="tr-TR" sz="2400" dirty="0">
                <a:latin typeface="Arial" panose="020B0604020202020204" pitchFamily="34" charset="0"/>
                <a:cs typeface="Arial" panose="020B0604020202020204" pitchFamily="34" charset="0"/>
              </a:rPr>
              <a:t>Aşınma, yıpranma ve değer düşüklüğüne maruz kalması gerekir.</a:t>
            </a:r>
          </a:p>
          <a:p>
            <a:pPr algn="just"/>
            <a:r>
              <a:rPr lang="tr-TR" sz="2400" dirty="0">
                <a:latin typeface="Arial" panose="020B0604020202020204" pitchFamily="34" charset="0"/>
                <a:cs typeface="Arial" panose="020B0604020202020204" pitchFamily="34" charset="0"/>
              </a:rPr>
              <a:t>	</a:t>
            </a:r>
          </a:p>
          <a:p>
            <a:pPr algn="just"/>
            <a:r>
              <a:rPr lang="tr-TR" sz="2400" dirty="0">
                <a:latin typeface="Arial" panose="020B0604020202020204" pitchFamily="34" charset="0"/>
                <a:cs typeface="Arial" panose="020B0604020202020204" pitchFamily="34" charset="0"/>
              </a:rPr>
              <a:t>	Dönem içindeki kullanma ve yararlanmalardan dolayı, duran varlıkların değerinde azalmalar oluşur. Bunlar işletme yönünden gider olarak kabul edildiklerinden, işletmenin mali durumunun ve faaliyet sonuçlarının gerçeğe uygun hesaplanabilmesi bakımından amortisman hesapları yapılır ve gider olarak kaydedilir.  </a:t>
            </a:r>
            <a:endParaRPr lang="tr-TR" sz="2400" dirty="0"/>
          </a:p>
          <a:p>
            <a:pPr algn="just"/>
            <a:r>
              <a:rPr lang="tr-TR" sz="2400" dirty="0">
                <a:solidFill>
                  <a:schemeClr val="tx2"/>
                </a:solidFill>
              </a:rPr>
              <a:t>									</a:t>
            </a:r>
          </a:p>
        </p:txBody>
      </p:sp>
    </p:spTree>
    <p:extLst>
      <p:ext uri="{BB962C8B-B14F-4D97-AF65-F5344CB8AC3E}">
        <p14:creationId xmlns:p14="http://schemas.microsoft.com/office/powerpoint/2010/main" val="29387893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79512" y="1484784"/>
            <a:ext cx="8583488" cy="5632311"/>
          </a:xfrm>
          <a:prstGeom prst="rect">
            <a:avLst/>
          </a:prstGeom>
          <a:noFill/>
        </p:spPr>
        <p:txBody>
          <a:bodyPr wrap="square" rtlCol="0">
            <a:spAutoFit/>
          </a:bodyPr>
          <a:lstStyle/>
          <a:p>
            <a:pPr algn="just"/>
            <a:r>
              <a:rPr lang="tr-TR" sz="2400" dirty="0">
                <a:latin typeface="Arial" panose="020B0604020202020204" pitchFamily="34" charset="0"/>
                <a:cs typeface="Arial" panose="020B0604020202020204" pitchFamily="34" charset="0"/>
              </a:rPr>
              <a:t>	Maddi olmayan duran varlıklarda değer azalışları itfa payı şeklinde ifade edilir. ( Fiziki yıpranma olmadığı için)</a:t>
            </a:r>
          </a:p>
          <a:p>
            <a:pPr algn="just"/>
            <a:r>
              <a:rPr lang="tr-TR" sz="2400" dirty="0">
                <a:latin typeface="Arial" panose="020B0604020202020204" pitchFamily="34" charset="0"/>
                <a:cs typeface="Arial" panose="020B0604020202020204" pitchFamily="34" charset="0"/>
              </a:rPr>
              <a:t>	Özel tükenmeye tabi varlıklarda da değer azalışları için ’’ Tükenme Payı ‘’ kavramı kullanılmaktadır. </a:t>
            </a:r>
          </a:p>
          <a:p>
            <a:pPr algn="just"/>
            <a:r>
              <a:rPr lang="tr-TR" sz="2400" dirty="0">
                <a:latin typeface="Arial" panose="020B0604020202020204" pitchFamily="34" charset="0"/>
                <a:cs typeface="Arial" panose="020B0604020202020204" pitchFamily="34" charset="0"/>
              </a:rPr>
              <a:t>	Türk vergi sisteminde amortisman konusu olan duran varlıklar şunlardır;</a:t>
            </a:r>
          </a:p>
          <a:p>
            <a:pPr marL="457200" indent="-457200" algn="just">
              <a:buAutoNum type="alphaLcParenR"/>
            </a:pPr>
            <a:r>
              <a:rPr lang="tr-TR" sz="2400" dirty="0">
                <a:latin typeface="Arial" panose="020B0604020202020204" pitchFamily="34" charset="0"/>
                <a:cs typeface="Arial" panose="020B0604020202020204" pitchFamily="34" charset="0"/>
              </a:rPr>
              <a:t>Gayrimenkuller, (Taşınmazlar)</a:t>
            </a:r>
          </a:p>
          <a:p>
            <a:pPr marL="457200" indent="-457200" algn="just">
              <a:buAutoNum type="alphaLcParenR"/>
            </a:pPr>
            <a:r>
              <a:rPr lang="tr-TR" sz="2400" dirty="0">
                <a:latin typeface="Arial" panose="020B0604020202020204" pitchFamily="34" charset="0"/>
                <a:cs typeface="Arial" panose="020B0604020202020204" pitchFamily="34" charset="0"/>
              </a:rPr>
              <a:t>Aletler, </a:t>
            </a:r>
            <a:r>
              <a:rPr lang="tr-TR" sz="2400" dirty="0" err="1">
                <a:latin typeface="Arial" panose="020B0604020202020204" pitchFamily="34" charset="0"/>
                <a:cs typeface="Arial" panose="020B0604020202020204" pitchFamily="34" charset="0"/>
              </a:rPr>
              <a:t>edavat</a:t>
            </a:r>
            <a:r>
              <a:rPr lang="tr-TR" sz="2400" dirty="0">
                <a:latin typeface="Arial" panose="020B0604020202020204" pitchFamily="34" charset="0"/>
                <a:cs typeface="Arial" panose="020B0604020202020204" pitchFamily="34" charset="0"/>
              </a:rPr>
              <a:t>, mefruşat,</a:t>
            </a:r>
          </a:p>
          <a:p>
            <a:pPr marL="457200" indent="-457200" algn="just">
              <a:buAutoNum type="alphaLcParenR"/>
            </a:pPr>
            <a:r>
              <a:rPr lang="tr-TR" sz="2400" dirty="0">
                <a:latin typeface="Arial" panose="020B0604020202020204" pitchFamily="34" charset="0"/>
                <a:cs typeface="Arial" panose="020B0604020202020204" pitchFamily="34" charset="0"/>
              </a:rPr>
              <a:t>Gayrimenkul sayılan gemiler,</a:t>
            </a:r>
          </a:p>
          <a:p>
            <a:pPr marL="457200" indent="-457200" algn="just">
              <a:buAutoNum type="alphaLcParenR"/>
            </a:pPr>
            <a:r>
              <a:rPr lang="tr-TR" sz="2400" dirty="0">
                <a:latin typeface="Arial" panose="020B0604020202020204" pitchFamily="34" charset="0"/>
                <a:cs typeface="Arial" panose="020B0604020202020204" pitchFamily="34" charset="0"/>
              </a:rPr>
              <a:t>Taşıtlar,</a:t>
            </a:r>
          </a:p>
          <a:p>
            <a:pPr marL="457200" indent="-457200" algn="just">
              <a:buAutoNum type="alphaLcParenR"/>
            </a:pPr>
            <a:r>
              <a:rPr lang="tr-TR" sz="2400" dirty="0">
                <a:latin typeface="Arial" panose="020B0604020202020204" pitchFamily="34" charset="0"/>
                <a:cs typeface="Arial" panose="020B0604020202020204" pitchFamily="34" charset="0"/>
              </a:rPr>
              <a:t>Gayri maddi haklar,</a:t>
            </a:r>
          </a:p>
          <a:p>
            <a:pPr marL="457200" indent="-457200" algn="just">
              <a:buAutoNum type="alphaLcParenR"/>
            </a:pPr>
            <a:r>
              <a:rPr lang="tr-TR" sz="2400" dirty="0">
                <a:latin typeface="Arial" panose="020B0604020202020204" pitchFamily="34" charset="0"/>
                <a:cs typeface="Arial" panose="020B0604020202020204" pitchFamily="34" charset="0"/>
              </a:rPr>
              <a:t>Sinema filmleri,</a:t>
            </a:r>
          </a:p>
          <a:p>
            <a:pPr marL="457200" indent="-457200" algn="just">
              <a:buAutoNum type="alphaLcParenR"/>
            </a:pPr>
            <a:r>
              <a:rPr lang="tr-TR" sz="2400" dirty="0">
                <a:latin typeface="Arial" panose="020B0604020202020204" pitchFamily="34" charset="0"/>
                <a:cs typeface="Arial" panose="020B0604020202020204" pitchFamily="34" charset="0"/>
              </a:rPr>
              <a:t>Demirbaşlar,</a:t>
            </a:r>
          </a:p>
          <a:p>
            <a:pPr marL="457200" indent="-457200" algn="just">
              <a:buAutoNum type="alphaLcParenR"/>
            </a:pPr>
            <a:r>
              <a:rPr lang="tr-TR" sz="2400" dirty="0">
                <a:latin typeface="Arial" panose="020B0604020202020204" pitchFamily="34" charset="0"/>
                <a:cs typeface="Arial" panose="020B0604020202020204" pitchFamily="34" charset="0"/>
              </a:rPr>
              <a:t>Tesis makine ve cihazlar.</a:t>
            </a:r>
            <a:endParaRPr lang="tr-TR" sz="2400" dirty="0"/>
          </a:p>
          <a:p>
            <a:pPr algn="just"/>
            <a:r>
              <a:rPr lang="tr-TR" sz="2400" dirty="0">
                <a:solidFill>
                  <a:schemeClr val="tx2"/>
                </a:solidFill>
              </a:rPr>
              <a:t>									</a:t>
            </a:r>
          </a:p>
        </p:txBody>
      </p:sp>
    </p:spTree>
    <p:extLst>
      <p:ext uri="{BB962C8B-B14F-4D97-AF65-F5344CB8AC3E}">
        <p14:creationId xmlns:p14="http://schemas.microsoft.com/office/powerpoint/2010/main" val="22342957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79512" y="1484784"/>
            <a:ext cx="8583488" cy="4893647"/>
          </a:xfrm>
          <a:prstGeom prst="rect">
            <a:avLst/>
          </a:prstGeom>
          <a:noFill/>
        </p:spPr>
        <p:txBody>
          <a:bodyPr wrap="square" rtlCol="0">
            <a:spAutoFit/>
          </a:bodyPr>
          <a:lstStyle/>
          <a:p>
            <a:pPr algn="just"/>
            <a:r>
              <a:rPr lang="tr-TR" sz="2400" dirty="0">
                <a:latin typeface="Arial" panose="020B0604020202020204" pitchFamily="34" charset="0"/>
                <a:cs typeface="Arial" panose="020B0604020202020204" pitchFamily="34" charset="0"/>
              </a:rPr>
              <a:t>	Amortisman hesaplama yöntemleri (VUK)</a:t>
            </a:r>
          </a:p>
          <a:p>
            <a:pPr algn="just"/>
            <a:endParaRPr lang="tr-TR" sz="2400" dirty="0">
              <a:latin typeface="Arial" panose="020B0604020202020204" pitchFamily="34" charset="0"/>
              <a:cs typeface="Arial" panose="020B0604020202020204" pitchFamily="34" charset="0"/>
            </a:endParaRPr>
          </a:p>
          <a:p>
            <a:pPr marL="457200" indent="-457200" algn="just">
              <a:buAutoNum type="alphaLcParenR"/>
            </a:pPr>
            <a:r>
              <a:rPr lang="tr-TR" sz="2400" dirty="0">
                <a:latin typeface="Arial" panose="020B0604020202020204" pitchFamily="34" charset="0"/>
                <a:cs typeface="Arial" panose="020B0604020202020204" pitchFamily="34" charset="0"/>
              </a:rPr>
              <a:t>Normal Amortisman yöntemi,</a:t>
            </a:r>
          </a:p>
          <a:p>
            <a:pPr marL="457200" indent="-457200" algn="just">
              <a:buAutoNum type="alphaLcParenR"/>
            </a:pPr>
            <a:r>
              <a:rPr lang="tr-TR" sz="2400" dirty="0">
                <a:latin typeface="Arial" panose="020B0604020202020204" pitchFamily="34" charset="0"/>
                <a:cs typeface="Arial" panose="020B0604020202020204" pitchFamily="34" charset="0"/>
              </a:rPr>
              <a:t>Azalan Bakiyeler yöntemi,</a:t>
            </a:r>
          </a:p>
          <a:p>
            <a:pPr marL="457200" indent="-457200" algn="just">
              <a:buAutoNum type="alphaLcParenR"/>
            </a:pPr>
            <a:r>
              <a:rPr lang="tr-TR" sz="2400" dirty="0">
                <a:latin typeface="Arial" panose="020B0604020202020204" pitchFamily="34" charset="0"/>
                <a:cs typeface="Arial" panose="020B0604020202020204" pitchFamily="34" charset="0"/>
              </a:rPr>
              <a:t>Fevkalade Amortisman yöntemi,</a:t>
            </a:r>
          </a:p>
          <a:p>
            <a:pPr marL="457200" indent="-457200" algn="just">
              <a:buAutoNum type="alphaLcParenR"/>
            </a:pPr>
            <a:r>
              <a:rPr lang="tr-TR" sz="2400" dirty="0">
                <a:latin typeface="Arial" panose="020B0604020202020204" pitchFamily="34" charset="0"/>
                <a:cs typeface="Arial" panose="020B0604020202020204" pitchFamily="34" charset="0"/>
              </a:rPr>
              <a:t>Madenlerde Amortisman yöntemi.</a:t>
            </a:r>
          </a:p>
          <a:p>
            <a:pPr algn="just"/>
            <a:endParaRPr lang="tr-TR" sz="2400" dirty="0"/>
          </a:p>
          <a:p>
            <a:pPr algn="just"/>
            <a:r>
              <a:rPr lang="tr-TR" sz="2400" dirty="0"/>
              <a:t>Normal Amortisman Yöntemi :</a:t>
            </a:r>
          </a:p>
          <a:p>
            <a:pPr algn="just"/>
            <a:endParaRPr lang="tr-TR" sz="2400" dirty="0"/>
          </a:p>
          <a:p>
            <a:pPr algn="just"/>
            <a:r>
              <a:rPr lang="tr-TR" sz="2400" dirty="0"/>
              <a:t>Normal amortisman yöntemi, ilgili duran varlığın faydalı ömrü veya hizmet süresinin dikkate alınarak bulunan sabit amortisman oranına göre amortisman tutarının hesaplanması esasına dayanır.</a:t>
            </a:r>
            <a:r>
              <a:rPr lang="tr-TR" sz="2400" dirty="0">
                <a:solidFill>
                  <a:schemeClr val="tx2"/>
                </a:solidFill>
              </a:rPr>
              <a:t>			</a:t>
            </a:r>
          </a:p>
        </p:txBody>
      </p:sp>
    </p:spTree>
    <p:extLst>
      <p:ext uri="{BB962C8B-B14F-4D97-AF65-F5344CB8AC3E}">
        <p14:creationId xmlns:p14="http://schemas.microsoft.com/office/powerpoint/2010/main" val="14712063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79512" y="1484784"/>
            <a:ext cx="8583488" cy="3416320"/>
          </a:xfrm>
          <a:prstGeom prst="rect">
            <a:avLst/>
          </a:prstGeom>
          <a:noFill/>
        </p:spPr>
        <p:txBody>
          <a:bodyPr wrap="square" rtlCol="0">
            <a:spAutoFit/>
          </a:bodyPr>
          <a:lstStyle/>
          <a:p>
            <a:pPr algn="just"/>
            <a:r>
              <a:rPr lang="tr-TR" sz="2400" dirty="0">
                <a:latin typeface="Arial" panose="020B0604020202020204" pitchFamily="34" charset="0"/>
                <a:cs typeface="Arial" panose="020B0604020202020204" pitchFamily="34" charset="0"/>
              </a:rPr>
              <a:t>	Duran varlığın faydalı ömrü 5 yıl olarak varsayıldığında amortisman oranı şöyle hesaplanır:</a:t>
            </a:r>
          </a:p>
          <a:p>
            <a:pPr algn="just"/>
            <a:endParaRPr lang="tr-TR" sz="2400" dirty="0">
              <a:solidFill>
                <a:schemeClr val="tx2"/>
              </a:solidFill>
              <a:latin typeface="Arial" panose="020B0604020202020204" pitchFamily="34" charset="0"/>
              <a:cs typeface="Arial" panose="020B0604020202020204" pitchFamily="34" charset="0"/>
            </a:endParaRPr>
          </a:p>
          <a:p>
            <a:pPr algn="just"/>
            <a:r>
              <a:rPr lang="tr-TR" sz="2400" dirty="0">
                <a:solidFill>
                  <a:schemeClr val="tx2"/>
                </a:solidFill>
                <a:latin typeface="Arial" panose="020B0604020202020204" pitchFamily="34" charset="0"/>
                <a:cs typeface="Arial" panose="020B0604020202020204" pitchFamily="34" charset="0"/>
              </a:rPr>
              <a:t>				</a:t>
            </a:r>
            <a:r>
              <a:rPr lang="tr-TR" sz="2400" dirty="0">
                <a:latin typeface="Arial" panose="020B0604020202020204" pitchFamily="34" charset="0"/>
                <a:cs typeface="Arial" panose="020B0604020202020204" pitchFamily="34" charset="0"/>
              </a:rPr>
              <a:t>1                   1</a:t>
            </a:r>
          </a:p>
          <a:p>
            <a:pPr algn="just"/>
            <a:r>
              <a:rPr lang="tr-TR" sz="2400" dirty="0">
                <a:latin typeface="Arial" panose="020B0604020202020204" pitchFamily="34" charset="0"/>
                <a:cs typeface="Arial" panose="020B0604020202020204" pitchFamily="34" charset="0"/>
              </a:rPr>
              <a:t>Amortisman Oranı : </a:t>
            </a:r>
            <a:r>
              <a:rPr lang="tr-TR" sz="2400" dirty="0"/>
              <a:t>	</a:t>
            </a:r>
            <a:r>
              <a:rPr lang="tr-TR" sz="2400" dirty="0">
                <a:solidFill>
                  <a:schemeClr val="tx2"/>
                </a:solidFill>
              </a:rPr>
              <a:t>	               </a:t>
            </a:r>
            <a:r>
              <a:rPr lang="tr-TR" sz="2400" dirty="0">
                <a:latin typeface="Arial" panose="020B0604020202020204" pitchFamily="34" charset="0"/>
                <a:cs typeface="Arial" panose="020B0604020202020204" pitchFamily="34" charset="0"/>
              </a:rPr>
              <a:t>=</a:t>
            </a:r>
            <a:r>
              <a:rPr lang="tr-TR" sz="2400" dirty="0">
                <a:solidFill>
                  <a:schemeClr val="tx2"/>
                </a:solidFill>
              </a:rPr>
              <a:t>                 </a:t>
            </a:r>
            <a:r>
              <a:rPr lang="tr-TR" sz="2400" dirty="0">
                <a:latin typeface="Arial" panose="020B0604020202020204" pitchFamily="34" charset="0"/>
                <a:cs typeface="Arial" panose="020B0604020202020204" pitchFamily="34" charset="0"/>
              </a:rPr>
              <a:t>= 0,20</a:t>
            </a:r>
          </a:p>
          <a:p>
            <a:pPr algn="just"/>
            <a:r>
              <a:rPr lang="tr-TR" sz="2400" dirty="0">
                <a:solidFill>
                  <a:schemeClr val="tx2"/>
                </a:solidFill>
                <a:latin typeface="Arial" panose="020B0604020202020204" pitchFamily="34" charset="0"/>
                <a:cs typeface="Arial" panose="020B0604020202020204" pitchFamily="34" charset="0"/>
              </a:rPr>
              <a:t>			  </a:t>
            </a:r>
            <a:r>
              <a:rPr lang="tr-TR" sz="2400" dirty="0">
                <a:latin typeface="Arial" panose="020B0604020202020204" pitchFamily="34" charset="0"/>
                <a:cs typeface="Arial" panose="020B0604020202020204" pitchFamily="34" charset="0"/>
              </a:rPr>
              <a:t>Faydalı Ömür        5</a:t>
            </a:r>
          </a:p>
          <a:p>
            <a:pPr algn="just"/>
            <a:endParaRPr lang="tr-TR" sz="2400" dirty="0">
              <a:latin typeface="Arial" panose="020B0604020202020204" pitchFamily="34" charset="0"/>
              <a:cs typeface="Arial" panose="020B0604020202020204" pitchFamily="34" charset="0"/>
            </a:endParaRPr>
          </a:p>
          <a:p>
            <a:pPr algn="just"/>
            <a:r>
              <a:rPr lang="tr-TR" sz="2400" dirty="0">
                <a:latin typeface="Arial" panose="020B0604020202020204" pitchFamily="34" charset="0"/>
                <a:cs typeface="Arial" panose="020B0604020202020204" pitchFamily="34" charset="0"/>
              </a:rPr>
              <a:t>Bu oran bulunduktan sonra her yıl ilgili duran varlık üzerinden 0,20 olarak amortisman hesaplanabilir.</a:t>
            </a:r>
          </a:p>
        </p:txBody>
      </p:sp>
      <p:cxnSp>
        <p:nvCxnSpPr>
          <p:cNvPr id="3" name="42 Düz Bağlayıcı">
            <a:extLst>
              <a:ext uri="{FF2B5EF4-FFF2-40B4-BE49-F238E27FC236}">
                <a16:creationId xmlns:a16="http://schemas.microsoft.com/office/drawing/2014/main" id="{1880E522-2C34-894D-B6A5-CB03FD94BAFE}"/>
              </a:ext>
            </a:extLst>
          </p:cNvPr>
          <p:cNvCxnSpPr>
            <a:cxnSpLocks/>
          </p:cNvCxnSpPr>
          <p:nvPr/>
        </p:nvCxnSpPr>
        <p:spPr>
          <a:xfrm>
            <a:off x="3059832" y="3212976"/>
            <a:ext cx="19442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42 Düz Bağlayıcı">
            <a:extLst>
              <a:ext uri="{FF2B5EF4-FFF2-40B4-BE49-F238E27FC236}">
                <a16:creationId xmlns:a16="http://schemas.microsoft.com/office/drawing/2014/main" id="{46FFED8D-3820-1F4B-BAE9-9CF9E9A72783}"/>
              </a:ext>
            </a:extLst>
          </p:cNvPr>
          <p:cNvCxnSpPr>
            <a:cxnSpLocks/>
          </p:cNvCxnSpPr>
          <p:nvPr/>
        </p:nvCxnSpPr>
        <p:spPr>
          <a:xfrm>
            <a:off x="5292080" y="3198544"/>
            <a:ext cx="108012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4428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ppt_x</p:attrName>
                                        </p:attrNameLst>
                                      </p:cBhvr>
                                      <p:tavLst>
                                        <p:tav tm="0">
                                          <p:val>
                                            <p:strVal val="#ppt_x-#ppt_w/2"/>
                                          </p:val>
                                        </p:tav>
                                        <p:tav tm="100000">
                                          <p:val>
                                            <p:strVal val="#ppt_x"/>
                                          </p:val>
                                        </p:tav>
                                      </p:tavLst>
                                    </p:anim>
                                    <p:anim calcmode="lin" valueType="num">
                                      <p:cBhvr>
                                        <p:cTn id="15" dur="500" fill="hold"/>
                                        <p:tgtEl>
                                          <p:spTgt spid="6"/>
                                        </p:tgtEl>
                                        <p:attrNameLst>
                                          <p:attrName>ppt_y</p:attrName>
                                        </p:attrNameLst>
                                      </p:cBhvr>
                                      <p:tavLst>
                                        <p:tav tm="0">
                                          <p:val>
                                            <p:strVal val="#ppt_y"/>
                                          </p:val>
                                        </p:tav>
                                        <p:tav tm="100000">
                                          <p:val>
                                            <p:strVal val="#ppt_y"/>
                                          </p:val>
                                        </p:tav>
                                      </p:tavLst>
                                    </p:anim>
                                    <p:anim calcmode="lin" valueType="num">
                                      <p:cBhvr>
                                        <p:cTn id="16" dur="500" fill="hold"/>
                                        <p:tgtEl>
                                          <p:spTgt spid="6"/>
                                        </p:tgtEl>
                                        <p:attrNameLst>
                                          <p:attrName>ppt_w</p:attrName>
                                        </p:attrNameLst>
                                      </p:cBhvr>
                                      <p:tavLst>
                                        <p:tav tm="0">
                                          <p:val>
                                            <p:fltVal val="0"/>
                                          </p:val>
                                        </p:tav>
                                        <p:tav tm="100000">
                                          <p:val>
                                            <p:strVal val="#ppt_w"/>
                                          </p:val>
                                        </p:tav>
                                      </p:tavLst>
                                    </p:anim>
                                    <p:anim calcmode="lin" valueType="num">
                                      <p:cBhvr>
                                        <p:cTn id="17" dur="5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323528" y="1556792"/>
            <a:ext cx="8583488" cy="3785652"/>
          </a:xfrm>
          <a:prstGeom prst="rect">
            <a:avLst/>
          </a:prstGeom>
          <a:noFill/>
        </p:spPr>
        <p:txBody>
          <a:bodyPr wrap="square" rtlCol="0">
            <a:spAutoFit/>
          </a:bodyPr>
          <a:lstStyle/>
          <a:p>
            <a:pPr algn="just"/>
            <a:r>
              <a:rPr lang="tr-TR" sz="2400" i="1" u="sng" dirty="0">
                <a:latin typeface="Arial" panose="020B0604020202020204" pitchFamily="34" charset="0"/>
                <a:cs typeface="Arial" panose="020B0604020202020204" pitchFamily="34" charset="0"/>
              </a:rPr>
              <a:t>UYGULAMA</a:t>
            </a:r>
          </a:p>
          <a:p>
            <a:pPr algn="just"/>
            <a:r>
              <a:rPr lang="tr-TR" sz="2400" dirty="0">
                <a:latin typeface="Arial" panose="020B0604020202020204" pitchFamily="34" charset="0"/>
                <a:cs typeface="Arial" panose="020B0604020202020204" pitchFamily="34" charset="0"/>
              </a:rPr>
              <a:t>	İşletmenin 20.000 TL maliyetli makinesinin bu yönteme göre amortisman hesaplaması şöyledir:</a:t>
            </a:r>
          </a:p>
          <a:p>
            <a:pPr algn="just"/>
            <a:endParaRPr lang="tr-TR" sz="2400"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YILLAR     KAYITLI DEĞER  AMORT.ORANI   AMORT.TUTARI      KALAN DEĞER</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2015  	      20.000 TL 	       0,20                      4.000 TL		16.000 TL</a:t>
            </a:r>
          </a:p>
          <a:p>
            <a:pPr algn="just"/>
            <a:r>
              <a:rPr lang="tr-TR" dirty="0">
                <a:latin typeface="Arial" panose="020B0604020202020204" pitchFamily="34" charset="0"/>
                <a:cs typeface="Arial" panose="020B0604020202020204" pitchFamily="34" charset="0"/>
              </a:rPr>
              <a:t>2016 	      20.000 TL 	       0,20                      4.000 TL		12.000 TL</a:t>
            </a:r>
          </a:p>
          <a:p>
            <a:pPr algn="just"/>
            <a:r>
              <a:rPr lang="tr-TR" dirty="0">
                <a:latin typeface="Arial" panose="020B0604020202020204" pitchFamily="34" charset="0"/>
                <a:cs typeface="Arial" panose="020B0604020202020204" pitchFamily="34" charset="0"/>
              </a:rPr>
              <a:t>2017  	      20.000 TL 	       0,20                      4.000 TL		  8.000 TL</a:t>
            </a:r>
          </a:p>
          <a:p>
            <a:pPr algn="just"/>
            <a:r>
              <a:rPr lang="tr-TR" dirty="0">
                <a:latin typeface="Arial" panose="020B0604020202020204" pitchFamily="34" charset="0"/>
                <a:cs typeface="Arial" panose="020B0604020202020204" pitchFamily="34" charset="0"/>
              </a:rPr>
              <a:t>2018  	      20.000 TL 	       0,20                      4.000 TL		  4.000 TL</a:t>
            </a:r>
          </a:p>
          <a:p>
            <a:pPr algn="just"/>
            <a:r>
              <a:rPr lang="tr-TR" dirty="0">
                <a:latin typeface="Arial" panose="020B0604020202020204" pitchFamily="34" charset="0"/>
                <a:cs typeface="Arial" panose="020B0604020202020204" pitchFamily="34" charset="0"/>
              </a:rPr>
              <a:t>2019  	      20.000 TL 	       0,20                      4.000 TL		      -,--</a:t>
            </a:r>
          </a:p>
          <a:p>
            <a:pPr algn="just"/>
            <a:r>
              <a:rPr lang="tr-TR" dirty="0">
                <a:latin typeface="Arial" panose="020B0604020202020204" pitchFamily="34" charset="0"/>
                <a:cs typeface="Arial" panose="020B0604020202020204" pitchFamily="34" charset="0"/>
              </a:rPr>
              <a:t> </a:t>
            </a:r>
          </a:p>
        </p:txBody>
      </p:sp>
      <p:cxnSp>
        <p:nvCxnSpPr>
          <p:cNvPr id="5" name="42 Düz Bağlayıcı">
            <a:extLst>
              <a:ext uri="{FF2B5EF4-FFF2-40B4-BE49-F238E27FC236}">
                <a16:creationId xmlns:a16="http://schemas.microsoft.com/office/drawing/2014/main" id="{9DA5322A-A55A-DF4C-8657-2A73984C56BB}"/>
              </a:ext>
            </a:extLst>
          </p:cNvPr>
          <p:cNvCxnSpPr>
            <a:cxnSpLocks/>
          </p:cNvCxnSpPr>
          <p:nvPr/>
        </p:nvCxnSpPr>
        <p:spPr>
          <a:xfrm>
            <a:off x="323528" y="3501008"/>
            <a:ext cx="86409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42 Düz Bağlayıcı">
            <a:extLst>
              <a:ext uri="{FF2B5EF4-FFF2-40B4-BE49-F238E27FC236}">
                <a16:creationId xmlns:a16="http://schemas.microsoft.com/office/drawing/2014/main" id="{8C0A8B94-6BE6-0C4E-B56F-1660BD5C7A6B}"/>
              </a:ext>
            </a:extLst>
          </p:cNvPr>
          <p:cNvCxnSpPr>
            <a:cxnSpLocks/>
          </p:cNvCxnSpPr>
          <p:nvPr/>
        </p:nvCxnSpPr>
        <p:spPr>
          <a:xfrm>
            <a:off x="1475656" y="3501008"/>
            <a:ext cx="165618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42 Düz Bağlayıcı">
            <a:extLst>
              <a:ext uri="{FF2B5EF4-FFF2-40B4-BE49-F238E27FC236}">
                <a16:creationId xmlns:a16="http://schemas.microsoft.com/office/drawing/2014/main" id="{493AD77C-47F4-464F-9A06-C4FC2E081456}"/>
              </a:ext>
            </a:extLst>
          </p:cNvPr>
          <p:cNvCxnSpPr>
            <a:cxnSpLocks/>
          </p:cNvCxnSpPr>
          <p:nvPr/>
        </p:nvCxnSpPr>
        <p:spPr>
          <a:xfrm>
            <a:off x="3275856" y="3501008"/>
            <a:ext cx="165618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42 Düz Bağlayıcı">
            <a:extLst>
              <a:ext uri="{FF2B5EF4-FFF2-40B4-BE49-F238E27FC236}">
                <a16:creationId xmlns:a16="http://schemas.microsoft.com/office/drawing/2014/main" id="{07181775-A838-E042-A8F4-34ECB5FD2D04}"/>
              </a:ext>
            </a:extLst>
          </p:cNvPr>
          <p:cNvCxnSpPr>
            <a:cxnSpLocks/>
          </p:cNvCxnSpPr>
          <p:nvPr/>
        </p:nvCxnSpPr>
        <p:spPr>
          <a:xfrm>
            <a:off x="5076056" y="3501008"/>
            <a:ext cx="165618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42 Düz Bağlayıcı">
            <a:extLst>
              <a:ext uri="{FF2B5EF4-FFF2-40B4-BE49-F238E27FC236}">
                <a16:creationId xmlns:a16="http://schemas.microsoft.com/office/drawing/2014/main" id="{3D75E77F-3455-4D4A-BDC9-FAE902286C97}"/>
              </a:ext>
            </a:extLst>
          </p:cNvPr>
          <p:cNvCxnSpPr>
            <a:cxnSpLocks/>
          </p:cNvCxnSpPr>
          <p:nvPr/>
        </p:nvCxnSpPr>
        <p:spPr>
          <a:xfrm>
            <a:off x="7092280" y="3501008"/>
            <a:ext cx="165618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3053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ppt_w/2"/>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ppt_w</p:attrName>
                                        </p:attrNameLst>
                                      </p:cBhvr>
                                      <p:tavLst>
                                        <p:tav tm="0">
                                          <p:val>
                                            <p:fltVal val="0"/>
                                          </p:val>
                                        </p:tav>
                                        <p:tav tm="100000">
                                          <p:val>
                                            <p:strVal val="#ppt_w"/>
                                          </p:val>
                                        </p:tav>
                                      </p:tavLst>
                                    </p:anim>
                                    <p:anim calcmode="lin" valueType="num">
                                      <p:cBhvr>
                                        <p:cTn id="10" dur="500" fill="hold"/>
                                        <p:tgtEl>
                                          <p:spTgt spid="5"/>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ppt_x</p:attrName>
                                        </p:attrNameLst>
                                      </p:cBhvr>
                                      <p:tavLst>
                                        <p:tav tm="0">
                                          <p:val>
                                            <p:strVal val="#ppt_x-#ppt_w/2"/>
                                          </p:val>
                                        </p:tav>
                                        <p:tav tm="100000">
                                          <p:val>
                                            <p:strVal val="#ppt_x"/>
                                          </p:val>
                                        </p:tav>
                                      </p:tavLst>
                                    </p:anim>
                                    <p:anim calcmode="lin" valueType="num">
                                      <p:cBhvr>
                                        <p:cTn id="15" dur="500" fill="hold"/>
                                        <p:tgtEl>
                                          <p:spTgt spid="7"/>
                                        </p:tgtEl>
                                        <p:attrNameLst>
                                          <p:attrName>ppt_y</p:attrName>
                                        </p:attrNameLst>
                                      </p:cBhvr>
                                      <p:tavLst>
                                        <p:tav tm="0">
                                          <p:val>
                                            <p:strVal val="#ppt_y"/>
                                          </p:val>
                                        </p:tav>
                                        <p:tav tm="100000">
                                          <p:val>
                                            <p:strVal val="#ppt_y"/>
                                          </p:val>
                                        </p:tav>
                                      </p:tavLst>
                                    </p:anim>
                                    <p:anim calcmode="lin" valueType="num">
                                      <p:cBhvr>
                                        <p:cTn id="16" dur="500" fill="hold"/>
                                        <p:tgtEl>
                                          <p:spTgt spid="7"/>
                                        </p:tgtEl>
                                        <p:attrNameLst>
                                          <p:attrName>ppt_w</p:attrName>
                                        </p:attrNameLst>
                                      </p:cBhvr>
                                      <p:tavLst>
                                        <p:tav tm="0">
                                          <p:val>
                                            <p:fltVal val="0"/>
                                          </p:val>
                                        </p:tav>
                                        <p:tav tm="100000">
                                          <p:val>
                                            <p:strVal val="#ppt_w"/>
                                          </p:val>
                                        </p:tav>
                                      </p:tavLst>
                                    </p:anim>
                                    <p:anim calcmode="lin" valueType="num">
                                      <p:cBhvr>
                                        <p:cTn id="17" dur="500" fill="hold"/>
                                        <p:tgtEl>
                                          <p:spTgt spid="7"/>
                                        </p:tgtEl>
                                        <p:attrNameLst>
                                          <p:attrName>ppt_h</p:attrName>
                                        </p:attrNameLst>
                                      </p:cBhvr>
                                      <p:tavLst>
                                        <p:tav tm="0">
                                          <p:val>
                                            <p:strVal val="#ppt_h"/>
                                          </p:val>
                                        </p:tav>
                                        <p:tav tm="100000">
                                          <p:val>
                                            <p:strVal val="#ppt_h"/>
                                          </p:val>
                                        </p:tav>
                                      </p:tavLst>
                                    </p:anim>
                                  </p:childTnLst>
                                </p:cTn>
                              </p:par>
                            </p:childTnLst>
                          </p:cTn>
                        </p:par>
                        <p:par>
                          <p:cTn id="18" fill="hold">
                            <p:stCondLst>
                              <p:cond delay="1000"/>
                            </p:stCondLst>
                            <p:childTnLst>
                              <p:par>
                                <p:cTn id="19" presetID="17" presetClass="entr" presetSubtype="8" fill="hold" nodeType="after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ppt_x</p:attrName>
                                        </p:attrNameLst>
                                      </p:cBhvr>
                                      <p:tavLst>
                                        <p:tav tm="0">
                                          <p:val>
                                            <p:strVal val="#ppt_x-#ppt_w/2"/>
                                          </p:val>
                                        </p:tav>
                                        <p:tav tm="100000">
                                          <p:val>
                                            <p:strVal val="#ppt_x"/>
                                          </p:val>
                                        </p:tav>
                                      </p:tavLst>
                                    </p:anim>
                                    <p:anim calcmode="lin" valueType="num">
                                      <p:cBhvr>
                                        <p:cTn id="22" dur="500" fill="hold"/>
                                        <p:tgtEl>
                                          <p:spTgt spid="9"/>
                                        </p:tgtEl>
                                        <p:attrNameLst>
                                          <p:attrName>ppt_y</p:attrName>
                                        </p:attrNameLst>
                                      </p:cBhvr>
                                      <p:tavLst>
                                        <p:tav tm="0">
                                          <p:val>
                                            <p:strVal val="#ppt_y"/>
                                          </p:val>
                                        </p:tav>
                                        <p:tav tm="100000">
                                          <p:val>
                                            <p:strVal val="#ppt_y"/>
                                          </p:val>
                                        </p:tav>
                                      </p:tavLst>
                                    </p:anim>
                                    <p:anim calcmode="lin" valueType="num">
                                      <p:cBhvr>
                                        <p:cTn id="23" dur="500" fill="hold"/>
                                        <p:tgtEl>
                                          <p:spTgt spid="9"/>
                                        </p:tgtEl>
                                        <p:attrNameLst>
                                          <p:attrName>ppt_w</p:attrName>
                                        </p:attrNameLst>
                                      </p:cBhvr>
                                      <p:tavLst>
                                        <p:tav tm="0">
                                          <p:val>
                                            <p:fltVal val="0"/>
                                          </p:val>
                                        </p:tav>
                                        <p:tav tm="100000">
                                          <p:val>
                                            <p:strVal val="#ppt_w"/>
                                          </p:val>
                                        </p:tav>
                                      </p:tavLst>
                                    </p:anim>
                                    <p:anim calcmode="lin" valueType="num">
                                      <p:cBhvr>
                                        <p:cTn id="24" dur="500" fill="hold"/>
                                        <p:tgtEl>
                                          <p:spTgt spid="9"/>
                                        </p:tgtEl>
                                        <p:attrNameLst>
                                          <p:attrName>ppt_h</p:attrName>
                                        </p:attrNameLst>
                                      </p:cBhvr>
                                      <p:tavLst>
                                        <p:tav tm="0">
                                          <p:val>
                                            <p:strVal val="#ppt_h"/>
                                          </p:val>
                                        </p:tav>
                                        <p:tav tm="100000">
                                          <p:val>
                                            <p:strVal val="#ppt_h"/>
                                          </p:val>
                                        </p:tav>
                                      </p:tavLst>
                                    </p:anim>
                                  </p:childTnLst>
                                </p:cTn>
                              </p:par>
                            </p:childTnLst>
                          </p:cTn>
                        </p:par>
                        <p:par>
                          <p:cTn id="25" fill="hold">
                            <p:stCondLst>
                              <p:cond delay="1500"/>
                            </p:stCondLst>
                            <p:childTnLst>
                              <p:par>
                                <p:cTn id="26" presetID="17" presetClass="entr" presetSubtype="8" fill="hold" nodeType="after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p:cTn id="28" dur="500" fill="hold"/>
                                        <p:tgtEl>
                                          <p:spTgt spid="10"/>
                                        </p:tgtEl>
                                        <p:attrNameLst>
                                          <p:attrName>ppt_x</p:attrName>
                                        </p:attrNameLst>
                                      </p:cBhvr>
                                      <p:tavLst>
                                        <p:tav tm="0">
                                          <p:val>
                                            <p:strVal val="#ppt_x-#ppt_w/2"/>
                                          </p:val>
                                        </p:tav>
                                        <p:tav tm="100000">
                                          <p:val>
                                            <p:strVal val="#ppt_x"/>
                                          </p:val>
                                        </p:tav>
                                      </p:tavLst>
                                    </p:anim>
                                    <p:anim calcmode="lin" valueType="num">
                                      <p:cBhvr>
                                        <p:cTn id="29" dur="500" fill="hold"/>
                                        <p:tgtEl>
                                          <p:spTgt spid="10"/>
                                        </p:tgtEl>
                                        <p:attrNameLst>
                                          <p:attrName>ppt_y</p:attrName>
                                        </p:attrNameLst>
                                      </p:cBhvr>
                                      <p:tavLst>
                                        <p:tav tm="0">
                                          <p:val>
                                            <p:strVal val="#ppt_y"/>
                                          </p:val>
                                        </p:tav>
                                        <p:tav tm="100000">
                                          <p:val>
                                            <p:strVal val="#ppt_y"/>
                                          </p:val>
                                        </p:tav>
                                      </p:tavLst>
                                    </p:anim>
                                    <p:anim calcmode="lin" valueType="num">
                                      <p:cBhvr>
                                        <p:cTn id="30" dur="500" fill="hold"/>
                                        <p:tgtEl>
                                          <p:spTgt spid="10"/>
                                        </p:tgtEl>
                                        <p:attrNameLst>
                                          <p:attrName>ppt_w</p:attrName>
                                        </p:attrNameLst>
                                      </p:cBhvr>
                                      <p:tavLst>
                                        <p:tav tm="0">
                                          <p:val>
                                            <p:fltVal val="0"/>
                                          </p:val>
                                        </p:tav>
                                        <p:tav tm="100000">
                                          <p:val>
                                            <p:strVal val="#ppt_w"/>
                                          </p:val>
                                        </p:tav>
                                      </p:tavLst>
                                    </p:anim>
                                    <p:anim calcmode="lin" valueType="num">
                                      <p:cBhvr>
                                        <p:cTn id="31" dur="500" fill="hold"/>
                                        <p:tgtEl>
                                          <p:spTgt spid="10"/>
                                        </p:tgtEl>
                                        <p:attrNameLst>
                                          <p:attrName>ppt_h</p:attrName>
                                        </p:attrNameLst>
                                      </p:cBhvr>
                                      <p:tavLst>
                                        <p:tav tm="0">
                                          <p:val>
                                            <p:strVal val="#ppt_h"/>
                                          </p:val>
                                        </p:tav>
                                        <p:tav tm="100000">
                                          <p:val>
                                            <p:strVal val="#ppt_h"/>
                                          </p:val>
                                        </p:tav>
                                      </p:tavLst>
                                    </p:anim>
                                  </p:childTnLst>
                                </p:cTn>
                              </p:par>
                            </p:childTnLst>
                          </p:cTn>
                        </p:par>
                        <p:par>
                          <p:cTn id="32" fill="hold">
                            <p:stCondLst>
                              <p:cond delay="2000"/>
                            </p:stCondLst>
                            <p:childTnLst>
                              <p:par>
                                <p:cTn id="33" presetID="17" presetClass="entr" presetSubtype="8" fill="hold" nodeType="after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p:cTn id="35" dur="500" fill="hold"/>
                                        <p:tgtEl>
                                          <p:spTgt spid="11"/>
                                        </p:tgtEl>
                                        <p:attrNameLst>
                                          <p:attrName>ppt_x</p:attrName>
                                        </p:attrNameLst>
                                      </p:cBhvr>
                                      <p:tavLst>
                                        <p:tav tm="0">
                                          <p:val>
                                            <p:strVal val="#ppt_x-#ppt_w/2"/>
                                          </p:val>
                                        </p:tav>
                                        <p:tav tm="100000">
                                          <p:val>
                                            <p:strVal val="#ppt_x"/>
                                          </p:val>
                                        </p:tav>
                                      </p:tavLst>
                                    </p:anim>
                                    <p:anim calcmode="lin" valueType="num">
                                      <p:cBhvr>
                                        <p:cTn id="36" dur="500" fill="hold"/>
                                        <p:tgtEl>
                                          <p:spTgt spid="11"/>
                                        </p:tgtEl>
                                        <p:attrNameLst>
                                          <p:attrName>ppt_y</p:attrName>
                                        </p:attrNameLst>
                                      </p:cBhvr>
                                      <p:tavLst>
                                        <p:tav tm="0">
                                          <p:val>
                                            <p:strVal val="#ppt_y"/>
                                          </p:val>
                                        </p:tav>
                                        <p:tav tm="100000">
                                          <p:val>
                                            <p:strVal val="#ppt_y"/>
                                          </p:val>
                                        </p:tav>
                                      </p:tavLst>
                                    </p:anim>
                                    <p:anim calcmode="lin" valueType="num">
                                      <p:cBhvr>
                                        <p:cTn id="37" dur="500" fill="hold"/>
                                        <p:tgtEl>
                                          <p:spTgt spid="11"/>
                                        </p:tgtEl>
                                        <p:attrNameLst>
                                          <p:attrName>ppt_w</p:attrName>
                                        </p:attrNameLst>
                                      </p:cBhvr>
                                      <p:tavLst>
                                        <p:tav tm="0">
                                          <p:val>
                                            <p:fltVal val="0"/>
                                          </p:val>
                                        </p:tav>
                                        <p:tav tm="100000">
                                          <p:val>
                                            <p:strVal val="#ppt_w"/>
                                          </p:val>
                                        </p:tav>
                                      </p:tavLst>
                                    </p:anim>
                                    <p:anim calcmode="lin" valueType="num">
                                      <p:cBhvr>
                                        <p:cTn id="38" dur="500" fill="hold"/>
                                        <p:tgtEl>
                                          <p:spTgt spid="1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79512" y="1484784"/>
            <a:ext cx="8583488" cy="5262979"/>
          </a:xfrm>
          <a:prstGeom prst="rect">
            <a:avLst/>
          </a:prstGeom>
          <a:noFill/>
        </p:spPr>
        <p:txBody>
          <a:bodyPr wrap="square" rtlCol="0">
            <a:spAutoFit/>
          </a:bodyPr>
          <a:lstStyle/>
          <a:p>
            <a:pPr algn="just"/>
            <a:r>
              <a:rPr lang="tr-TR" sz="2400" dirty="0">
                <a:latin typeface="Arial" panose="020B0604020202020204" pitchFamily="34" charset="0"/>
                <a:cs typeface="Arial" panose="020B0604020202020204" pitchFamily="34" charset="0"/>
              </a:rPr>
              <a:t>Azalan Kalanlar Yöntemi :</a:t>
            </a:r>
          </a:p>
          <a:p>
            <a:pPr algn="just"/>
            <a:endParaRPr lang="tr-TR" sz="2400" dirty="0">
              <a:latin typeface="Arial" panose="020B0604020202020204" pitchFamily="34" charset="0"/>
              <a:cs typeface="Arial" panose="020B0604020202020204" pitchFamily="34" charset="0"/>
            </a:endParaRPr>
          </a:p>
          <a:p>
            <a:pPr algn="just"/>
            <a:r>
              <a:rPr lang="tr-TR" sz="2400" dirty="0">
                <a:latin typeface="Arial" panose="020B0604020202020204" pitchFamily="34" charset="0"/>
                <a:cs typeface="Arial" panose="020B0604020202020204" pitchFamily="34" charset="0"/>
              </a:rPr>
              <a:t>	Bu yöntemde her yıl üzerinden amortisman hesaplanacak değer, evvelce ayrılmış olan amortismanlar toplamının indirilmesi suretiyle tespit olunur. </a:t>
            </a:r>
          </a:p>
          <a:p>
            <a:pPr algn="just"/>
            <a:r>
              <a:rPr lang="tr-TR" sz="2400" dirty="0">
                <a:latin typeface="Arial" panose="020B0604020202020204" pitchFamily="34" charset="0"/>
                <a:cs typeface="Arial" panose="020B0604020202020204" pitchFamily="34" charset="0"/>
              </a:rPr>
              <a:t>	Bu uygulamaya göre ; yıllar ilerledikçe ayrılacak amortisman tutarları küçülür. Bir diğer anlatımla ayrılan amortisman tutarları, ilk yıllarda daha fazladır ve giderek azalır. </a:t>
            </a:r>
          </a:p>
          <a:p>
            <a:pPr algn="just"/>
            <a:r>
              <a:rPr lang="tr-TR" sz="2400" dirty="0">
                <a:latin typeface="Arial" panose="020B0604020202020204" pitchFamily="34" charset="0"/>
                <a:cs typeface="Arial" panose="020B0604020202020204" pitchFamily="34" charset="0"/>
              </a:rPr>
              <a:t>	Yıllar ilerledikçe matrah küçüleceğinden her yıl sabit oran uygulanarak hesaplanan amortisman tutarı da küçülür. </a:t>
            </a:r>
          </a:p>
          <a:p>
            <a:pPr algn="just"/>
            <a:r>
              <a:rPr lang="tr-TR" sz="2400" dirty="0">
                <a:latin typeface="Arial" panose="020B0604020202020204" pitchFamily="34" charset="0"/>
                <a:cs typeface="Arial" panose="020B0604020202020204" pitchFamily="34" charset="0"/>
              </a:rPr>
              <a:t>İlk yıllarda ayrılan amortisman tutarları daha fazla olduğundan yıllar ilerledikçe amortisman tutarı azaldığından amortisman hızlandırılmış olmaktadır. </a:t>
            </a:r>
            <a:r>
              <a:rPr lang="tr-TR" sz="2400" dirty="0">
                <a:solidFill>
                  <a:schemeClr val="tx2"/>
                </a:solidFill>
                <a:latin typeface="Arial" panose="020B0604020202020204" pitchFamily="34" charset="0"/>
                <a:cs typeface="Arial" panose="020B0604020202020204" pitchFamily="34" charset="0"/>
              </a:rPr>
              <a:t>	</a:t>
            </a:r>
            <a:r>
              <a:rPr lang="tr-TR" sz="2400" dirty="0">
                <a:solidFill>
                  <a:schemeClr val="tx2"/>
                </a:solidFill>
              </a:rPr>
              <a:t>		</a:t>
            </a:r>
          </a:p>
        </p:txBody>
      </p:sp>
    </p:spTree>
    <p:extLst>
      <p:ext uri="{BB962C8B-B14F-4D97-AF65-F5344CB8AC3E}">
        <p14:creationId xmlns:p14="http://schemas.microsoft.com/office/powerpoint/2010/main" val="8170046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79512" y="1484784"/>
            <a:ext cx="8583488" cy="4524315"/>
          </a:xfrm>
          <a:prstGeom prst="rect">
            <a:avLst/>
          </a:prstGeom>
          <a:noFill/>
        </p:spPr>
        <p:txBody>
          <a:bodyPr wrap="square" rtlCol="0">
            <a:spAutoFit/>
          </a:bodyPr>
          <a:lstStyle/>
          <a:p>
            <a:pPr algn="just"/>
            <a:r>
              <a:rPr lang="tr-TR" sz="2400" dirty="0">
                <a:latin typeface="Arial" panose="020B0604020202020204" pitchFamily="34" charset="0"/>
                <a:cs typeface="Arial" panose="020B0604020202020204" pitchFamily="34" charset="0"/>
              </a:rPr>
              <a:t>Azalan Kalanlar Yöntemi :</a:t>
            </a:r>
          </a:p>
          <a:p>
            <a:pPr algn="just"/>
            <a:endParaRPr lang="tr-TR" sz="2400" dirty="0">
              <a:latin typeface="Arial" panose="020B0604020202020204" pitchFamily="34" charset="0"/>
              <a:cs typeface="Arial" panose="020B0604020202020204" pitchFamily="34" charset="0"/>
            </a:endParaRPr>
          </a:p>
          <a:p>
            <a:pPr algn="just"/>
            <a:r>
              <a:rPr lang="tr-TR" sz="2400" dirty="0">
                <a:latin typeface="Arial" panose="020B0604020202020204" pitchFamily="34" charset="0"/>
                <a:cs typeface="Arial" panose="020B0604020202020204" pitchFamily="34" charset="0"/>
              </a:rPr>
              <a:t>	Bu yöntemde de varlıkların kullanma süreleri veya faydalı ömrü normal yöntemle aynıdır. Ancak bu yöntemde kullanılan oran normal yöntemin iki katıdır. Bu yöntemi bilanço esasına göre defter tutan mükelleflerden isteyenler kullanır.</a:t>
            </a:r>
          </a:p>
          <a:p>
            <a:pPr algn="just"/>
            <a:r>
              <a:rPr lang="tr-TR" sz="2400" dirty="0">
                <a:latin typeface="Arial" panose="020B0604020202020204" pitchFamily="34" charset="0"/>
                <a:cs typeface="Arial" panose="020B0604020202020204" pitchFamily="34" charset="0"/>
              </a:rPr>
              <a:t>	Bu yöntemin uygulama esasları şöyledir;</a:t>
            </a:r>
          </a:p>
          <a:p>
            <a:pPr marL="457200" indent="-457200" algn="just">
              <a:buAutoNum type="alphaLcParenR"/>
            </a:pPr>
            <a:r>
              <a:rPr lang="tr-TR" sz="2400" dirty="0">
                <a:latin typeface="Arial" panose="020B0604020202020204" pitchFamily="34" charset="0"/>
                <a:cs typeface="Arial" panose="020B0604020202020204" pitchFamily="34" charset="0"/>
              </a:rPr>
              <a:t>Her yıl amortismanı hesaplanacak değer, önceki yılların amortismanları toplamlarının indirilmesiyle bulunur.</a:t>
            </a:r>
          </a:p>
          <a:p>
            <a:pPr marL="457200" indent="-457200" algn="just">
              <a:buAutoNum type="alphaLcParenR"/>
            </a:pPr>
            <a:r>
              <a:rPr lang="tr-TR" sz="2400" dirty="0">
                <a:latin typeface="Arial" panose="020B0604020202020204" pitchFamily="34" charset="0"/>
                <a:cs typeface="Arial" panose="020B0604020202020204" pitchFamily="34" charset="0"/>
              </a:rPr>
              <a:t>Bu yöntemde uygulanacak amortisman oranı normal yöntemin iki katıdır. (%50 </a:t>
            </a:r>
            <a:r>
              <a:rPr lang="tr-TR" sz="2400" dirty="0" err="1">
                <a:latin typeface="Arial" panose="020B0604020202020204" pitchFamily="34" charset="0"/>
                <a:cs typeface="Arial" panose="020B0604020202020204" pitchFamily="34" charset="0"/>
              </a:rPr>
              <a:t>yi</a:t>
            </a:r>
            <a:r>
              <a:rPr lang="tr-TR" sz="2400" dirty="0">
                <a:latin typeface="Arial" panose="020B0604020202020204" pitchFamily="34" charset="0"/>
                <a:cs typeface="Arial" panose="020B0604020202020204" pitchFamily="34" charset="0"/>
              </a:rPr>
              <a:t> geçemez)</a:t>
            </a:r>
          </a:p>
          <a:p>
            <a:pPr marL="457200" indent="-457200" algn="just">
              <a:buAutoNum type="alphaLcParenR"/>
            </a:pPr>
            <a:r>
              <a:rPr lang="tr-TR" sz="2400" dirty="0">
                <a:latin typeface="Arial" panose="020B0604020202020204" pitchFamily="34" charset="0"/>
                <a:cs typeface="Arial" panose="020B0604020202020204" pitchFamily="34" charset="0"/>
              </a:rPr>
              <a:t>Amortisman süresi, normal amortismana göre uygulanır.</a:t>
            </a:r>
          </a:p>
        </p:txBody>
      </p:sp>
    </p:spTree>
    <p:extLst>
      <p:ext uri="{BB962C8B-B14F-4D97-AF65-F5344CB8AC3E}">
        <p14:creationId xmlns:p14="http://schemas.microsoft.com/office/powerpoint/2010/main" val="2928658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24273" y="2060848"/>
            <a:ext cx="8583488" cy="4154984"/>
          </a:xfrm>
          <a:prstGeom prst="rect">
            <a:avLst/>
          </a:prstGeom>
          <a:noFill/>
        </p:spPr>
        <p:txBody>
          <a:bodyPr wrap="square" rtlCol="0">
            <a:spAutoFit/>
          </a:bodyPr>
          <a:lstStyle/>
          <a:p>
            <a:pPr algn="just"/>
            <a:r>
              <a:rPr lang="tr-TR" sz="2400" dirty="0"/>
              <a:t>	İşletmeler satılmak üzere komisyonculara gönderdikleri mallarını, satın alındığı halde işletmeye gelmemiş mallar da bu hesapta izlenirler.</a:t>
            </a:r>
          </a:p>
          <a:p>
            <a:pPr algn="just"/>
            <a:endParaRPr lang="tr-TR" sz="2400" dirty="0"/>
          </a:p>
          <a:p>
            <a:pPr algn="just"/>
            <a:r>
              <a:rPr lang="tr-TR" sz="2400" u="sng" dirty="0"/>
              <a:t>UYGULAMALAR  (</a:t>
            </a:r>
            <a:r>
              <a:rPr lang="tr-TR" sz="2400" u="sng" dirty="0">
                <a:latin typeface="Arial" panose="020B0604020202020204" pitchFamily="34" charset="0"/>
                <a:cs typeface="Arial" panose="020B0604020202020204" pitchFamily="34" charset="0"/>
              </a:rPr>
              <a:t>1</a:t>
            </a:r>
            <a:r>
              <a:rPr lang="tr-TR" sz="2400" dirty="0"/>
              <a:t>)</a:t>
            </a:r>
          </a:p>
          <a:p>
            <a:pPr algn="just"/>
            <a:r>
              <a:rPr lang="tr-TR" sz="2400" dirty="0"/>
              <a:t>	Yıl sonunda yapılan envanterde, işletmenin 150.000 TL değerindeki malının su basması sonucu hasarlı hale geldiği görülmüştür. </a:t>
            </a:r>
          </a:p>
          <a:p>
            <a:pPr algn="just"/>
            <a:endParaRPr lang="tr-TR" sz="2400" dirty="0">
              <a:solidFill>
                <a:schemeClr val="tx2"/>
              </a:solidFill>
            </a:endParaRPr>
          </a:p>
          <a:p>
            <a:pPr algn="just"/>
            <a:endParaRPr lang="tr-TR" sz="2400" dirty="0">
              <a:solidFill>
                <a:schemeClr val="tx2"/>
              </a:solidFill>
            </a:endParaRPr>
          </a:p>
          <a:p>
            <a:pPr algn="just"/>
            <a:r>
              <a:rPr lang="tr-TR" sz="2400" dirty="0">
                <a:solidFill>
                  <a:schemeClr val="tx2"/>
                </a:solidFill>
              </a:rPr>
              <a:t>						</a:t>
            </a:r>
          </a:p>
        </p:txBody>
      </p:sp>
    </p:spTree>
    <p:extLst>
      <p:ext uri="{BB962C8B-B14F-4D97-AF65-F5344CB8AC3E}">
        <p14:creationId xmlns:p14="http://schemas.microsoft.com/office/powerpoint/2010/main" val="1248539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323528" y="1556792"/>
            <a:ext cx="8583488" cy="4616648"/>
          </a:xfrm>
          <a:prstGeom prst="rect">
            <a:avLst/>
          </a:prstGeom>
          <a:noFill/>
        </p:spPr>
        <p:txBody>
          <a:bodyPr wrap="square" rtlCol="0">
            <a:spAutoFit/>
          </a:bodyPr>
          <a:lstStyle/>
          <a:p>
            <a:pPr algn="just"/>
            <a:r>
              <a:rPr lang="tr-TR" sz="2400" i="1" u="sng" dirty="0">
                <a:latin typeface="Arial" panose="020B0604020202020204" pitchFamily="34" charset="0"/>
                <a:cs typeface="Arial" panose="020B0604020202020204" pitchFamily="34" charset="0"/>
              </a:rPr>
              <a:t>UYGULAMA</a:t>
            </a:r>
          </a:p>
          <a:p>
            <a:pPr algn="just"/>
            <a:r>
              <a:rPr lang="tr-TR" sz="2400" dirty="0">
                <a:latin typeface="Arial" panose="020B0604020202020204" pitchFamily="34" charset="0"/>
                <a:cs typeface="Arial" panose="020B0604020202020204" pitchFamily="34" charset="0"/>
              </a:rPr>
              <a:t>	Amortismanı ayrılacak makinenin kayıtlı değeri 20.000 TL </a:t>
            </a:r>
            <a:r>
              <a:rPr lang="tr-TR" sz="2400" dirty="0" err="1">
                <a:latin typeface="Arial" panose="020B0604020202020204" pitchFamily="34" charset="0"/>
                <a:cs typeface="Arial" panose="020B0604020202020204" pitchFamily="34" charset="0"/>
              </a:rPr>
              <a:t>dir</a:t>
            </a:r>
            <a:r>
              <a:rPr lang="tr-TR" sz="2400" dirty="0">
                <a:latin typeface="Arial" panose="020B0604020202020204" pitchFamily="34" charset="0"/>
                <a:cs typeface="Arial" panose="020B0604020202020204" pitchFamily="34" charset="0"/>
              </a:rPr>
              <a:t> ve makine 2016 yılında alınmıştır. </a:t>
            </a:r>
          </a:p>
          <a:p>
            <a:pPr algn="just"/>
            <a:endParaRPr lang="tr-TR" sz="2400"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YILLAR     KAYITLI DEĞER  AMORT.ORANI   AMORT.TUTARI</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2016  	      20.000 TL 	       0,40                      8.000 TL		</a:t>
            </a:r>
          </a:p>
          <a:p>
            <a:pPr algn="just"/>
            <a:r>
              <a:rPr lang="tr-TR" dirty="0">
                <a:latin typeface="Arial" panose="020B0604020202020204" pitchFamily="34" charset="0"/>
                <a:cs typeface="Arial" panose="020B0604020202020204" pitchFamily="34" charset="0"/>
              </a:rPr>
              <a:t>2017 	      12.000 TL 	       0,40                      4.800 TL		</a:t>
            </a:r>
          </a:p>
          <a:p>
            <a:pPr algn="just"/>
            <a:r>
              <a:rPr lang="tr-TR" dirty="0">
                <a:latin typeface="Arial" panose="020B0604020202020204" pitchFamily="34" charset="0"/>
                <a:cs typeface="Arial" panose="020B0604020202020204" pitchFamily="34" charset="0"/>
              </a:rPr>
              <a:t>2018  	        7.200 TL 	       0,40                      2.880 TL		</a:t>
            </a:r>
          </a:p>
          <a:p>
            <a:pPr algn="just"/>
            <a:r>
              <a:rPr lang="tr-TR" dirty="0">
                <a:latin typeface="Arial" panose="020B0604020202020204" pitchFamily="34" charset="0"/>
                <a:cs typeface="Arial" panose="020B0604020202020204" pitchFamily="34" charset="0"/>
              </a:rPr>
              <a:t>2019  	        4.320 TL 	       0,40                      1.728 TL		</a:t>
            </a:r>
          </a:p>
          <a:p>
            <a:pPr algn="just"/>
            <a:r>
              <a:rPr lang="tr-TR" dirty="0">
                <a:latin typeface="Arial" panose="020B0604020202020204" pitchFamily="34" charset="0"/>
                <a:cs typeface="Arial" panose="020B0604020202020204" pitchFamily="34" charset="0"/>
              </a:rPr>
              <a:t>2020  	        Kalan  	       0,40                      2.592 TL		</a:t>
            </a:r>
          </a:p>
          <a:p>
            <a:pPr algn="just"/>
            <a:r>
              <a:rPr lang="tr-TR"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20.000 TL </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Kullanım ömrü 5 yıl olduğundan 5. yılda kalanın tamamı amortismana aktarılır.	</a:t>
            </a:r>
          </a:p>
        </p:txBody>
      </p:sp>
      <p:cxnSp>
        <p:nvCxnSpPr>
          <p:cNvPr id="5" name="42 Düz Bağlayıcı">
            <a:extLst>
              <a:ext uri="{FF2B5EF4-FFF2-40B4-BE49-F238E27FC236}">
                <a16:creationId xmlns:a16="http://schemas.microsoft.com/office/drawing/2014/main" id="{9DA5322A-A55A-DF4C-8657-2A73984C56BB}"/>
              </a:ext>
            </a:extLst>
          </p:cNvPr>
          <p:cNvCxnSpPr>
            <a:cxnSpLocks/>
          </p:cNvCxnSpPr>
          <p:nvPr/>
        </p:nvCxnSpPr>
        <p:spPr>
          <a:xfrm>
            <a:off x="323528" y="3501008"/>
            <a:ext cx="86409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42 Düz Bağlayıcı">
            <a:extLst>
              <a:ext uri="{FF2B5EF4-FFF2-40B4-BE49-F238E27FC236}">
                <a16:creationId xmlns:a16="http://schemas.microsoft.com/office/drawing/2014/main" id="{8C0A8B94-6BE6-0C4E-B56F-1660BD5C7A6B}"/>
              </a:ext>
            </a:extLst>
          </p:cNvPr>
          <p:cNvCxnSpPr>
            <a:cxnSpLocks/>
          </p:cNvCxnSpPr>
          <p:nvPr/>
        </p:nvCxnSpPr>
        <p:spPr>
          <a:xfrm>
            <a:off x="1475656" y="3501008"/>
            <a:ext cx="165618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42 Düz Bağlayıcı">
            <a:extLst>
              <a:ext uri="{FF2B5EF4-FFF2-40B4-BE49-F238E27FC236}">
                <a16:creationId xmlns:a16="http://schemas.microsoft.com/office/drawing/2014/main" id="{493AD77C-47F4-464F-9A06-C4FC2E081456}"/>
              </a:ext>
            </a:extLst>
          </p:cNvPr>
          <p:cNvCxnSpPr>
            <a:cxnSpLocks/>
          </p:cNvCxnSpPr>
          <p:nvPr/>
        </p:nvCxnSpPr>
        <p:spPr>
          <a:xfrm>
            <a:off x="3275856" y="3501008"/>
            <a:ext cx="165618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42 Düz Bağlayıcı">
            <a:extLst>
              <a:ext uri="{FF2B5EF4-FFF2-40B4-BE49-F238E27FC236}">
                <a16:creationId xmlns:a16="http://schemas.microsoft.com/office/drawing/2014/main" id="{07181775-A838-E042-A8F4-34ECB5FD2D04}"/>
              </a:ext>
            </a:extLst>
          </p:cNvPr>
          <p:cNvCxnSpPr>
            <a:cxnSpLocks/>
          </p:cNvCxnSpPr>
          <p:nvPr/>
        </p:nvCxnSpPr>
        <p:spPr>
          <a:xfrm>
            <a:off x="5076056" y="3501008"/>
            <a:ext cx="165618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42 Düz Bağlayıcı">
            <a:extLst>
              <a:ext uri="{FF2B5EF4-FFF2-40B4-BE49-F238E27FC236}">
                <a16:creationId xmlns:a16="http://schemas.microsoft.com/office/drawing/2014/main" id="{6CB5EE9A-7F10-4D47-A04F-58073288EF80}"/>
              </a:ext>
            </a:extLst>
          </p:cNvPr>
          <p:cNvCxnSpPr>
            <a:cxnSpLocks/>
          </p:cNvCxnSpPr>
          <p:nvPr/>
        </p:nvCxnSpPr>
        <p:spPr>
          <a:xfrm>
            <a:off x="5076056" y="5085184"/>
            <a:ext cx="165618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1454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ppt_w/2"/>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ppt_w</p:attrName>
                                        </p:attrNameLst>
                                      </p:cBhvr>
                                      <p:tavLst>
                                        <p:tav tm="0">
                                          <p:val>
                                            <p:fltVal val="0"/>
                                          </p:val>
                                        </p:tav>
                                        <p:tav tm="100000">
                                          <p:val>
                                            <p:strVal val="#ppt_w"/>
                                          </p:val>
                                        </p:tav>
                                      </p:tavLst>
                                    </p:anim>
                                    <p:anim calcmode="lin" valueType="num">
                                      <p:cBhvr>
                                        <p:cTn id="10" dur="500" fill="hold"/>
                                        <p:tgtEl>
                                          <p:spTgt spid="5"/>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ppt_x</p:attrName>
                                        </p:attrNameLst>
                                      </p:cBhvr>
                                      <p:tavLst>
                                        <p:tav tm="0">
                                          <p:val>
                                            <p:strVal val="#ppt_x-#ppt_w/2"/>
                                          </p:val>
                                        </p:tav>
                                        <p:tav tm="100000">
                                          <p:val>
                                            <p:strVal val="#ppt_x"/>
                                          </p:val>
                                        </p:tav>
                                      </p:tavLst>
                                    </p:anim>
                                    <p:anim calcmode="lin" valueType="num">
                                      <p:cBhvr>
                                        <p:cTn id="15" dur="500" fill="hold"/>
                                        <p:tgtEl>
                                          <p:spTgt spid="7"/>
                                        </p:tgtEl>
                                        <p:attrNameLst>
                                          <p:attrName>ppt_y</p:attrName>
                                        </p:attrNameLst>
                                      </p:cBhvr>
                                      <p:tavLst>
                                        <p:tav tm="0">
                                          <p:val>
                                            <p:strVal val="#ppt_y"/>
                                          </p:val>
                                        </p:tav>
                                        <p:tav tm="100000">
                                          <p:val>
                                            <p:strVal val="#ppt_y"/>
                                          </p:val>
                                        </p:tav>
                                      </p:tavLst>
                                    </p:anim>
                                    <p:anim calcmode="lin" valueType="num">
                                      <p:cBhvr>
                                        <p:cTn id="16" dur="500" fill="hold"/>
                                        <p:tgtEl>
                                          <p:spTgt spid="7"/>
                                        </p:tgtEl>
                                        <p:attrNameLst>
                                          <p:attrName>ppt_w</p:attrName>
                                        </p:attrNameLst>
                                      </p:cBhvr>
                                      <p:tavLst>
                                        <p:tav tm="0">
                                          <p:val>
                                            <p:fltVal val="0"/>
                                          </p:val>
                                        </p:tav>
                                        <p:tav tm="100000">
                                          <p:val>
                                            <p:strVal val="#ppt_w"/>
                                          </p:val>
                                        </p:tav>
                                      </p:tavLst>
                                    </p:anim>
                                    <p:anim calcmode="lin" valueType="num">
                                      <p:cBhvr>
                                        <p:cTn id="17" dur="500" fill="hold"/>
                                        <p:tgtEl>
                                          <p:spTgt spid="7"/>
                                        </p:tgtEl>
                                        <p:attrNameLst>
                                          <p:attrName>ppt_h</p:attrName>
                                        </p:attrNameLst>
                                      </p:cBhvr>
                                      <p:tavLst>
                                        <p:tav tm="0">
                                          <p:val>
                                            <p:strVal val="#ppt_h"/>
                                          </p:val>
                                        </p:tav>
                                        <p:tav tm="100000">
                                          <p:val>
                                            <p:strVal val="#ppt_h"/>
                                          </p:val>
                                        </p:tav>
                                      </p:tavLst>
                                    </p:anim>
                                  </p:childTnLst>
                                </p:cTn>
                              </p:par>
                            </p:childTnLst>
                          </p:cTn>
                        </p:par>
                        <p:par>
                          <p:cTn id="18" fill="hold">
                            <p:stCondLst>
                              <p:cond delay="1000"/>
                            </p:stCondLst>
                            <p:childTnLst>
                              <p:par>
                                <p:cTn id="19" presetID="17" presetClass="entr" presetSubtype="8" fill="hold" nodeType="after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ppt_x</p:attrName>
                                        </p:attrNameLst>
                                      </p:cBhvr>
                                      <p:tavLst>
                                        <p:tav tm="0">
                                          <p:val>
                                            <p:strVal val="#ppt_x-#ppt_w/2"/>
                                          </p:val>
                                        </p:tav>
                                        <p:tav tm="100000">
                                          <p:val>
                                            <p:strVal val="#ppt_x"/>
                                          </p:val>
                                        </p:tav>
                                      </p:tavLst>
                                    </p:anim>
                                    <p:anim calcmode="lin" valueType="num">
                                      <p:cBhvr>
                                        <p:cTn id="22" dur="500" fill="hold"/>
                                        <p:tgtEl>
                                          <p:spTgt spid="9"/>
                                        </p:tgtEl>
                                        <p:attrNameLst>
                                          <p:attrName>ppt_y</p:attrName>
                                        </p:attrNameLst>
                                      </p:cBhvr>
                                      <p:tavLst>
                                        <p:tav tm="0">
                                          <p:val>
                                            <p:strVal val="#ppt_y"/>
                                          </p:val>
                                        </p:tav>
                                        <p:tav tm="100000">
                                          <p:val>
                                            <p:strVal val="#ppt_y"/>
                                          </p:val>
                                        </p:tav>
                                      </p:tavLst>
                                    </p:anim>
                                    <p:anim calcmode="lin" valueType="num">
                                      <p:cBhvr>
                                        <p:cTn id="23" dur="500" fill="hold"/>
                                        <p:tgtEl>
                                          <p:spTgt spid="9"/>
                                        </p:tgtEl>
                                        <p:attrNameLst>
                                          <p:attrName>ppt_w</p:attrName>
                                        </p:attrNameLst>
                                      </p:cBhvr>
                                      <p:tavLst>
                                        <p:tav tm="0">
                                          <p:val>
                                            <p:fltVal val="0"/>
                                          </p:val>
                                        </p:tav>
                                        <p:tav tm="100000">
                                          <p:val>
                                            <p:strVal val="#ppt_w"/>
                                          </p:val>
                                        </p:tav>
                                      </p:tavLst>
                                    </p:anim>
                                    <p:anim calcmode="lin" valueType="num">
                                      <p:cBhvr>
                                        <p:cTn id="24" dur="500" fill="hold"/>
                                        <p:tgtEl>
                                          <p:spTgt spid="9"/>
                                        </p:tgtEl>
                                        <p:attrNameLst>
                                          <p:attrName>ppt_h</p:attrName>
                                        </p:attrNameLst>
                                      </p:cBhvr>
                                      <p:tavLst>
                                        <p:tav tm="0">
                                          <p:val>
                                            <p:strVal val="#ppt_h"/>
                                          </p:val>
                                        </p:tav>
                                        <p:tav tm="100000">
                                          <p:val>
                                            <p:strVal val="#ppt_h"/>
                                          </p:val>
                                        </p:tav>
                                      </p:tavLst>
                                    </p:anim>
                                  </p:childTnLst>
                                </p:cTn>
                              </p:par>
                            </p:childTnLst>
                          </p:cTn>
                        </p:par>
                        <p:par>
                          <p:cTn id="25" fill="hold">
                            <p:stCondLst>
                              <p:cond delay="1500"/>
                            </p:stCondLst>
                            <p:childTnLst>
                              <p:par>
                                <p:cTn id="26" presetID="17" presetClass="entr" presetSubtype="8" fill="hold" nodeType="after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p:cTn id="28" dur="500" fill="hold"/>
                                        <p:tgtEl>
                                          <p:spTgt spid="10"/>
                                        </p:tgtEl>
                                        <p:attrNameLst>
                                          <p:attrName>ppt_x</p:attrName>
                                        </p:attrNameLst>
                                      </p:cBhvr>
                                      <p:tavLst>
                                        <p:tav tm="0">
                                          <p:val>
                                            <p:strVal val="#ppt_x-#ppt_w/2"/>
                                          </p:val>
                                        </p:tav>
                                        <p:tav tm="100000">
                                          <p:val>
                                            <p:strVal val="#ppt_x"/>
                                          </p:val>
                                        </p:tav>
                                      </p:tavLst>
                                    </p:anim>
                                    <p:anim calcmode="lin" valueType="num">
                                      <p:cBhvr>
                                        <p:cTn id="29" dur="500" fill="hold"/>
                                        <p:tgtEl>
                                          <p:spTgt spid="10"/>
                                        </p:tgtEl>
                                        <p:attrNameLst>
                                          <p:attrName>ppt_y</p:attrName>
                                        </p:attrNameLst>
                                      </p:cBhvr>
                                      <p:tavLst>
                                        <p:tav tm="0">
                                          <p:val>
                                            <p:strVal val="#ppt_y"/>
                                          </p:val>
                                        </p:tav>
                                        <p:tav tm="100000">
                                          <p:val>
                                            <p:strVal val="#ppt_y"/>
                                          </p:val>
                                        </p:tav>
                                      </p:tavLst>
                                    </p:anim>
                                    <p:anim calcmode="lin" valueType="num">
                                      <p:cBhvr>
                                        <p:cTn id="30" dur="500" fill="hold"/>
                                        <p:tgtEl>
                                          <p:spTgt spid="10"/>
                                        </p:tgtEl>
                                        <p:attrNameLst>
                                          <p:attrName>ppt_w</p:attrName>
                                        </p:attrNameLst>
                                      </p:cBhvr>
                                      <p:tavLst>
                                        <p:tav tm="0">
                                          <p:val>
                                            <p:fltVal val="0"/>
                                          </p:val>
                                        </p:tav>
                                        <p:tav tm="100000">
                                          <p:val>
                                            <p:strVal val="#ppt_w"/>
                                          </p:val>
                                        </p:tav>
                                      </p:tavLst>
                                    </p:anim>
                                    <p:anim calcmode="lin" valueType="num">
                                      <p:cBhvr>
                                        <p:cTn id="31" dur="500" fill="hold"/>
                                        <p:tgtEl>
                                          <p:spTgt spid="10"/>
                                        </p:tgtEl>
                                        <p:attrNameLst>
                                          <p:attrName>ppt_h</p:attrName>
                                        </p:attrNameLst>
                                      </p:cBhvr>
                                      <p:tavLst>
                                        <p:tav tm="0">
                                          <p:val>
                                            <p:strVal val="#ppt_h"/>
                                          </p:val>
                                        </p:tav>
                                        <p:tav tm="100000">
                                          <p:val>
                                            <p:strVal val="#ppt_h"/>
                                          </p:val>
                                        </p:tav>
                                      </p:tavLst>
                                    </p:anim>
                                  </p:childTnLst>
                                </p:cTn>
                              </p:par>
                            </p:childTnLst>
                          </p:cTn>
                        </p:par>
                        <p:par>
                          <p:cTn id="32" fill="hold">
                            <p:stCondLst>
                              <p:cond delay="2000"/>
                            </p:stCondLst>
                            <p:childTnLst>
                              <p:par>
                                <p:cTn id="33" presetID="17" presetClass="entr" presetSubtype="8" fill="hold" nodeType="after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500" fill="hold"/>
                                        <p:tgtEl>
                                          <p:spTgt spid="8"/>
                                        </p:tgtEl>
                                        <p:attrNameLst>
                                          <p:attrName>ppt_x</p:attrName>
                                        </p:attrNameLst>
                                      </p:cBhvr>
                                      <p:tavLst>
                                        <p:tav tm="0">
                                          <p:val>
                                            <p:strVal val="#ppt_x-#ppt_w/2"/>
                                          </p:val>
                                        </p:tav>
                                        <p:tav tm="100000">
                                          <p:val>
                                            <p:strVal val="#ppt_x"/>
                                          </p:val>
                                        </p:tav>
                                      </p:tavLst>
                                    </p:anim>
                                    <p:anim calcmode="lin" valueType="num">
                                      <p:cBhvr>
                                        <p:cTn id="36" dur="500" fill="hold"/>
                                        <p:tgtEl>
                                          <p:spTgt spid="8"/>
                                        </p:tgtEl>
                                        <p:attrNameLst>
                                          <p:attrName>ppt_y</p:attrName>
                                        </p:attrNameLst>
                                      </p:cBhvr>
                                      <p:tavLst>
                                        <p:tav tm="0">
                                          <p:val>
                                            <p:strVal val="#ppt_y"/>
                                          </p:val>
                                        </p:tav>
                                        <p:tav tm="100000">
                                          <p:val>
                                            <p:strVal val="#ppt_y"/>
                                          </p:val>
                                        </p:tav>
                                      </p:tavLst>
                                    </p:anim>
                                    <p:anim calcmode="lin" valueType="num">
                                      <p:cBhvr>
                                        <p:cTn id="37" dur="500" fill="hold"/>
                                        <p:tgtEl>
                                          <p:spTgt spid="8"/>
                                        </p:tgtEl>
                                        <p:attrNameLst>
                                          <p:attrName>ppt_w</p:attrName>
                                        </p:attrNameLst>
                                      </p:cBhvr>
                                      <p:tavLst>
                                        <p:tav tm="0">
                                          <p:val>
                                            <p:fltVal val="0"/>
                                          </p:val>
                                        </p:tav>
                                        <p:tav tm="100000">
                                          <p:val>
                                            <p:strVal val="#ppt_w"/>
                                          </p:val>
                                        </p:tav>
                                      </p:tavLst>
                                    </p:anim>
                                    <p:anim calcmode="lin" valueType="num">
                                      <p:cBhvr>
                                        <p:cTn id="38" dur="5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07504" y="1124744"/>
            <a:ext cx="8583488" cy="6278642"/>
          </a:xfrm>
          <a:prstGeom prst="rect">
            <a:avLst/>
          </a:prstGeom>
          <a:noFill/>
        </p:spPr>
        <p:txBody>
          <a:bodyPr wrap="square" rtlCol="0">
            <a:spAutoFit/>
          </a:bodyPr>
          <a:lstStyle/>
          <a:p>
            <a:pPr algn="just"/>
            <a:r>
              <a:rPr lang="tr-TR" sz="2400" dirty="0">
                <a:latin typeface="Arial" panose="020B0604020202020204" pitchFamily="34" charset="0"/>
                <a:cs typeface="Arial" panose="020B0604020202020204" pitchFamily="34" charset="0"/>
              </a:rPr>
              <a:t>	Her yıl ayrılan amortisman tutarları için aşağıdaki kayıt her yapılır. ( O yılın amortisman tutarı kadar)</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796 AMORTİSMAN VE TÜK.PAY. 	       XX.000</a:t>
            </a:r>
          </a:p>
          <a:p>
            <a:pPr algn="just"/>
            <a:r>
              <a:rPr lang="tr-TR" b="1" dirty="0">
                <a:latin typeface="Arial" panose="020B0604020202020204" pitchFamily="34" charset="0"/>
                <a:cs typeface="Arial" panose="020B0604020202020204" pitchFamily="34" charset="0"/>
              </a:rPr>
              <a:t>		veya </a:t>
            </a:r>
          </a:p>
          <a:p>
            <a:pPr algn="just"/>
            <a:r>
              <a:rPr lang="tr-TR" b="1" dirty="0">
                <a:latin typeface="Arial" panose="020B0604020202020204" pitchFamily="34" charset="0"/>
                <a:cs typeface="Arial" panose="020B0604020202020204" pitchFamily="34" charset="0"/>
              </a:rPr>
              <a:t>     632 GENEL YÖNETİM GİDERİ</a:t>
            </a:r>
          </a:p>
          <a:p>
            <a:pPr algn="just"/>
            <a:r>
              <a:rPr lang="tr-TR" b="1" dirty="0">
                <a:latin typeface="Arial" panose="020B0604020202020204" pitchFamily="34" charset="0"/>
                <a:cs typeface="Arial" panose="020B0604020202020204" pitchFamily="34" charset="0"/>
              </a:rPr>
              <a:t>		veya</a:t>
            </a:r>
          </a:p>
          <a:p>
            <a:pPr algn="just"/>
            <a:r>
              <a:rPr lang="tr-TR" b="1" dirty="0">
                <a:latin typeface="Arial" panose="020B0604020202020204" pitchFamily="34" charset="0"/>
                <a:cs typeface="Arial" panose="020B0604020202020204" pitchFamily="34" charset="0"/>
              </a:rPr>
              <a:t>     770 GENEL YÖNETİM GİDERİ</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102 BANKALAR HS.		          XX.000</a:t>
            </a:r>
          </a:p>
          <a:p>
            <a:pPr algn="just"/>
            <a:r>
              <a:rPr lang="tr-TR" b="1"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a:t>
            </a:r>
          </a:p>
          <a:p>
            <a:pPr algn="just"/>
            <a:endParaRPr lang="tr-TR" sz="2400" dirty="0">
              <a:latin typeface="Arial" panose="020B0604020202020204" pitchFamily="34" charset="0"/>
              <a:cs typeface="Arial" panose="020B0604020202020204" pitchFamily="34" charset="0"/>
            </a:endParaRPr>
          </a:p>
          <a:p>
            <a:pPr algn="just"/>
            <a:endParaRPr lang="tr-TR" sz="2400" dirty="0"/>
          </a:p>
          <a:p>
            <a:pPr algn="just"/>
            <a:endParaRPr lang="tr-TR" sz="2400" dirty="0">
              <a:solidFill>
                <a:schemeClr val="tx2"/>
              </a:solidFill>
            </a:endParaRPr>
          </a:p>
          <a:p>
            <a:pPr algn="just"/>
            <a:endParaRPr lang="tr-TR" sz="2400" dirty="0">
              <a:solidFill>
                <a:schemeClr val="tx2"/>
              </a:solidFill>
            </a:endParaRPr>
          </a:p>
          <a:p>
            <a:pPr algn="just"/>
            <a:r>
              <a:rPr lang="tr-TR" sz="2400" dirty="0">
                <a:solidFill>
                  <a:schemeClr val="tx2"/>
                </a:solidFill>
              </a:rPr>
              <a:t>						</a:t>
            </a:r>
          </a:p>
        </p:txBody>
      </p:sp>
      <p:cxnSp>
        <p:nvCxnSpPr>
          <p:cNvPr id="3" name="42 Düz Bağlayıcı">
            <a:extLst>
              <a:ext uri="{FF2B5EF4-FFF2-40B4-BE49-F238E27FC236}">
                <a16:creationId xmlns:a16="http://schemas.microsoft.com/office/drawing/2014/main" id="{F822E0C2-063E-B240-B0A9-9594A46F75C4}"/>
              </a:ext>
            </a:extLst>
          </p:cNvPr>
          <p:cNvCxnSpPr>
            <a:cxnSpLocks/>
          </p:cNvCxnSpPr>
          <p:nvPr/>
        </p:nvCxnSpPr>
        <p:spPr>
          <a:xfrm>
            <a:off x="392055" y="2273558"/>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2 Düz Bağlayıcı">
            <a:extLst>
              <a:ext uri="{FF2B5EF4-FFF2-40B4-BE49-F238E27FC236}">
                <a16:creationId xmlns:a16="http://schemas.microsoft.com/office/drawing/2014/main" id="{FC02651F-39D9-2D46-A200-DDF620A5B6BE}"/>
              </a:ext>
            </a:extLst>
          </p:cNvPr>
          <p:cNvCxnSpPr>
            <a:cxnSpLocks/>
          </p:cNvCxnSpPr>
          <p:nvPr/>
        </p:nvCxnSpPr>
        <p:spPr>
          <a:xfrm>
            <a:off x="3491880" y="2300435"/>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34 Düz Bağlayıcı">
            <a:extLst>
              <a:ext uri="{FF2B5EF4-FFF2-40B4-BE49-F238E27FC236}">
                <a16:creationId xmlns:a16="http://schemas.microsoft.com/office/drawing/2014/main" id="{1436E8A5-B8C0-3F43-AE3D-620522B2EA86}"/>
              </a:ext>
            </a:extLst>
          </p:cNvPr>
          <p:cNvCxnSpPr>
            <a:cxnSpLocks/>
          </p:cNvCxnSpPr>
          <p:nvPr/>
        </p:nvCxnSpPr>
        <p:spPr>
          <a:xfrm>
            <a:off x="4860032" y="2300435"/>
            <a:ext cx="0" cy="2424385"/>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34 Düz Bağlayıcı">
            <a:extLst>
              <a:ext uri="{FF2B5EF4-FFF2-40B4-BE49-F238E27FC236}">
                <a16:creationId xmlns:a16="http://schemas.microsoft.com/office/drawing/2014/main" id="{7097969B-8B28-F545-8F26-34D78FB6A224}"/>
              </a:ext>
            </a:extLst>
          </p:cNvPr>
          <p:cNvCxnSpPr>
            <a:cxnSpLocks/>
          </p:cNvCxnSpPr>
          <p:nvPr/>
        </p:nvCxnSpPr>
        <p:spPr>
          <a:xfrm>
            <a:off x="6012160" y="2323254"/>
            <a:ext cx="0" cy="2390156"/>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34 Düz Bağlayıcı">
            <a:extLst>
              <a:ext uri="{FF2B5EF4-FFF2-40B4-BE49-F238E27FC236}">
                <a16:creationId xmlns:a16="http://schemas.microsoft.com/office/drawing/2014/main" id="{80D15E7E-B196-1F4E-8426-E8897D94C8C7}"/>
              </a:ext>
            </a:extLst>
          </p:cNvPr>
          <p:cNvCxnSpPr>
            <a:cxnSpLocks/>
          </p:cNvCxnSpPr>
          <p:nvPr/>
        </p:nvCxnSpPr>
        <p:spPr>
          <a:xfrm>
            <a:off x="7308304" y="2300434"/>
            <a:ext cx="0" cy="2424386"/>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34 Düz Bağlayıcı">
            <a:extLst>
              <a:ext uri="{FF2B5EF4-FFF2-40B4-BE49-F238E27FC236}">
                <a16:creationId xmlns:a16="http://schemas.microsoft.com/office/drawing/2014/main" id="{14CC3DAA-9F85-E547-BCDA-CE343FE7742C}"/>
              </a:ext>
            </a:extLst>
          </p:cNvPr>
          <p:cNvCxnSpPr>
            <a:cxnSpLocks/>
          </p:cNvCxnSpPr>
          <p:nvPr/>
        </p:nvCxnSpPr>
        <p:spPr>
          <a:xfrm>
            <a:off x="406918" y="2273558"/>
            <a:ext cx="0" cy="2451262"/>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42 Düz Bağlayıcı">
            <a:extLst>
              <a:ext uri="{FF2B5EF4-FFF2-40B4-BE49-F238E27FC236}">
                <a16:creationId xmlns:a16="http://schemas.microsoft.com/office/drawing/2014/main" id="{73408CF4-11A2-2B46-B698-16F51D5CEA2A}"/>
              </a:ext>
            </a:extLst>
          </p:cNvPr>
          <p:cNvCxnSpPr>
            <a:cxnSpLocks/>
          </p:cNvCxnSpPr>
          <p:nvPr/>
        </p:nvCxnSpPr>
        <p:spPr>
          <a:xfrm flipV="1">
            <a:off x="453058" y="4677554"/>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42 Düz Bağlayıcı">
            <a:extLst>
              <a:ext uri="{FF2B5EF4-FFF2-40B4-BE49-F238E27FC236}">
                <a16:creationId xmlns:a16="http://schemas.microsoft.com/office/drawing/2014/main" id="{C1AC3B45-7451-C246-9BB5-0783BF1A517B}"/>
              </a:ext>
            </a:extLst>
          </p:cNvPr>
          <p:cNvCxnSpPr>
            <a:cxnSpLocks/>
          </p:cNvCxnSpPr>
          <p:nvPr/>
        </p:nvCxnSpPr>
        <p:spPr>
          <a:xfrm>
            <a:off x="3491880" y="4702001"/>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9682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ppt_x</p:attrName>
                                        </p:attrNameLst>
                                      </p:cBhvr>
                                      <p:tavLst>
                                        <p:tav tm="0">
                                          <p:val>
                                            <p:strVal val="#ppt_x-#ppt_w/2"/>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strVal val="#ppt_h"/>
                                          </p:val>
                                        </p:tav>
                                        <p:tav tm="100000">
                                          <p:val>
                                            <p:strVal val="#ppt_h"/>
                                          </p:val>
                                        </p:tav>
                                      </p:tavLst>
                                    </p:anim>
                                  </p:childTnLst>
                                </p:cTn>
                              </p:par>
                              <p:par>
                                <p:cTn id="18" presetID="37" presetClass="entr" presetSubtype="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900" decel="100000" fill="hold"/>
                                        <p:tgtEl>
                                          <p:spTgt spid="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900" decel="100000" fill="hold"/>
                                        <p:tgtEl>
                                          <p:spTgt spid="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900" decel="100000" fill="hold"/>
                                        <p:tgtEl>
                                          <p:spTgt spid="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900" decel="100000" fill="hold"/>
                                        <p:tgtEl>
                                          <p:spTgt spid="10"/>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42" fill="hold">
                            <p:stCondLst>
                              <p:cond delay="1500"/>
                            </p:stCondLst>
                            <p:childTnLst>
                              <p:par>
                                <p:cTn id="43" presetID="17" presetClass="entr" presetSubtype="8" fill="hold"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ppt_x</p:attrName>
                                        </p:attrNameLst>
                                      </p:cBhvr>
                                      <p:tavLst>
                                        <p:tav tm="0">
                                          <p:val>
                                            <p:strVal val="#ppt_x-#ppt_w/2"/>
                                          </p:val>
                                        </p:tav>
                                        <p:tav tm="100000">
                                          <p:val>
                                            <p:strVal val="#ppt_x"/>
                                          </p:val>
                                        </p:tav>
                                      </p:tavLst>
                                    </p:anim>
                                    <p:anim calcmode="lin" valueType="num">
                                      <p:cBhvr>
                                        <p:cTn id="46" dur="500" fill="hold"/>
                                        <p:tgtEl>
                                          <p:spTgt spid="11"/>
                                        </p:tgtEl>
                                        <p:attrNameLst>
                                          <p:attrName>ppt_y</p:attrName>
                                        </p:attrNameLst>
                                      </p:cBhvr>
                                      <p:tavLst>
                                        <p:tav tm="0">
                                          <p:val>
                                            <p:strVal val="#ppt_y"/>
                                          </p:val>
                                        </p:tav>
                                        <p:tav tm="100000">
                                          <p:val>
                                            <p:strVal val="#ppt_y"/>
                                          </p:val>
                                        </p:tav>
                                      </p:tavLst>
                                    </p:anim>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strVal val="#ppt_h"/>
                                          </p:val>
                                        </p:tav>
                                        <p:tav tm="100000">
                                          <p:val>
                                            <p:strVal val="#ppt_h"/>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ppt_x</p:attrName>
                                        </p:attrNameLst>
                                      </p:cBhvr>
                                      <p:tavLst>
                                        <p:tav tm="0">
                                          <p:val>
                                            <p:strVal val="#ppt_x-#ppt_w/2"/>
                                          </p:val>
                                        </p:tav>
                                        <p:tav tm="100000">
                                          <p:val>
                                            <p:strVal val="#ppt_x"/>
                                          </p:val>
                                        </p:tav>
                                      </p:tavLst>
                                    </p:anim>
                                    <p:anim calcmode="lin" valueType="num">
                                      <p:cBhvr>
                                        <p:cTn id="53" dur="500" fill="hold"/>
                                        <p:tgtEl>
                                          <p:spTgt spid="12"/>
                                        </p:tgtEl>
                                        <p:attrNameLst>
                                          <p:attrName>ppt_y</p:attrName>
                                        </p:attrNameLst>
                                      </p:cBhvr>
                                      <p:tavLst>
                                        <p:tav tm="0">
                                          <p:val>
                                            <p:strVal val="#ppt_y"/>
                                          </p:val>
                                        </p:tav>
                                        <p:tav tm="100000">
                                          <p:val>
                                            <p:strVal val="#ppt_y"/>
                                          </p:val>
                                        </p:tav>
                                      </p:tavLst>
                                    </p:anim>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79512" y="1484784"/>
            <a:ext cx="8583488" cy="2677656"/>
          </a:xfrm>
          <a:prstGeom prst="rect">
            <a:avLst/>
          </a:prstGeom>
          <a:noFill/>
        </p:spPr>
        <p:txBody>
          <a:bodyPr wrap="square" rtlCol="0">
            <a:spAutoFit/>
          </a:bodyPr>
          <a:lstStyle/>
          <a:p>
            <a:pPr algn="just"/>
            <a:r>
              <a:rPr lang="tr-TR" sz="2400" dirty="0">
                <a:latin typeface="Arial" panose="020B0604020202020204" pitchFamily="34" charset="0"/>
                <a:cs typeface="Arial" panose="020B0604020202020204" pitchFamily="34" charset="0"/>
              </a:rPr>
              <a:t>Duran Varlıklarda Kullanım Sürelerini ( Faydalı Ömür) Arttıran Giderler:</a:t>
            </a:r>
          </a:p>
          <a:p>
            <a:pPr algn="just"/>
            <a:endParaRPr lang="tr-TR" sz="2400" dirty="0">
              <a:latin typeface="Arial" panose="020B0604020202020204" pitchFamily="34" charset="0"/>
              <a:cs typeface="Arial" panose="020B0604020202020204" pitchFamily="34" charset="0"/>
            </a:endParaRPr>
          </a:p>
          <a:p>
            <a:pPr algn="just"/>
            <a:r>
              <a:rPr lang="tr-TR" sz="2400" dirty="0">
                <a:latin typeface="Arial" panose="020B0604020202020204" pitchFamily="34" charset="0"/>
                <a:cs typeface="Arial" panose="020B0604020202020204" pitchFamily="34" charset="0"/>
              </a:rPr>
              <a:t>	Bu giderler normal bakım, tamir ve temizleme giderleri dışında taşınmazı genişletmek veya iktisadi değerini devamlı olarak arttırmak amacıyla yapılan giderler taşınmazın maliyetine eklenir.</a:t>
            </a:r>
          </a:p>
        </p:txBody>
      </p:sp>
    </p:spTree>
    <p:extLst>
      <p:ext uri="{BB962C8B-B14F-4D97-AF65-F5344CB8AC3E}">
        <p14:creationId xmlns:p14="http://schemas.microsoft.com/office/powerpoint/2010/main" val="13095117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225964" y="1124744"/>
            <a:ext cx="8583488" cy="5355312"/>
          </a:xfrm>
          <a:prstGeom prst="rect">
            <a:avLst/>
          </a:prstGeom>
          <a:noFill/>
        </p:spPr>
        <p:txBody>
          <a:bodyPr wrap="square" rtlCol="0">
            <a:spAutoFit/>
          </a:bodyPr>
          <a:lstStyle/>
          <a:p>
            <a:pPr algn="just"/>
            <a:r>
              <a:rPr lang="tr-TR" sz="2400" i="1" u="sng" dirty="0">
                <a:latin typeface="Arial" panose="020B0604020202020204" pitchFamily="34" charset="0"/>
                <a:cs typeface="Arial" panose="020B0604020202020204" pitchFamily="34" charset="0"/>
              </a:rPr>
              <a:t>UYGULAMA</a:t>
            </a:r>
          </a:p>
          <a:p>
            <a:pPr algn="just"/>
            <a:r>
              <a:rPr lang="tr-TR" sz="2400" dirty="0">
                <a:latin typeface="Arial" panose="020B0604020202020204" pitchFamily="34" charset="0"/>
                <a:cs typeface="Arial" panose="020B0604020202020204" pitchFamily="34" charset="0"/>
              </a:rPr>
              <a:t>	2005 yılında satın alınan 20.000 TL değerinde bir makinenin aşınan en önemli parçası 2007 yılında 8.000 TL harcama ile yenilenmiştir. Böylece makinenin kullanım süresi uzamıştır. Amortisman oranı %20 </a:t>
            </a:r>
            <a:r>
              <a:rPr lang="tr-TR" sz="2400" dirty="0" err="1">
                <a:latin typeface="Arial" panose="020B0604020202020204" pitchFamily="34" charset="0"/>
                <a:cs typeface="Arial" panose="020B0604020202020204" pitchFamily="34" charset="0"/>
              </a:rPr>
              <a:t>dir</a:t>
            </a:r>
            <a:r>
              <a:rPr lang="tr-TR" sz="2400" dirty="0">
                <a:latin typeface="Arial" panose="020B0604020202020204" pitchFamily="34" charset="0"/>
                <a:cs typeface="Arial" panose="020B0604020202020204" pitchFamily="34" charset="0"/>
              </a:rPr>
              <a:t>. </a:t>
            </a:r>
          </a:p>
          <a:p>
            <a:pPr algn="just"/>
            <a:r>
              <a:rPr lang="tr-TR" sz="2400" dirty="0">
                <a:latin typeface="Arial" panose="020B0604020202020204" pitchFamily="34" charset="0"/>
                <a:cs typeface="Arial" panose="020B0604020202020204" pitchFamily="34" charset="0"/>
              </a:rPr>
              <a:t>Amortisman Tablosu ; </a:t>
            </a:r>
          </a:p>
          <a:p>
            <a:pPr algn="just"/>
            <a:r>
              <a:rPr lang="tr-TR" dirty="0">
                <a:latin typeface="Arial" panose="020B0604020202020204" pitchFamily="34" charset="0"/>
                <a:cs typeface="Arial" panose="020B0604020202020204" pitchFamily="34" charset="0"/>
              </a:rPr>
              <a:t>YILLAR     KAYITLI DEĞER  MAL.MALY.ART.     AMORT.ORANI   AMORT.TUTARI      </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2005  	      20.000 TL 	      -,--		           0,20                   4.000 TL </a:t>
            </a:r>
          </a:p>
          <a:p>
            <a:pPr algn="just"/>
            <a:r>
              <a:rPr lang="tr-TR" dirty="0">
                <a:latin typeface="Arial" panose="020B0604020202020204" pitchFamily="34" charset="0"/>
                <a:cs typeface="Arial" panose="020B0604020202020204" pitchFamily="34" charset="0"/>
              </a:rPr>
              <a:t>2006 	      20.000 TL 	      -,--		           0,20                      4.000 TL</a:t>
            </a:r>
          </a:p>
          <a:p>
            <a:pPr algn="just"/>
            <a:r>
              <a:rPr lang="tr-TR" dirty="0">
                <a:latin typeface="Arial" panose="020B0604020202020204" pitchFamily="34" charset="0"/>
                <a:cs typeface="Arial" panose="020B0604020202020204" pitchFamily="34" charset="0"/>
              </a:rPr>
              <a:t>2007  	      20.000 TL 	       8.000 TL	           0,20                      5.600 TL	</a:t>
            </a:r>
          </a:p>
          <a:p>
            <a:pPr algn="just"/>
            <a:r>
              <a:rPr lang="tr-TR" dirty="0">
                <a:latin typeface="Arial" panose="020B0604020202020204" pitchFamily="34" charset="0"/>
                <a:cs typeface="Arial" panose="020B0604020202020204" pitchFamily="34" charset="0"/>
              </a:rPr>
              <a:t>2008  	      20.000 TL 	       8.000 TL                   0,20                      5.600 TL</a:t>
            </a:r>
          </a:p>
          <a:p>
            <a:pPr algn="just"/>
            <a:r>
              <a:rPr lang="tr-TR" dirty="0">
                <a:latin typeface="Arial" panose="020B0604020202020204" pitchFamily="34" charset="0"/>
                <a:cs typeface="Arial" panose="020B0604020202020204" pitchFamily="34" charset="0"/>
              </a:rPr>
              <a:t>2009  	      20.000 TL 	       8.000 TL                   0,20                      5.600 TL </a:t>
            </a:r>
          </a:p>
          <a:p>
            <a:pPr algn="just"/>
            <a:r>
              <a:rPr lang="tr-TR" dirty="0">
                <a:latin typeface="Arial" panose="020B0604020202020204" pitchFamily="34" charset="0"/>
                <a:cs typeface="Arial" panose="020B0604020202020204" pitchFamily="34" charset="0"/>
              </a:rPr>
              <a:t>2010	        -,--		       8.000 TL	           0,20                      1.600 TL</a:t>
            </a:r>
          </a:p>
          <a:p>
            <a:pPr marL="342900" indent="-342900" algn="just">
              <a:buAutoNum type="arabicPlain" startAt="2011"/>
            </a:pPr>
            <a:r>
              <a:rPr lang="tr-TR" dirty="0">
                <a:latin typeface="Arial" panose="020B0604020202020204" pitchFamily="34" charset="0"/>
                <a:cs typeface="Arial" panose="020B0604020202020204" pitchFamily="34" charset="0"/>
              </a:rPr>
              <a:t>              -,--                       8.000 TL                   0,20                      1.600 TL</a:t>
            </a:r>
          </a:p>
          <a:p>
            <a:pPr algn="just"/>
            <a:r>
              <a:rPr lang="tr-TR"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28.000 TL</a:t>
            </a:r>
          </a:p>
        </p:txBody>
      </p:sp>
      <p:cxnSp>
        <p:nvCxnSpPr>
          <p:cNvPr id="5" name="42 Düz Bağlayıcı">
            <a:extLst>
              <a:ext uri="{FF2B5EF4-FFF2-40B4-BE49-F238E27FC236}">
                <a16:creationId xmlns:a16="http://schemas.microsoft.com/office/drawing/2014/main" id="{9DA5322A-A55A-DF4C-8657-2A73984C56BB}"/>
              </a:ext>
            </a:extLst>
          </p:cNvPr>
          <p:cNvCxnSpPr>
            <a:cxnSpLocks/>
          </p:cNvCxnSpPr>
          <p:nvPr/>
        </p:nvCxnSpPr>
        <p:spPr>
          <a:xfrm>
            <a:off x="225964" y="3789040"/>
            <a:ext cx="86409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42 Düz Bağlayıcı">
            <a:extLst>
              <a:ext uri="{FF2B5EF4-FFF2-40B4-BE49-F238E27FC236}">
                <a16:creationId xmlns:a16="http://schemas.microsoft.com/office/drawing/2014/main" id="{8C0A8B94-6BE6-0C4E-B56F-1660BD5C7A6B}"/>
              </a:ext>
            </a:extLst>
          </p:cNvPr>
          <p:cNvCxnSpPr>
            <a:cxnSpLocks/>
          </p:cNvCxnSpPr>
          <p:nvPr/>
        </p:nvCxnSpPr>
        <p:spPr>
          <a:xfrm>
            <a:off x="1403648" y="3799318"/>
            <a:ext cx="165618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42 Düz Bağlayıcı">
            <a:extLst>
              <a:ext uri="{FF2B5EF4-FFF2-40B4-BE49-F238E27FC236}">
                <a16:creationId xmlns:a16="http://schemas.microsoft.com/office/drawing/2014/main" id="{493AD77C-47F4-464F-9A06-C4FC2E081456}"/>
              </a:ext>
            </a:extLst>
          </p:cNvPr>
          <p:cNvCxnSpPr>
            <a:cxnSpLocks/>
          </p:cNvCxnSpPr>
          <p:nvPr/>
        </p:nvCxnSpPr>
        <p:spPr>
          <a:xfrm>
            <a:off x="3203848" y="3819467"/>
            <a:ext cx="165618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42 Düz Bağlayıcı">
            <a:extLst>
              <a:ext uri="{FF2B5EF4-FFF2-40B4-BE49-F238E27FC236}">
                <a16:creationId xmlns:a16="http://schemas.microsoft.com/office/drawing/2014/main" id="{07181775-A838-E042-A8F4-34ECB5FD2D04}"/>
              </a:ext>
            </a:extLst>
          </p:cNvPr>
          <p:cNvCxnSpPr>
            <a:cxnSpLocks/>
          </p:cNvCxnSpPr>
          <p:nvPr/>
        </p:nvCxnSpPr>
        <p:spPr>
          <a:xfrm>
            <a:off x="5148064" y="3819467"/>
            <a:ext cx="165618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42 Düz Bağlayıcı">
            <a:extLst>
              <a:ext uri="{FF2B5EF4-FFF2-40B4-BE49-F238E27FC236}">
                <a16:creationId xmlns:a16="http://schemas.microsoft.com/office/drawing/2014/main" id="{3D75E77F-3455-4D4A-BDC9-FAE902286C97}"/>
              </a:ext>
            </a:extLst>
          </p:cNvPr>
          <p:cNvCxnSpPr>
            <a:cxnSpLocks/>
          </p:cNvCxnSpPr>
          <p:nvPr/>
        </p:nvCxnSpPr>
        <p:spPr>
          <a:xfrm>
            <a:off x="7153268" y="3789040"/>
            <a:ext cx="165618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42 Düz Bağlayıcı">
            <a:extLst>
              <a:ext uri="{FF2B5EF4-FFF2-40B4-BE49-F238E27FC236}">
                <a16:creationId xmlns:a16="http://schemas.microsoft.com/office/drawing/2014/main" id="{7651D2AD-C149-BF46-B188-DDE85C27B7AC}"/>
              </a:ext>
            </a:extLst>
          </p:cNvPr>
          <p:cNvCxnSpPr>
            <a:cxnSpLocks/>
          </p:cNvCxnSpPr>
          <p:nvPr/>
        </p:nvCxnSpPr>
        <p:spPr>
          <a:xfrm>
            <a:off x="7405567" y="5949280"/>
            <a:ext cx="86409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8957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ppt_w/2"/>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ppt_w</p:attrName>
                                        </p:attrNameLst>
                                      </p:cBhvr>
                                      <p:tavLst>
                                        <p:tav tm="0">
                                          <p:val>
                                            <p:fltVal val="0"/>
                                          </p:val>
                                        </p:tav>
                                        <p:tav tm="100000">
                                          <p:val>
                                            <p:strVal val="#ppt_w"/>
                                          </p:val>
                                        </p:tav>
                                      </p:tavLst>
                                    </p:anim>
                                    <p:anim calcmode="lin" valueType="num">
                                      <p:cBhvr>
                                        <p:cTn id="10" dur="500" fill="hold"/>
                                        <p:tgtEl>
                                          <p:spTgt spid="5"/>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ppt_x</p:attrName>
                                        </p:attrNameLst>
                                      </p:cBhvr>
                                      <p:tavLst>
                                        <p:tav tm="0">
                                          <p:val>
                                            <p:strVal val="#ppt_x-#ppt_w/2"/>
                                          </p:val>
                                        </p:tav>
                                        <p:tav tm="100000">
                                          <p:val>
                                            <p:strVal val="#ppt_x"/>
                                          </p:val>
                                        </p:tav>
                                      </p:tavLst>
                                    </p:anim>
                                    <p:anim calcmode="lin" valueType="num">
                                      <p:cBhvr>
                                        <p:cTn id="15" dur="500" fill="hold"/>
                                        <p:tgtEl>
                                          <p:spTgt spid="7"/>
                                        </p:tgtEl>
                                        <p:attrNameLst>
                                          <p:attrName>ppt_y</p:attrName>
                                        </p:attrNameLst>
                                      </p:cBhvr>
                                      <p:tavLst>
                                        <p:tav tm="0">
                                          <p:val>
                                            <p:strVal val="#ppt_y"/>
                                          </p:val>
                                        </p:tav>
                                        <p:tav tm="100000">
                                          <p:val>
                                            <p:strVal val="#ppt_y"/>
                                          </p:val>
                                        </p:tav>
                                      </p:tavLst>
                                    </p:anim>
                                    <p:anim calcmode="lin" valueType="num">
                                      <p:cBhvr>
                                        <p:cTn id="16" dur="500" fill="hold"/>
                                        <p:tgtEl>
                                          <p:spTgt spid="7"/>
                                        </p:tgtEl>
                                        <p:attrNameLst>
                                          <p:attrName>ppt_w</p:attrName>
                                        </p:attrNameLst>
                                      </p:cBhvr>
                                      <p:tavLst>
                                        <p:tav tm="0">
                                          <p:val>
                                            <p:fltVal val="0"/>
                                          </p:val>
                                        </p:tav>
                                        <p:tav tm="100000">
                                          <p:val>
                                            <p:strVal val="#ppt_w"/>
                                          </p:val>
                                        </p:tav>
                                      </p:tavLst>
                                    </p:anim>
                                    <p:anim calcmode="lin" valueType="num">
                                      <p:cBhvr>
                                        <p:cTn id="17" dur="500" fill="hold"/>
                                        <p:tgtEl>
                                          <p:spTgt spid="7"/>
                                        </p:tgtEl>
                                        <p:attrNameLst>
                                          <p:attrName>ppt_h</p:attrName>
                                        </p:attrNameLst>
                                      </p:cBhvr>
                                      <p:tavLst>
                                        <p:tav tm="0">
                                          <p:val>
                                            <p:strVal val="#ppt_h"/>
                                          </p:val>
                                        </p:tav>
                                        <p:tav tm="100000">
                                          <p:val>
                                            <p:strVal val="#ppt_h"/>
                                          </p:val>
                                        </p:tav>
                                      </p:tavLst>
                                    </p:anim>
                                  </p:childTnLst>
                                </p:cTn>
                              </p:par>
                            </p:childTnLst>
                          </p:cTn>
                        </p:par>
                        <p:par>
                          <p:cTn id="18" fill="hold">
                            <p:stCondLst>
                              <p:cond delay="1000"/>
                            </p:stCondLst>
                            <p:childTnLst>
                              <p:par>
                                <p:cTn id="19" presetID="17" presetClass="entr" presetSubtype="8" fill="hold" nodeType="after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ppt_x</p:attrName>
                                        </p:attrNameLst>
                                      </p:cBhvr>
                                      <p:tavLst>
                                        <p:tav tm="0">
                                          <p:val>
                                            <p:strVal val="#ppt_x-#ppt_w/2"/>
                                          </p:val>
                                        </p:tav>
                                        <p:tav tm="100000">
                                          <p:val>
                                            <p:strVal val="#ppt_x"/>
                                          </p:val>
                                        </p:tav>
                                      </p:tavLst>
                                    </p:anim>
                                    <p:anim calcmode="lin" valueType="num">
                                      <p:cBhvr>
                                        <p:cTn id="22" dur="500" fill="hold"/>
                                        <p:tgtEl>
                                          <p:spTgt spid="9"/>
                                        </p:tgtEl>
                                        <p:attrNameLst>
                                          <p:attrName>ppt_y</p:attrName>
                                        </p:attrNameLst>
                                      </p:cBhvr>
                                      <p:tavLst>
                                        <p:tav tm="0">
                                          <p:val>
                                            <p:strVal val="#ppt_y"/>
                                          </p:val>
                                        </p:tav>
                                        <p:tav tm="100000">
                                          <p:val>
                                            <p:strVal val="#ppt_y"/>
                                          </p:val>
                                        </p:tav>
                                      </p:tavLst>
                                    </p:anim>
                                    <p:anim calcmode="lin" valueType="num">
                                      <p:cBhvr>
                                        <p:cTn id="23" dur="500" fill="hold"/>
                                        <p:tgtEl>
                                          <p:spTgt spid="9"/>
                                        </p:tgtEl>
                                        <p:attrNameLst>
                                          <p:attrName>ppt_w</p:attrName>
                                        </p:attrNameLst>
                                      </p:cBhvr>
                                      <p:tavLst>
                                        <p:tav tm="0">
                                          <p:val>
                                            <p:fltVal val="0"/>
                                          </p:val>
                                        </p:tav>
                                        <p:tav tm="100000">
                                          <p:val>
                                            <p:strVal val="#ppt_w"/>
                                          </p:val>
                                        </p:tav>
                                      </p:tavLst>
                                    </p:anim>
                                    <p:anim calcmode="lin" valueType="num">
                                      <p:cBhvr>
                                        <p:cTn id="24" dur="500" fill="hold"/>
                                        <p:tgtEl>
                                          <p:spTgt spid="9"/>
                                        </p:tgtEl>
                                        <p:attrNameLst>
                                          <p:attrName>ppt_h</p:attrName>
                                        </p:attrNameLst>
                                      </p:cBhvr>
                                      <p:tavLst>
                                        <p:tav tm="0">
                                          <p:val>
                                            <p:strVal val="#ppt_h"/>
                                          </p:val>
                                        </p:tav>
                                        <p:tav tm="100000">
                                          <p:val>
                                            <p:strVal val="#ppt_h"/>
                                          </p:val>
                                        </p:tav>
                                      </p:tavLst>
                                    </p:anim>
                                  </p:childTnLst>
                                </p:cTn>
                              </p:par>
                            </p:childTnLst>
                          </p:cTn>
                        </p:par>
                        <p:par>
                          <p:cTn id="25" fill="hold">
                            <p:stCondLst>
                              <p:cond delay="1500"/>
                            </p:stCondLst>
                            <p:childTnLst>
                              <p:par>
                                <p:cTn id="26" presetID="17" presetClass="entr" presetSubtype="8" fill="hold" nodeType="after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p:cTn id="28" dur="500" fill="hold"/>
                                        <p:tgtEl>
                                          <p:spTgt spid="10"/>
                                        </p:tgtEl>
                                        <p:attrNameLst>
                                          <p:attrName>ppt_x</p:attrName>
                                        </p:attrNameLst>
                                      </p:cBhvr>
                                      <p:tavLst>
                                        <p:tav tm="0">
                                          <p:val>
                                            <p:strVal val="#ppt_x-#ppt_w/2"/>
                                          </p:val>
                                        </p:tav>
                                        <p:tav tm="100000">
                                          <p:val>
                                            <p:strVal val="#ppt_x"/>
                                          </p:val>
                                        </p:tav>
                                      </p:tavLst>
                                    </p:anim>
                                    <p:anim calcmode="lin" valueType="num">
                                      <p:cBhvr>
                                        <p:cTn id="29" dur="500" fill="hold"/>
                                        <p:tgtEl>
                                          <p:spTgt spid="10"/>
                                        </p:tgtEl>
                                        <p:attrNameLst>
                                          <p:attrName>ppt_y</p:attrName>
                                        </p:attrNameLst>
                                      </p:cBhvr>
                                      <p:tavLst>
                                        <p:tav tm="0">
                                          <p:val>
                                            <p:strVal val="#ppt_y"/>
                                          </p:val>
                                        </p:tav>
                                        <p:tav tm="100000">
                                          <p:val>
                                            <p:strVal val="#ppt_y"/>
                                          </p:val>
                                        </p:tav>
                                      </p:tavLst>
                                    </p:anim>
                                    <p:anim calcmode="lin" valueType="num">
                                      <p:cBhvr>
                                        <p:cTn id="30" dur="500" fill="hold"/>
                                        <p:tgtEl>
                                          <p:spTgt spid="10"/>
                                        </p:tgtEl>
                                        <p:attrNameLst>
                                          <p:attrName>ppt_w</p:attrName>
                                        </p:attrNameLst>
                                      </p:cBhvr>
                                      <p:tavLst>
                                        <p:tav tm="0">
                                          <p:val>
                                            <p:fltVal val="0"/>
                                          </p:val>
                                        </p:tav>
                                        <p:tav tm="100000">
                                          <p:val>
                                            <p:strVal val="#ppt_w"/>
                                          </p:val>
                                        </p:tav>
                                      </p:tavLst>
                                    </p:anim>
                                    <p:anim calcmode="lin" valueType="num">
                                      <p:cBhvr>
                                        <p:cTn id="31" dur="500" fill="hold"/>
                                        <p:tgtEl>
                                          <p:spTgt spid="10"/>
                                        </p:tgtEl>
                                        <p:attrNameLst>
                                          <p:attrName>ppt_h</p:attrName>
                                        </p:attrNameLst>
                                      </p:cBhvr>
                                      <p:tavLst>
                                        <p:tav tm="0">
                                          <p:val>
                                            <p:strVal val="#ppt_h"/>
                                          </p:val>
                                        </p:tav>
                                        <p:tav tm="100000">
                                          <p:val>
                                            <p:strVal val="#ppt_h"/>
                                          </p:val>
                                        </p:tav>
                                      </p:tavLst>
                                    </p:anim>
                                  </p:childTnLst>
                                </p:cTn>
                              </p:par>
                            </p:childTnLst>
                          </p:cTn>
                        </p:par>
                        <p:par>
                          <p:cTn id="32" fill="hold">
                            <p:stCondLst>
                              <p:cond delay="2000"/>
                            </p:stCondLst>
                            <p:childTnLst>
                              <p:par>
                                <p:cTn id="33" presetID="17" presetClass="entr" presetSubtype="8" fill="hold" nodeType="after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p:cTn id="35" dur="500" fill="hold"/>
                                        <p:tgtEl>
                                          <p:spTgt spid="11"/>
                                        </p:tgtEl>
                                        <p:attrNameLst>
                                          <p:attrName>ppt_x</p:attrName>
                                        </p:attrNameLst>
                                      </p:cBhvr>
                                      <p:tavLst>
                                        <p:tav tm="0">
                                          <p:val>
                                            <p:strVal val="#ppt_x-#ppt_w/2"/>
                                          </p:val>
                                        </p:tav>
                                        <p:tav tm="100000">
                                          <p:val>
                                            <p:strVal val="#ppt_x"/>
                                          </p:val>
                                        </p:tav>
                                      </p:tavLst>
                                    </p:anim>
                                    <p:anim calcmode="lin" valueType="num">
                                      <p:cBhvr>
                                        <p:cTn id="36" dur="500" fill="hold"/>
                                        <p:tgtEl>
                                          <p:spTgt spid="11"/>
                                        </p:tgtEl>
                                        <p:attrNameLst>
                                          <p:attrName>ppt_y</p:attrName>
                                        </p:attrNameLst>
                                      </p:cBhvr>
                                      <p:tavLst>
                                        <p:tav tm="0">
                                          <p:val>
                                            <p:strVal val="#ppt_y"/>
                                          </p:val>
                                        </p:tav>
                                        <p:tav tm="100000">
                                          <p:val>
                                            <p:strVal val="#ppt_y"/>
                                          </p:val>
                                        </p:tav>
                                      </p:tavLst>
                                    </p:anim>
                                    <p:anim calcmode="lin" valueType="num">
                                      <p:cBhvr>
                                        <p:cTn id="37" dur="500" fill="hold"/>
                                        <p:tgtEl>
                                          <p:spTgt spid="11"/>
                                        </p:tgtEl>
                                        <p:attrNameLst>
                                          <p:attrName>ppt_w</p:attrName>
                                        </p:attrNameLst>
                                      </p:cBhvr>
                                      <p:tavLst>
                                        <p:tav tm="0">
                                          <p:val>
                                            <p:fltVal val="0"/>
                                          </p:val>
                                        </p:tav>
                                        <p:tav tm="100000">
                                          <p:val>
                                            <p:strVal val="#ppt_w"/>
                                          </p:val>
                                        </p:tav>
                                      </p:tavLst>
                                    </p:anim>
                                    <p:anim calcmode="lin" valueType="num">
                                      <p:cBhvr>
                                        <p:cTn id="38" dur="500" fill="hold"/>
                                        <p:tgtEl>
                                          <p:spTgt spid="11"/>
                                        </p:tgtEl>
                                        <p:attrNameLst>
                                          <p:attrName>ppt_h</p:attrName>
                                        </p:attrNameLst>
                                      </p:cBhvr>
                                      <p:tavLst>
                                        <p:tav tm="0">
                                          <p:val>
                                            <p:strVal val="#ppt_h"/>
                                          </p:val>
                                        </p:tav>
                                        <p:tav tm="100000">
                                          <p:val>
                                            <p:strVal val="#ppt_h"/>
                                          </p:val>
                                        </p:tav>
                                      </p:tavLst>
                                    </p:anim>
                                  </p:childTnLst>
                                </p:cTn>
                              </p:par>
                            </p:childTnLst>
                          </p:cTn>
                        </p:par>
                        <p:par>
                          <p:cTn id="39" fill="hold">
                            <p:stCondLst>
                              <p:cond delay="2500"/>
                            </p:stCondLst>
                            <p:childTnLst>
                              <p:par>
                                <p:cTn id="40" presetID="17" presetClass="entr" presetSubtype="8" fill="hold" nodeType="after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p:cTn id="42" dur="500" fill="hold"/>
                                        <p:tgtEl>
                                          <p:spTgt spid="8"/>
                                        </p:tgtEl>
                                        <p:attrNameLst>
                                          <p:attrName>ppt_x</p:attrName>
                                        </p:attrNameLst>
                                      </p:cBhvr>
                                      <p:tavLst>
                                        <p:tav tm="0">
                                          <p:val>
                                            <p:strVal val="#ppt_x-#ppt_w/2"/>
                                          </p:val>
                                        </p:tav>
                                        <p:tav tm="100000">
                                          <p:val>
                                            <p:strVal val="#ppt_x"/>
                                          </p:val>
                                        </p:tav>
                                      </p:tavLst>
                                    </p:anim>
                                    <p:anim calcmode="lin" valueType="num">
                                      <p:cBhvr>
                                        <p:cTn id="43" dur="500" fill="hold"/>
                                        <p:tgtEl>
                                          <p:spTgt spid="8"/>
                                        </p:tgtEl>
                                        <p:attrNameLst>
                                          <p:attrName>ppt_y</p:attrName>
                                        </p:attrNameLst>
                                      </p:cBhvr>
                                      <p:tavLst>
                                        <p:tav tm="0">
                                          <p:val>
                                            <p:strVal val="#ppt_y"/>
                                          </p:val>
                                        </p:tav>
                                        <p:tav tm="100000">
                                          <p:val>
                                            <p:strVal val="#ppt_y"/>
                                          </p:val>
                                        </p:tav>
                                      </p:tavLst>
                                    </p:anim>
                                    <p:anim calcmode="lin" valueType="num">
                                      <p:cBhvr>
                                        <p:cTn id="44" dur="500" fill="hold"/>
                                        <p:tgtEl>
                                          <p:spTgt spid="8"/>
                                        </p:tgtEl>
                                        <p:attrNameLst>
                                          <p:attrName>ppt_w</p:attrName>
                                        </p:attrNameLst>
                                      </p:cBhvr>
                                      <p:tavLst>
                                        <p:tav tm="0">
                                          <p:val>
                                            <p:fltVal val="0"/>
                                          </p:val>
                                        </p:tav>
                                        <p:tav tm="100000">
                                          <p:val>
                                            <p:strVal val="#ppt_w"/>
                                          </p:val>
                                        </p:tav>
                                      </p:tavLst>
                                    </p:anim>
                                    <p:anim calcmode="lin" valueType="num">
                                      <p:cBhvr>
                                        <p:cTn id="45" dur="5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79512" y="1484784"/>
            <a:ext cx="8583488" cy="4154984"/>
          </a:xfrm>
          <a:prstGeom prst="rect">
            <a:avLst/>
          </a:prstGeom>
          <a:noFill/>
        </p:spPr>
        <p:txBody>
          <a:bodyPr wrap="square" rtlCol="0">
            <a:spAutoFit/>
          </a:bodyPr>
          <a:lstStyle/>
          <a:p>
            <a:pPr algn="just"/>
            <a:r>
              <a:rPr lang="tr-TR" sz="2400" dirty="0">
                <a:latin typeface="Arial" panose="020B0604020202020204" pitchFamily="34" charset="0"/>
                <a:cs typeface="Arial" panose="020B0604020202020204" pitchFamily="34" charset="0"/>
              </a:rPr>
              <a:t>Olağanüstü (Fevkalade) Amortisman Yöntemi :</a:t>
            </a:r>
          </a:p>
          <a:p>
            <a:pPr algn="just"/>
            <a:endParaRPr lang="tr-TR" sz="2400" dirty="0">
              <a:latin typeface="Arial" panose="020B0604020202020204" pitchFamily="34" charset="0"/>
              <a:cs typeface="Arial" panose="020B0604020202020204" pitchFamily="34" charset="0"/>
            </a:endParaRPr>
          </a:p>
          <a:p>
            <a:pPr algn="just"/>
            <a:r>
              <a:rPr lang="tr-TR" sz="2400" dirty="0">
                <a:latin typeface="Arial" panose="020B0604020202020204" pitchFamily="34" charset="0"/>
                <a:cs typeface="Arial" panose="020B0604020202020204" pitchFamily="34" charset="0"/>
              </a:rPr>
              <a:t>	VUK 317. Maddesinde fevkalade amortisman konusu varlıklar aşağıda belirtilmiştir.</a:t>
            </a:r>
          </a:p>
          <a:p>
            <a:pPr marL="457200" indent="-457200" algn="just">
              <a:buAutoNum type="alphaLcParenR"/>
            </a:pPr>
            <a:r>
              <a:rPr lang="tr-TR" sz="2400" dirty="0">
                <a:latin typeface="Arial" panose="020B0604020202020204" pitchFamily="34" charset="0"/>
                <a:cs typeface="Arial" panose="020B0604020202020204" pitchFamily="34" charset="0"/>
              </a:rPr>
              <a:t>Yangın, deprem, su basması gibi afetler sonucunda değerini tamamen veya kısmen kaybeden duran varlıklar,</a:t>
            </a:r>
          </a:p>
          <a:p>
            <a:pPr marL="457200" indent="-457200" algn="just">
              <a:buAutoNum type="alphaLcParenR"/>
            </a:pPr>
            <a:r>
              <a:rPr lang="tr-TR" sz="2400" dirty="0">
                <a:latin typeface="Arial" panose="020B0604020202020204" pitchFamily="34" charset="0"/>
                <a:cs typeface="Arial" panose="020B0604020202020204" pitchFamily="34" charset="0"/>
              </a:rPr>
              <a:t>Yeni buluşlar/icatlar nedeniyle teknik verim ve değeri düşmesi nedeniyle tamamen veya kısmen kullanılamaz hale gelen duran varlıklar,</a:t>
            </a:r>
          </a:p>
          <a:p>
            <a:pPr marL="457200" indent="-457200" algn="just">
              <a:buAutoNum type="alphaLcParenR"/>
            </a:pPr>
            <a:r>
              <a:rPr lang="tr-TR" sz="2400" dirty="0">
                <a:latin typeface="Arial" panose="020B0604020202020204" pitchFamily="34" charset="0"/>
                <a:cs typeface="Arial" panose="020B0604020202020204" pitchFamily="34" charset="0"/>
              </a:rPr>
              <a:t>Zorunlu/cebri çalışmaya tabi tutuldukları için normalden fazla aşınma ve yıpranmaya maruz kalan duran varlıklar</a:t>
            </a:r>
          </a:p>
        </p:txBody>
      </p:sp>
    </p:spTree>
    <p:extLst>
      <p:ext uri="{BB962C8B-B14F-4D97-AF65-F5344CB8AC3E}">
        <p14:creationId xmlns:p14="http://schemas.microsoft.com/office/powerpoint/2010/main" val="21264554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79512" y="1484784"/>
            <a:ext cx="8583488" cy="2308324"/>
          </a:xfrm>
          <a:prstGeom prst="rect">
            <a:avLst/>
          </a:prstGeom>
          <a:noFill/>
        </p:spPr>
        <p:txBody>
          <a:bodyPr wrap="square" rtlCol="0">
            <a:spAutoFit/>
          </a:bodyPr>
          <a:lstStyle/>
          <a:p>
            <a:pPr algn="just"/>
            <a:r>
              <a:rPr lang="tr-TR" sz="2400" dirty="0">
                <a:latin typeface="Arial" panose="020B0604020202020204" pitchFamily="34" charset="0"/>
                <a:cs typeface="Arial" panose="020B0604020202020204" pitchFamily="34" charset="0"/>
              </a:rPr>
              <a:t>Yukarıda sayılan nedenlerle değeri değeri tamamen veya kısmen yok olan duran varlıklar için ilgili işletme/mükellef Maliye Bakanlığına başvurarak talepte bulunması halinde her işletme için işin mahiyetine uygun olarak Fevkalade ve Teknik Amortisman oranları belirlenir. Belirlenen oran uygulanarak söz konusu duran varlığın amortisman tutarı hesaplanır.</a:t>
            </a:r>
          </a:p>
        </p:txBody>
      </p:sp>
    </p:spTree>
    <p:extLst>
      <p:ext uri="{BB962C8B-B14F-4D97-AF65-F5344CB8AC3E}">
        <p14:creationId xmlns:p14="http://schemas.microsoft.com/office/powerpoint/2010/main" val="40388347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323528" y="1556792"/>
            <a:ext cx="8583488" cy="3416320"/>
          </a:xfrm>
          <a:prstGeom prst="rect">
            <a:avLst/>
          </a:prstGeom>
          <a:noFill/>
        </p:spPr>
        <p:txBody>
          <a:bodyPr wrap="square" rtlCol="0">
            <a:spAutoFit/>
          </a:bodyPr>
          <a:lstStyle/>
          <a:p>
            <a:pPr algn="just"/>
            <a:r>
              <a:rPr lang="tr-TR" sz="2400" i="1" u="sng" dirty="0">
                <a:latin typeface="Arial" panose="020B0604020202020204" pitchFamily="34" charset="0"/>
                <a:cs typeface="Arial" panose="020B0604020202020204" pitchFamily="34" charset="0"/>
              </a:rPr>
              <a:t>UYGULAMA</a:t>
            </a:r>
          </a:p>
          <a:p>
            <a:pPr algn="just"/>
            <a:r>
              <a:rPr lang="tr-TR" sz="2400" dirty="0">
                <a:latin typeface="Arial" panose="020B0604020202020204" pitchFamily="34" charset="0"/>
                <a:cs typeface="Arial" panose="020B0604020202020204" pitchFamily="34" charset="0"/>
              </a:rPr>
              <a:t>	Kayıtlarda 20.000 TL gösterilen makine 2014 yılında alınmıştır. </a:t>
            </a:r>
          </a:p>
          <a:p>
            <a:pPr algn="just"/>
            <a:r>
              <a:rPr lang="tr-TR" sz="2400" dirty="0">
                <a:latin typeface="Arial" panose="020B0604020202020204" pitchFamily="34" charset="0"/>
                <a:cs typeface="Arial" panose="020B0604020202020204" pitchFamily="34" charset="0"/>
              </a:rPr>
              <a:t>	Söz konusu makine 2016 yılında su baskını sonucu hasar görmüştür. İşletme fevkalade amortisman talebi ile Maliye Bakanlığına başvurmuş, gerekli incelemelerden sonra işletmeye %35 oranında fevkalade amortisman uygulama hakkı verildiği bildirilmiştir. </a:t>
            </a:r>
          </a:p>
          <a:p>
            <a:pPr algn="just"/>
            <a:r>
              <a:rPr lang="tr-TR" sz="2400" dirty="0">
                <a:latin typeface="Arial" panose="020B0604020202020204" pitchFamily="34" charset="0"/>
                <a:cs typeface="Arial" panose="020B0604020202020204" pitchFamily="34" charset="0"/>
              </a:rPr>
              <a:t>Makinenin faydalı ömrü 5 yıldır.</a:t>
            </a:r>
          </a:p>
        </p:txBody>
      </p:sp>
    </p:spTree>
    <p:extLst>
      <p:ext uri="{BB962C8B-B14F-4D97-AF65-F5344CB8AC3E}">
        <p14:creationId xmlns:p14="http://schemas.microsoft.com/office/powerpoint/2010/main" val="23331916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323528" y="1556792"/>
            <a:ext cx="8583488" cy="4062651"/>
          </a:xfrm>
          <a:prstGeom prst="rect">
            <a:avLst/>
          </a:prstGeom>
          <a:noFill/>
        </p:spPr>
        <p:txBody>
          <a:bodyPr wrap="square" rtlCol="0">
            <a:spAutoFit/>
          </a:bodyPr>
          <a:lstStyle/>
          <a:p>
            <a:pPr algn="just"/>
            <a:r>
              <a:rPr lang="tr-TR" sz="2400" i="1" u="sng" dirty="0">
                <a:latin typeface="Arial" panose="020B0604020202020204" pitchFamily="34" charset="0"/>
                <a:cs typeface="Arial" panose="020B0604020202020204" pitchFamily="34" charset="0"/>
              </a:rPr>
              <a:t>UYGULAMA</a:t>
            </a:r>
          </a:p>
          <a:p>
            <a:pPr algn="just"/>
            <a:endParaRPr lang="tr-TR" sz="2400" dirty="0">
              <a:latin typeface="Arial" panose="020B0604020202020204" pitchFamily="34" charset="0"/>
              <a:cs typeface="Arial" panose="020B0604020202020204" pitchFamily="34" charset="0"/>
            </a:endParaRPr>
          </a:p>
          <a:p>
            <a:pPr algn="just"/>
            <a:r>
              <a:rPr lang="tr-TR" sz="2400" dirty="0">
                <a:latin typeface="Arial" panose="020B0604020202020204" pitchFamily="34" charset="0"/>
                <a:cs typeface="Arial" panose="020B0604020202020204" pitchFamily="34" charset="0"/>
              </a:rPr>
              <a:t>Normal Yönteme Göre</a:t>
            </a:r>
          </a:p>
          <a:p>
            <a:pPr algn="just"/>
            <a:endParaRPr lang="tr-TR" sz="2400"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YILLAR     KAYITLI DEĞER  AMORT.ORANI   AMORT.TUTARI      KALAN DEĞER</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2014  	      20.000 TL 	       0,20                      4.000 TL		16.000 TL</a:t>
            </a:r>
          </a:p>
          <a:p>
            <a:pPr algn="just"/>
            <a:r>
              <a:rPr lang="tr-TR" dirty="0">
                <a:latin typeface="Arial" panose="020B0604020202020204" pitchFamily="34" charset="0"/>
                <a:cs typeface="Arial" panose="020B0604020202020204" pitchFamily="34" charset="0"/>
              </a:rPr>
              <a:t>2015 	      20.000 TL 	       0,20                      4.000 TL		12.000 TL</a:t>
            </a:r>
          </a:p>
          <a:p>
            <a:pPr algn="just"/>
            <a:r>
              <a:rPr lang="tr-TR" dirty="0">
                <a:latin typeface="Arial" panose="020B0604020202020204" pitchFamily="34" charset="0"/>
                <a:cs typeface="Arial" panose="020B0604020202020204" pitchFamily="34" charset="0"/>
              </a:rPr>
              <a:t>2016  	      20.000 TL 	       0,35                      7.000 TL		  5.000 TL</a:t>
            </a:r>
          </a:p>
          <a:p>
            <a:pPr algn="just"/>
            <a:r>
              <a:rPr lang="tr-TR" dirty="0">
                <a:latin typeface="Arial" panose="020B0604020202020204" pitchFamily="34" charset="0"/>
                <a:cs typeface="Arial" panose="020B0604020202020204" pitchFamily="34" charset="0"/>
              </a:rPr>
              <a:t>2017  	      20.000 TL 	       0,20                      4.000 TL		  1.000 TL</a:t>
            </a:r>
          </a:p>
          <a:p>
            <a:pPr algn="just"/>
            <a:r>
              <a:rPr lang="tr-TR" dirty="0">
                <a:latin typeface="Arial" panose="020B0604020202020204" pitchFamily="34" charset="0"/>
                <a:cs typeface="Arial" panose="020B0604020202020204" pitchFamily="34" charset="0"/>
              </a:rPr>
              <a:t>2018  	      20.000 TL 	       0,05                      1.000 TL		      -,--</a:t>
            </a:r>
          </a:p>
          <a:p>
            <a:pPr algn="just"/>
            <a:r>
              <a:rPr lang="tr-TR"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 100 	     20.000 TL </a:t>
            </a:r>
          </a:p>
        </p:txBody>
      </p:sp>
      <p:cxnSp>
        <p:nvCxnSpPr>
          <p:cNvPr id="5" name="42 Düz Bağlayıcı">
            <a:extLst>
              <a:ext uri="{FF2B5EF4-FFF2-40B4-BE49-F238E27FC236}">
                <a16:creationId xmlns:a16="http://schemas.microsoft.com/office/drawing/2014/main" id="{9DA5322A-A55A-DF4C-8657-2A73984C56BB}"/>
              </a:ext>
            </a:extLst>
          </p:cNvPr>
          <p:cNvCxnSpPr>
            <a:cxnSpLocks/>
          </p:cNvCxnSpPr>
          <p:nvPr/>
        </p:nvCxnSpPr>
        <p:spPr>
          <a:xfrm>
            <a:off x="323528" y="3501008"/>
            <a:ext cx="86409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42 Düz Bağlayıcı">
            <a:extLst>
              <a:ext uri="{FF2B5EF4-FFF2-40B4-BE49-F238E27FC236}">
                <a16:creationId xmlns:a16="http://schemas.microsoft.com/office/drawing/2014/main" id="{8C0A8B94-6BE6-0C4E-B56F-1660BD5C7A6B}"/>
              </a:ext>
            </a:extLst>
          </p:cNvPr>
          <p:cNvCxnSpPr>
            <a:cxnSpLocks/>
          </p:cNvCxnSpPr>
          <p:nvPr/>
        </p:nvCxnSpPr>
        <p:spPr>
          <a:xfrm>
            <a:off x="1475656" y="3501008"/>
            <a:ext cx="165618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42 Düz Bağlayıcı">
            <a:extLst>
              <a:ext uri="{FF2B5EF4-FFF2-40B4-BE49-F238E27FC236}">
                <a16:creationId xmlns:a16="http://schemas.microsoft.com/office/drawing/2014/main" id="{493AD77C-47F4-464F-9A06-C4FC2E081456}"/>
              </a:ext>
            </a:extLst>
          </p:cNvPr>
          <p:cNvCxnSpPr>
            <a:cxnSpLocks/>
          </p:cNvCxnSpPr>
          <p:nvPr/>
        </p:nvCxnSpPr>
        <p:spPr>
          <a:xfrm>
            <a:off x="3275856" y="3501008"/>
            <a:ext cx="165618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42 Düz Bağlayıcı">
            <a:extLst>
              <a:ext uri="{FF2B5EF4-FFF2-40B4-BE49-F238E27FC236}">
                <a16:creationId xmlns:a16="http://schemas.microsoft.com/office/drawing/2014/main" id="{07181775-A838-E042-A8F4-34ECB5FD2D04}"/>
              </a:ext>
            </a:extLst>
          </p:cNvPr>
          <p:cNvCxnSpPr>
            <a:cxnSpLocks/>
          </p:cNvCxnSpPr>
          <p:nvPr/>
        </p:nvCxnSpPr>
        <p:spPr>
          <a:xfrm>
            <a:off x="5076056" y="3501008"/>
            <a:ext cx="165618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42 Düz Bağlayıcı">
            <a:extLst>
              <a:ext uri="{FF2B5EF4-FFF2-40B4-BE49-F238E27FC236}">
                <a16:creationId xmlns:a16="http://schemas.microsoft.com/office/drawing/2014/main" id="{3D75E77F-3455-4D4A-BDC9-FAE902286C97}"/>
              </a:ext>
            </a:extLst>
          </p:cNvPr>
          <p:cNvCxnSpPr>
            <a:cxnSpLocks/>
          </p:cNvCxnSpPr>
          <p:nvPr/>
        </p:nvCxnSpPr>
        <p:spPr>
          <a:xfrm>
            <a:off x="7092280" y="3501008"/>
            <a:ext cx="165618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42 Düz Bağlayıcı">
            <a:extLst>
              <a:ext uri="{FF2B5EF4-FFF2-40B4-BE49-F238E27FC236}">
                <a16:creationId xmlns:a16="http://schemas.microsoft.com/office/drawing/2014/main" id="{FFB926AB-B3AC-9345-B441-C4E4D242B950}"/>
              </a:ext>
            </a:extLst>
          </p:cNvPr>
          <p:cNvCxnSpPr>
            <a:cxnSpLocks/>
          </p:cNvCxnSpPr>
          <p:nvPr/>
        </p:nvCxnSpPr>
        <p:spPr>
          <a:xfrm>
            <a:off x="3275856" y="5085184"/>
            <a:ext cx="165618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42 Düz Bağlayıcı">
            <a:extLst>
              <a:ext uri="{FF2B5EF4-FFF2-40B4-BE49-F238E27FC236}">
                <a16:creationId xmlns:a16="http://schemas.microsoft.com/office/drawing/2014/main" id="{6F7E31A3-129B-C743-BB25-FE6E0D978D79}"/>
              </a:ext>
            </a:extLst>
          </p:cNvPr>
          <p:cNvCxnSpPr>
            <a:cxnSpLocks/>
          </p:cNvCxnSpPr>
          <p:nvPr/>
        </p:nvCxnSpPr>
        <p:spPr>
          <a:xfrm>
            <a:off x="5076056" y="5085184"/>
            <a:ext cx="165618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8531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ppt_w/2"/>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ppt_w</p:attrName>
                                        </p:attrNameLst>
                                      </p:cBhvr>
                                      <p:tavLst>
                                        <p:tav tm="0">
                                          <p:val>
                                            <p:fltVal val="0"/>
                                          </p:val>
                                        </p:tav>
                                        <p:tav tm="100000">
                                          <p:val>
                                            <p:strVal val="#ppt_w"/>
                                          </p:val>
                                        </p:tav>
                                      </p:tavLst>
                                    </p:anim>
                                    <p:anim calcmode="lin" valueType="num">
                                      <p:cBhvr>
                                        <p:cTn id="10" dur="500" fill="hold"/>
                                        <p:tgtEl>
                                          <p:spTgt spid="5"/>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ppt_x</p:attrName>
                                        </p:attrNameLst>
                                      </p:cBhvr>
                                      <p:tavLst>
                                        <p:tav tm="0">
                                          <p:val>
                                            <p:strVal val="#ppt_x-#ppt_w/2"/>
                                          </p:val>
                                        </p:tav>
                                        <p:tav tm="100000">
                                          <p:val>
                                            <p:strVal val="#ppt_x"/>
                                          </p:val>
                                        </p:tav>
                                      </p:tavLst>
                                    </p:anim>
                                    <p:anim calcmode="lin" valueType="num">
                                      <p:cBhvr>
                                        <p:cTn id="15" dur="500" fill="hold"/>
                                        <p:tgtEl>
                                          <p:spTgt spid="7"/>
                                        </p:tgtEl>
                                        <p:attrNameLst>
                                          <p:attrName>ppt_y</p:attrName>
                                        </p:attrNameLst>
                                      </p:cBhvr>
                                      <p:tavLst>
                                        <p:tav tm="0">
                                          <p:val>
                                            <p:strVal val="#ppt_y"/>
                                          </p:val>
                                        </p:tav>
                                        <p:tav tm="100000">
                                          <p:val>
                                            <p:strVal val="#ppt_y"/>
                                          </p:val>
                                        </p:tav>
                                      </p:tavLst>
                                    </p:anim>
                                    <p:anim calcmode="lin" valueType="num">
                                      <p:cBhvr>
                                        <p:cTn id="16" dur="500" fill="hold"/>
                                        <p:tgtEl>
                                          <p:spTgt spid="7"/>
                                        </p:tgtEl>
                                        <p:attrNameLst>
                                          <p:attrName>ppt_w</p:attrName>
                                        </p:attrNameLst>
                                      </p:cBhvr>
                                      <p:tavLst>
                                        <p:tav tm="0">
                                          <p:val>
                                            <p:fltVal val="0"/>
                                          </p:val>
                                        </p:tav>
                                        <p:tav tm="100000">
                                          <p:val>
                                            <p:strVal val="#ppt_w"/>
                                          </p:val>
                                        </p:tav>
                                      </p:tavLst>
                                    </p:anim>
                                    <p:anim calcmode="lin" valueType="num">
                                      <p:cBhvr>
                                        <p:cTn id="17" dur="500" fill="hold"/>
                                        <p:tgtEl>
                                          <p:spTgt spid="7"/>
                                        </p:tgtEl>
                                        <p:attrNameLst>
                                          <p:attrName>ppt_h</p:attrName>
                                        </p:attrNameLst>
                                      </p:cBhvr>
                                      <p:tavLst>
                                        <p:tav tm="0">
                                          <p:val>
                                            <p:strVal val="#ppt_h"/>
                                          </p:val>
                                        </p:tav>
                                        <p:tav tm="100000">
                                          <p:val>
                                            <p:strVal val="#ppt_h"/>
                                          </p:val>
                                        </p:tav>
                                      </p:tavLst>
                                    </p:anim>
                                  </p:childTnLst>
                                </p:cTn>
                              </p:par>
                            </p:childTnLst>
                          </p:cTn>
                        </p:par>
                        <p:par>
                          <p:cTn id="18" fill="hold">
                            <p:stCondLst>
                              <p:cond delay="1000"/>
                            </p:stCondLst>
                            <p:childTnLst>
                              <p:par>
                                <p:cTn id="19" presetID="17" presetClass="entr" presetSubtype="8" fill="hold" nodeType="after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ppt_x</p:attrName>
                                        </p:attrNameLst>
                                      </p:cBhvr>
                                      <p:tavLst>
                                        <p:tav tm="0">
                                          <p:val>
                                            <p:strVal val="#ppt_x-#ppt_w/2"/>
                                          </p:val>
                                        </p:tav>
                                        <p:tav tm="100000">
                                          <p:val>
                                            <p:strVal val="#ppt_x"/>
                                          </p:val>
                                        </p:tav>
                                      </p:tavLst>
                                    </p:anim>
                                    <p:anim calcmode="lin" valueType="num">
                                      <p:cBhvr>
                                        <p:cTn id="22" dur="500" fill="hold"/>
                                        <p:tgtEl>
                                          <p:spTgt spid="9"/>
                                        </p:tgtEl>
                                        <p:attrNameLst>
                                          <p:attrName>ppt_y</p:attrName>
                                        </p:attrNameLst>
                                      </p:cBhvr>
                                      <p:tavLst>
                                        <p:tav tm="0">
                                          <p:val>
                                            <p:strVal val="#ppt_y"/>
                                          </p:val>
                                        </p:tav>
                                        <p:tav tm="100000">
                                          <p:val>
                                            <p:strVal val="#ppt_y"/>
                                          </p:val>
                                        </p:tav>
                                      </p:tavLst>
                                    </p:anim>
                                    <p:anim calcmode="lin" valueType="num">
                                      <p:cBhvr>
                                        <p:cTn id="23" dur="500" fill="hold"/>
                                        <p:tgtEl>
                                          <p:spTgt spid="9"/>
                                        </p:tgtEl>
                                        <p:attrNameLst>
                                          <p:attrName>ppt_w</p:attrName>
                                        </p:attrNameLst>
                                      </p:cBhvr>
                                      <p:tavLst>
                                        <p:tav tm="0">
                                          <p:val>
                                            <p:fltVal val="0"/>
                                          </p:val>
                                        </p:tav>
                                        <p:tav tm="100000">
                                          <p:val>
                                            <p:strVal val="#ppt_w"/>
                                          </p:val>
                                        </p:tav>
                                      </p:tavLst>
                                    </p:anim>
                                    <p:anim calcmode="lin" valueType="num">
                                      <p:cBhvr>
                                        <p:cTn id="24" dur="500" fill="hold"/>
                                        <p:tgtEl>
                                          <p:spTgt spid="9"/>
                                        </p:tgtEl>
                                        <p:attrNameLst>
                                          <p:attrName>ppt_h</p:attrName>
                                        </p:attrNameLst>
                                      </p:cBhvr>
                                      <p:tavLst>
                                        <p:tav tm="0">
                                          <p:val>
                                            <p:strVal val="#ppt_h"/>
                                          </p:val>
                                        </p:tav>
                                        <p:tav tm="100000">
                                          <p:val>
                                            <p:strVal val="#ppt_h"/>
                                          </p:val>
                                        </p:tav>
                                      </p:tavLst>
                                    </p:anim>
                                  </p:childTnLst>
                                </p:cTn>
                              </p:par>
                            </p:childTnLst>
                          </p:cTn>
                        </p:par>
                        <p:par>
                          <p:cTn id="25" fill="hold">
                            <p:stCondLst>
                              <p:cond delay="1500"/>
                            </p:stCondLst>
                            <p:childTnLst>
                              <p:par>
                                <p:cTn id="26" presetID="17" presetClass="entr" presetSubtype="8" fill="hold" nodeType="after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p:cTn id="28" dur="500" fill="hold"/>
                                        <p:tgtEl>
                                          <p:spTgt spid="10"/>
                                        </p:tgtEl>
                                        <p:attrNameLst>
                                          <p:attrName>ppt_x</p:attrName>
                                        </p:attrNameLst>
                                      </p:cBhvr>
                                      <p:tavLst>
                                        <p:tav tm="0">
                                          <p:val>
                                            <p:strVal val="#ppt_x-#ppt_w/2"/>
                                          </p:val>
                                        </p:tav>
                                        <p:tav tm="100000">
                                          <p:val>
                                            <p:strVal val="#ppt_x"/>
                                          </p:val>
                                        </p:tav>
                                      </p:tavLst>
                                    </p:anim>
                                    <p:anim calcmode="lin" valueType="num">
                                      <p:cBhvr>
                                        <p:cTn id="29" dur="500" fill="hold"/>
                                        <p:tgtEl>
                                          <p:spTgt spid="10"/>
                                        </p:tgtEl>
                                        <p:attrNameLst>
                                          <p:attrName>ppt_y</p:attrName>
                                        </p:attrNameLst>
                                      </p:cBhvr>
                                      <p:tavLst>
                                        <p:tav tm="0">
                                          <p:val>
                                            <p:strVal val="#ppt_y"/>
                                          </p:val>
                                        </p:tav>
                                        <p:tav tm="100000">
                                          <p:val>
                                            <p:strVal val="#ppt_y"/>
                                          </p:val>
                                        </p:tav>
                                      </p:tavLst>
                                    </p:anim>
                                    <p:anim calcmode="lin" valueType="num">
                                      <p:cBhvr>
                                        <p:cTn id="30" dur="500" fill="hold"/>
                                        <p:tgtEl>
                                          <p:spTgt spid="10"/>
                                        </p:tgtEl>
                                        <p:attrNameLst>
                                          <p:attrName>ppt_w</p:attrName>
                                        </p:attrNameLst>
                                      </p:cBhvr>
                                      <p:tavLst>
                                        <p:tav tm="0">
                                          <p:val>
                                            <p:fltVal val="0"/>
                                          </p:val>
                                        </p:tav>
                                        <p:tav tm="100000">
                                          <p:val>
                                            <p:strVal val="#ppt_w"/>
                                          </p:val>
                                        </p:tav>
                                      </p:tavLst>
                                    </p:anim>
                                    <p:anim calcmode="lin" valueType="num">
                                      <p:cBhvr>
                                        <p:cTn id="31" dur="500" fill="hold"/>
                                        <p:tgtEl>
                                          <p:spTgt spid="10"/>
                                        </p:tgtEl>
                                        <p:attrNameLst>
                                          <p:attrName>ppt_h</p:attrName>
                                        </p:attrNameLst>
                                      </p:cBhvr>
                                      <p:tavLst>
                                        <p:tav tm="0">
                                          <p:val>
                                            <p:strVal val="#ppt_h"/>
                                          </p:val>
                                        </p:tav>
                                        <p:tav tm="100000">
                                          <p:val>
                                            <p:strVal val="#ppt_h"/>
                                          </p:val>
                                        </p:tav>
                                      </p:tavLst>
                                    </p:anim>
                                  </p:childTnLst>
                                </p:cTn>
                              </p:par>
                            </p:childTnLst>
                          </p:cTn>
                        </p:par>
                        <p:par>
                          <p:cTn id="32" fill="hold">
                            <p:stCondLst>
                              <p:cond delay="2000"/>
                            </p:stCondLst>
                            <p:childTnLst>
                              <p:par>
                                <p:cTn id="33" presetID="17" presetClass="entr" presetSubtype="8" fill="hold" nodeType="after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p:cTn id="35" dur="500" fill="hold"/>
                                        <p:tgtEl>
                                          <p:spTgt spid="11"/>
                                        </p:tgtEl>
                                        <p:attrNameLst>
                                          <p:attrName>ppt_x</p:attrName>
                                        </p:attrNameLst>
                                      </p:cBhvr>
                                      <p:tavLst>
                                        <p:tav tm="0">
                                          <p:val>
                                            <p:strVal val="#ppt_x-#ppt_w/2"/>
                                          </p:val>
                                        </p:tav>
                                        <p:tav tm="100000">
                                          <p:val>
                                            <p:strVal val="#ppt_x"/>
                                          </p:val>
                                        </p:tav>
                                      </p:tavLst>
                                    </p:anim>
                                    <p:anim calcmode="lin" valueType="num">
                                      <p:cBhvr>
                                        <p:cTn id="36" dur="500" fill="hold"/>
                                        <p:tgtEl>
                                          <p:spTgt spid="11"/>
                                        </p:tgtEl>
                                        <p:attrNameLst>
                                          <p:attrName>ppt_y</p:attrName>
                                        </p:attrNameLst>
                                      </p:cBhvr>
                                      <p:tavLst>
                                        <p:tav tm="0">
                                          <p:val>
                                            <p:strVal val="#ppt_y"/>
                                          </p:val>
                                        </p:tav>
                                        <p:tav tm="100000">
                                          <p:val>
                                            <p:strVal val="#ppt_y"/>
                                          </p:val>
                                        </p:tav>
                                      </p:tavLst>
                                    </p:anim>
                                    <p:anim calcmode="lin" valueType="num">
                                      <p:cBhvr>
                                        <p:cTn id="37" dur="500" fill="hold"/>
                                        <p:tgtEl>
                                          <p:spTgt spid="11"/>
                                        </p:tgtEl>
                                        <p:attrNameLst>
                                          <p:attrName>ppt_w</p:attrName>
                                        </p:attrNameLst>
                                      </p:cBhvr>
                                      <p:tavLst>
                                        <p:tav tm="0">
                                          <p:val>
                                            <p:fltVal val="0"/>
                                          </p:val>
                                        </p:tav>
                                        <p:tav tm="100000">
                                          <p:val>
                                            <p:strVal val="#ppt_w"/>
                                          </p:val>
                                        </p:tav>
                                      </p:tavLst>
                                    </p:anim>
                                    <p:anim calcmode="lin" valueType="num">
                                      <p:cBhvr>
                                        <p:cTn id="38" dur="500" fill="hold"/>
                                        <p:tgtEl>
                                          <p:spTgt spid="11"/>
                                        </p:tgtEl>
                                        <p:attrNameLst>
                                          <p:attrName>ppt_h</p:attrName>
                                        </p:attrNameLst>
                                      </p:cBhvr>
                                      <p:tavLst>
                                        <p:tav tm="0">
                                          <p:val>
                                            <p:strVal val="#ppt_h"/>
                                          </p:val>
                                        </p:tav>
                                        <p:tav tm="100000">
                                          <p:val>
                                            <p:strVal val="#ppt_h"/>
                                          </p:val>
                                        </p:tav>
                                      </p:tavLst>
                                    </p:anim>
                                  </p:childTnLst>
                                </p:cTn>
                              </p:par>
                            </p:childTnLst>
                          </p:cTn>
                        </p:par>
                        <p:par>
                          <p:cTn id="39" fill="hold">
                            <p:stCondLst>
                              <p:cond delay="2500"/>
                            </p:stCondLst>
                            <p:childTnLst>
                              <p:par>
                                <p:cTn id="40" presetID="17" presetClass="entr" presetSubtype="8" fill="hold" nodeType="after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p:cTn id="42" dur="500" fill="hold"/>
                                        <p:tgtEl>
                                          <p:spTgt spid="8"/>
                                        </p:tgtEl>
                                        <p:attrNameLst>
                                          <p:attrName>ppt_x</p:attrName>
                                        </p:attrNameLst>
                                      </p:cBhvr>
                                      <p:tavLst>
                                        <p:tav tm="0">
                                          <p:val>
                                            <p:strVal val="#ppt_x-#ppt_w/2"/>
                                          </p:val>
                                        </p:tav>
                                        <p:tav tm="100000">
                                          <p:val>
                                            <p:strVal val="#ppt_x"/>
                                          </p:val>
                                        </p:tav>
                                      </p:tavLst>
                                    </p:anim>
                                    <p:anim calcmode="lin" valueType="num">
                                      <p:cBhvr>
                                        <p:cTn id="43" dur="500" fill="hold"/>
                                        <p:tgtEl>
                                          <p:spTgt spid="8"/>
                                        </p:tgtEl>
                                        <p:attrNameLst>
                                          <p:attrName>ppt_y</p:attrName>
                                        </p:attrNameLst>
                                      </p:cBhvr>
                                      <p:tavLst>
                                        <p:tav tm="0">
                                          <p:val>
                                            <p:strVal val="#ppt_y"/>
                                          </p:val>
                                        </p:tav>
                                        <p:tav tm="100000">
                                          <p:val>
                                            <p:strVal val="#ppt_y"/>
                                          </p:val>
                                        </p:tav>
                                      </p:tavLst>
                                    </p:anim>
                                    <p:anim calcmode="lin" valueType="num">
                                      <p:cBhvr>
                                        <p:cTn id="44" dur="500" fill="hold"/>
                                        <p:tgtEl>
                                          <p:spTgt spid="8"/>
                                        </p:tgtEl>
                                        <p:attrNameLst>
                                          <p:attrName>ppt_w</p:attrName>
                                        </p:attrNameLst>
                                      </p:cBhvr>
                                      <p:tavLst>
                                        <p:tav tm="0">
                                          <p:val>
                                            <p:fltVal val="0"/>
                                          </p:val>
                                        </p:tav>
                                        <p:tav tm="100000">
                                          <p:val>
                                            <p:strVal val="#ppt_w"/>
                                          </p:val>
                                        </p:tav>
                                      </p:tavLst>
                                    </p:anim>
                                    <p:anim calcmode="lin" valueType="num">
                                      <p:cBhvr>
                                        <p:cTn id="45" dur="500" fill="hold"/>
                                        <p:tgtEl>
                                          <p:spTgt spid="8"/>
                                        </p:tgtEl>
                                        <p:attrNameLst>
                                          <p:attrName>ppt_h</p:attrName>
                                        </p:attrNameLst>
                                      </p:cBhvr>
                                      <p:tavLst>
                                        <p:tav tm="0">
                                          <p:val>
                                            <p:strVal val="#ppt_h"/>
                                          </p:val>
                                        </p:tav>
                                        <p:tav tm="100000">
                                          <p:val>
                                            <p:strVal val="#ppt_h"/>
                                          </p:val>
                                        </p:tav>
                                      </p:tavLst>
                                    </p:anim>
                                  </p:childTnLst>
                                </p:cTn>
                              </p:par>
                            </p:childTnLst>
                          </p:cTn>
                        </p:par>
                        <p:par>
                          <p:cTn id="46" fill="hold">
                            <p:stCondLst>
                              <p:cond delay="3000"/>
                            </p:stCondLst>
                            <p:childTnLst>
                              <p:par>
                                <p:cTn id="47" presetID="17" presetClass="entr" presetSubtype="8" fill="hold" nodeType="after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p:cTn id="49" dur="500" fill="hold"/>
                                        <p:tgtEl>
                                          <p:spTgt spid="12"/>
                                        </p:tgtEl>
                                        <p:attrNameLst>
                                          <p:attrName>ppt_x</p:attrName>
                                        </p:attrNameLst>
                                      </p:cBhvr>
                                      <p:tavLst>
                                        <p:tav tm="0">
                                          <p:val>
                                            <p:strVal val="#ppt_x-#ppt_w/2"/>
                                          </p:val>
                                        </p:tav>
                                        <p:tav tm="100000">
                                          <p:val>
                                            <p:strVal val="#ppt_x"/>
                                          </p:val>
                                        </p:tav>
                                      </p:tavLst>
                                    </p:anim>
                                    <p:anim calcmode="lin" valueType="num">
                                      <p:cBhvr>
                                        <p:cTn id="50" dur="500" fill="hold"/>
                                        <p:tgtEl>
                                          <p:spTgt spid="12"/>
                                        </p:tgtEl>
                                        <p:attrNameLst>
                                          <p:attrName>ppt_y</p:attrName>
                                        </p:attrNameLst>
                                      </p:cBhvr>
                                      <p:tavLst>
                                        <p:tav tm="0">
                                          <p:val>
                                            <p:strVal val="#ppt_y"/>
                                          </p:val>
                                        </p:tav>
                                        <p:tav tm="100000">
                                          <p:val>
                                            <p:strVal val="#ppt_y"/>
                                          </p:val>
                                        </p:tav>
                                      </p:tavLst>
                                    </p:anim>
                                    <p:anim calcmode="lin" valueType="num">
                                      <p:cBhvr>
                                        <p:cTn id="51" dur="500" fill="hold"/>
                                        <p:tgtEl>
                                          <p:spTgt spid="12"/>
                                        </p:tgtEl>
                                        <p:attrNameLst>
                                          <p:attrName>ppt_w</p:attrName>
                                        </p:attrNameLst>
                                      </p:cBhvr>
                                      <p:tavLst>
                                        <p:tav tm="0">
                                          <p:val>
                                            <p:fltVal val="0"/>
                                          </p:val>
                                        </p:tav>
                                        <p:tav tm="100000">
                                          <p:val>
                                            <p:strVal val="#ppt_w"/>
                                          </p:val>
                                        </p:tav>
                                      </p:tavLst>
                                    </p:anim>
                                    <p:anim calcmode="lin" valueType="num">
                                      <p:cBhvr>
                                        <p:cTn id="52" dur="5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323528" y="1556792"/>
            <a:ext cx="8583488" cy="4339650"/>
          </a:xfrm>
          <a:prstGeom prst="rect">
            <a:avLst/>
          </a:prstGeom>
          <a:noFill/>
        </p:spPr>
        <p:txBody>
          <a:bodyPr wrap="square" rtlCol="0">
            <a:spAutoFit/>
          </a:bodyPr>
          <a:lstStyle/>
          <a:p>
            <a:pPr algn="just"/>
            <a:r>
              <a:rPr lang="tr-TR" sz="2400" i="1" u="sng" dirty="0">
                <a:latin typeface="Arial" panose="020B0604020202020204" pitchFamily="34" charset="0"/>
                <a:cs typeface="Arial" panose="020B0604020202020204" pitchFamily="34" charset="0"/>
              </a:rPr>
              <a:t>UYGULAMA</a:t>
            </a:r>
          </a:p>
          <a:p>
            <a:pPr algn="just"/>
            <a:endParaRPr lang="tr-TR" sz="2400" dirty="0">
              <a:latin typeface="Arial" panose="020B0604020202020204" pitchFamily="34" charset="0"/>
              <a:cs typeface="Arial" panose="020B0604020202020204" pitchFamily="34" charset="0"/>
            </a:endParaRPr>
          </a:p>
          <a:p>
            <a:pPr algn="just"/>
            <a:r>
              <a:rPr lang="tr-TR" sz="2400" dirty="0">
                <a:latin typeface="Arial" panose="020B0604020202020204" pitchFamily="34" charset="0"/>
                <a:cs typeface="Arial" panose="020B0604020202020204" pitchFamily="34" charset="0"/>
              </a:rPr>
              <a:t>Azalan Kalan Yöntemine Göre</a:t>
            </a:r>
          </a:p>
          <a:p>
            <a:pPr algn="just"/>
            <a:endParaRPr lang="tr-TR" sz="2400"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YILLAR     AMORT.UYG       AMORT.ORANI   AMORT.TUTARI</a:t>
            </a:r>
          </a:p>
          <a:p>
            <a:pPr algn="just"/>
            <a:r>
              <a:rPr lang="tr-TR" dirty="0">
                <a:latin typeface="Arial" panose="020B0604020202020204" pitchFamily="34" charset="0"/>
                <a:cs typeface="Arial" panose="020B0604020202020204" pitchFamily="34" charset="0"/>
              </a:rPr>
              <a:t>                 DEĞER</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2014  	      20.000 TL 	       0,40                      8.000 TL		</a:t>
            </a:r>
          </a:p>
          <a:p>
            <a:pPr algn="just"/>
            <a:r>
              <a:rPr lang="tr-TR" dirty="0">
                <a:latin typeface="Arial" panose="020B0604020202020204" pitchFamily="34" charset="0"/>
                <a:cs typeface="Arial" panose="020B0604020202020204" pitchFamily="34" charset="0"/>
              </a:rPr>
              <a:t>2015 	      12.000 TL 	       0,40                      4.800 TL		</a:t>
            </a:r>
          </a:p>
          <a:p>
            <a:pPr algn="just"/>
            <a:r>
              <a:rPr lang="tr-TR" dirty="0">
                <a:latin typeface="Arial" panose="020B0604020202020204" pitchFamily="34" charset="0"/>
                <a:cs typeface="Arial" panose="020B0604020202020204" pitchFamily="34" charset="0"/>
              </a:rPr>
              <a:t>2016  	        7.200 TL 	       0,50                      3.600 TL		  </a:t>
            </a:r>
          </a:p>
          <a:p>
            <a:pPr algn="just"/>
            <a:r>
              <a:rPr lang="tr-TR" dirty="0">
                <a:latin typeface="Arial" panose="020B0604020202020204" pitchFamily="34" charset="0"/>
                <a:cs typeface="Arial" panose="020B0604020202020204" pitchFamily="34" charset="0"/>
              </a:rPr>
              <a:t>2017  	        3.600 TL 	       0,40                      1.440 TL		  </a:t>
            </a:r>
          </a:p>
          <a:p>
            <a:pPr algn="just"/>
            <a:r>
              <a:rPr lang="tr-TR" dirty="0">
                <a:latin typeface="Arial" panose="020B0604020202020204" pitchFamily="34" charset="0"/>
                <a:cs typeface="Arial" panose="020B0604020202020204" pitchFamily="34" charset="0"/>
              </a:rPr>
              <a:t>2018  	      Kalan 	         </a:t>
            </a:r>
            <a:r>
              <a:rPr lang="tr-TR">
                <a:latin typeface="Arial" panose="020B0604020202020204" pitchFamily="34" charset="0"/>
                <a:cs typeface="Arial" panose="020B0604020202020204" pitchFamily="34" charset="0"/>
              </a:rPr>
              <a:t>-,--                       2.160 </a:t>
            </a:r>
            <a:r>
              <a:rPr lang="tr-TR" dirty="0">
                <a:latin typeface="Arial" panose="020B0604020202020204" pitchFamily="34" charset="0"/>
                <a:cs typeface="Arial" panose="020B0604020202020204" pitchFamily="34" charset="0"/>
              </a:rPr>
              <a:t>TL		      </a:t>
            </a:r>
          </a:p>
          <a:p>
            <a:pPr algn="just"/>
            <a:r>
              <a:rPr lang="tr-TR"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 100 	     20.000 TL </a:t>
            </a:r>
          </a:p>
        </p:txBody>
      </p:sp>
      <p:cxnSp>
        <p:nvCxnSpPr>
          <p:cNvPr id="5" name="42 Düz Bağlayıcı">
            <a:extLst>
              <a:ext uri="{FF2B5EF4-FFF2-40B4-BE49-F238E27FC236}">
                <a16:creationId xmlns:a16="http://schemas.microsoft.com/office/drawing/2014/main" id="{9DA5322A-A55A-DF4C-8657-2A73984C56BB}"/>
              </a:ext>
            </a:extLst>
          </p:cNvPr>
          <p:cNvCxnSpPr>
            <a:cxnSpLocks/>
          </p:cNvCxnSpPr>
          <p:nvPr/>
        </p:nvCxnSpPr>
        <p:spPr>
          <a:xfrm>
            <a:off x="323528" y="3769635"/>
            <a:ext cx="86409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42 Düz Bağlayıcı">
            <a:extLst>
              <a:ext uri="{FF2B5EF4-FFF2-40B4-BE49-F238E27FC236}">
                <a16:creationId xmlns:a16="http://schemas.microsoft.com/office/drawing/2014/main" id="{8C0A8B94-6BE6-0C4E-B56F-1660BD5C7A6B}"/>
              </a:ext>
            </a:extLst>
          </p:cNvPr>
          <p:cNvCxnSpPr>
            <a:cxnSpLocks/>
          </p:cNvCxnSpPr>
          <p:nvPr/>
        </p:nvCxnSpPr>
        <p:spPr>
          <a:xfrm>
            <a:off x="1475656" y="3763212"/>
            <a:ext cx="165618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42 Düz Bağlayıcı">
            <a:extLst>
              <a:ext uri="{FF2B5EF4-FFF2-40B4-BE49-F238E27FC236}">
                <a16:creationId xmlns:a16="http://schemas.microsoft.com/office/drawing/2014/main" id="{493AD77C-47F4-464F-9A06-C4FC2E081456}"/>
              </a:ext>
            </a:extLst>
          </p:cNvPr>
          <p:cNvCxnSpPr>
            <a:cxnSpLocks/>
          </p:cNvCxnSpPr>
          <p:nvPr/>
        </p:nvCxnSpPr>
        <p:spPr>
          <a:xfrm>
            <a:off x="3275856" y="3763212"/>
            <a:ext cx="165618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42 Düz Bağlayıcı">
            <a:extLst>
              <a:ext uri="{FF2B5EF4-FFF2-40B4-BE49-F238E27FC236}">
                <a16:creationId xmlns:a16="http://schemas.microsoft.com/office/drawing/2014/main" id="{07181775-A838-E042-A8F4-34ECB5FD2D04}"/>
              </a:ext>
            </a:extLst>
          </p:cNvPr>
          <p:cNvCxnSpPr>
            <a:cxnSpLocks/>
          </p:cNvCxnSpPr>
          <p:nvPr/>
        </p:nvCxnSpPr>
        <p:spPr>
          <a:xfrm>
            <a:off x="5076056" y="3763212"/>
            <a:ext cx="165618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42 Düz Bağlayıcı">
            <a:extLst>
              <a:ext uri="{FF2B5EF4-FFF2-40B4-BE49-F238E27FC236}">
                <a16:creationId xmlns:a16="http://schemas.microsoft.com/office/drawing/2014/main" id="{FFB926AB-B3AC-9345-B441-C4E4D242B950}"/>
              </a:ext>
            </a:extLst>
          </p:cNvPr>
          <p:cNvCxnSpPr>
            <a:cxnSpLocks/>
          </p:cNvCxnSpPr>
          <p:nvPr/>
        </p:nvCxnSpPr>
        <p:spPr>
          <a:xfrm>
            <a:off x="3131840" y="5445224"/>
            <a:ext cx="165618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42 Düz Bağlayıcı">
            <a:extLst>
              <a:ext uri="{FF2B5EF4-FFF2-40B4-BE49-F238E27FC236}">
                <a16:creationId xmlns:a16="http://schemas.microsoft.com/office/drawing/2014/main" id="{6F7E31A3-129B-C743-BB25-FE6E0D978D79}"/>
              </a:ext>
            </a:extLst>
          </p:cNvPr>
          <p:cNvCxnSpPr>
            <a:cxnSpLocks/>
          </p:cNvCxnSpPr>
          <p:nvPr/>
        </p:nvCxnSpPr>
        <p:spPr>
          <a:xfrm>
            <a:off x="5076056" y="5441573"/>
            <a:ext cx="165618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9071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ppt_w/2"/>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ppt_w</p:attrName>
                                        </p:attrNameLst>
                                      </p:cBhvr>
                                      <p:tavLst>
                                        <p:tav tm="0">
                                          <p:val>
                                            <p:fltVal val="0"/>
                                          </p:val>
                                        </p:tav>
                                        <p:tav tm="100000">
                                          <p:val>
                                            <p:strVal val="#ppt_w"/>
                                          </p:val>
                                        </p:tav>
                                      </p:tavLst>
                                    </p:anim>
                                    <p:anim calcmode="lin" valueType="num">
                                      <p:cBhvr>
                                        <p:cTn id="10" dur="500" fill="hold"/>
                                        <p:tgtEl>
                                          <p:spTgt spid="5"/>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ppt_x</p:attrName>
                                        </p:attrNameLst>
                                      </p:cBhvr>
                                      <p:tavLst>
                                        <p:tav tm="0">
                                          <p:val>
                                            <p:strVal val="#ppt_x-#ppt_w/2"/>
                                          </p:val>
                                        </p:tav>
                                        <p:tav tm="100000">
                                          <p:val>
                                            <p:strVal val="#ppt_x"/>
                                          </p:val>
                                        </p:tav>
                                      </p:tavLst>
                                    </p:anim>
                                    <p:anim calcmode="lin" valueType="num">
                                      <p:cBhvr>
                                        <p:cTn id="15" dur="500" fill="hold"/>
                                        <p:tgtEl>
                                          <p:spTgt spid="7"/>
                                        </p:tgtEl>
                                        <p:attrNameLst>
                                          <p:attrName>ppt_y</p:attrName>
                                        </p:attrNameLst>
                                      </p:cBhvr>
                                      <p:tavLst>
                                        <p:tav tm="0">
                                          <p:val>
                                            <p:strVal val="#ppt_y"/>
                                          </p:val>
                                        </p:tav>
                                        <p:tav tm="100000">
                                          <p:val>
                                            <p:strVal val="#ppt_y"/>
                                          </p:val>
                                        </p:tav>
                                      </p:tavLst>
                                    </p:anim>
                                    <p:anim calcmode="lin" valueType="num">
                                      <p:cBhvr>
                                        <p:cTn id="16" dur="500" fill="hold"/>
                                        <p:tgtEl>
                                          <p:spTgt spid="7"/>
                                        </p:tgtEl>
                                        <p:attrNameLst>
                                          <p:attrName>ppt_w</p:attrName>
                                        </p:attrNameLst>
                                      </p:cBhvr>
                                      <p:tavLst>
                                        <p:tav tm="0">
                                          <p:val>
                                            <p:fltVal val="0"/>
                                          </p:val>
                                        </p:tav>
                                        <p:tav tm="100000">
                                          <p:val>
                                            <p:strVal val="#ppt_w"/>
                                          </p:val>
                                        </p:tav>
                                      </p:tavLst>
                                    </p:anim>
                                    <p:anim calcmode="lin" valueType="num">
                                      <p:cBhvr>
                                        <p:cTn id="17" dur="500" fill="hold"/>
                                        <p:tgtEl>
                                          <p:spTgt spid="7"/>
                                        </p:tgtEl>
                                        <p:attrNameLst>
                                          <p:attrName>ppt_h</p:attrName>
                                        </p:attrNameLst>
                                      </p:cBhvr>
                                      <p:tavLst>
                                        <p:tav tm="0">
                                          <p:val>
                                            <p:strVal val="#ppt_h"/>
                                          </p:val>
                                        </p:tav>
                                        <p:tav tm="100000">
                                          <p:val>
                                            <p:strVal val="#ppt_h"/>
                                          </p:val>
                                        </p:tav>
                                      </p:tavLst>
                                    </p:anim>
                                  </p:childTnLst>
                                </p:cTn>
                              </p:par>
                            </p:childTnLst>
                          </p:cTn>
                        </p:par>
                        <p:par>
                          <p:cTn id="18" fill="hold">
                            <p:stCondLst>
                              <p:cond delay="1000"/>
                            </p:stCondLst>
                            <p:childTnLst>
                              <p:par>
                                <p:cTn id="19" presetID="17" presetClass="entr" presetSubtype="8" fill="hold" nodeType="after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ppt_x</p:attrName>
                                        </p:attrNameLst>
                                      </p:cBhvr>
                                      <p:tavLst>
                                        <p:tav tm="0">
                                          <p:val>
                                            <p:strVal val="#ppt_x-#ppt_w/2"/>
                                          </p:val>
                                        </p:tav>
                                        <p:tav tm="100000">
                                          <p:val>
                                            <p:strVal val="#ppt_x"/>
                                          </p:val>
                                        </p:tav>
                                      </p:tavLst>
                                    </p:anim>
                                    <p:anim calcmode="lin" valueType="num">
                                      <p:cBhvr>
                                        <p:cTn id="22" dur="500" fill="hold"/>
                                        <p:tgtEl>
                                          <p:spTgt spid="9"/>
                                        </p:tgtEl>
                                        <p:attrNameLst>
                                          <p:attrName>ppt_y</p:attrName>
                                        </p:attrNameLst>
                                      </p:cBhvr>
                                      <p:tavLst>
                                        <p:tav tm="0">
                                          <p:val>
                                            <p:strVal val="#ppt_y"/>
                                          </p:val>
                                        </p:tav>
                                        <p:tav tm="100000">
                                          <p:val>
                                            <p:strVal val="#ppt_y"/>
                                          </p:val>
                                        </p:tav>
                                      </p:tavLst>
                                    </p:anim>
                                    <p:anim calcmode="lin" valueType="num">
                                      <p:cBhvr>
                                        <p:cTn id="23" dur="500" fill="hold"/>
                                        <p:tgtEl>
                                          <p:spTgt spid="9"/>
                                        </p:tgtEl>
                                        <p:attrNameLst>
                                          <p:attrName>ppt_w</p:attrName>
                                        </p:attrNameLst>
                                      </p:cBhvr>
                                      <p:tavLst>
                                        <p:tav tm="0">
                                          <p:val>
                                            <p:fltVal val="0"/>
                                          </p:val>
                                        </p:tav>
                                        <p:tav tm="100000">
                                          <p:val>
                                            <p:strVal val="#ppt_w"/>
                                          </p:val>
                                        </p:tav>
                                      </p:tavLst>
                                    </p:anim>
                                    <p:anim calcmode="lin" valueType="num">
                                      <p:cBhvr>
                                        <p:cTn id="24" dur="500" fill="hold"/>
                                        <p:tgtEl>
                                          <p:spTgt spid="9"/>
                                        </p:tgtEl>
                                        <p:attrNameLst>
                                          <p:attrName>ppt_h</p:attrName>
                                        </p:attrNameLst>
                                      </p:cBhvr>
                                      <p:tavLst>
                                        <p:tav tm="0">
                                          <p:val>
                                            <p:strVal val="#ppt_h"/>
                                          </p:val>
                                        </p:tav>
                                        <p:tav tm="100000">
                                          <p:val>
                                            <p:strVal val="#ppt_h"/>
                                          </p:val>
                                        </p:tav>
                                      </p:tavLst>
                                    </p:anim>
                                  </p:childTnLst>
                                </p:cTn>
                              </p:par>
                            </p:childTnLst>
                          </p:cTn>
                        </p:par>
                        <p:par>
                          <p:cTn id="25" fill="hold">
                            <p:stCondLst>
                              <p:cond delay="1500"/>
                            </p:stCondLst>
                            <p:childTnLst>
                              <p:par>
                                <p:cTn id="26" presetID="17" presetClass="entr" presetSubtype="8" fill="hold" nodeType="after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p:cTn id="28" dur="500" fill="hold"/>
                                        <p:tgtEl>
                                          <p:spTgt spid="10"/>
                                        </p:tgtEl>
                                        <p:attrNameLst>
                                          <p:attrName>ppt_x</p:attrName>
                                        </p:attrNameLst>
                                      </p:cBhvr>
                                      <p:tavLst>
                                        <p:tav tm="0">
                                          <p:val>
                                            <p:strVal val="#ppt_x-#ppt_w/2"/>
                                          </p:val>
                                        </p:tav>
                                        <p:tav tm="100000">
                                          <p:val>
                                            <p:strVal val="#ppt_x"/>
                                          </p:val>
                                        </p:tav>
                                      </p:tavLst>
                                    </p:anim>
                                    <p:anim calcmode="lin" valueType="num">
                                      <p:cBhvr>
                                        <p:cTn id="29" dur="500" fill="hold"/>
                                        <p:tgtEl>
                                          <p:spTgt spid="10"/>
                                        </p:tgtEl>
                                        <p:attrNameLst>
                                          <p:attrName>ppt_y</p:attrName>
                                        </p:attrNameLst>
                                      </p:cBhvr>
                                      <p:tavLst>
                                        <p:tav tm="0">
                                          <p:val>
                                            <p:strVal val="#ppt_y"/>
                                          </p:val>
                                        </p:tav>
                                        <p:tav tm="100000">
                                          <p:val>
                                            <p:strVal val="#ppt_y"/>
                                          </p:val>
                                        </p:tav>
                                      </p:tavLst>
                                    </p:anim>
                                    <p:anim calcmode="lin" valueType="num">
                                      <p:cBhvr>
                                        <p:cTn id="30" dur="500" fill="hold"/>
                                        <p:tgtEl>
                                          <p:spTgt spid="10"/>
                                        </p:tgtEl>
                                        <p:attrNameLst>
                                          <p:attrName>ppt_w</p:attrName>
                                        </p:attrNameLst>
                                      </p:cBhvr>
                                      <p:tavLst>
                                        <p:tav tm="0">
                                          <p:val>
                                            <p:fltVal val="0"/>
                                          </p:val>
                                        </p:tav>
                                        <p:tav tm="100000">
                                          <p:val>
                                            <p:strVal val="#ppt_w"/>
                                          </p:val>
                                        </p:tav>
                                      </p:tavLst>
                                    </p:anim>
                                    <p:anim calcmode="lin" valueType="num">
                                      <p:cBhvr>
                                        <p:cTn id="31" dur="500" fill="hold"/>
                                        <p:tgtEl>
                                          <p:spTgt spid="10"/>
                                        </p:tgtEl>
                                        <p:attrNameLst>
                                          <p:attrName>ppt_h</p:attrName>
                                        </p:attrNameLst>
                                      </p:cBhvr>
                                      <p:tavLst>
                                        <p:tav tm="0">
                                          <p:val>
                                            <p:strVal val="#ppt_h"/>
                                          </p:val>
                                        </p:tav>
                                        <p:tav tm="100000">
                                          <p:val>
                                            <p:strVal val="#ppt_h"/>
                                          </p:val>
                                        </p:tav>
                                      </p:tavLst>
                                    </p:anim>
                                  </p:childTnLst>
                                </p:cTn>
                              </p:par>
                            </p:childTnLst>
                          </p:cTn>
                        </p:par>
                        <p:par>
                          <p:cTn id="32" fill="hold">
                            <p:stCondLst>
                              <p:cond delay="2000"/>
                            </p:stCondLst>
                            <p:childTnLst>
                              <p:par>
                                <p:cTn id="33" presetID="17" presetClass="entr" presetSubtype="8" fill="hold" nodeType="after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500" fill="hold"/>
                                        <p:tgtEl>
                                          <p:spTgt spid="8"/>
                                        </p:tgtEl>
                                        <p:attrNameLst>
                                          <p:attrName>ppt_x</p:attrName>
                                        </p:attrNameLst>
                                      </p:cBhvr>
                                      <p:tavLst>
                                        <p:tav tm="0">
                                          <p:val>
                                            <p:strVal val="#ppt_x-#ppt_w/2"/>
                                          </p:val>
                                        </p:tav>
                                        <p:tav tm="100000">
                                          <p:val>
                                            <p:strVal val="#ppt_x"/>
                                          </p:val>
                                        </p:tav>
                                      </p:tavLst>
                                    </p:anim>
                                    <p:anim calcmode="lin" valueType="num">
                                      <p:cBhvr>
                                        <p:cTn id="36" dur="500" fill="hold"/>
                                        <p:tgtEl>
                                          <p:spTgt spid="8"/>
                                        </p:tgtEl>
                                        <p:attrNameLst>
                                          <p:attrName>ppt_y</p:attrName>
                                        </p:attrNameLst>
                                      </p:cBhvr>
                                      <p:tavLst>
                                        <p:tav tm="0">
                                          <p:val>
                                            <p:strVal val="#ppt_y"/>
                                          </p:val>
                                        </p:tav>
                                        <p:tav tm="100000">
                                          <p:val>
                                            <p:strVal val="#ppt_y"/>
                                          </p:val>
                                        </p:tav>
                                      </p:tavLst>
                                    </p:anim>
                                    <p:anim calcmode="lin" valueType="num">
                                      <p:cBhvr>
                                        <p:cTn id="37" dur="500" fill="hold"/>
                                        <p:tgtEl>
                                          <p:spTgt spid="8"/>
                                        </p:tgtEl>
                                        <p:attrNameLst>
                                          <p:attrName>ppt_w</p:attrName>
                                        </p:attrNameLst>
                                      </p:cBhvr>
                                      <p:tavLst>
                                        <p:tav tm="0">
                                          <p:val>
                                            <p:fltVal val="0"/>
                                          </p:val>
                                        </p:tav>
                                        <p:tav tm="100000">
                                          <p:val>
                                            <p:strVal val="#ppt_w"/>
                                          </p:val>
                                        </p:tav>
                                      </p:tavLst>
                                    </p:anim>
                                    <p:anim calcmode="lin" valueType="num">
                                      <p:cBhvr>
                                        <p:cTn id="38" dur="500" fill="hold"/>
                                        <p:tgtEl>
                                          <p:spTgt spid="8"/>
                                        </p:tgtEl>
                                        <p:attrNameLst>
                                          <p:attrName>ppt_h</p:attrName>
                                        </p:attrNameLst>
                                      </p:cBhvr>
                                      <p:tavLst>
                                        <p:tav tm="0">
                                          <p:val>
                                            <p:strVal val="#ppt_h"/>
                                          </p:val>
                                        </p:tav>
                                        <p:tav tm="100000">
                                          <p:val>
                                            <p:strVal val="#ppt_h"/>
                                          </p:val>
                                        </p:tav>
                                      </p:tavLst>
                                    </p:anim>
                                  </p:childTnLst>
                                </p:cTn>
                              </p:par>
                            </p:childTnLst>
                          </p:cTn>
                        </p:par>
                        <p:par>
                          <p:cTn id="39" fill="hold">
                            <p:stCondLst>
                              <p:cond delay="2500"/>
                            </p:stCondLst>
                            <p:childTnLst>
                              <p:par>
                                <p:cTn id="40" presetID="17" presetClass="entr" presetSubtype="8" fill="hold" nodeType="after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p:cTn id="42" dur="500" fill="hold"/>
                                        <p:tgtEl>
                                          <p:spTgt spid="12"/>
                                        </p:tgtEl>
                                        <p:attrNameLst>
                                          <p:attrName>ppt_x</p:attrName>
                                        </p:attrNameLst>
                                      </p:cBhvr>
                                      <p:tavLst>
                                        <p:tav tm="0">
                                          <p:val>
                                            <p:strVal val="#ppt_x-#ppt_w/2"/>
                                          </p:val>
                                        </p:tav>
                                        <p:tav tm="100000">
                                          <p:val>
                                            <p:strVal val="#ppt_x"/>
                                          </p:val>
                                        </p:tav>
                                      </p:tavLst>
                                    </p:anim>
                                    <p:anim calcmode="lin" valueType="num">
                                      <p:cBhvr>
                                        <p:cTn id="43" dur="500" fill="hold"/>
                                        <p:tgtEl>
                                          <p:spTgt spid="12"/>
                                        </p:tgtEl>
                                        <p:attrNameLst>
                                          <p:attrName>ppt_y</p:attrName>
                                        </p:attrNameLst>
                                      </p:cBhvr>
                                      <p:tavLst>
                                        <p:tav tm="0">
                                          <p:val>
                                            <p:strVal val="#ppt_y"/>
                                          </p:val>
                                        </p:tav>
                                        <p:tav tm="100000">
                                          <p:val>
                                            <p:strVal val="#ppt_y"/>
                                          </p:val>
                                        </p:tav>
                                      </p:tavLst>
                                    </p:anim>
                                    <p:anim calcmode="lin" valueType="num">
                                      <p:cBhvr>
                                        <p:cTn id="44" dur="500" fill="hold"/>
                                        <p:tgtEl>
                                          <p:spTgt spid="12"/>
                                        </p:tgtEl>
                                        <p:attrNameLst>
                                          <p:attrName>ppt_w</p:attrName>
                                        </p:attrNameLst>
                                      </p:cBhvr>
                                      <p:tavLst>
                                        <p:tav tm="0">
                                          <p:val>
                                            <p:fltVal val="0"/>
                                          </p:val>
                                        </p:tav>
                                        <p:tav tm="100000">
                                          <p:val>
                                            <p:strVal val="#ppt_w"/>
                                          </p:val>
                                        </p:tav>
                                      </p:tavLst>
                                    </p:anim>
                                    <p:anim calcmode="lin" valueType="num">
                                      <p:cBhvr>
                                        <p:cTn id="45" dur="5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467C019-7CC5-6945-B273-9A95AF0394A2}"/>
              </a:ext>
            </a:extLst>
          </p:cNvPr>
          <p:cNvSpPr>
            <a:spLocks noGrp="1"/>
          </p:cNvSpPr>
          <p:nvPr>
            <p:ph type="title"/>
          </p:nvPr>
        </p:nvSpPr>
        <p:spPr>
          <a:xfrm>
            <a:off x="457200" y="1052736"/>
            <a:ext cx="8305800" cy="1143000"/>
          </a:xfrm>
        </p:spPr>
        <p:txBody>
          <a:bodyPr>
            <a:noAutofit/>
          </a:bodyPr>
          <a:lstStyle/>
          <a:p>
            <a:r>
              <a:rPr lang="tr-TR" sz="4000" dirty="0">
                <a:solidFill>
                  <a:schemeClr val="tx1"/>
                </a:solidFill>
                <a:latin typeface="Arial" panose="020B0604020202020204" pitchFamily="34" charset="0"/>
                <a:cs typeface="Arial" panose="020B0604020202020204" pitchFamily="34" charset="0"/>
              </a:rPr>
              <a:t>Tekrar Konular</a:t>
            </a:r>
          </a:p>
        </p:txBody>
      </p:sp>
      <p:sp>
        <p:nvSpPr>
          <p:cNvPr id="4" name="Metin kutusu 3">
            <a:extLst>
              <a:ext uri="{FF2B5EF4-FFF2-40B4-BE49-F238E27FC236}">
                <a16:creationId xmlns:a16="http://schemas.microsoft.com/office/drawing/2014/main" id="{D6AE68CE-4D68-FC4A-BB2C-6EBB074842A2}"/>
              </a:ext>
            </a:extLst>
          </p:cNvPr>
          <p:cNvSpPr txBox="1"/>
          <p:nvPr/>
        </p:nvSpPr>
        <p:spPr>
          <a:xfrm>
            <a:off x="179512" y="2276872"/>
            <a:ext cx="8583488" cy="3416320"/>
          </a:xfrm>
          <a:prstGeom prst="rect">
            <a:avLst/>
          </a:prstGeom>
          <a:noFill/>
        </p:spPr>
        <p:txBody>
          <a:bodyPr wrap="square" rtlCol="0">
            <a:spAutoFit/>
          </a:bodyPr>
          <a:lstStyle/>
          <a:p>
            <a:pPr algn="just"/>
            <a:r>
              <a:rPr lang="tr-TR" sz="2400" b="1" i="1" dirty="0">
                <a:latin typeface="Arial" panose="020B0604020202020204" pitchFamily="34" charset="0"/>
                <a:cs typeface="Arial" panose="020B0604020202020204" pitchFamily="34" charset="0"/>
              </a:rPr>
              <a:t>100 KASA HESABININ ENVANTERİ</a:t>
            </a:r>
          </a:p>
          <a:p>
            <a:pPr algn="just"/>
            <a:endParaRPr lang="tr-TR" sz="2400" dirty="0">
              <a:latin typeface="Arial" panose="020B0604020202020204" pitchFamily="34" charset="0"/>
              <a:cs typeface="Arial" panose="020B0604020202020204" pitchFamily="34" charset="0"/>
            </a:endParaRPr>
          </a:p>
          <a:p>
            <a:pPr algn="just"/>
            <a:r>
              <a:rPr lang="tr-TR" sz="2400" dirty="0">
                <a:latin typeface="Arial" panose="020B0604020202020204" pitchFamily="34" charset="0"/>
                <a:cs typeface="Arial" panose="020B0604020202020204" pitchFamily="34" charset="0"/>
              </a:rPr>
              <a:t>	Kasadaki mevcut paraların sayımı yapılır, daha sonra değerlendirilerek bilançoda gösterilir.</a:t>
            </a:r>
          </a:p>
          <a:p>
            <a:pPr algn="just"/>
            <a:r>
              <a:rPr lang="tr-TR" sz="2400" dirty="0">
                <a:latin typeface="Arial" panose="020B0604020202020204" pitchFamily="34" charset="0"/>
                <a:cs typeface="Arial" panose="020B0604020202020204" pitchFamily="34" charset="0"/>
              </a:rPr>
              <a:t>	Envanter günü kasadaki paralar sayılır ve bu tutar geçici sağlamadaki kasa kalanı ile karşılaştırılır. Bu karşılaştırmada eşitlik varsa herhangi bir düzeltme işlemi yapılmaz, sadece hesap kapatılır.</a:t>
            </a:r>
            <a:endParaRPr lang="tr-TR" sz="2400" dirty="0">
              <a:solidFill>
                <a:schemeClr val="tx2"/>
              </a:solidFill>
            </a:endParaRPr>
          </a:p>
          <a:p>
            <a:pPr algn="just"/>
            <a:r>
              <a:rPr lang="tr-TR" sz="2400" dirty="0">
                <a:solidFill>
                  <a:schemeClr val="tx2"/>
                </a:solidFill>
              </a:rPr>
              <a:t>									</a:t>
            </a:r>
          </a:p>
        </p:txBody>
      </p:sp>
    </p:spTree>
    <p:extLst>
      <p:ext uri="{BB962C8B-B14F-4D97-AF65-F5344CB8AC3E}">
        <p14:creationId xmlns:p14="http://schemas.microsoft.com/office/powerpoint/2010/main" val="3267009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308664" y="980728"/>
            <a:ext cx="8454335" cy="6001643"/>
          </a:xfrm>
          <a:prstGeom prst="rect">
            <a:avLst/>
          </a:prstGeom>
          <a:noFill/>
        </p:spPr>
        <p:txBody>
          <a:bodyPr wrap="square" rtlCol="0">
            <a:spAutoFit/>
          </a:bodyPr>
          <a:lstStyle/>
          <a:p>
            <a:pPr algn="just"/>
            <a:endParaRPr lang="tr-TR" sz="2400" dirty="0">
              <a:solidFill>
                <a:schemeClr val="tx2"/>
              </a:solidFill>
            </a:endParaRPr>
          </a:p>
          <a:p>
            <a:pPr algn="just"/>
            <a:endParaRPr lang="tr-TR" sz="2400" dirty="0">
              <a:solidFill>
                <a:schemeClr val="tx2"/>
              </a:solidFill>
            </a:endParaRPr>
          </a:p>
          <a:p>
            <a:pPr algn="just"/>
            <a:endParaRPr lang="tr-TR" sz="2400" dirty="0">
              <a:solidFill>
                <a:schemeClr val="tx2"/>
              </a:solidFill>
            </a:endParaRPr>
          </a:p>
          <a:p>
            <a:pPr algn="just"/>
            <a:endParaRPr lang="tr-TR" sz="2400" dirty="0">
              <a:solidFill>
                <a:schemeClr val="tx2"/>
              </a:solidFill>
            </a:endParaRPr>
          </a:p>
          <a:p>
            <a:pPr algn="just"/>
            <a:endParaRPr lang="tr-TR" sz="2400" dirty="0">
              <a:solidFill>
                <a:schemeClr val="tx2"/>
              </a:solidFill>
            </a:endParaRPr>
          </a:p>
          <a:p>
            <a:pPr algn="just"/>
            <a:endParaRPr lang="tr-TR"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Değeri düşen mallar için 80.000 TL </a:t>
            </a:r>
            <a:r>
              <a:rPr lang="tr-TR" dirty="0" err="1">
                <a:latin typeface="Arial" panose="020B0604020202020204" pitchFamily="34" charset="0"/>
                <a:cs typeface="Arial" panose="020B0604020202020204" pitchFamily="34" charset="0"/>
              </a:rPr>
              <a:t>lik</a:t>
            </a:r>
            <a:r>
              <a:rPr lang="tr-TR" dirty="0">
                <a:latin typeface="Arial" panose="020B0604020202020204" pitchFamily="34" charset="0"/>
                <a:cs typeface="Arial" panose="020B0604020202020204" pitchFamily="34" charset="0"/>
              </a:rPr>
              <a:t> emsal bedel tespit ettirilmiştir.</a:t>
            </a:r>
          </a:p>
          <a:p>
            <a:pPr algn="just"/>
            <a:r>
              <a:rPr lang="tr-TR"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654 KARŞILIK GİDERLERİ 		     70.000</a:t>
            </a:r>
          </a:p>
          <a:p>
            <a:pPr algn="just"/>
            <a:r>
              <a:rPr lang="tr-TR" b="1" dirty="0">
                <a:latin typeface="Arial" panose="020B0604020202020204" pitchFamily="34" charset="0"/>
                <a:cs typeface="Arial" panose="020B0604020202020204" pitchFamily="34" charset="0"/>
              </a:rPr>
              <a:t>     654.01 Değeri Düşen Mallar</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158 STOK DEĞER DÜŞ.		        70.000</a:t>
            </a:r>
          </a:p>
          <a:p>
            <a:pPr algn="just"/>
            <a:r>
              <a:rPr lang="tr-TR" b="1" dirty="0">
                <a:latin typeface="Arial" panose="020B0604020202020204" pitchFamily="34" charset="0"/>
                <a:cs typeface="Arial" panose="020B0604020202020204" pitchFamily="34" charset="0"/>
              </a:rPr>
              <a:t>		        KARŞILIĞI</a:t>
            </a:r>
          </a:p>
          <a:p>
            <a:pPr algn="just"/>
            <a:r>
              <a:rPr lang="tr-TR" dirty="0">
                <a:latin typeface="Arial" panose="020B0604020202020204" pitchFamily="34" charset="0"/>
                <a:cs typeface="Arial" panose="020B0604020202020204" pitchFamily="34" charset="0"/>
              </a:rPr>
              <a:t>                      …../…../……</a:t>
            </a:r>
          </a:p>
          <a:p>
            <a:pPr algn="just"/>
            <a:endParaRPr lang="tr-TR" dirty="0">
              <a:latin typeface="Arial" panose="020B0604020202020204" pitchFamily="34" charset="0"/>
              <a:cs typeface="Arial" panose="020B0604020202020204" pitchFamily="34" charset="0"/>
            </a:endParaRPr>
          </a:p>
          <a:p>
            <a:pPr algn="just"/>
            <a:endParaRPr lang="tr-TR" sz="2400" dirty="0">
              <a:solidFill>
                <a:schemeClr val="tx2"/>
              </a:solidFill>
            </a:endParaRPr>
          </a:p>
          <a:p>
            <a:pPr algn="just"/>
            <a:r>
              <a:rPr lang="tr-TR" sz="2400" dirty="0">
                <a:solidFill>
                  <a:schemeClr val="tx2"/>
                </a:solidFill>
              </a:rPr>
              <a:t>									</a:t>
            </a:r>
          </a:p>
        </p:txBody>
      </p:sp>
      <p:sp>
        <p:nvSpPr>
          <p:cNvPr id="5" name="32 Dikdörtgen">
            <a:extLst>
              <a:ext uri="{FF2B5EF4-FFF2-40B4-BE49-F238E27FC236}">
                <a16:creationId xmlns:a16="http://schemas.microsoft.com/office/drawing/2014/main" id="{FACF2E18-40B9-734A-9BF3-50AA4D28B211}"/>
              </a:ext>
            </a:extLst>
          </p:cNvPr>
          <p:cNvSpPr/>
          <p:nvPr/>
        </p:nvSpPr>
        <p:spPr>
          <a:xfrm>
            <a:off x="308663" y="1124744"/>
            <a:ext cx="6872913" cy="1421928"/>
          </a:xfrm>
          <a:prstGeom prst="rect">
            <a:avLst/>
          </a:prstGeom>
        </p:spPr>
        <p:txBody>
          <a:bodyPr wrap="square">
            <a:spAutoFit/>
          </a:bodyPr>
          <a:lstStyle/>
          <a:p>
            <a:pPr>
              <a:lnSpc>
                <a:spcPct val="80000"/>
              </a:lnSpc>
              <a:buFont typeface="Wingdings" pitchFamily="2" charset="2"/>
              <a:buNone/>
            </a:pPr>
            <a:r>
              <a:rPr lang="tr-TR" dirty="0">
                <a:latin typeface="Arial" panose="020B0604020202020204" pitchFamily="34" charset="0"/>
                <a:cs typeface="Arial" panose="020B0604020202020204" pitchFamily="34" charset="0"/>
              </a:rPr>
              <a:t>                         </a:t>
            </a:r>
            <a:r>
              <a:rPr lang="tr-TR" b="1" dirty="0">
                <a:latin typeface="Arial" panose="020B0604020202020204" pitchFamily="34" charset="0"/>
                <a:cs typeface="Arial" panose="020B0604020202020204" pitchFamily="34" charset="0"/>
              </a:rPr>
              <a:t>…../…./……</a:t>
            </a:r>
            <a:endParaRPr lang="tr-TR" dirty="0">
              <a:latin typeface="Arial" panose="020B0604020202020204" pitchFamily="34" charset="0"/>
              <a:cs typeface="Arial" panose="020B0604020202020204" pitchFamily="34" charset="0"/>
            </a:endParaRPr>
          </a:p>
          <a:p>
            <a:pPr>
              <a:lnSpc>
                <a:spcPct val="80000"/>
              </a:lnSpc>
              <a:buFont typeface="Wingdings" pitchFamily="2" charset="2"/>
              <a:buNone/>
            </a:pPr>
            <a:endParaRPr lang="tr-TR" b="1" dirty="0">
              <a:latin typeface="Arial" panose="020B0604020202020204" pitchFamily="34" charset="0"/>
              <a:cs typeface="Arial" panose="020B0604020202020204" pitchFamily="34" charset="0"/>
            </a:endParaRPr>
          </a:p>
          <a:p>
            <a:pPr>
              <a:lnSpc>
                <a:spcPct val="80000"/>
              </a:lnSpc>
              <a:buFont typeface="Wingdings" pitchFamily="2" charset="2"/>
              <a:buNone/>
            </a:pPr>
            <a:r>
              <a:rPr lang="tr-TR" b="1" dirty="0">
                <a:latin typeface="Arial" panose="020B0604020202020204" pitchFamily="34" charset="0"/>
                <a:cs typeface="Arial" panose="020B0604020202020204" pitchFamily="34" charset="0"/>
              </a:rPr>
              <a:t>157 DİĞER STOKLAR 			150.000</a:t>
            </a:r>
          </a:p>
          <a:p>
            <a:pPr>
              <a:lnSpc>
                <a:spcPct val="80000"/>
              </a:lnSpc>
              <a:buFont typeface="Wingdings" pitchFamily="2" charset="2"/>
              <a:buNone/>
            </a:pPr>
            <a:r>
              <a:rPr lang="tr-TR" b="1" dirty="0">
                <a:latin typeface="Arial" panose="020B0604020202020204" pitchFamily="34" charset="0"/>
                <a:cs typeface="Arial" panose="020B0604020202020204" pitchFamily="34" charset="0"/>
              </a:rPr>
              <a:t>    157.01 Değeri Düşen Mallar       </a:t>
            </a:r>
          </a:p>
          <a:p>
            <a:pPr>
              <a:lnSpc>
                <a:spcPct val="80000"/>
              </a:lnSpc>
              <a:buFont typeface="Wingdings" pitchFamily="2" charset="2"/>
              <a:buNone/>
            </a:pPr>
            <a:endParaRPr lang="tr-TR" b="1" dirty="0">
              <a:latin typeface="Arial" panose="020B0604020202020204" pitchFamily="34" charset="0"/>
              <a:cs typeface="Arial" panose="020B0604020202020204" pitchFamily="34" charset="0"/>
            </a:endParaRPr>
          </a:p>
          <a:p>
            <a:pPr>
              <a:lnSpc>
                <a:spcPct val="80000"/>
              </a:lnSpc>
              <a:buFont typeface="Wingdings" pitchFamily="2" charset="2"/>
              <a:buNone/>
            </a:pPr>
            <a:r>
              <a:rPr lang="tr-TR" b="1" dirty="0">
                <a:latin typeface="Arial" panose="020B0604020202020204" pitchFamily="34" charset="0"/>
                <a:cs typeface="Arial" panose="020B0604020202020204" pitchFamily="34" charset="0"/>
              </a:rPr>
              <a:t>		153 TİCARİ MALLAR 		     150.000                                                       </a:t>
            </a:r>
          </a:p>
        </p:txBody>
      </p:sp>
      <p:cxnSp>
        <p:nvCxnSpPr>
          <p:cNvPr id="6" name="42 Düz Bağlayıcı">
            <a:extLst>
              <a:ext uri="{FF2B5EF4-FFF2-40B4-BE49-F238E27FC236}">
                <a16:creationId xmlns:a16="http://schemas.microsoft.com/office/drawing/2014/main" id="{66072E17-8DE6-D044-A878-EEB1D7C4243B}"/>
              </a:ext>
            </a:extLst>
          </p:cNvPr>
          <p:cNvCxnSpPr>
            <a:cxnSpLocks/>
          </p:cNvCxnSpPr>
          <p:nvPr/>
        </p:nvCxnSpPr>
        <p:spPr>
          <a:xfrm flipV="1">
            <a:off x="335795" y="1239009"/>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42 Düz Bağlayıcı">
            <a:extLst>
              <a:ext uri="{FF2B5EF4-FFF2-40B4-BE49-F238E27FC236}">
                <a16:creationId xmlns:a16="http://schemas.microsoft.com/office/drawing/2014/main" id="{3306662D-D011-5548-B425-6AB9405B8C38}"/>
              </a:ext>
            </a:extLst>
          </p:cNvPr>
          <p:cNvCxnSpPr>
            <a:cxnSpLocks/>
          </p:cNvCxnSpPr>
          <p:nvPr/>
        </p:nvCxnSpPr>
        <p:spPr>
          <a:xfrm>
            <a:off x="3255046" y="1252775"/>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34 Düz Bağlayıcı">
            <a:extLst>
              <a:ext uri="{FF2B5EF4-FFF2-40B4-BE49-F238E27FC236}">
                <a16:creationId xmlns:a16="http://schemas.microsoft.com/office/drawing/2014/main" id="{A12DC312-37F7-1548-B34C-46295712A151}"/>
              </a:ext>
            </a:extLst>
          </p:cNvPr>
          <p:cNvCxnSpPr>
            <a:cxnSpLocks/>
          </p:cNvCxnSpPr>
          <p:nvPr/>
        </p:nvCxnSpPr>
        <p:spPr>
          <a:xfrm>
            <a:off x="4709561" y="1275594"/>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34 Düz Bağlayıcı">
            <a:extLst>
              <a:ext uri="{FF2B5EF4-FFF2-40B4-BE49-F238E27FC236}">
                <a16:creationId xmlns:a16="http://schemas.microsoft.com/office/drawing/2014/main" id="{6F35DAE5-6ECD-CB4B-8DFA-0F8BA938EFB7}"/>
              </a:ext>
            </a:extLst>
          </p:cNvPr>
          <p:cNvCxnSpPr>
            <a:cxnSpLocks/>
          </p:cNvCxnSpPr>
          <p:nvPr/>
        </p:nvCxnSpPr>
        <p:spPr>
          <a:xfrm>
            <a:off x="6012160" y="1282439"/>
            <a:ext cx="0" cy="1876772"/>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34 Düz Bağlayıcı">
            <a:extLst>
              <a:ext uri="{FF2B5EF4-FFF2-40B4-BE49-F238E27FC236}">
                <a16:creationId xmlns:a16="http://schemas.microsoft.com/office/drawing/2014/main" id="{8B800033-F3CD-6440-BA95-BFE0BDD2F7F9}"/>
              </a:ext>
            </a:extLst>
          </p:cNvPr>
          <p:cNvCxnSpPr>
            <a:cxnSpLocks/>
          </p:cNvCxnSpPr>
          <p:nvPr/>
        </p:nvCxnSpPr>
        <p:spPr>
          <a:xfrm>
            <a:off x="7071470" y="1282439"/>
            <a:ext cx="0" cy="1895028"/>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42 Düz Bağlayıcı">
            <a:extLst>
              <a:ext uri="{FF2B5EF4-FFF2-40B4-BE49-F238E27FC236}">
                <a16:creationId xmlns:a16="http://schemas.microsoft.com/office/drawing/2014/main" id="{83C8D782-3DA0-B546-8D7B-E6D1CF10104B}"/>
              </a:ext>
            </a:extLst>
          </p:cNvPr>
          <p:cNvCxnSpPr>
            <a:cxnSpLocks/>
          </p:cNvCxnSpPr>
          <p:nvPr/>
        </p:nvCxnSpPr>
        <p:spPr>
          <a:xfrm>
            <a:off x="3255046" y="3171009"/>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42 Düz Bağlayıcı">
            <a:extLst>
              <a:ext uri="{FF2B5EF4-FFF2-40B4-BE49-F238E27FC236}">
                <a16:creationId xmlns:a16="http://schemas.microsoft.com/office/drawing/2014/main" id="{BA702CD4-D93F-7042-B339-053B9D82BE1E}"/>
              </a:ext>
            </a:extLst>
          </p:cNvPr>
          <p:cNvCxnSpPr>
            <a:cxnSpLocks/>
          </p:cNvCxnSpPr>
          <p:nvPr/>
        </p:nvCxnSpPr>
        <p:spPr>
          <a:xfrm flipV="1">
            <a:off x="386931" y="3138082"/>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42 Düz Bağlayıcı">
            <a:extLst>
              <a:ext uri="{FF2B5EF4-FFF2-40B4-BE49-F238E27FC236}">
                <a16:creationId xmlns:a16="http://schemas.microsoft.com/office/drawing/2014/main" id="{29E9D173-E6AC-474A-9742-ADD22864F881}"/>
              </a:ext>
            </a:extLst>
          </p:cNvPr>
          <p:cNvCxnSpPr>
            <a:cxnSpLocks/>
          </p:cNvCxnSpPr>
          <p:nvPr/>
        </p:nvCxnSpPr>
        <p:spPr>
          <a:xfrm>
            <a:off x="290569" y="3910950"/>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42 Düz Bağlayıcı">
            <a:extLst>
              <a:ext uri="{FF2B5EF4-FFF2-40B4-BE49-F238E27FC236}">
                <a16:creationId xmlns:a16="http://schemas.microsoft.com/office/drawing/2014/main" id="{9300AE38-E536-DC4E-A7D3-F9D24AF7147B}"/>
              </a:ext>
            </a:extLst>
          </p:cNvPr>
          <p:cNvCxnSpPr>
            <a:cxnSpLocks/>
          </p:cNvCxnSpPr>
          <p:nvPr/>
        </p:nvCxnSpPr>
        <p:spPr>
          <a:xfrm>
            <a:off x="3279530" y="3899541"/>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34 Düz Bağlayıcı">
            <a:extLst>
              <a:ext uri="{FF2B5EF4-FFF2-40B4-BE49-F238E27FC236}">
                <a16:creationId xmlns:a16="http://schemas.microsoft.com/office/drawing/2014/main" id="{35314B50-7C01-CC41-BAAD-5B9199E64466}"/>
              </a:ext>
            </a:extLst>
          </p:cNvPr>
          <p:cNvCxnSpPr>
            <a:cxnSpLocks/>
          </p:cNvCxnSpPr>
          <p:nvPr/>
        </p:nvCxnSpPr>
        <p:spPr>
          <a:xfrm>
            <a:off x="4788024" y="3922360"/>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34 Düz Bağlayıcı">
            <a:extLst>
              <a:ext uri="{FF2B5EF4-FFF2-40B4-BE49-F238E27FC236}">
                <a16:creationId xmlns:a16="http://schemas.microsoft.com/office/drawing/2014/main" id="{EA32C24F-9767-1646-8F2C-C39A9940CD08}"/>
              </a:ext>
            </a:extLst>
          </p:cNvPr>
          <p:cNvCxnSpPr>
            <a:cxnSpLocks/>
          </p:cNvCxnSpPr>
          <p:nvPr/>
        </p:nvCxnSpPr>
        <p:spPr>
          <a:xfrm>
            <a:off x="6017059" y="3899541"/>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34 Düz Bağlayıcı">
            <a:extLst>
              <a:ext uri="{FF2B5EF4-FFF2-40B4-BE49-F238E27FC236}">
                <a16:creationId xmlns:a16="http://schemas.microsoft.com/office/drawing/2014/main" id="{608BDD37-B209-B746-91AF-9D653C1FAAF2}"/>
              </a:ext>
            </a:extLst>
          </p:cNvPr>
          <p:cNvCxnSpPr>
            <a:cxnSpLocks/>
          </p:cNvCxnSpPr>
          <p:nvPr/>
        </p:nvCxnSpPr>
        <p:spPr>
          <a:xfrm>
            <a:off x="7137396" y="3910950"/>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42 Düz Bağlayıcı">
            <a:extLst>
              <a:ext uri="{FF2B5EF4-FFF2-40B4-BE49-F238E27FC236}">
                <a16:creationId xmlns:a16="http://schemas.microsoft.com/office/drawing/2014/main" id="{864C7026-6DDD-8B4D-8366-3CA5AFF9A943}"/>
              </a:ext>
            </a:extLst>
          </p:cNvPr>
          <p:cNvCxnSpPr>
            <a:cxnSpLocks/>
          </p:cNvCxnSpPr>
          <p:nvPr/>
        </p:nvCxnSpPr>
        <p:spPr>
          <a:xfrm>
            <a:off x="3365152" y="5807858"/>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42 Düz Bağlayıcı">
            <a:extLst>
              <a:ext uri="{FF2B5EF4-FFF2-40B4-BE49-F238E27FC236}">
                <a16:creationId xmlns:a16="http://schemas.microsoft.com/office/drawing/2014/main" id="{6B1AF933-BB41-864F-B8F0-FA4D7F992B55}"/>
              </a:ext>
            </a:extLst>
          </p:cNvPr>
          <p:cNvCxnSpPr>
            <a:cxnSpLocks/>
          </p:cNvCxnSpPr>
          <p:nvPr/>
        </p:nvCxnSpPr>
        <p:spPr>
          <a:xfrm flipV="1">
            <a:off x="290569" y="5794567"/>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34 Düz Bağlayıcı">
            <a:extLst>
              <a:ext uri="{FF2B5EF4-FFF2-40B4-BE49-F238E27FC236}">
                <a16:creationId xmlns:a16="http://schemas.microsoft.com/office/drawing/2014/main" id="{B38F509B-7435-B944-ACDB-DFB5C218A16C}"/>
              </a:ext>
            </a:extLst>
          </p:cNvPr>
          <p:cNvCxnSpPr>
            <a:cxnSpLocks/>
          </p:cNvCxnSpPr>
          <p:nvPr/>
        </p:nvCxnSpPr>
        <p:spPr>
          <a:xfrm>
            <a:off x="308663" y="3970323"/>
            <a:ext cx="0" cy="1835654"/>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34 Düz Bağlayıcı">
            <a:extLst>
              <a:ext uri="{FF2B5EF4-FFF2-40B4-BE49-F238E27FC236}">
                <a16:creationId xmlns:a16="http://schemas.microsoft.com/office/drawing/2014/main" id="{ADD8ED87-5A52-8E4E-AD37-CEF8384A19CB}"/>
              </a:ext>
            </a:extLst>
          </p:cNvPr>
          <p:cNvCxnSpPr>
            <a:cxnSpLocks/>
          </p:cNvCxnSpPr>
          <p:nvPr/>
        </p:nvCxnSpPr>
        <p:spPr>
          <a:xfrm>
            <a:off x="377506" y="1253077"/>
            <a:ext cx="29463" cy="1871046"/>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2256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Effect transition="in" filter="wipe(left)">
                                      <p:cBhvr>
                                        <p:cTn id="11" dur="500"/>
                                        <p:tgtEl>
                                          <p:spTgt spid="5">
                                            <p:txEl>
                                              <p:pRg st="2" end="2"/>
                                            </p:txEl>
                                          </p:spTgt>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Effect transition="in" filter="wipe(left)">
                                      <p:cBhvr>
                                        <p:cTn id="15" dur="500"/>
                                        <p:tgtEl>
                                          <p:spTgt spid="5">
                                            <p:txEl>
                                              <p:pRg st="3" end="3"/>
                                            </p:txEl>
                                          </p:spTgt>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animEffect transition="in" filter="wipe(left)">
                                      <p:cBhvr>
                                        <p:cTn id="19" dur="500"/>
                                        <p:tgtEl>
                                          <p:spTgt spid="5">
                                            <p:txEl>
                                              <p:pRg st="5" end="5"/>
                                            </p:txEl>
                                          </p:spTgt>
                                        </p:tgtEl>
                                      </p:cBhvr>
                                    </p:animEffect>
                                  </p:childTnLst>
                                </p:cTn>
                              </p:par>
                            </p:childTnLst>
                          </p:cTn>
                        </p:par>
                        <p:par>
                          <p:cTn id="20" fill="hold">
                            <p:stCondLst>
                              <p:cond delay="2000"/>
                            </p:stCondLst>
                            <p:childTnLst>
                              <p:par>
                                <p:cTn id="21" presetID="17" presetClass="entr" presetSubtype="8" fill="hold" nodeType="after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500" fill="hold"/>
                                        <p:tgtEl>
                                          <p:spTgt spid="6"/>
                                        </p:tgtEl>
                                        <p:attrNameLst>
                                          <p:attrName>ppt_x</p:attrName>
                                        </p:attrNameLst>
                                      </p:cBhvr>
                                      <p:tavLst>
                                        <p:tav tm="0">
                                          <p:val>
                                            <p:strVal val="#ppt_x-#ppt_w/2"/>
                                          </p:val>
                                        </p:tav>
                                        <p:tav tm="100000">
                                          <p:val>
                                            <p:strVal val="#ppt_x"/>
                                          </p:val>
                                        </p:tav>
                                      </p:tavLst>
                                    </p:anim>
                                    <p:anim calcmode="lin" valueType="num">
                                      <p:cBhvr>
                                        <p:cTn id="24" dur="500" fill="hold"/>
                                        <p:tgtEl>
                                          <p:spTgt spid="6"/>
                                        </p:tgtEl>
                                        <p:attrNameLst>
                                          <p:attrName>ppt_y</p:attrName>
                                        </p:attrNameLst>
                                      </p:cBhvr>
                                      <p:tavLst>
                                        <p:tav tm="0">
                                          <p:val>
                                            <p:strVal val="#ppt_y"/>
                                          </p:val>
                                        </p:tav>
                                        <p:tav tm="100000">
                                          <p:val>
                                            <p:strVal val="#ppt_y"/>
                                          </p:val>
                                        </p:tav>
                                      </p:tavLst>
                                    </p:anim>
                                    <p:anim calcmode="lin" valueType="num">
                                      <p:cBhvr>
                                        <p:cTn id="25" dur="500" fill="hold"/>
                                        <p:tgtEl>
                                          <p:spTgt spid="6"/>
                                        </p:tgtEl>
                                        <p:attrNameLst>
                                          <p:attrName>ppt_w</p:attrName>
                                        </p:attrNameLst>
                                      </p:cBhvr>
                                      <p:tavLst>
                                        <p:tav tm="0">
                                          <p:val>
                                            <p:fltVal val="0"/>
                                          </p:val>
                                        </p:tav>
                                        <p:tav tm="100000">
                                          <p:val>
                                            <p:strVal val="#ppt_w"/>
                                          </p:val>
                                        </p:tav>
                                      </p:tavLst>
                                    </p:anim>
                                    <p:anim calcmode="lin" valueType="num">
                                      <p:cBhvr>
                                        <p:cTn id="26" dur="500" fill="hold"/>
                                        <p:tgtEl>
                                          <p:spTgt spid="6"/>
                                        </p:tgtEl>
                                        <p:attrNameLst>
                                          <p:attrName>ppt_h</p:attrName>
                                        </p:attrNameLst>
                                      </p:cBhvr>
                                      <p:tavLst>
                                        <p:tav tm="0">
                                          <p:val>
                                            <p:strVal val="#ppt_h"/>
                                          </p:val>
                                        </p:tav>
                                        <p:tav tm="100000">
                                          <p:val>
                                            <p:strVal val="#ppt_h"/>
                                          </p:val>
                                        </p:tav>
                                      </p:tavLst>
                                    </p:anim>
                                  </p:childTnLst>
                                </p:cTn>
                              </p:par>
                            </p:childTnLst>
                          </p:cTn>
                        </p:par>
                        <p:par>
                          <p:cTn id="27" fill="hold">
                            <p:stCondLst>
                              <p:cond delay="2500"/>
                            </p:stCondLst>
                            <p:childTnLst>
                              <p:par>
                                <p:cTn id="28" presetID="17" presetClass="entr" presetSubtype="8" fill="hold" nodeType="afterEffect">
                                  <p:stCondLst>
                                    <p:cond delay="0"/>
                                  </p:stCondLst>
                                  <p:childTnLst>
                                    <p:set>
                                      <p:cBhvr>
                                        <p:cTn id="29" dur="1" fill="hold">
                                          <p:stCondLst>
                                            <p:cond delay="0"/>
                                          </p:stCondLst>
                                        </p:cTn>
                                        <p:tgtEl>
                                          <p:spTgt spid="9"/>
                                        </p:tgtEl>
                                        <p:attrNameLst>
                                          <p:attrName>style.visibility</p:attrName>
                                        </p:attrNameLst>
                                      </p:cBhvr>
                                      <p:to>
                                        <p:strVal val="visible"/>
                                      </p:to>
                                    </p:set>
                                    <p:anim calcmode="lin" valueType="num">
                                      <p:cBhvr>
                                        <p:cTn id="30" dur="500" fill="hold"/>
                                        <p:tgtEl>
                                          <p:spTgt spid="9"/>
                                        </p:tgtEl>
                                        <p:attrNameLst>
                                          <p:attrName>ppt_x</p:attrName>
                                        </p:attrNameLst>
                                      </p:cBhvr>
                                      <p:tavLst>
                                        <p:tav tm="0">
                                          <p:val>
                                            <p:strVal val="#ppt_x-#ppt_w/2"/>
                                          </p:val>
                                        </p:tav>
                                        <p:tav tm="100000">
                                          <p:val>
                                            <p:strVal val="#ppt_x"/>
                                          </p:val>
                                        </p:tav>
                                      </p:tavLst>
                                    </p:anim>
                                    <p:anim calcmode="lin" valueType="num">
                                      <p:cBhvr>
                                        <p:cTn id="31" dur="500" fill="hold"/>
                                        <p:tgtEl>
                                          <p:spTgt spid="9"/>
                                        </p:tgtEl>
                                        <p:attrNameLst>
                                          <p:attrName>ppt_y</p:attrName>
                                        </p:attrNameLst>
                                      </p:cBhvr>
                                      <p:tavLst>
                                        <p:tav tm="0">
                                          <p:val>
                                            <p:strVal val="#ppt_y"/>
                                          </p:val>
                                        </p:tav>
                                        <p:tav tm="100000">
                                          <p:val>
                                            <p:strVal val="#ppt_y"/>
                                          </p:val>
                                        </p:tav>
                                      </p:tavLst>
                                    </p:anim>
                                    <p:anim calcmode="lin" valueType="num">
                                      <p:cBhvr>
                                        <p:cTn id="32" dur="500" fill="hold"/>
                                        <p:tgtEl>
                                          <p:spTgt spid="9"/>
                                        </p:tgtEl>
                                        <p:attrNameLst>
                                          <p:attrName>ppt_w</p:attrName>
                                        </p:attrNameLst>
                                      </p:cBhvr>
                                      <p:tavLst>
                                        <p:tav tm="0">
                                          <p:val>
                                            <p:fltVal val="0"/>
                                          </p:val>
                                        </p:tav>
                                        <p:tav tm="100000">
                                          <p:val>
                                            <p:strVal val="#ppt_w"/>
                                          </p:val>
                                        </p:tav>
                                      </p:tavLst>
                                    </p:anim>
                                    <p:anim calcmode="lin" valueType="num">
                                      <p:cBhvr>
                                        <p:cTn id="33" dur="500" fill="hold"/>
                                        <p:tgtEl>
                                          <p:spTgt spid="9"/>
                                        </p:tgtEl>
                                        <p:attrNameLst>
                                          <p:attrName>ppt_h</p:attrName>
                                        </p:attrNameLst>
                                      </p:cBhvr>
                                      <p:tavLst>
                                        <p:tav tm="0">
                                          <p:val>
                                            <p:strVal val="#ppt_h"/>
                                          </p:val>
                                        </p:tav>
                                        <p:tav tm="100000">
                                          <p:val>
                                            <p:strVal val="#ppt_h"/>
                                          </p:val>
                                        </p:tav>
                                      </p:tavLst>
                                    </p:anim>
                                  </p:childTnLst>
                                </p:cTn>
                              </p:par>
                              <p:par>
                                <p:cTn id="34" presetID="37" presetClass="entr" presetSubtype="0" fill="hold"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1000"/>
                                        <p:tgtEl>
                                          <p:spTgt spid="14"/>
                                        </p:tgtEl>
                                      </p:cBhvr>
                                    </p:animEffect>
                                    <p:anim calcmode="lin" valueType="num">
                                      <p:cBhvr>
                                        <p:cTn id="37" dur="1000" fill="hold"/>
                                        <p:tgtEl>
                                          <p:spTgt spid="14"/>
                                        </p:tgtEl>
                                        <p:attrNameLst>
                                          <p:attrName>ppt_x</p:attrName>
                                        </p:attrNameLst>
                                      </p:cBhvr>
                                      <p:tavLst>
                                        <p:tav tm="0">
                                          <p:val>
                                            <p:strVal val="#ppt_x"/>
                                          </p:val>
                                        </p:tav>
                                        <p:tav tm="100000">
                                          <p:val>
                                            <p:strVal val="#ppt_x"/>
                                          </p:val>
                                        </p:tav>
                                      </p:tavLst>
                                    </p:anim>
                                    <p:anim calcmode="lin" valueType="num">
                                      <p:cBhvr>
                                        <p:cTn id="38" dur="900" decel="100000" fill="hold"/>
                                        <p:tgtEl>
                                          <p:spTgt spid="14"/>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par>
                                <p:cTn id="40" presetID="37" presetClass="entr" presetSubtype="0" fill="hold" nodeType="with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1000"/>
                                        <p:tgtEl>
                                          <p:spTgt spid="15"/>
                                        </p:tgtEl>
                                      </p:cBhvr>
                                    </p:animEffect>
                                    <p:anim calcmode="lin" valueType="num">
                                      <p:cBhvr>
                                        <p:cTn id="43" dur="1000" fill="hold"/>
                                        <p:tgtEl>
                                          <p:spTgt spid="15"/>
                                        </p:tgtEl>
                                        <p:attrNameLst>
                                          <p:attrName>ppt_x</p:attrName>
                                        </p:attrNameLst>
                                      </p:cBhvr>
                                      <p:tavLst>
                                        <p:tav tm="0">
                                          <p:val>
                                            <p:strVal val="#ppt_x"/>
                                          </p:val>
                                        </p:tav>
                                        <p:tav tm="100000">
                                          <p:val>
                                            <p:strVal val="#ppt_x"/>
                                          </p:val>
                                        </p:tav>
                                      </p:tavLst>
                                    </p:anim>
                                    <p:anim calcmode="lin" valueType="num">
                                      <p:cBhvr>
                                        <p:cTn id="44" dur="900" decel="100000" fill="hold"/>
                                        <p:tgtEl>
                                          <p:spTgt spid="15"/>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par>
                                <p:cTn id="46" presetID="37" presetClass="entr" presetSubtype="0" fill="hold" nodeType="with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fade">
                                      <p:cBhvr>
                                        <p:cTn id="48" dur="1000"/>
                                        <p:tgtEl>
                                          <p:spTgt spid="16"/>
                                        </p:tgtEl>
                                      </p:cBhvr>
                                    </p:animEffect>
                                    <p:anim calcmode="lin" valueType="num">
                                      <p:cBhvr>
                                        <p:cTn id="49" dur="1000" fill="hold"/>
                                        <p:tgtEl>
                                          <p:spTgt spid="16"/>
                                        </p:tgtEl>
                                        <p:attrNameLst>
                                          <p:attrName>ppt_x</p:attrName>
                                        </p:attrNameLst>
                                      </p:cBhvr>
                                      <p:tavLst>
                                        <p:tav tm="0">
                                          <p:val>
                                            <p:strVal val="#ppt_x"/>
                                          </p:val>
                                        </p:tav>
                                        <p:tav tm="100000">
                                          <p:val>
                                            <p:strVal val="#ppt_x"/>
                                          </p:val>
                                        </p:tav>
                                      </p:tavLst>
                                    </p:anim>
                                    <p:anim calcmode="lin" valueType="num">
                                      <p:cBhvr>
                                        <p:cTn id="50" dur="900" decel="100000" fill="hold"/>
                                        <p:tgtEl>
                                          <p:spTgt spid="16"/>
                                        </p:tgtEl>
                                        <p:attrNameLst>
                                          <p:attrName>ppt_y</p:attrName>
                                        </p:attrNameLst>
                                      </p:cBhvr>
                                      <p:tavLst>
                                        <p:tav tm="0">
                                          <p:val>
                                            <p:strVal val="#ppt_y+1"/>
                                          </p:val>
                                        </p:tav>
                                        <p:tav tm="100000">
                                          <p:val>
                                            <p:strVal val="#ppt_y-.03"/>
                                          </p:val>
                                        </p:tav>
                                      </p:tavLst>
                                    </p:anim>
                                    <p:anim calcmode="lin" valueType="num">
                                      <p:cBhvr>
                                        <p:cTn id="51"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childTnLst>
                          </p:cTn>
                        </p:par>
                        <p:par>
                          <p:cTn id="52" fill="hold">
                            <p:stCondLst>
                              <p:cond delay="3500"/>
                            </p:stCondLst>
                            <p:childTnLst>
                              <p:par>
                                <p:cTn id="53" presetID="17" presetClass="entr" presetSubtype="8" fill="hold" nodeType="afterEffect">
                                  <p:stCondLst>
                                    <p:cond delay="0"/>
                                  </p:stCondLst>
                                  <p:childTnLst>
                                    <p:set>
                                      <p:cBhvr>
                                        <p:cTn id="54" dur="1" fill="hold">
                                          <p:stCondLst>
                                            <p:cond delay="0"/>
                                          </p:stCondLst>
                                        </p:cTn>
                                        <p:tgtEl>
                                          <p:spTgt spid="20"/>
                                        </p:tgtEl>
                                        <p:attrNameLst>
                                          <p:attrName>style.visibility</p:attrName>
                                        </p:attrNameLst>
                                      </p:cBhvr>
                                      <p:to>
                                        <p:strVal val="visible"/>
                                      </p:to>
                                    </p:set>
                                    <p:anim calcmode="lin" valueType="num">
                                      <p:cBhvr>
                                        <p:cTn id="55" dur="500" fill="hold"/>
                                        <p:tgtEl>
                                          <p:spTgt spid="20"/>
                                        </p:tgtEl>
                                        <p:attrNameLst>
                                          <p:attrName>ppt_x</p:attrName>
                                        </p:attrNameLst>
                                      </p:cBhvr>
                                      <p:tavLst>
                                        <p:tav tm="0">
                                          <p:val>
                                            <p:strVal val="#ppt_x-#ppt_w/2"/>
                                          </p:val>
                                        </p:tav>
                                        <p:tav tm="100000">
                                          <p:val>
                                            <p:strVal val="#ppt_x"/>
                                          </p:val>
                                        </p:tav>
                                      </p:tavLst>
                                    </p:anim>
                                    <p:anim calcmode="lin" valueType="num">
                                      <p:cBhvr>
                                        <p:cTn id="56" dur="500" fill="hold"/>
                                        <p:tgtEl>
                                          <p:spTgt spid="20"/>
                                        </p:tgtEl>
                                        <p:attrNameLst>
                                          <p:attrName>ppt_y</p:attrName>
                                        </p:attrNameLst>
                                      </p:cBhvr>
                                      <p:tavLst>
                                        <p:tav tm="0">
                                          <p:val>
                                            <p:strVal val="#ppt_y"/>
                                          </p:val>
                                        </p:tav>
                                        <p:tav tm="100000">
                                          <p:val>
                                            <p:strVal val="#ppt_y"/>
                                          </p:val>
                                        </p:tav>
                                      </p:tavLst>
                                    </p:anim>
                                    <p:anim calcmode="lin" valueType="num">
                                      <p:cBhvr>
                                        <p:cTn id="57" dur="500" fill="hold"/>
                                        <p:tgtEl>
                                          <p:spTgt spid="20"/>
                                        </p:tgtEl>
                                        <p:attrNameLst>
                                          <p:attrName>ppt_w</p:attrName>
                                        </p:attrNameLst>
                                      </p:cBhvr>
                                      <p:tavLst>
                                        <p:tav tm="0">
                                          <p:val>
                                            <p:fltVal val="0"/>
                                          </p:val>
                                        </p:tav>
                                        <p:tav tm="100000">
                                          <p:val>
                                            <p:strVal val="#ppt_w"/>
                                          </p:val>
                                        </p:tav>
                                      </p:tavLst>
                                    </p:anim>
                                    <p:anim calcmode="lin" valueType="num">
                                      <p:cBhvr>
                                        <p:cTn id="58" dur="500" fill="hold"/>
                                        <p:tgtEl>
                                          <p:spTgt spid="20"/>
                                        </p:tgtEl>
                                        <p:attrNameLst>
                                          <p:attrName>ppt_h</p:attrName>
                                        </p:attrNameLst>
                                      </p:cBhvr>
                                      <p:tavLst>
                                        <p:tav tm="0">
                                          <p:val>
                                            <p:strVal val="#ppt_h"/>
                                          </p:val>
                                        </p:tav>
                                        <p:tav tm="100000">
                                          <p:val>
                                            <p:strVal val="#ppt_h"/>
                                          </p:val>
                                        </p:tav>
                                      </p:tavLst>
                                    </p:anim>
                                  </p:childTnLst>
                                </p:cTn>
                              </p:par>
                            </p:childTnLst>
                          </p:cTn>
                        </p:par>
                        <p:par>
                          <p:cTn id="59" fill="hold">
                            <p:stCondLst>
                              <p:cond delay="4000"/>
                            </p:stCondLst>
                            <p:childTnLst>
                              <p:par>
                                <p:cTn id="60" presetID="17" presetClass="entr" presetSubtype="8" fill="hold" nodeType="afterEffect">
                                  <p:stCondLst>
                                    <p:cond delay="0"/>
                                  </p:stCondLst>
                                  <p:childTnLst>
                                    <p:set>
                                      <p:cBhvr>
                                        <p:cTn id="61" dur="1" fill="hold">
                                          <p:stCondLst>
                                            <p:cond delay="0"/>
                                          </p:stCondLst>
                                        </p:cTn>
                                        <p:tgtEl>
                                          <p:spTgt spid="21"/>
                                        </p:tgtEl>
                                        <p:attrNameLst>
                                          <p:attrName>style.visibility</p:attrName>
                                        </p:attrNameLst>
                                      </p:cBhvr>
                                      <p:to>
                                        <p:strVal val="visible"/>
                                      </p:to>
                                    </p:set>
                                    <p:anim calcmode="lin" valueType="num">
                                      <p:cBhvr>
                                        <p:cTn id="62" dur="500" fill="hold"/>
                                        <p:tgtEl>
                                          <p:spTgt spid="21"/>
                                        </p:tgtEl>
                                        <p:attrNameLst>
                                          <p:attrName>ppt_x</p:attrName>
                                        </p:attrNameLst>
                                      </p:cBhvr>
                                      <p:tavLst>
                                        <p:tav tm="0">
                                          <p:val>
                                            <p:strVal val="#ppt_x-#ppt_w/2"/>
                                          </p:val>
                                        </p:tav>
                                        <p:tav tm="100000">
                                          <p:val>
                                            <p:strVal val="#ppt_x"/>
                                          </p:val>
                                        </p:tav>
                                      </p:tavLst>
                                    </p:anim>
                                    <p:anim calcmode="lin" valueType="num">
                                      <p:cBhvr>
                                        <p:cTn id="63" dur="500" fill="hold"/>
                                        <p:tgtEl>
                                          <p:spTgt spid="21"/>
                                        </p:tgtEl>
                                        <p:attrNameLst>
                                          <p:attrName>ppt_y</p:attrName>
                                        </p:attrNameLst>
                                      </p:cBhvr>
                                      <p:tavLst>
                                        <p:tav tm="0">
                                          <p:val>
                                            <p:strVal val="#ppt_y"/>
                                          </p:val>
                                        </p:tav>
                                        <p:tav tm="100000">
                                          <p:val>
                                            <p:strVal val="#ppt_y"/>
                                          </p:val>
                                        </p:tav>
                                      </p:tavLst>
                                    </p:anim>
                                    <p:anim calcmode="lin" valueType="num">
                                      <p:cBhvr>
                                        <p:cTn id="64" dur="500" fill="hold"/>
                                        <p:tgtEl>
                                          <p:spTgt spid="21"/>
                                        </p:tgtEl>
                                        <p:attrNameLst>
                                          <p:attrName>ppt_w</p:attrName>
                                        </p:attrNameLst>
                                      </p:cBhvr>
                                      <p:tavLst>
                                        <p:tav tm="0">
                                          <p:val>
                                            <p:fltVal val="0"/>
                                          </p:val>
                                        </p:tav>
                                        <p:tav tm="100000">
                                          <p:val>
                                            <p:strVal val="#ppt_w"/>
                                          </p:val>
                                        </p:tav>
                                      </p:tavLst>
                                    </p:anim>
                                    <p:anim calcmode="lin" valueType="num">
                                      <p:cBhvr>
                                        <p:cTn id="65" dur="500" fill="hold"/>
                                        <p:tgtEl>
                                          <p:spTgt spid="21"/>
                                        </p:tgtEl>
                                        <p:attrNameLst>
                                          <p:attrName>ppt_h</p:attrName>
                                        </p:attrNameLst>
                                      </p:cBhvr>
                                      <p:tavLst>
                                        <p:tav tm="0">
                                          <p:val>
                                            <p:strVal val="#ppt_h"/>
                                          </p:val>
                                        </p:tav>
                                        <p:tav tm="100000">
                                          <p:val>
                                            <p:strVal val="#ppt_h"/>
                                          </p:val>
                                        </p:tav>
                                      </p:tavLst>
                                    </p:anim>
                                  </p:childTnLst>
                                </p:cTn>
                              </p:par>
                            </p:childTnLst>
                          </p:cTn>
                        </p:par>
                        <p:par>
                          <p:cTn id="66" fill="hold">
                            <p:stCondLst>
                              <p:cond delay="4500"/>
                            </p:stCondLst>
                            <p:childTnLst>
                              <p:par>
                                <p:cTn id="67" presetID="17" presetClass="entr" presetSubtype="8" fill="hold" nodeType="afterEffect">
                                  <p:stCondLst>
                                    <p:cond delay="0"/>
                                  </p:stCondLst>
                                  <p:childTnLst>
                                    <p:set>
                                      <p:cBhvr>
                                        <p:cTn id="68" dur="1" fill="hold">
                                          <p:stCondLst>
                                            <p:cond delay="0"/>
                                          </p:stCondLst>
                                        </p:cTn>
                                        <p:tgtEl>
                                          <p:spTgt spid="25"/>
                                        </p:tgtEl>
                                        <p:attrNameLst>
                                          <p:attrName>style.visibility</p:attrName>
                                        </p:attrNameLst>
                                      </p:cBhvr>
                                      <p:to>
                                        <p:strVal val="visible"/>
                                      </p:to>
                                    </p:set>
                                    <p:anim calcmode="lin" valueType="num">
                                      <p:cBhvr>
                                        <p:cTn id="69" dur="500" fill="hold"/>
                                        <p:tgtEl>
                                          <p:spTgt spid="25"/>
                                        </p:tgtEl>
                                        <p:attrNameLst>
                                          <p:attrName>ppt_x</p:attrName>
                                        </p:attrNameLst>
                                      </p:cBhvr>
                                      <p:tavLst>
                                        <p:tav tm="0">
                                          <p:val>
                                            <p:strVal val="#ppt_x-#ppt_w/2"/>
                                          </p:val>
                                        </p:tav>
                                        <p:tav tm="100000">
                                          <p:val>
                                            <p:strVal val="#ppt_x"/>
                                          </p:val>
                                        </p:tav>
                                      </p:tavLst>
                                    </p:anim>
                                    <p:anim calcmode="lin" valueType="num">
                                      <p:cBhvr>
                                        <p:cTn id="70" dur="500" fill="hold"/>
                                        <p:tgtEl>
                                          <p:spTgt spid="25"/>
                                        </p:tgtEl>
                                        <p:attrNameLst>
                                          <p:attrName>ppt_y</p:attrName>
                                        </p:attrNameLst>
                                      </p:cBhvr>
                                      <p:tavLst>
                                        <p:tav tm="0">
                                          <p:val>
                                            <p:strVal val="#ppt_y"/>
                                          </p:val>
                                        </p:tav>
                                        <p:tav tm="100000">
                                          <p:val>
                                            <p:strVal val="#ppt_y"/>
                                          </p:val>
                                        </p:tav>
                                      </p:tavLst>
                                    </p:anim>
                                    <p:anim calcmode="lin" valueType="num">
                                      <p:cBhvr>
                                        <p:cTn id="71" dur="500" fill="hold"/>
                                        <p:tgtEl>
                                          <p:spTgt spid="25"/>
                                        </p:tgtEl>
                                        <p:attrNameLst>
                                          <p:attrName>ppt_w</p:attrName>
                                        </p:attrNameLst>
                                      </p:cBhvr>
                                      <p:tavLst>
                                        <p:tav tm="0">
                                          <p:val>
                                            <p:fltVal val="0"/>
                                          </p:val>
                                        </p:tav>
                                        <p:tav tm="100000">
                                          <p:val>
                                            <p:strVal val="#ppt_w"/>
                                          </p:val>
                                        </p:tav>
                                      </p:tavLst>
                                    </p:anim>
                                    <p:anim calcmode="lin" valueType="num">
                                      <p:cBhvr>
                                        <p:cTn id="72" dur="500" fill="hold"/>
                                        <p:tgtEl>
                                          <p:spTgt spid="25"/>
                                        </p:tgtEl>
                                        <p:attrNameLst>
                                          <p:attrName>ppt_h</p:attrName>
                                        </p:attrNameLst>
                                      </p:cBhvr>
                                      <p:tavLst>
                                        <p:tav tm="0">
                                          <p:val>
                                            <p:strVal val="#ppt_h"/>
                                          </p:val>
                                        </p:tav>
                                        <p:tav tm="100000">
                                          <p:val>
                                            <p:strVal val="#ppt_h"/>
                                          </p:val>
                                        </p:tav>
                                      </p:tavLst>
                                    </p:anim>
                                  </p:childTnLst>
                                </p:cTn>
                              </p:par>
                            </p:childTnLst>
                          </p:cTn>
                        </p:par>
                        <p:par>
                          <p:cTn id="73" fill="hold">
                            <p:stCondLst>
                              <p:cond delay="5000"/>
                            </p:stCondLst>
                            <p:childTnLst>
                              <p:par>
                                <p:cTn id="74" presetID="17" presetClass="entr" presetSubtype="8" fill="hold" nodeType="afterEffect">
                                  <p:stCondLst>
                                    <p:cond delay="0"/>
                                  </p:stCondLst>
                                  <p:childTnLst>
                                    <p:set>
                                      <p:cBhvr>
                                        <p:cTn id="75" dur="1" fill="hold">
                                          <p:stCondLst>
                                            <p:cond delay="0"/>
                                          </p:stCondLst>
                                        </p:cTn>
                                        <p:tgtEl>
                                          <p:spTgt spid="26"/>
                                        </p:tgtEl>
                                        <p:attrNameLst>
                                          <p:attrName>style.visibility</p:attrName>
                                        </p:attrNameLst>
                                      </p:cBhvr>
                                      <p:to>
                                        <p:strVal val="visible"/>
                                      </p:to>
                                    </p:set>
                                    <p:anim calcmode="lin" valueType="num">
                                      <p:cBhvr>
                                        <p:cTn id="76" dur="500" fill="hold"/>
                                        <p:tgtEl>
                                          <p:spTgt spid="26"/>
                                        </p:tgtEl>
                                        <p:attrNameLst>
                                          <p:attrName>ppt_x</p:attrName>
                                        </p:attrNameLst>
                                      </p:cBhvr>
                                      <p:tavLst>
                                        <p:tav tm="0">
                                          <p:val>
                                            <p:strVal val="#ppt_x-#ppt_w/2"/>
                                          </p:val>
                                        </p:tav>
                                        <p:tav tm="100000">
                                          <p:val>
                                            <p:strVal val="#ppt_x"/>
                                          </p:val>
                                        </p:tav>
                                      </p:tavLst>
                                    </p:anim>
                                    <p:anim calcmode="lin" valueType="num">
                                      <p:cBhvr>
                                        <p:cTn id="77" dur="500" fill="hold"/>
                                        <p:tgtEl>
                                          <p:spTgt spid="26"/>
                                        </p:tgtEl>
                                        <p:attrNameLst>
                                          <p:attrName>ppt_y</p:attrName>
                                        </p:attrNameLst>
                                      </p:cBhvr>
                                      <p:tavLst>
                                        <p:tav tm="0">
                                          <p:val>
                                            <p:strVal val="#ppt_y"/>
                                          </p:val>
                                        </p:tav>
                                        <p:tav tm="100000">
                                          <p:val>
                                            <p:strVal val="#ppt_y"/>
                                          </p:val>
                                        </p:tav>
                                      </p:tavLst>
                                    </p:anim>
                                    <p:anim calcmode="lin" valueType="num">
                                      <p:cBhvr>
                                        <p:cTn id="78" dur="500" fill="hold"/>
                                        <p:tgtEl>
                                          <p:spTgt spid="26"/>
                                        </p:tgtEl>
                                        <p:attrNameLst>
                                          <p:attrName>ppt_w</p:attrName>
                                        </p:attrNameLst>
                                      </p:cBhvr>
                                      <p:tavLst>
                                        <p:tav tm="0">
                                          <p:val>
                                            <p:fltVal val="0"/>
                                          </p:val>
                                        </p:tav>
                                        <p:tav tm="100000">
                                          <p:val>
                                            <p:strVal val="#ppt_w"/>
                                          </p:val>
                                        </p:tav>
                                      </p:tavLst>
                                    </p:anim>
                                    <p:anim calcmode="lin" valueType="num">
                                      <p:cBhvr>
                                        <p:cTn id="79" dur="500" fill="hold"/>
                                        <p:tgtEl>
                                          <p:spTgt spid="26"/>
                                        </p:tgtEl>
                                        <p:attrNameLst>
                                          <p:attrName>ppt_h</p:attrName>
                                        </p:attrNameLst>
                                      </p:cBhvr>
                                      <p:tavLst>
                                        <p:tav tm="0">
                                          <p:val>
                                            <p:strVal val="#ppt_h"/>
                                          </p:val>
                                        </p:tav>
                                        <p:tav tm="100000">
                                          <p:val>
                                            <p:strVal val="#ppt_h"/>
                                          </p:val>
                                        </p:tav>
                                      </p:tavLst>
                                    </p:anim>
                                  </p:childTnLst>
                                </p:cTn>
                              </p:par>
                              <p:par>
                                <p:cTn id="80" presetID="37" presetClass="entr" presetSubtype="0" fill="hold" nodeType="withEffect">
                                  <p:stCondLst>
                                    <p:cond delay="0"/>
                                  </p:stCondLst>
                                  <p:childTnLst>
                                    <p:set>
                                      <p:cBhvr>
                                        <p:cTn id="81" dur="1" fill="hold">
                                          <p:stCondLst>
                                            <p:cond delay="0"/>
                                          </p:stCondLst>
                                        </p:cTn>
                                        <p:tgtEl>
                                          <p:spTgt spid="27"/>
                                        </p:tgtEl>
                                        <p:attrNameLst>
                                          <p:attrName>style.visibility</p:attrName>
                                        </p:attrNameLst>
                                      </p:cBhvr>
                                      <p:to>
                                        <p:strVal val="visible"/>
                                      </p:to>
                                    </p:set>
                                    <p:animEffect transition="in" filter="fade">
                                      <p:cBhvr>
                                        <p:cTn id="82" dur="1000"/>
                                        <p:tgtEl>
                                          <p:spTgt spid="27"/>
                                        </p:tgtEl>
                                      </p:cBhvr>
                                    </p:animEffect>
                                    <p:anim calcmode="lin" valueType="num">
                                      <p:cBhvr>
                                        <p:cTn id="83" dur="1000" fill="hold"/>
                                        <p:tgtEl>
                                          <p:spTgt spid="27"/>
                                        </p:tgtEl>
                                        <p:attrNameLst>
                                          <p:attrName>ppt_x</p:attrName>
                                        </p:attrNameLst>
                                      </p:cBhvr>
                                      <p:tavLst>
                                        <p:tav tm="0">
                                          <p:val>
                                            <p:strVal val="#ppt_x"/>
                                          </p:val>
                                        </p:tav>
                                        <p:tav tm="100000">
                                          <p:val>
                                            <p:strVal val="#ppt_x"/>
                                          </p:val>
                                        </p:tav>
                                      </p:tavLst>
                                    </p:anim>
                                    <p:anim calcmode="lin" valueType="num">
                                      <p:cBhvr>
                                        <p:cTn id="84" dur="900" decel="100000" fill="hold"/>
                                        <p:tgtEl>
                                          <p:spTgt spid="27"/>
                                        </p:tgtEl>
                                        <p:attrNameLst>
                                          <p:attrName>ppt_y</p:attrName>
                                        </p:attrNameLst>
                                      </p:cBhvr>
                                      <p:tavLst>
                                        <p:tav tm="0">
                                          <p:val>
                                            <p:strVal val="#ppt_y+1"/>
                                          </p:val>
                                        </p:tav>
                                        <p:tav tm="100000">
                                          <p:val>
                                            <p:strVal val="#ppt_y-.03"/>
                                          </p:val>
                                        </p:tav>
                                      </p:tavLst>
                                    </p:anim>
                                    <p:anim calcmode="lin" valueType="num">
                                      <p:cBhvr>
                                        <p:cTn id="85"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par>
                                <p:cTn id="86" presetID="37" presetClass="entr" presetSubtype="0" fill="hold" nodeType="withEffect">
                                  <p:stCondLst>
                                    <p:cond delay="0"/>
                                  </p:stCondLst>
                                  <p:childTnLst>
                                    <p:set>
                                      <p:cBhvr>
                                        <p:cTn id="87" dur="1" fill="hold">
                                          <p:stCondLst>
                                            <p:cond delay="0"/>
                                          </p:stCondLst>
                                        </p:cTn>
                                        <p:tgtEl>
                                          <p:spTgt spid="28"/>
                                        </p:tgtEl>
                                        <p:attrNameLst>
                                          <p:attrName>style.visibility</p:attrName>
                                        </p:attrNameLst>
                                      </p:cBhvr>
                                      <p:to>
                                        <p:strVal val="visible"/>
                                      </p:to>
                                    </p:set>
                                    <p:animEffect transition="in" filter="fade">
                                      <p:cBhvr>
                                        <p:cTn id="88" dur="1000"/>
                                        <p:tgtEl>
                                          <p:spTgt spid="28"/>
                                        </p:tgtEl>
                                      </p:cBhvr>
                                    </p:animEffect>
                                    <p:anim calcmode="lin" valueType="num">
                                      <p:cBhvr>
                                        <p:cTn id="89" dur="1000" fill="hold"/>
                                        <p:tgtEl>
                                          <p:spTgt spid="28"/>
                                        </p:tgtEl>
                                        <p:attrNameLst>
                                          <p:attrName>ppt_x</p:attrName>
                                        </p:attrNameLst>
                                      </p:cBhvr>
                                      <p:tavLst>
                                        <p:tav tm="0">
                                          <p:val>
                                            <p:strVal val="#ppt_x"/>
                                          </p:val>
                                        </p:tav>
                                        <p:tav tm="100000">
                                          <p:val>
                                            <p:strVal val="#ppt_x"/>
                                          </p:val>
                                        </p:tav>
                                      </p:tavLst>
                                    </p:anim>
                                    <p:anim calcmode="lin" valueType="num">
                                      <p:cBhvr>
                                        <p:cTn id="90" dur="900" decel="100000" fill="hold"/>
                                        <p:tgtEl>
                                          <p:spTgt spid="28"/>
                                        </p:tgtEl>
                                        <p:attrNameLst>
                                          <p:attrName>ppt_y</p:attrName>
                                        </p:attrNameLst>
                                      </p:cBhvr>
                                      <p:tavLst>
                                        <p:tav tm="0">
                                          <p:val>
                                            <p:strVal val="#ppt_y+1"/>
                                          </p:val>
                                        </p:tav>
                                        <p:tav tm="100000">
                                          <p:val>
                                            <p:strVal val="#ppt_y-.03"/>
                                          </p:val>
                                        </p:tav>
                                      </p:tavLst>
                                    </p:anim>
                                    <p:anim calcmode="lin" valueType="num">
                                      <p:cBhvr>
                                        <p:cTn id="91"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par>
                                <p:cTn id="92" presetID="37" presetClass="entr" presetSubtype="0" fill="hold" nodeType="withEffect">
                                  <p:stCondLst>
                                    <p:cond delay="0"/>
                                  </p:stCondLst>
                                  <p:childTnLst>
                                    <p:set>
                                      <p:cBhvr>
                                        <p:cTn id="93" dur="1" fill="hold">
                                          <p:stCondLst>
                                            <p:cond delay="0"/>
                                          </p:stCondLst>
                                        </p:cTn>
                                        <p:tgtEl>
                                          <p:spTgt spid="29"/>
                                        </p:tgtEl>
                                        <p:attrNameLst>
                                          <p:attrName>style.visibility</p:attrName>
                                        </p:attrNameLst>
                                      </p:cBhvr>
                                      <p:to>
                                        <p:strVal val="visible"/>
                                      </p:to>
                                    </p:set>
                                    <p:animEffect transition="in" filter="fade">
                                      <p:cBhvr>
                                        <p:cTn id="94" dur="1000"/>
                                        <p:tgtEl>
                                          <p:spTgt spid="29"/>
                                        </p:tgtEl>
                                      </p:cBhvr>
                                    </p:animEffect>
                                    <p:anim calcmode="lin" valueType="num">
                                      <p:cBhvr>
                                        <p:cTn id="95" dur="1000" fill="hold"/>
                                        <p:tgtEl>
                                          <p:spTgt spid="29"/>
                                        </p:tgtEl>
                                        <p:attrNameLst>
                                          <p:attrName>ppt_x</p:attrName>
                                        </p:attrNameLst>
                                      </p:cBhvr>
                                      <p:tavLst>
                                        <p:tav tm="0">
                                          <p:val>
                                            <p:strVal val="#ppt_x"/>
                                          </p:val>
                                        </p:tav>
                                        <p:tav tm="100000">
                                          <p:val>
                                            <p:strVal val="#ppt_x"/>
                                          </p:val>
                                        </p:tav>
                                      </p:tavLst>
                                    </p:anim>
                                    <p:anim calcmode="lin" valueType="num">
                                      <p:cBhvr>
                                        <p:cTn id="96" dur="900" decel="100000" fill="hold"/>
                                        <p:tgtEl>
                                          <p:spTgt spid="29"/>
                                        </p:tgtEl>
                                        <p:attrNameLst>
                                          <p:attrName>ppt_y</p:attrName>
                                        </p:attrNameLst>
                                      </p:cBhvr>
                                      <p:tavLst>
                                        <p:tav tm="0">
                                          <p:val>
                                            <p:strVal val="#ppt_y+1"/>
                                          </p:val>
                                        </p:tav>
                                        <p:tav tm="100000">
                                          <p:val>
                                            <p:strVal val="#ppt_y-.03"/>
                                          </p:val>
                                        </p:tav>
                                      </p:tavLst>
                                    </p:anim>
                                    <p:anim calcmode="lin" valueType="num">
                                      <p:cBhvr>
                                        <p:cTn id="97"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childTnLst>
                          </p:cTn>
                        </p:par>
                        <p:par>
                          <p:cTn id="98" fill="hold">
                            <p:stCondLst>
                              <p:cond delay="6000"/>
                            </p:stCondLst>
                            <p:childTnLst>
                              <p:par>
                                <p:cTn id="99" presetID="17" presetClass="entr" presetSubtype="8" fill="hold" nodeType="afterEffect">
                                  <p:stCondLst>
                                    <p:cond delay="0"/>
                                  </p:stCondLst>
                                  <p:childTnLst>
                                    <p:set>
                                      <p:cBhvr>
                                        <p:cTn id="100" dur="1" fill="hold">
                                          <p:stCondLst>
                                            <p:cond delay="0"/>
                                          </p:stCondLst>
                                        </p:cTn>
                                        <p:tgtEl>
                                          <p:spTgt spid="30"/>
                                        </p:tgtEl>
                                        <p:attrNameLst>
                                          <p:attrName>style.visibility</p:attrName>
                                        </p:attrNameLst>
                                      </p:cBhvr>
                                      <p:to>
                                        <p:strVal val="visible"/>
                                      </p:to>
                                    </p:set>
                                    <p:anim calcmode="lin" valueType="num">
                                      <p:cBhvr>
                                        <p:cTn id="101" dur="500" fill="hold"/>
                                        <p:tgtEl>
                                          <p:spTgt spid="30"/>
                                        </p:tgtEl>
                                        <p:attrNameLst>
                                          <p:attrName>ppt_x</p:attrName>
                                        </p:attrNameLst>
                                      </p:cBhvr>
                                      <p:tavLst>
                                        <p:tav tm="0">
                                          <p:val>
                                            <p:strVal val="#ppt_x-#ppt_w/2"/>
                                          </p:val>
                                        </p:tav>
                                        <p:tav tm="100000">
                                          <p:val>
                                            <p:strVal val="#ppt_x"/>
                                          </p:val>
                                        </p:tav>
                                      </p:tavLst>
                                    </p:anim>
                                    <p:anim calcmode="lin" valueType="num">
                                      <p:cBhvr>
                                        <p:cTn id="102" dur="500" fill="hold"/>
                                        <p:tgtEl>
                                          <p:spTgt spid="30"/>
                                        </p:tgtEl>
                                        <p:attrNameLst>
                                          <p:attrName>ppt_y</p:attrName>
                                        </p:attrNameLst>
                                      </p:cBhvr>
                                      <p:tavLst>
                                        <p:tav tm="0">
                                          <p:val>
                                            <p:strVal val="#ppt_y"/>
                                          </p:val>
                                        </p:tav>
                                        <p:tav tm="100000">
                                          <p:val>
                                            <p:strVal val="#ppt_y"/>
                                          </p:val>
                                        </p:tav>
                                      </p:tavLst>
                                    </p:anim>
                                    <p:anim calcmode="lin" valueType="num">
                                      <p:cBhvr>
                                        <p:cTn id="103" dur="500" fill="hold"/>
                                        <p:tgtEl>
                                          <p:spTgt spid="30"/>
                                        </p:tgtEl>
                                        <p:attrNameLst>
                                          <p:attrName>ppt_w</p:attrName>
                                        </p:attrNameLst>
                                      </p:cBhvr>
                                      <p:tavLst>
                                        <p:tav tm="0">
                                          <p:val>
                                            <p:fltVal val="0"/>
                                          </p:val>
                                        </p:tav>
                                        <p:tav tm="100000">
                                          <p:val>
                                            <p:strVal val="#ppt_w"/>
                                          </p:val>
                                        </p:tav>
                                      </p:tavLst>
                                    </p:anim>
                                    <p:anim calcmode="lin" valueType="num">
                                      <p:cBhvr>
                                        <p:cTn id="104" dur="500" fill="hold"/>
                                        <p:tgtEl>
                                          <p:spTgt spid="30"/>
                                        </p:tgtEl>
                                        <p:attrNameLst>
                                          <p:attrName>ppt_h</p:attrName>
                                        </p:attrNameLst>
                                      </p:cBhvr>
                                      <p:tavLst>
                                        <p:tav tm="0">
                                          <p:val>
                                            <p:strVal val="#ppt_h"/>
                                          </p:val>
                                        </p:tav>
                                        <p:tav tm="100000">
                                          <p:val>
                                            <p:strVal val="#ppt_h"/>
                                          </p:val>
                                        </p:tav>
                                      </p:tavLst>
                                    </p:anim>
                                  </p:childTnLst>
                                </p:cTn>
                              </p:par>
                            </p:childTnLst>
                          </p:cTn>
                        </p:par>
                        <p:par>
                          <p:cTn id="105" fill="hold">
                            <p:stCondLst>
                              <p:cond delay="6500"/>
                            </p:stCondLst>
                            <p:childTnLst>
                              <p:par>
                                <p:cTn id="106" presetID="17" presetClass="entr" presetSubtype="8" fill="hold" nodeType="afterEffect">
                                  <p:stCondLst>
                                    <p:cond delay="0"/>
                                  </p:stCondLst>
                                  <p:childTnLst>
                                    <p:set>
                                      <p:cBhvr>
                                        <p:cTn id="107" dur="1" fill="hold">
                                          <p:stCondLst>
                                            <p:cond delay="0"/>
                                          </p:stCondLst>
                                        </p:cTn>
                                        <p:tgtEl>
                                          <p:spTgt spid="31"/>
                                        </p:tgtEl>
                                        <p:attrNameLst>
                                          <p:attrName>style.visibility</p:attrName>
                                        </p:attrNameLst>
                                      </p:cBhvr>
                                      <p:to>
                                        <p:strVal val="visible"/>
                                      </p:to>
                                    </p:set>
                                    <p:anim calcmode="lin" valueType="num">
                                      <p:cBhvr>
                                        <p:cTn id="108" dur="500" fill="hold"/>
                                        <p:tgtEl>
                                          <p:spTgt spid="31"/>
                                        </p:tgtEl>
                                        <p:attrNameLst>
                                          <p:attrName>ppt_x</p:attrName>
                                        </p:attrNameLst>
                                      </p:cBhvr>
                                      <p:tavLst>
                                        <p:tav tm="0">
                                          <p:val>
                                            <p:strVal val="#ppt_x-#ppt_w/2"/>
                                          </p:val>
                                        </p:tav>
                                        <p:tav tm="100000">
                                          <p:val>
                                            <p:strVal val="#ppt_x"/>
                                          </p:val>
                                        </p:tav>
                                      </p:tavLst>
                                    </p:anim>
                                    <p:anim calcmode="lin" valueType="num">
                                      <p:cBhvr>
                                        <p:cTn id="109" dur="500" fill="hold"/>
                                        <p:tgtEl>
                                          <p:spTgt spid="31"/>
                                        </p:tgtEl>
                                        <p:attrNameLst>
                                          <p:attrName>ppt_y</p:attrName>
                                        </p:attrNameLst>
                                      </p:cBhvr>
                                      <p:tavLst>
                                        <p:tav tm="0">
                                          <p:val>
                                            <p:strVal val="#ppt_y"/>
                                          </p:val>
                                        </p:tav>
                                        <p:tav tm="100000">
                                          <p:val>
                                            <p:strVal val="#ppt_y"/>
                                          </p:val>
                                        </p:tav>
                                      </p:tavLst>
                                    </p:anim>
                                    <p:anim calcmode="lin" valueType="num">
                                      <p:cBhvr>
                                        <p:cTn id="110" dur="500" fill="hold"/>
                                        <p:tgtEl>
                                          <p:spTgt spid="31"/>
                                        </p:tgtEl>
                                        <p:attrNameLst>
                                          <p:attrName>ppt_w</p:attrName>
                                        </p:attrNameLst>
                                      </p:cBhvr>
                                      <p:tavLst>
                                        <p:tav tm="0">
                                          <p:val>
                                            <p:fltVal val="0"/>
                                          </p:val>
                                        </p:tav>
                                        <p:tav tm="100000">
                                          <p:val>
                                            <p:strVal val="#ppt_w"/>
                                          </p:val>
                                        </p:tav>
                                      </p:tavLst>
                                    </p:anim>
                                    <p:anim calcmode="lin" valueType="num">
                                      <p:cBhvr>
                                        <p:cTn id="111" dur="500" fill="hold"/>
                                        <p:tgtEl>
                                          <p:spTgt spid="31"/>
                                        </p:tgtEl>
                                        <p:attrNameLst>
                                          <p:attrName>ppt_h</p:attrName>
                                        </p:attrNameLst>
                                      </p:cBhvr>
                                      <p:tavLst>
                                        <p:tav tm="0">
                                          <p:val>
                                            <p:strVal val="#ppt_h"/>
                                          </p:val>
                                        </p:tav>
                                        <p:tav tm="100000">
                                          <p:val>
                                            <p:strVal val="#ppt_h"/>
                                          </p:val>
                                        </p:tav>
                                      </p:tavLst>
                                    </p:anim>
                                  </p:childTnLst>
                                </p:cTn>
                              </p:par>
                              <p:par>
                                <p:cTn id="112" presetID="37" presetClass="entr" presetSubtype="0" fill="hold" nodeType="withEffect">
                                  <p:stCondLst>
                                    <p:cond delay="0"/>
                                  </p:stCondLst>
                                  <p:childTnLst>
                                    <p:set>
                                      <p:cBhvr>
                                        <p:cTn id="113" dur="1" fill="hold">
                                          <p:stCondLst>
                                            <p:cond delay="0"/>
                                          </p:stCondLst>
                                        </p:cTn>
                                        <p:tgtEl>
                                          <p:spTgt spid="32"/>
                                        </p:tgtEl>
                                        <p:attrNameLst>
                                          <p:attrName>style.visibility</p:attrName>
                                        </p:attrNameLst>
                                      </p:cBhvr>
                                      <p:to>
                                        <p:strVal val="visible"/>
                                      </p:to>
                                    </p:set>
                                    <p:animEffect transition="in" filter="fade">
                                      <p:cBhvr>
                                        <p:cTn id="114" dur="1000"/>
                                        <p:tgtEl>
                                          <p:spTgt spid="32"/>
                                        </p:tgtEl>
                                      </p:cBhvr>
                                    </p:animEffect>
                                    <p:anim calcmode="lin" valueType="num">
                                      <p:cBhvr>
                                        <p:cTn id="115" dur="1000" fill="hold"/>
                                        <p:tgtEl>
                                          <p:spTgt spid="32"/>
                                        </p:tgtEl>
                                        <p:attrNameLst>
                                          <p:attrName>ppt_x</p:attrName>
                                        </p:attrNameLst>
                                      </p:cBhvr>
                                      <p:tavLst>
                                        <p:tav tm="0">
                                          <p:val>
                                            <p:strVal val="#ppt_x"/>
                                          </p:val>
                                        </p:tav>
                                        <p:tav tm="100000">
                                          <p:val>
                                            <p:strVal val="#ppt_x"/>
                                          </p:val>
                                        </p:tav>
                                      </p:tavLst>
                                    </p:anim>
                                    <p:anim calcmode="lin" valueType="num">
                                      <p:cBhvr>
                                        <p:cTn id="116" dur="900" decel="100000" fill="hold"/>
                                        <p:tgtEl>
                                          <p:spTgt spid="32"/>
                                        </p:tgtEl>
                                        <p:attrNameLst>
                                          <p:attrName>ppt_y</p:attrName>
                                        </p:attrNameLst>
                                      </p:cBhvr>
                                      <p:tavLst>
                                        <p:tav tm="0">
                                          <p:val>
                                            <p:strVal val="#ppt_y+1"/>
                                          </p:val>
                                        </p:tav>
                                        <p:tav tm="100000">
                                          <p:val>
                                            <p:strVal val="#ppt_y-.03"/>
                                          </p:val>
                                        </p:tav>
                                      </p:tavLst>
                                    </p:anim>
                                    <p:anim calcmode="lin" valueType="num">
                                      <p:cBhvr>
                                        <p:cTn id="117" dur="100" accel="100000" fill="hold">
                                          <p:stCondLst>
                                            <p:cond delay="900"/>
                                          </p:stCondLst>
                                        </p:cTn>
                                        <p:tgtEl>
                                          <p:spTgt spid="32"/>
                                        </p:tgtEl>
                                        <p:attrNameLst>
                                          <p:attrName>ppt_y</p:attrName>
                                        </p:attrNameLst>
                                      </p:cBhvr>
                                      <p:tavLst>
                                        <p:tav tm="0">
                                          <p:val>
                                            <p:strVal val="#ppt_y-.03"/>
                                          </p:val>
                                        </p:tav>
                                        <p:tav tm="100000">
                                          <p:val>
                                            <p:strVal val="#ppt_y"/>
                                          </p:val>
                                        </p:tav>
                                      </p:tavLst>
                                    </p:anim>
                                  </p:childTnLst>
                                </p:cTn>
                              </p:par>
                              <p:par>
                                <p:cTn id="118" presetID="37" presetClass="entr" presetSubtype="0" fill="hold" nodeType="withEffect">
                                  <p:stCondLst>
                                    <p:cond delay="0"/>
                                  </p:stCondLst>
                                  <p:childTnLst>
                                    <p:set>
                                      <p:cBhvr>
                                        <p:cTn id="119" dur="1" fill="hold">
                                          <p:stCondLst>
                                            <p:cond delay="0"/>
                                          </p:stCondLst>
                                        </p:cTn>
                                        <p:tgtEl>
                                          <p:spTgt spid="35"/>
                                        </p:tgtEl>
                                        <p:attrNameLst>
                                          <p:attrName>style.visibility</p:attrName>
                                        </p:attrNameLst>
                                      </p:cBhvr>
                                      <p:to>
                                        <p:strVal val="visible"/>
                                      </p:to>
                                    </p:set>
                                    <p:animEffect transition="in" filter="fade">
                                      <p:cBhvr>
                                        <p:cTn id="120" dur="1000"/>
                                        <p:tgtEl>
                                          <p:spTgt spid="35"/>
                                        </p:tgtEl>
                                      </p:cBhvr>
                                    </p:animEffect>
                                    <p:anim calcmode="lin" valueType="num">
                                      <p:cBhvr>
                                        <p:cTn id="121" dur="1000" fill="hold"/>
                                        <p:tgtEl>
                                          <p:spTgt spid="35"/>
                                        </p:tgtEl>
                                        <p:attrNameLst>
                                          <p:attrName>ppt_x</p:attrName>
                                        </p:attrNameLst>
                                      </p:cBhvr>
                                      <p:tavLst>
                                        <p:tav tm="0">
                                          <p:val>
                                            <p:strVal val="#ppt_x"/>
                                          </p:val>
                                        </p:tav>
                                        <p:tav tm="100000">
                                          <p:val>
                                            <p:strVal val="#ppt_x"/>
                                          </p:val>
                                        </p:tav>
                                      </p:tavLst>
                                    </p:anim>
                                    <p:anim calcmode="lin" valueType="num">
                                      <p:cBhvr>
                                        <p:cTn id="122" dur="900" decel="100000" fill="hold"/>
                                        <p:tgtEl>
                                          <p:spTgt spid="35"/>
                                        </p:tgtEl>
                                        <p:attrNameLst>
                                          <p:attrName>ppt_y</p:attrName>
                                        </p:attrNameLst>
                                      </p:cBhvr>
                                      <p:tavLst>
                                        <p:tav tm="0">
                                          <p:val>
                                            <p:strVal val="#ppt_y+1"/>
                                          </p:val>
                                        </p:tav>
                                        <p:tav tm="100000">
                                          <p:val>
                                            <p:strVal val="#ppt_y-.03"/>
                                          </p:val>
                                        </p:tav>
                                      </p:tavLst>
                                    </p:anim>
                                    <p:anim calcmode="lin" valueType="num">
                                      <p:cBhvr>
                                        <p:cTn id="123" dur="100" accel="100000" fill="hold">
                                          <p:stCondLst>
                                            <p:cond delay="900"/>
                                          </p:stCondLst>
                                        </p:cTn>
                                        <p:tgtEl>
                                          <p:spTgt spid="3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79512" y="1556792"/>
            <a:ext cx="8583488" cy="3416320"/>
          </a:xfrm>
          <a:prstGeom prst="rect">
            <a:avLst/>
          </a:prstGeom>
          <a:noFill/>
        </p:spPr>
        <p:txBody>
          <a:bodyPr wrap="square" rtlCol="0">
            <a:spAutoFit/>
          </a:bodyPr>
          <a:lstStyle/>
          <a:p>
            <a:pPr algn="just"/>
            <a:endParaRPr lang="tr-TR" sz="2400" dirty="0">
              <a:latin typeface="Arial" panose="020B0604020202020204" pitchFamily="34" charset="0"/>
              <a:cs typeface="Arial" panose="020B0604020202020204" pitchFamily="34" charset="0"/>
            </a:endParaRPr>
          </a:p>
          <a:p>
            <a:pPr algn="just"/>
            <a:r>
              <a:rPr lang="tr-TR" sz="2400" dirty="0">
                <a:latin typeface="Arial" panose="020B0604020202020204" pitchFamily="34" charset="0"/>
                <a:cs typeface="Arial" panose="020B0604020202020204" pitchFamily="34" charset="0"/>
              </a:rPr>
              <a:t>	Eğer mizan kalanı ile kasa sayımı arasında farklılık varsa ya kasa noksanından yada kasa fazlasından söz edilir. 	Gerçek kasa mevcudu, hesap kalanından eksik ise kasa noksanı var demektir.</a:t>
            </a:r>
          </a:p>
          <a:p>
            <a:pPr algn="just"/>
            <a:r>
              <a:rPr lang="tr-TR" sz="2400" dirty="0">
                <a:solidFill>
                  <a:schemeClr val="tx2"/>
                </a:solidFill>
                <a:latin typeface="Arial" panose="020B0604020202020204" pitchFamily="34" charset="0"/>
                <a:cs typeface="Arial" panose="020B0604020202020204" pitchFamily="34" charset="0"/>
              </a:rPr>
              <a:t>	</a:t>
            </a:r>
            <a:r>
              <a:rPr lang="tr-TR" sz="2400" dirty="0">
                <a:latin typeface="Arial" panose="020B0604020202020204" pitchFamily="34" charset="0"/>
                <a:cs typeface="Arial" panose="020B0604020202020204" pitchFamily="34" charset="0"/>
              </a:rPr>
              <a:t>Eğer hesap kalanı, gerçek kasa mevcudundan az ise o zamanda kasa fazlasından söz edilir.</a:t>
            </a:r>
          </a:p>
          <a:p>
            <a:pPr algn="just"/>
            <a:r>
              <a:rPr lang="tr-TR" sz="2400" dirty="0">
                <a:latin typeface="Arial" panose="020B0604020202020204" pitchFamily="34" charset="0"/>
                <a:cs typeface="Arial" panose="020B0604020202020204" pitchFamily="34" charset="0"/>
              </a:rPr>
              <a:t>	Her iki durum içinde düzeltme kayıtları yapılır.</a:t>
            </a:r>
            <a:endParaRPr lang="tr-TR" sz="2400" dirty="0"/>
          </a:p>
          <a:p>
            <a:pPr algn="just"/>
            <a:r>
              <a:rPr lang="tr-TR" sz="2400" dirty="0">
                <a:solidFill>
                  <a:schemeClr val="tx2"/>
                </a:solidFill>
              </a:rPr>
              <a:t>									</a:t>
            </a:r>
          </a:p>
        </p:txBody>
      </p:sp>
    </p:spTree>
    <p:extLst>
      <p:ext uri="{BB962C8B-B14F-4D97-AF65-F5344CB8AC3E}">
        <p14:creationId xmlns:p14="http://schemas.microsoft.com/office/powerpoint/2010/main" val="1103658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07504" y="1124744"/>
            <a:ext cx="8583488" cy="6647974"/>
          </a:xfrm>
          <a:prstGeom prst="rect">
            <a:avLst/>
          </a:prstGeom>
          <a:noFill/>
        </p:spPr>
        <p:txBody>
          <a:bodyPr wrap="square" rtlCol="0">
            <a:spAutoFit/>
          </a:bodyPr>
          <a:lstStyle/>
          <a:p>
            <a:pPr algn="just"/>
            <a:r>
              <a:rPr lang="tr-TR" sz="2400" u="sng" dirty="0">
                <a:latin typeface="Arial" panose="020B0604020202020204" pitchFamily="34" charset="0"/>
                <a:cs typeface="Arial" panose="020B0604020202020204" pitchFamily="34" charset="0"/>
              </a:rPr>
              <a:t>UYGULAMA</a:t>
            </a:r>
            <a:endParaRPr lang="tr-TR" sz="2400" dirty="0"/>
          </a:p>
          <a:p>
            <a:pPr algn="just"/>
            <a:r>
              <a:rPr lang="tr-TR" sz="2400" dirty="0"/>
              <a:t>	</a:t>
            </a:r>
          </a:p>
          <a:p>
            <a:pPr algn="just"/>
            <a:r>
              <a:rPr lang="tr-TR" sz="2400" dirty="0">
                <a:latin typeface="Arial" panose="020B0604020202020204" pitchFamily="34" charset="0"/>
                <a:cs typeface="Arial" panose="020B0604020202020204" pitchFamily="34" charset="0"/>
              </a:rPr>
              <a:t>a) Kasa hesap kalanı 90.000 TL, sayım sonucu belirlenen kasa mevcudu ise 80.000 TL </a:t>
            </a:r>
            <a:r>
              <a:rPr lang="tr-TR" sz="2400" dirty="0" err="1">
                <a:latin typeface="Arial" panose="020B0604020202020204" pitchFamily="34" charset="0"/>
                <a:cs typeface="Arial" panose="020B0604020202020204" pitchFamily="34" charset="0"/>
              </a:rPr>
              <a:t>dir</a:t>
            </a:r>
            <a:r>
              <a:rPr lang="tr-TR" sz="2400" dirty="0">
                <a:latin typeface="Arial" panose="020B0604020202020204" pitchFamily="34" charset="0"/>
                <a:cs typeface="Arial" panose="020B0604020202020204" pitchFamily="34" charset="0"/>
              </a:rPr>
              <a:t>. </a:t>
            </a:r>
          </a:p>
          <a:p>
            <a:pPr algn="just"/>
            <a:r>
              <a:rPr lang="tr-TR" sz="2400" dirty="0">
                <a:latin typeface="Arial" panose="020B0604020202020204" pitchFamily="34" charset="0"/>
                <a:cs typeface="Arial" panose="020B0604020202020204" pitchFamily="34" charset="0"/>
              </a:rPr>
              <a:t>Burada kasa noksanı vardır. Noksanın nedeni araştırılmak üzere geçici bir hesaba alınır.</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197 SAYIM VE TES.NOKSANI		       10.000</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100 KASA HS.			          10.000</a:t>
            </a:r>
          </a:p>
          <a:p>
            <a:pPr algn="just"/>
            <a:r>
              <a:rPr lang="tr-TR" b="1"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a:t>
            </a:r>
          </a:p>
          <a:p>
            <a:pPr algn="just"/>
            <a:endParaRPr lang="tr-TR" sz="2400" dirty="0">
              <a:latin typeface="Arial" panose="020B0604020202020204" pitchFamily="34" charset="0"/>
              <a:cs typeface="Arial" panose="020B0604020202020204" pitchFamily="34" charset="0"/>
            </a:endParaRPr>
          </a:p>
          <a:p>
            <a:pPr algn="just"/>
            <a:endParaRPr lang="tr-TR" sz="2400" dirty="0"/>
          </a:p>
          <a:p>
            <a:pPr algn="just"/>
            <a:endParaRPr lang="tr-TR" sz="2400" dirty="0">
              <a:solidFill>
                <a:schemeClr val="tx2"/>
              </a:solidFill>
            </a:endParaRPr>
          </a:p>
          <a:p>
            <a:pPr algn="just"/>
            <a:endParaRPr lang="tr-TR" sz="2400" dirty="0">
              <a:solidFill>
                <a:schemeClr val="tx2"/>
              </a:solidFill>
            </a:endParaRPr>
          </a:p>
          <a:p>
            <a:pPr algn="just"/>
            <a:r>
              <a:rPr lang="tr-TR" sz="2400" dirty="0">
                <a:solidFill>
                  <a:schemeClr val="tx2"/>
                </a:solidFill>
              </a:rPr>
              <a:t>						</a:t>
            </a:r>
          </a:p>
        </p:txBody>
      </p:sp>
      <p:cxnSp>
        <p:nvCxnSpPr>
          <p:cNvPr id="3" name="42 Düz Bağlayıcı">
            <a:extLst>
              <a:ext uri="{FF2B5EF4-FFF2-40B4-BE49-F238E27FC236}">
                <a16:creationId xmlns:a16="http://schemas.microsoft.com/office/drawing/2014/main" id="{F822E0C2-063E-B240-B0A9-9594A46F75C4}"/>
              </a:ext>
            </a:extLst>
          </p:cNvPr>
          <p:cNvCxnSpPr>
            <a:cxnSpLocks/>
          </p:cNvCxnSpPr>
          <p:nvPr/>
        </p:nvCxnSpPr>
        <p:spPr>
          <a:xfrm>
            <a:off x="418614" y="3645024"/>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2 Düz Bağlayıcı">
            <a:extLst>
              <a:ext uri="{FF2B5EF4-FFF2-40B4-BE49-F238E27FC236}">
                <a16:creationId xmlns:a16="http://schemas.microsoft.com/office/drawing/2014/main" id="{FC02651F-39D9-2D46-A200-DDF620A5B6BE}"/>
              </a:ext>
            </a:extLst>
          </p:cNvPr>
          <p:cNvCxnSpPr>
            <a:cxnSpLocks/>
          </p:cNvCxnSpPr>
          <p:nvPr/>
        </p:nvCxnSpPr>
        <p:spPr>
          <a:xfrm>
            <a:off x="3342044" y="3658648"/>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34 Düz Bağlayıcı">
            <a:extLst>
              <a:ext uri="{FF2B5EF4-FFF2-40B4-BE49-F238E27FC236}">
                <a16:creationId xmlns:a16="http://schemas.microsoft.com/office/drawing/2014/main" id="{1436E8A5-B8C0-3F43-AE3D-620522B2EA86}"/>
              </a:ext>
            </a:extLst>
          </p:cNvPr>
          <p:cNvCxnSpPr>
            <a:cxnSpLocks/>
          </p:cNvCxnSpPr>
          <p:nvPr/>
        </p:nvCxnSpPr>
        <p:spPr>
          <a:xfrm>
            <a:off x="4788024" y="3691588"/>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34 Düz Bağlayıcı">
            <a:extLst>
              <a:ext uri="{FF2B5EF4-FFF2-40B4-BE49-F238E27FC236}">
                <a16:creationId xmlns:a16="http://schemas.microsoft.com/office/drawing/2014/main" id="{7097969B-8B28-F545-8F26-34D78FB6A224}"/>
              </a:ext>
            </a:extLst>
          </p:cNvPr>
          <p:cNvCxnSpPr>
            <a:cxnSpLocks/>
          </p:cNvCxnSpPr>
          <p:nvPr/>
        </p:nvCxnSpPr>
        <p:spPr>
          <a:xfrm>
            <a:off x="6012160" y="3681467"/>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34 Düz Bağlayıcı">
            <a:extLst>
              <a:ext uri="{FF2B5EF4-FFF2-40B4-BE49-F238E27FC236}">
                <a16:creationId xmlns:a16="http://schemas.microsoft.com/office/drawing/2014/main" id="{80D15E7E-B196-1F4E-8426-E8897D94C8C7}"/>
              </a:ext>
            </a:extLst>
          </p:cNvPr>
          <p:cNvCxnSpPr>
            <a:cxnSpLocks/>
          </p:cNvCxnSpPr>
          <p:nvPr/>
        </p:nvCxnSpPr>
        <p:spPr>
          <a:xfrm>
            <a:off x="7126690" y="3691588"/>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34 Düz Bağlayıcı">
            <a:extLst>
              <a:ext uri="{FF2B5EF4-FFF2-40B4-BE49-F238E27FC236}">
                <a16:creationId xmlns:a16="http://schemas.microsoft.com/office/drawing/2014/main" id="{14CC3DAA-9F85-E547-BCDA-CE343FE7742C}"/>
              </a:ext>
            </a:extLst>
          </p:cNvPr>
          <p:cNvCxnSpPr>
            <a:cxnSpLocks/>
          </p:cNvCxnSpPr>
          <p:nvPr/>
        </p:nvCxnSpPr>
        <p:spPr>
          <a:xfrm>
            <a:off x="418614" y="3635664"/>
            <a:ext cx="0" cy="1906436"/>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42 Düz Bağlayıcı">
            <a:extLst>
              <a:ext uri="{FF2B5EF4-FFF2-40B4-BE49-F238E27FC236}">
                <a16:creationId xmlns:a16="http://schemas.microsoft.com/office/drawing/2014/main" id="{73408CF4-11A2-2B46-B698-16F51D5CEA2A}"/>
              </a:ext>
            </a:extLst>
          </p:cNvPr>
          <p:cNvCxnSpPr>
            <a:cxnSpLocks/>
          </p:cNvCxnSpPr>
          <p:nvPr/>
        </p:nvCxnSpPr>
        <p:spPr>
          <a:xfrm flipV="1">
            <a:off x="433477" y="5510404"/>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42 Düz Bağlayıcı">
            <a:extLst>
              <a:ext uri="{FF2B5EF4-FFF2-40B4-BE49-F238E27FC236}">
                <a16:creationId xmlns:a16="http://schemas.microsoft.com/office/drawing/2014/main" id="{C1AC3B45-7451-C246-9BB5-0783BF1A517B}"/>
              </a:ext>
            </a:extLst>
          </p:cNvPr>
          <p:cNvCxnSpPr>
            <a:cxnSpLocks/>
          </p:cNvCxnSpPr>
          <p:nvPr/>
        </p:nvCxnSpPr>
        <p:spPr>
          <a:xfrm>
            <a:off x="3310266" y="5542100"/>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3081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ppt_x</p:attrName>
                                        </p:attrNameLst>
                                      </p:cBhvr>
                                      <p:tavLst>
                                        <p:tav tm="0">
                                          <p:val>
                                            <p:strVal val="#ppt_x-#ppt_w/2"/>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strVal val="#ppt_h"/>
                                          </p:val>
                                        </p:tav>
                                        <p:tav tm="100000">
                                          <p:val>
                                            <p:strVal val="#ppt_h"/>
                                          </p:val>
                                        </p:tav>
                                      </p:tavLst>
                                    </p:anim>
                                  </p:childTnLst>
                                </p:cTn>
                              </p:par>
                              <p:par>
                                <p:cTn id="18" presetID="37" presetClass="entr" presetSubtype="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900" decel="100000" fill="hold"/>
                                        <p:tgtEl>
                                          <p:spTgt spid="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900" decel="100000" fill="hold"/>
                                        <p:tgtEl>
                                          <p:spTgt spid="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900" decel="100000" fill="hold"/>
                                        <p:tgtEl>
                                          <p:spTgt spid="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900" decel="100000" fill="hold"/>
                                        <p:tgtEl>
                                          <p:spTgt spid="10"/>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42" fill="hold">
                            <p:stCondLst>
                              <p:cond delay="1500"/>
                            </p:stCondLst>
                            <p:childTnLst>
                              <p:par>
                                <p:cTn id="43" presetID="17" presetClass="entr" presetSubtype="8" fill="hold"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ppt_x</p:attrName>
                                        </p:attrNameLst>
                                      </p:cBhvr>
                                      <p:tavLst>
                                        <p:tav tm="0">
                                          <p:val>
                                            <p:strVal val="#ppt_x-#ppt_w/2"/>
                                          </p:val>
                                        </p:tav>
                                        <p:tav tm="100000">
                                          <p:val>
                                            <p:strVal val="#ppt_x"/>
                                          </p:val>
                                        </p:tav>
                                      </p:tavLst>
                                    </p:anim>
                                    <p:anim calcmode="lin" valueType="num">
                                      <p:cBhvr>
                                        <p:cTn id="46" dur="500" fill="hold"/>
                                        <p:tgtEl>
                                          <p:spTgt spid="11"/>
                                        </p:tgtEl>
                                        <p:attrNameLst>
                                          <p:attrName>ppt_y</p:attrName>
                                        </p:attrNameLst>
                                      </p:cBhvr>
                                      <p:tavLst>
                                        <p:tav tm="0">
                                          <p:val>
                                            <p:strVal val="#ppt_y"/>
                                          </p:val>
                                        </p:tav>
                                        <p:tav tm="100000">
                                          <p:val>
                                            <p:strVal val="#ppt_y"/>
                                          </p:val>
                                        </p:tav>
                                      </p:tavLst>
                                    </p:anim>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strVal val="#ppt_h"/>
                                          </p:val>
                                        </p:tav>
                                        <p:tav tm="100000">
                                          <p:val>
                                            <p:strVal val="#ppt_h"/>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ppt_x</p:attrName>
                                        </p:attrNameLst>
                                      </p:cBhvr>
                                      <p:tavLst>
                                        <p:tav tm="0">
                                          <p:val>
                                            <p:strVal val="#ppt_x-#ppt_w/2"/>
                                          </p:val>
                                        </p:tav>
                                        <p:tav tm="100000">
                                          <p:val>
                                            <p:strVal val="#ppt_x"/>
                                          </p:val>
                                        </p:tav>
                                      </p:tavLst>
                                    </p:anim>
                                    <p:anim calcmode="lin" valueType="num">
                                      <p:cBhvr>
                                        <p:cTn id="53" dur="500" fill="hold"/>
                                        <p:tgtEl>
                                          <p:spTgt spid="12"/>
                                        </p:tgtEl>
                                        <p:attrNameLst>
                                          <p:attrName>ppt_y</p:attrName>
                                        </p:attrNameLst>
                                      </p:cBhvr>
                                      <p:tavLst>
                                        <p:tav tm="0">
                                          <p:val>
                                            <p:strVal val="#ppt_y"/>
                                          </p:val>
                                        </p:tav>
                                        <p:tav tm="100000">
                                          <p:val>
                                            <p:strVal val="#ppt_y"/>
                                          </p:val>
                                        </p:tav>
                                      </p:tavLst>
                                    </p:anim>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07504" y="1124744"/>
            <a:ext cx="8583488" cy="6278642"/>
          </a:xfrm>
          <a:prstGeom prst="rect">
            <a:avLst/>
          </a:prstGeom>
          <a:noFill/>
        </p:spPr>
        <p:txBody>
          <a:bodyPr wrap="square" rtlCol="0">
            <a:spAutoFit/>
          </a:bodyPr>
          <a:lstStyle/>
          <a:p>
            <a:pPr algn="just"/>
            <a:r>
              <a:rPr lang="tr-TR" sz="2400" u="sng" dirty="0">
                <a:latin typeface="Arial" panose="020B0604020202020204" pitchFamily="34" charset="0"/>
                <a:cs typeface="Arial" panose="020B0604020202020204" pitchFamily="34" charset="0"/>
              </a:rPr>
              <a:t>UYGULAMA</a:t>
            </a:r>
            <a:endParaRPr lang="tr-TR" sz="2400" dirty="0"/>
          </a:p>
          <a:p>
            <a:pPr algn="just"/>
            <a:r>
              <a:rPr lang="tr-TR" sz="2400" dirty="0"/>
              <a:t>	</a:t>
            </a:r>
          </a:p>
          <a:p>
            <a:pPr algn="just"/>
            <a:r>
              <a:rPr lang="tr-TR" sz="2400" dirty="0">
                <a:latin typeface="Arial" panose="020B0604020202020204" pitchFamily="34" charset="0"/>
                <a:cs typeface="Arial" panose="020B0604020202020204" pitchFamily="34" charset="0"/>
              </a:rPr>
              <a:t>	Yapılan incelemede söz konusu farkın satıcılara ödendiği halde kaydı unutulan tutar olduğu görülmüştür.</a:t>
            </a:r>
          </a:p>
          <a:p>
            <a:pPr algn="just"/>
            <a:endParaRPr lang="tr-TR" sz="2400"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320 SATICILAR			       10.000</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197 SAYIM TES.NOKSAN		         10.000</a:t>
            </a:r>
          </a:p>
          <a:p>
            <a:pPr algn="just"/>
            <a:r>
              <a:rPr lang="tr-TR" b="1"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a:t>
            </a:r>
          </a:p>
          <a:p>
            <a:pPr algn="just"/>
            <a:endParaRPr lang="tr-TR" sz="2400" dirty="0">
              <a:latin typeface="Arial" panose="020B0604020202020204" pitchFamily="34" charset="0"/>
              <a:cs typeface="Arial" panose="020B0604020202020204" pitchFamily="34" charset="0"/>
            </a:endParaRPr>
          </a:p>
          <a:p>
            <a:pPr algn="just"/>
            <a:endParaRPr lang="tr-TR" sz="2400" dirty="0"/>
          </a:p>
          <a:p>
            <a:pPr algn="just"/>
            <a:endParaRPr lang="tr-TR" sz="2400" dirty="0">
              <a:solidFill>
                <a:schemeClr val="tx2"/>
              </a:solidFill>
            </a:endParaRPr>
          </a:p>
          <a:p>
            <a:pPr algn="just"/>
            <a:endParaRPr lang="tr-TR" sz="2400" dirty="0">
              <a:solidFill>
                <a:schemeClr val="tx2"/>
              </a:solidFill>
            </a:endParaRPr>
          </a:p>
          <a:p>
            <a:pPr algn="just"/>
            <a:r>
              <a:rPr lang="tr-TR" sz="2400" dirty="0">
                <a:solidFill>
                  <a:schemeClr val="tx2"/>
                </a:solidFill>
              </a:rPr>
              <a:t>						</a:t>
            </a:r>
          </a:p>
        </p:txBody>
      </p:sp>
      <p:cxnSp>
        <p:nvCxnSpPr>
          <p:cNvPr id="3" name="42 Düz Bağlayıcı">
            <a:extLst>
              <a:ext uri="{FF2B5EF4-FFF2-40B4-BE49-F238E27FC236}">
                <a16:creationId xmlns:a16="http://schemas.microsoft.com/office/drawing/2014/main" id="{F822E0C2-063E-B240-B0A9-9594A46F75C4}"/>
              </a:ext>
            </a:extLst>
          </p:cNvPr>
          <p:cNvCxnSpPr>
            <a:cxnSpLocks/>
          </p:cNvCxnSpPr>
          <p:nvPr/>
        </p:nvCxnSpPr>
        <p:spPr>
          <a:xfrm>
            <a:off x="418614" y="3429000"/>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2 Düz Bağlayıcı">
            <a:extLst>
              <a:ext uri="{FF2B5EF4-FFF2-40B4-BE49-F238E27FC236}">
                <a16:creationId xmlns:a16="http://schemas.microsoft.com/office/drawing/2014/main" id="{FC02651F-39D9-2D46-A200-DDF620A5B6BE}"/>
              </a:ext>
            </a:extLst>
          </p:cNvPr>
          <p:cNvCxnSpPr>
            <a:cxnSpLocks/>
          </p:cNvCxnSpPr>
          <p:nvPr/>
        </p:nvCxnSpPr>
        <p:spPr>
          <a:xfrm>
            <a:off x="3339146" y="3429000"/>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34 Düz Bağlayıcı">
            <a:extLst>
              <a:ext uri="{FF2B5EF4-FFF2-40B4-BE49-F238E27FC236}">
                <a16:creationId xmlns:a16="http://schemas.microsoft.com/office/drawing/2014/main" id="{1436E8A5-B8C0-3F43-AE3D-620522B2EA86}"/>
              </a:ext>
            </a:extLst>
          </p:cNvPr>
          <p:cNvCxnSpPr>
            <a:cxnSpLocks/>
          </p:cNvCxnSpPr>
          <p:nvPr/>
        </p:nvCxnSpPr>
        <p:spPr>
          <a:xfrm>
            <a:off x="4788024" y="3429000"/>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34 Düz Bağlayıcı">
            <a:extLst>
              <a:ext uri="{FF2B5EF4-FFF2-40B4-BE49-F238E27FC236}">
                <a16:creationId xmlns:a16="http://schemas.microsoft.com/office/drawing/2014/main" id="{7097969B-8B28-F545-8F26-34D78FB6A224}"/>
              </a:ext>
            </a:extLst>
          </p:cNvPr>
          <p:cNvCxnSpPr>
            <a:cxnSpLocks/>
          </p:cNvCxnSpPr>
          <p:nvPr/>
        </p:nvCxnSpPr>
        <p:spPr>
          <a:xfrm>
            <a:off x="6012160" y="3429000"/>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34 Düz Bağlayıcı">
            <a:extLst>
              <a:ext uri="{FF2B5EF4-FFF2-40B4-BE49-F238E27FC236}">
                <a16:creationId xmlns:a16="http://schemas.microsoft.com/office/drawing/2014/main" id="{80D15E7E-B196-1F4E-8426-E8897D94C8C7}"/>
              </a:ext>
            </a:extLst>
          </p:cNvPr>
          <p:cNvCxnSpPr>
            <a:cxnSpLocks/>
          </p:cNvCxnSpPr>
          <p:nvPr/>
        </p:nvCxnSpPr>
        <p:spPr>
          <a:xfrm>
            <a:off x="7155570" y="3428999"/>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34 Düz Bağlayıcı">
            <a:extLst>
              <a:ext uri="{FF2B5EF4-FFF2-40B4-BE49-F238E27FC236}">
                <a16:creationId xmlns:a16="http://schemas.microsoft.com/office/drawing/2014/main" id="{14CC3DAA-9F85-E547-BCDA-CE343FE7742C}"/>
              </a:ext>
            </a:extLst>
          </p:cNvPr>
          <p:cNvCxnSpPr>
            <a:cxnSpLocks/>
          </p:cNvCxnSpPr>
          <p:nvPr/>
        </p:nvCxnSpPr>
        <p:spPr>
          <a:xfrm>
            <a:off x="413158" y="3406180"/>
            <a:ext cx="0" cy="1906436"/>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42 Düz Bağlayıcı">
            <a:extLst>
              <a:ext uri="{FF2B5EF4-FFF2-40B4-BE49-F238E27FC236}">
                <a16:creationId xmlns:a16="http://schemas.microsoft.com/office/drawing/2014/main" id="{73408CF4-11A2-2B46-B698-16F51D5CEA2A}"/>
              </a:ext>
            </a:extLst>
          </p:cNvPr>
          <p:cNvCxnSpPr>
            <a:cxnSpLocks/>
          </p:cNvCxnSpPr>
          <p:nvPr/>
        </p:nvCxnSpPr>
        <p:spPr>
          <a:xfrm flipV="1">
            <a:off x="413158" y="5312615"/>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42 Düz Bağlayıcı">
            <a:extLst>
              <a:ext uri="{FF2B5EF4-FFF2-40B4-BE49-F238E27FC236}">
                <a16:creationId xmlns:a16="http://schemas.microsoft.com/office/drawing/2014/main" id="{C1AC3B45-7451-C246-9BB5-0783BF1A517B}"/>
              </a:ext>
            </a:extLst>
          </p:cNvPr>
          <p:cNvCxnSpPr>
            <a:cxnSpLocks/>
          </p:cNvCxnSpPr>
          <p:nvPr/>
        </p:nvCxnSpPr>
        <p:spPr>
          <a:xfrm>
            <a:off x="3352665" y="5305739"/>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6818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ppt_x</p:attrName>
                                        </p:attrNameLst>
                                      </p:cBhvr>
                                      <p:tavLst>
                                        <p:tav tm="0">
                                          <p:val>
                                            <p:strVal val="#ppt_x-#ppt_w/2"/>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strVal val="#ppt_h"/>
                                          </p:val>
                                        </p:tav>
                                        <p:tav tm="100000">
                                          <p:val>
                                            <p:strVal val="#ppt_h"/>
                                          </p:val>
                                        </p:tav>
                                      </p:tavLst>
                                    </p:anim>
                                  </p:childTnLst>
                                </p:cTn>
                              </p:par>
                              <p:par>
                                <p:cTn id="18" presetID="37" presetClass="entr" presetSubtype="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900" decel="100000" fill="hold"/>
                                        <p:tgtEl>
                                          <p:spTgt spid="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900" decel="100000" fill="hold"/>
                                        <p:tgtEl>
                                          <p:spTgt spid="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900" decel="100000" fill="hold"/>
                                        <p:tgtEl>
                                          <p:spTgt spid="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900" decel="100000" fill="hold"/>
                                        <p:tgtEl>
                                          <p:spTgt spid="10"/>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42" fill="hold">
                            <p:stCondLst>
                              <p:cond delay="1500"/>
                            </p:stCondLst>
                            <p:childTnLst>
                              <p:par>
                                <p:cTn id="43" presetID="17" presetClass="entr" presetSubtype="8" fill="hold"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ppt_x</p:attrName>
                                        </p:attrNameLst>
                                      </p:cBhvr>
                                      <p:tavLst>
                                        <p:tav tm="0">
                                          <p:val>
                                            <p:strVal val="#ppt_x-#ppt_w/2"/>
                                          </p:val>
                                        </p:tav>
                                        <p:tav tm="100000">
                                          <p:val>
                                            <p:strVal val="#ppt_x"/>
                                          </p:val>
                                        </p:tav>
                                      </p:tavLst>
                                    </p:anim>
                                    <p:anim calcmode="lin" valueType="num">
                                      <p:cBhvr>
                                        <p:cTn id="46" dur="500" fill="hold"/>
                                        <p:tgtEl>
                                          <p:spTgt spid="11"/>
                                        </p:tgtEl>
                                        <p:attrNameLst>
                                          <p:attrName>ppt_y</p:attrName>
                                        </p:attrNameLst>
                                      </p:cBhvr>
                                      <p:tavLst>
                                        <p:tav tm="0">
                                          <p:val>
                                            <p:strVal val="#ppt_y"/>
                                          </p:val>
                                        </p:tav>
                                        <p:tav tm="100000">
                                          <p:val>
                                            <p:strVal val="#ppt_y"/>
                                          </p:val>
                                        </p:tav>
                                      </p:tavLst>
                                    </p:anim>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strVal val="#ppt_h"/>
                                          </p:val>
                                        </p:tav>
                                        <p:tav tm="100000">
                                          <p:val>
                                            <p:strVal val="#ppt_h"/>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ppt_x</p:attrName>
                                        </p:attrNameLst>
                                      </p:cBhvr>
                                      <p:tavLst>
                                        <p:tav tm="0">
                                          <p:val>
                                            <p:strVal val="#ppt_x-#ppt_w/2"/>
                                          </p:val>
                                        </p:tav>
                                        <p:tav tm="100000">
                                          <p:val>
                                            <p:strVal val="#ppt_x"/>
                                          </p:val>
                                        </p:tav>
                                      </p:tavLst>
                                    </p:anim>
                                    <p:anim calcmode="lin" valueType="num">
                                      <p:cBhvr>
                                        <p:cTn id="53" dur="500" fill="hold"/>
                                        <p:tgtEl>
                                          <p:spTgt spid="12"/>
                                        </p:tgtEl>
                                        <p:attrNameLst>
                                          <p:attrName>ppt_y</p:attrName>
                                        </p:attrNameLst>
                                      </p:cBhvr>
                                      <p:tavLst>
                                        <p:tav tm="0">
                                          <p:val>
                                            <p:strVal val="#ppt_y"/>
                                          </p:val>
                                        </p:tav>
                                        <p:tav tm="100000">
                                          <p:val>
                                            <p:strVal val="#ppt_y"/>
                                          </p:val>
                                        </p:tav>
                                      </p:tavLst>
                                    </p:anim>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07504" y="1124744"/>
            <a:ext cx="8583488" cy="7294305"/>
          </a:xfrm>
          <a:prstGeom prst="rect">
            <a:avLst/>
          </a:prstGeom>
          <a:noFill/>
        </p:spPr>
        <p:txBody>
          <a:bodyPr wrap="square" rtlCol="0">
            <a:spAutoFit/>
          </a:bodyPr>
          <a:lstStyle/>
          <a:p>
            <a:pPr algn="just"/>
            <a:r>
              <a:rPr lang="tr-TR" sz="2400" u="sng" dirty="0">
                <a:latin typeface="Arial" panose="020B0604020202020204" pitchFamily="34" charset="0"/>
                <a:cs typeface="Arial" panose="020B0604020202020204" pitchFamily="34" charset="0"/>
              </a:rPr>
              <a:t>UYGULAMA</a:t>
            </a:r>
            <a:endParaRPr lang="tr-TR" sz="2400" dirty="0"/>
          </a:p>
          <a:p>
            <a:pPr algn="just"/>
            <a:r>
              <a:rPr lang="tr-TR" sz="2400" dirty="0"/>
              <a:t>	</a:t>
            </a:r>
          </a:p>
          <a:p>
            <a:pPr algn="just"/>
            <a:r>
              <a:rPr lang="tr-TR" sz="2400" dirty="0">
                <a:latin typeface="Arial" panose="020B0604020202020204" pitchFamily="34" charset="0"/>
                <a:cs typeface="Arial" panose="020B0604020202020204" pitchFamily="34" charset="0"/>
              </a:rPr>
              <a:t>b) Kasa hesap kalanı 85.000 TL olduğu halde kasada 98.000 TL para olduğu belirlenmiştir. </a:t>
            </a:r>
          </a:p>
          <a:p>
            <a:pPr algn="just"/>
            <a:r>
              <a:rPr lang="tr-TR" sz="2400" dirty="0">
                <a:latin typeface="Arial" panose="020B0604020202020204" pitchFamily="34" charset="0"/>
                <a:cs typeface="Arial" panose="020B0604020202020204" pitchFamily="34" charset="0"/>
              </a:rPr>
              <a:t> Kasa Mevcudu  : 98.000 TL</a:t>
            </a:r>
          </a:p>
          <a:p>
            <a:pPr algn="just"/>
            <a:r>
              <a:rPr lang="tr-TR" sz="2400" dirty="0">
                <a:latin typeface="Arial" panose="020B0604020202020204" pitchFamily="34" charset="0"/>
                <a:cs typeface="Arial" panose="020B0604020202020204" pitchFamily="34" charset="0"/>
              </a:rPr>
              <a:t>Hesap Kalanı     :  85.000 TL</a:t>
            </a:r>
          </a:p>
          <a:p>
            <a:pPr algn="just"/>
            <a:r>
              <a:rPr lang="tr-TR" sz="2400" dirty="0">
                <a:latin typeface="Arial" panose="020B0604020202020204" pitchFamily="34" charset="0"/>
                <a:cs typeface="Arial" panose="020B0604020202020204" pitchFamily="34" charset="0"/>
              </a:rPr>
              <a:t>Fark		     :  13.000 TL </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100 KASA HS. 			       13.000</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397 SAYIM TES.FAZLASI		          13.000</a:t>
            </a:r>
          </a:p>
          <a:p>
            <a:pPr algn="just"/>
            <a:r>
              <a:rPr lang="tr-TR" b="1"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a:t>
            </a:r>
          </a:p>
          <a:p>
            <a:pPr algn="just"/>
            <a:endParaRPr lang="tr-TR" sz="2400" dirty="0">
              <a:latin typeface="Arial" panose="020B0604020202020204" pitchFamily="34" charset="0"/>
              <a:cs typeface="Arial" panose="020B0604020202020204" pitchFamily="34" charset="0"/>
            </a:endParaRPr>
          </a:p>
          <a:p>
            <a:pPr algn="just"/>
            <a:endParaRPr lang="tr-TR" sz="2400" dirty="0"/>
          </a:p>
          <a:p>
            <a:pPr algn="just"/>
            <a:endParaRPr lang="tr-TR" sz="2400" dirty="0">
              <a:solidFill>
                <a:schemeClr val="tx2"/>
              </a:solidFill>
            </a:endParaRPr>
          </a:p>
          <a:p>
            <a:pPr algn="just"/>
            <a:endParaRPr lang="tr-TR" sz="2400" dirty="0">
              <a:solidFill>
                <a:schemeClr val="tx2"/>
              </a:solidFill>
            </a:endParaRPr>
          </a:p>
          <a:p>
            <a:pPr algn="just"/>
            <a:r>
              <a:rPr lang="tr-TR" sz="2400" dirty="0">
                <a:solidFill>
                  <a:schemeClr val="tx2"/>
                </a:solidFill>
              </a:rPr>
              <a:t>						</a:t>
            </a:r>
          </a:p>
        </p:txBody>
      </p:sp>
      <p:cxnSp>
        <p:nvCxnSpPr>
          <p:cNvPr id="3" name="42 Düz Bağlayıcı">
            <a:extLst>
              <a:ext uri="{FF2B5EF4-FFF2-40B4-BE49-F238E27FC236}">
                <a16:creationId xmlns:a16="http://schemas.microsoft.com/office/drawing/2014/main" id="{F822E0C2-063E-B240-B0A9-9594A46F75C4}"/>
              </a:ext>
            </a:extLst>
          </p:cNvPr>
          <p:cNvCxnSpPr>
            <a:cxnSpLocks/>
          </p:cNvCxnSpPr>
          <p:nvPr/>
        </p:nvCxnSpPr>
        <p:spPr>
          <a:xfrm>
            <a:off x="392354" y="4149080"/>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2 Düz Bağlayıcı">
            <a:extLst>
              <a:ext uri="{FF2B5EF4-FFF2-40B4-BE49-F238E27FC236}">
                <a16:creationId xmlns:a16="http://schemas.microsoft.com/office/drawing/2014/main" id="{FC02651F-39D9-2D46-A200-DDF620A5B6BE}"/>
              </a:ext>
            </a:extLst>
          </p:cNvPr>
          <p:cNvCxnSpPr>
            <a:cxnSpLocks/>
          </p:cNvCxnSpPr>
          <p:nvPr/>
        </p:nvCxnSpPr>
        <p:spPr>
          <a:xfrm>
            <a:off x="3310266" y="4126261"/>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34 Düz Bağlayıcı">
            <a:extLst>
              <a:ext uri="{FF2B5EF4-FFF2-40B4-BE49-F238E27FC236}">
                <a16:creationId xmlns:a16="http://schemas.microsoft.com/office/drawing/2014/main" id="{1436E8A5-B8C0-3F43-AE3D-620522B2EA86}"/>
              </a:ext>
            </a:extLst>
          </p:cNvPr>
          <p:cNvCxnSpPr>
            <a:cxnSpLocks/>
          </p:cNvCxnSpPr>
          <p:nvPr/>
        </p:nvCxnSpPr>
        <p:spPr>
          <a:xfrm>
            <a:off x="4788024" y="4121228"/>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34 Düz Bağlayıcı">
            <a:extLst>
              <a:ext uri="{FF2B5EF4-FFF2-40B4-BE49-F238E27FC236}">
                <a16:creationId xmlns:a16="http://schemas.microsoft.com/office/drawing/2014/main" id="{7097969B-8B28-F545-8F26-34D78FB6A224}"/>
              </a:ext>
            </a:extLst>
          </p:cNvPr>
          <p:cNvCxnSpPr>
            <a:cxnSpLocks/>
          </p:cNvCxnSpPr>
          <p:nvPr/>
        </p:nvCxnSpPr>
        <p:spPr>
          <a:xfrm>
            <a:off x="6012160" y="4149080"/>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34 Düz Bağlayıcı">
            <a:extLst>
              <a:ext uri="{FF2B5EF4-FFF2-40B4-BE49-F238E27FC236}">
                <a16:creationId xmlns:a16="http://schemas.microsoft.com/office/drawing/2014/main" id="{80D15E7E-B196-1F4E-8426-E8897D94C8C7}"/>
              </a:ext>
            </a:extLst>
          </p:cNvPr>
          <p:cNvCxnSpPr>
            <a:cxnSpLocks/>
          </p:cNvCxnSpPr>
          <p:nvPr/>
        </p:nvCxnSpPr>
        <p:spPr>
          <a:xfrm>
            <a:off x="7126690" y="4137670"/>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34 Düz Bağlayıcı">
            <a:extLst>
              <a:ext uri="{FF2B5EF4-FFF2-40B4-BE49-F238E27FC236}">
                <a16:creationId xmlns:a16="http://schemas.microsoft.com/office/drawing/2014/main" id="{14CC3DAA-9F85-E547-BCDA-CE343FE7742C}"/>
              </a:ext>
            </a:extLst>
          </p:cNvPr>
          <p:cNvCxnSpPr>
            <a:cxnSpLocks/>
          </p:cNvCxnSpPr>
          <p:nvPr/>
        </p:nvCxnSpPr>
        <p:spPr>
          <a:xfrm>
            <a:off x="392354" y="4126260"/>
            <a:ext cx="0" cy="1906436"/>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42 Düz Bağlayıcı">
            <a:extLst>
              <a:ext uri="{FF2B5EF4-FFF2-40B4-BE49-F238E27FC236}">
                <a16:creationId xmlns:a16="http://schemas.microsoft.com/office/drawing/2014/main" id="{73408CF4-11A2-2B46-B698-16F51D5CEA2A}"/>
              </a:ext>
            </a:extLst>
          </p:cNvPr>
          <p:cNvCxnSpPr>
            <a:cxnSpLocks/>
          </p:cNvCxnSpPr>
          <p:nvPr/>
        </p:nvCxnSpPr>
        <p:spPr>
          <a:xfrm flipV="1">
            <a:off x="422376" y="6032696"/>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42 Düz Bağlayıcı">
            <a:extLst>
              <a:ext uri="{FF2B5EF4-FFF2-40B4-BE49-F238E27FC236}">
                <a16:creationId xmlns:a16="http://schemas.microsoft.com/office/drawing/2014/main" id="{C1AC3B45-7451-C246-9BB5-0783BF1A517B}"/>
              </a:ext>
            </a:extLst>
          </p:cNvPr>
          <p:cNvCxnSpPr>
            <a:cxnSpLocks/>
          </p:cNvCxnSpPr>
          <p:nvPr/>
        </p:nvCxnSpPr>
        <p:spPr>
          <a:xfrm>
            <a:off x="3310266" y="5976430"/>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9622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ppt_x</p:attrName>
                                        </p:attrNameLst>
                                      </p:cBhvr>
                                      <p:tavLst>
                                        <p:tav tm="0">
                                          <p:val>
                                            <p:strVal val="#ppt_x-#ppt_w/2"/>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strVal val="#ppt_h"/>
                                          </p:val>
                                        </p:tav>
                                        <p:tav tm="100000">
                                          <p:val>
                                            <p:strVal val="#ppt_h"/>
                                          </p:val>
                                        </p:tav>
                                      </p:tavLst>
                                    </p:anim>
                                  </p:childTnLst>
                                </p:cTn>
                              </p:par>
                              <p:par>
                                <p:cTn id="18" presetID="37" presetClass="entr" presetSubtype="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900" decel="100000" fill="hold"/>
                                        <p:tgtEl>
                                          <p:spTgt spid="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900" decel="100000" fill="hold"/>
                                        <p:tgtEl>
                                          <p:spTgt spid="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900" decel="100000" fill="hold"/>
                                        <p:tgtEl>
                                          <p:spTgt spid="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900" decel="100000" fill="hold"/>
                                        <p:tgtEl>
                                          <p:spTgt spid="10"/>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42" fill="hold">
                            <p:stCondLst>
                              <p:cond delay="1500"/>
                            </p:stCondLst>
                            <p:childTnLst>
                              <p:par>
                                <p:cTn id="43" presetID="17" presetClass="entr" presetSubtype="8" fill="hold"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ppt_x</p:attrName>
                                        </p:attrNameLst>
                                      </p:cBhvr>
                                      <p:tavLst>
                                        <p:tav tm="0">
                                          <p:val>
                                            <p:strVal val="#ppt_x-#ppt_w/2"/>
                                          </p:val>
                                        </p:tav>
                                        <p:tav tm="100000">
                                          <p:val>
                                            <p:strVal val="#ppt_x"/>
                                          </p:val>
                                        </p:tav>
                                      </p:tavLst>
                                    </p:anim>
                                    <p:anim calcmode="lin" valueType="num">
                                      <p:cBhvr>
                                        <p:cTn id="46" dur="500" fill="hold"/>
                                        <p:tgtEl>
                                          <p:spTgt spid="11"/>
                                        </p:tgtEl>
                                        <p:attrNameLst>
                                          <p:attrName>ppt_y</p:attrName>
                                        </p:attrNameLst>
                                      </p:cBhvr>
                                      <p:tavLst>
                                        <p:tav tm="0">
                                          <p:val>
                                            <p:strVal val="#ppt_y"/>
                                          </p:val>
                                        </p:tav>
                                        <p:tav tm="100000">
                                          <p:val>
                                            <p:strVal val="#ppt_y"/>
                                          </p:val>
                                        </p:tav>
                                      </p:tavLst>
                                    </p:anim>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strVal val="#ppt_h"/>
                                          </p:val>
                                        </p:tav>
                                        <p:tav tm="100000">
                                          <p:val>
                                            <p:strVal val="#ppt_h"/>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ppt_x</p:attrName>
                                        </p:attrNameLst>
                                      </p:cBhvr>
                                      <p:tavLst>
                                        <p:tav tm="0">
                                          <p:val>
                                            <p:strVal val="#ppt_x-#ppt_w/2"/>
                                          </p:val>
                                        </p:tav>
                                        <p:tav tm="100000">
                                          <p:val>
                                            <p:strVal val="#ppt_x"/>
                                          </p:val>
                                        </p:tav>
                                      </p:tavLst>
                                    </p:anim>
                                    <p:anim calcmode="lin" valueType="num">
                                      <p:cBhvr>
                                        <p:cTn id="53" dur="500" fill="hold"/>
                                        <p:tgtEl>
                                          <p:spTgt spid="12"/>
                                        </p:tgtEl>
                                        <p:attrNameLst>
                                          <p:attrName>ppt_y</p:attrName>
                                        </p:attrNameLst>
                                      </p:cBhvr>
                                      <p:tavLst>
                                        <p:tav tm="0">
                                          <p:val>
                                            <p:strVal val="#ppt_y"/>
                                          </p:val>
                                        </p:tav>
                                        <p:tav tm="100000">
                                          <p:val>
                                            <p:strVal val="#ppt_y"/>
                                          </p:val>
                                        </p:tav>
                                      </p:tavLst>
                                    </p:anim>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07504" y="1124744"/>
            <a:ext cx="8583488" cy="6278642"/>
          </a:xfrm>
          <a:prstGeom prst="rect">
            <a:avLst/>
          </a:prstGeom>
          <a:noFill/>
        </p:spPr>
        <p:txBody>
          <a:bodyPr wrap="square" rtlCol="0">
            <a:spAutoFit/>
          </a:bodyPr>
          <a:lstStyle/>
          <a:p>
            <a:pPr algn="just"/>
            <a:r>
              <a:rPr lang="tr-TR" sz="2400" u="sng" dirty="0">
                <a:latin typeface="Arial" panose="020B0604020202020204" pitchFamily="34" charset="0"/>
                <a:cs typeface="Arial" panose="020B0604020202020204" pitchFamily="34" charset="0"/>
              </a:rPr>
              <a:t>UYGULAMA</a:t>
            </a:r>
            <a:endParaRPr lang="tr-TR" sz="2400" dirty="0"/>
          </a:p>
          <a:p>
            <a:pPr algn="just"/>
            <a:r>
              <a:rPr lang="tr-TR" sz="2400" dirty="0"/>
              <a:t>	</a:t>
            </a:r>
          </a:p>
          <a:p>
            <a:pPr algn="just"/>
            <a:r>
              <a:rPr lang="tr-TR" sz="2400" dirty="0">
                <a:latin typeface="Arial" panose="020B0604020202020204" pitchFamily="34" charset="0"/>
                <a:cs typeface="Arial" panose="020B0604020202020204" pitchFamily="34" charset="0"/>
              </a:rPr>
              <a:t>	Kasa fazlasının 8.000 TL </a:t>
            </a:r>
            <a:r>
              <a:rPr lang="tr-TR" sz="2400" dirty="0" err="1">
                <a:latin typeface="Arial" panose="020B0604020202020204" pitchFamily="34" charset="0"/>
                <a:cs typeface="Arial" panose="020B0604020202020204" pitchFamily="34" charset="0"/>
              </a:rPr>
              <a:t>lik</a:t>
            </a:r>
            <a:r>
              <a:rPr lang="tr-TR" sz="2400" dirty="0">
                <a:latin typeface="Arial" panose="020B0604020202020204" pitchFamily="34" charset="0"/>
                <a:cs typeface="Arial" panose="020B0604020202020204" pitchFamily="34" charset="0"/>
              </a:rPr>
              <a:t> kısmının Alıcılardan gelen fakat kaydedilmeyen tutar olduğu görülmüştür. </a:t>
            </a:r>
          </a:p>
          <a:p>
            <a:pPr algn="just"/>
            <a:endParaRPr lang="tr-TR" sz="2400"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397 SAYIM TES.FAZLASI		       8.000</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120 ALICILAR			          8.000</a:t>
            </a:r>
          </a:p>
          <a:p>
            <a:pPr algn="just"/>
            <a:r>
              <a:rPr lang="tr-TR" b="1"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a:t>
            </a:r>
          </a:p>
          <a:p>
            <a:pPr algn="just"/>
            <a:endParaRPr lang="tr-TR" sz="2400" dirty="0">
              <a:latin typeface="Arial" panose="020B0604020202020204" pitchFamily="34" charset="0"/>
              <a:cs typeface="Arial" panose="020B0604020202020204" pitchFamily="34" charset="0"/>
            </a:endParaRPr>
          </a:p>
          <a:p>
            <a:pPr algn="just"/>
            <a:endParaRPr lang="tr-TR" sz="2400" dirty="0"/>
          </a:p>
          <a:p>
            <a:pPr algn="just"/>
            <a:endParaRPr lang="tr-TR" sz="2400" dirty="0">
              <a:solidFill>
                <a:schemeClr val="tx2"/>
              </a:solidFill>
            </a:endParaRPr>
          </a:p>
          <a:p>
            <a:pPr algn="just"/>
            <a:endParaRPr lang="tr-TR" sz="2400" dirty="0">
              <a:solidFill>
                <a:schemeClr val="tx2"/>
              </a:solidFill>
            </a:endParaRPr>
          </a:p>
          <a:p>
            <a:pPr algn="just"/>
            <a:r>
              <a:rPr lang="tr-TR" sz="2400" dirty="0">
                <a:solidFill>
                  <a:schemeClr val="tx2"/>
                </a:solidFill>
              </a:rPr>
              <a:t>						</a:t>
            </a:r>
          </a:p>
        </p:txBody>
      </p:sp>
      <p:cxnSp>
        <p:nvCxnSpPr>
          <p:cNvPr id="3" name="42 Düz Bağlayıcı">
            <a:extLst>
              <a:ext uri="{FF2B5EF4-FFF2-40B4-BE49-F238E27FC236}">
                <a16:creationId xmlns:a16="http://schemas.microsoft.com/office/drawing/2014/main" id="{F822E0C2-063E-B240-B0A9-9594A46F75C4}"/>
              </a:ext>
            </a:extLst>
          </p:cNvPr>
          <p:cNvCxnSpPr>
            <a:cxnSpLocks/>
          </p:cNvCxnSpPr>
          <p:nvPr/>
        </p:nvCxnSpPr>
        <p:spPr>
          <a:xfrm>
            <a:off x="418614" y="3429000"/>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2 Düz Bağlayıcı">
            <a:extLst>
              <a:ext uri="{FF2B5EF4-FFF2-40B4-BE49-F238E27FC236}">
                <a16:creationId xmlns:a16="http://schemas.microsoft.com/office/drawing/2014/main" id="{FC02651F-39D9-2D46-A200-DDF620A5B6BE}"/>
              </a:ext>
            </a:extLst>
          </p:cNvPr>
          <p:cNvCxnSpPr>
            <a:cxnSpLocks/>
          </p:cNvCxnSpPr>
          <p:nvPr/>
        </p:nvCxnSpPr>
        <p:spPr>
          <a:xfrm>
            <a:off x="3339146" y="3429000"/>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34 Düz Bağlayıcı">
            <a:extLst>
              <a:ext uri="{FF2B5EF4-FFF2-40B4-BE49-F238E27FC236}">
                <a16:creationId xmlns:a16="http://schemas.microsoft.com/office/drawing/2014/main" id="{1436E8A5-B8C0-3F43-AE3D-620522B2EA86}"/>
              </a:ext>
            </a:extLst>
          </p:cNvPr>
          <p:cNvCxnSpPr>
            <a:cxnSpLocks/>
          </p:cNvCxnSpPr>
          <p:nvPr/>
        </p:nvCxnSpPr>
        <p:spPr>
          <a:xfrm>
            <a:off x="4788024" y="3429000"/>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34 Düz Bağlayıcı">
            <a:extLst>
              <a:ext uri="{FF2B5EF4-FFF2-40B4-BE49-F238E27FC236}">
                <a16:creationId xmlns:a16="http://schemas.microsoft.com/office/drawing/2014/main" id="{7097969B-8B28-F545-8F26-34D78FB6A224}"/>
              </a:ext>
            </a:extLst>
          </p:cNvPr>
          <p:cNvCxnSpPr>
            <a:cxnSpLocks/>
          </p:cNvCxnSpPr>
          <p:nvPr/>
        </p:nvCxnSpPr>
        <p:spPr>
          <a:xfrm>
            <a:off x="6012160" y="3429000"/>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34 Düz Bağlayıcı">
            <a:extLst>
              <a:ext uri="{FF2B5EF4-FFF2-40B4-BE49-F238E27FC236}">
                <a16:creationId xmlns:a16="http://schemas.microsoft.com/office/drawing/2014/main" id="{80D15E7E-B196-1F4E-8426-E8897D94C8C7}"/>
              </a:ext>
            </a:extLst>
          </p:cNvPr>
          <p:cNvCxnSpPr>
            <a:cxnSpLocks/>
          </p:cNvCxnSpPr>
          <p:nvPr/>
        </p:nvCxnSpPr>
        <p:spPr>
          <a:xfrm>
            <a:off x="7155570" y="3428999"/>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34 Düz Bağlayıcı">
            <a:extLst>
              <a:ext uri="{FF2B5EF4-FFF2-40B4-BE49-F238E27FC236}">
                <a16:creationId xmlns:a16="http://schemas.microsoft.com/office/drawing/2014/main" id="{14CC3DAA-9F85-E547-BCDA-CE343FE7742C}"/>
              </a:ext>
            </a:extLst>
          </p:cNvPr>
          <p:cNvCxnSpPr>
            <a:cxnSpLocks/>
          </p:cNvCxnSpPr>
          <p:nvPr/>
        </p:nvCxnSpPr>
        <p:spPr>
          <a:xfrm>
            <a:off x="413158" y="3406180"/>
            <a:ext cx="0" cy="1906436"/>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42 Düz Bağlayıcı">
            <a:extLst>
              <a:ext uri="{FF2B5EF4-FFF2-40B4-BE49-F238E27FC236}">
                <a16:creationId xmlns:a16="http://schemas.microsoft.com/office/drawing/2014/main" id="{73408CF4-11A2-2B46-B698-16F51D5CEA2A}"/>
              </a:ext>
            </a:extLst>
          </p:cNvPr>
          <p:cNvCxnSpPr>
            <a:cxnSpLocks/>
          </p:cNvCxnSpPr>
          <p:nvPr/>
        </p:nvCxnSpPr>
        <p:spPr>
          <a:xfrm flipV="1">
            <a:off x="413158" y="5312615"/>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42 Düz Bağlayıcı">
            <a:extLst>
              <a:ext uri="{FF2B5EF4-FFF2-40B4-BE49-F238E27FC236}">
                <a16:creationId xmlns:a16="http://schemas.microsoft.com/office/drawing/2014/main" id="{C1AC3B45-7451-C246-9BB5-0783BF1A517B}"/>
              </a:ext>
            </a:extLst>
          </p:cNvPr>
          <p:cNvCxnSpPr>
            <a:cxnSpLocks/>
          </p:cNvCxnSpPr>
          <p:nvPr/>
        </p:nvCxnSpPr>
        <p:spPr>
          <a:xfrm>
            <a:off x="3352665" y="5305739"/>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8771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ppt_x</p:attrName>
                                        </p:attrNameLst>
                                      </p:cBhvr>
                                      <p:tavLst>
                                        <p:tav tm="0">
                                          <p:val>
                                            <p:strVal val="#ppt_x-#ppt_w/2"/>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strVal val="#ppt_h"/>
                                          </p:val>
                                        </p:tav>
                                        <p:tav tm="100000">
                                          <p:val>
                                            <p:strVal val="#ppt_h"/>
                                          </p:val>
                                        </p:tav>
                                      </p:tavLst>
                                    </p:anim>
                                  </p:childTnLst>
                                </p:cTn>
                              </p:par>
                              <p:par>
                                <p:cTn id="18" presetID="37" presetClass="entr" presetSubtype="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900" decel="100000" fill="hold"/>
                                        <p:tgtEl>
                                          <p:spTgt spid="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900" decel="100000" fill="hold"/>
                                        <p:tgtEl>
                                          <p:spTgt spid="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900" decel="100000" fill="hold"/>
                                        <p:tgtEl>
                                          <p:spTgt spid="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900" decel="100000" fill="hold"/>
                                        <p:tgtEl>
                                          <p:spTgt spid="10"/>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42" fill="hold">
                            <p:stCondLst>
                              <p:cond delay="1500"/>
                            </p:stCondLst>
                            <p:childTnLst>
                              <p:par>
                                <p:cTn id="43" presetID="17" presetClass="entr" presetSubtype="8" fill="hold"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ppt_x</p:attrName>
                                        </p:attrNameLst>
                                      </p:cBhvr>
                                      <p:tavLst>
                                        <p:tav tm="0">
                                          <p:val>
                                            <p:strVal val="#ppt_x-#ppt_w/2"/>
                                          </p:val>
                                        </p:tav>
                                        <p:tav tm="100000">
                                          <p:val>
                                            <p:strVal val="#ppt_x"/>
                                          </p:val>
                                        </p:tav>
                                      </p:tavLst>
                                    </p:anim>
                                    <p:anim calcmode="lin" valueType="num">
                                      <p:cBhvr>
                                        <p:cTn id="46" dur="500" fill="hold"/>
                                        <p:tgtEl>
                                          <p:spTgt spid="11"/>
                                        </p:tgtEl>
                                        <p:attrNameLst>
                                          <p:attrName>ppt_y</p:attrName>
                                        </p:attrNameLst>
                                      </p:cBhvr>
                                      <p:tavLst>
                                        <p:tav tm="0">
                                          <p:val>
                                            <p:strVal val="#ppt_y"/>
                                          </p:val>
                                        </p:tav>
                                        <p:tav tm="100000">
                                          <p:val>
                                            <p:strVal val="#ppt_y"/>
                                          </p:val>
                                        </p:tav>
                                      </p:tavLst>
                                    </p:anim>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strVal val="#ppt_h"/>
                                          </p:val>
                                        </p:tav>
                                        <p:tav tm="100000">
                                          <p:val>
                                            <p:strVal val="#ppt_h"/>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ppt_x</p:attrName>
                                        </p:attrNameLst>
                                      </p:cBhvr>
                                      <p:tavLst>
                                        <p:tav tm="0">
                                          <p:val>
                                            <p:strVal val="#ppt_x-#ppt_w/2"/>
                                          </p:val>
                                        </p:tav>
                                        <p:tav tm="100000">
                                          <p:val>
                                            <p:strVal val="#ppt_x"/>
                                          </p:val>
                                        </p:tav>
                                      </p:tavLst>
                                    </p:anim>
                                    <p:anim calcmode="lin" valueType="num">
                                      <p:cBhvr>
                                        <p:cTn id="53" dur="500" fill="hold"/>
                                        <p:tgtEl>
                                          <p:spTgt spid="12"/>
                                        </p:tgtEl>
                                        <p:attrNameLst>
                                          <p:attrName>ppt_y</p:attrName>
                                        </p:attrNameLst>
                                      </p:cBhvr>
                                      <p:tavLst>
                                        <p:tav tm="0">
                                          <p:val>
                                            <p:strVal val="#ppt_y"/>
                                          </p:val>
                                        </p:tav>
                                        <p:tav tm="100000">
                                          <p:val>
                                            <p:strVal val="#ppt_y"/>
                                          </p:val>
                                        </p:tav>
                                      </p:tavLst>
                                    </p:anim>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07504" y="1124744"/>
            <a:ext cx="8583488" cy="6278642"/>
          </a:xfrm>
          <a:prstGeom prst="rect">
            <a:avLst/>
          </a:prstGeom>
          <a:noFill/>
        </p:spPr>
        <p:txBody>
          <a:bodyPr wrap="square" rtlCol="0">
            <a:spAutoFit/>
          </a:bodyPr>
          <a:lstStyle/>
          <a:p>
            <a:pPr algn="just"/>
            <a:r>
              <a:rPr lang="tr-TR" sz="2400" u="sng" dirty="0">
                <a:latin typeface="Arial" panose="020B0604020202020204" pitchFamily="34" charset="0"/>
                <a:cs typeface="Arial" panose="020B0604020202020204" pitchFamily="34" charset="0"/>
              </a:rPr>
              <a:t>UYGULAMA</a:t>
            </a:r>
            <a:endParaRPr lang="tr-TR" sz="2400" dirty="0"/>
          </a:p>
          <a:p>
            <a:pPr algn="just"/>
            <a:r>
              <a:rPr lang="tr-TR" sz="2400" dirty="0"/>
              <a:t>	</a:t>
            </a:r>
          </a:p>
          <a:p>
            <a:pPr algn="just"/>
            <a:r>
              <a:rPr lang="tr-TR" sz="2400" dirty="0">
                <a:latin typeface="Arial" panose="020B0604020202020204" pitchFamily="34" charset="0"/>
                <a:cs typeface="Arial" panose="020B0604020202020204" pitchFamily="34" charset="0"/>
              </a:rPr>
              <a:t>	Kalan 5.000 TL </a:t>
            </a:r>
            <a:r>
              <a:rPr lang="tr-TR" sz="2400" dirty="0" err="1">
                <a:latin typeface="Arial" panose="020B0604020202020204" pitchFamily="34" charset="0"/>
                <a:cs typeface="Arial" panose="020B0604020202020204" pitchFamily="34" charset="0"/>
              </a:rPr>
              <a:t>nin</a:t>
            </a:r>
            <a:r>
              <a:rPr lang="tr-TR" sz="2400" dirty="0">
                <a:latin typeface="Arial" panose="020B0604020202020204" pitchFamily="34" charset="0"/>
                <a:cs typeface="Arial" panose="020B0604020202020204" pitchFamily="34" charset="0"/>
              </a:rPr>
              <a:t> nedeni bulunamamıştır.</a:t>
            </a:r>
          </a:p>
          <a:p>
            <a:pPr algn="just"/>
            <a:endParaRPr lang="tr-TR" sz="2400" dirty="0">
              <a:latin typeface="Arial" panose="020B0604020202020204" pitchFamily="34" charset="0"/>
              <a:cs typeface="Arial" panose="020B0604020202020204" pitchFamily="34" charset="0"/>
            </a:endParaRPr>
          </a:p>
          <a:p>
            <a:pPr algn="just"/>
            <a:endParaRPr lang="tr-TR" sz="2400"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397 SAYIM TES.FAZLASI		       5.000</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679 DİĞER OLAĞAN DIŞI		         5.000</a:t>
            </a:r>
          </a:p>
          <a:p>
            <a:pPr algn="just"/>
            <a:r>
              <a:rPr lang="tr-TR" b="1" dirty="0">
                <a:latin typeface="Arial" panose="020B0604020202020204" pitchFamily="34" charset="0"/>
                <a:cs typeface="Arial" panose="020B0604020202020204" pitchFamily="34" charset="0"/>
              </a:rPr>
              <a:t>		       GELİR VE KÂRLAR</a:t>
            </a:r>
          </a:p>
          <a:p>
            <a:pPr algn="just"/>
            <a:r>
              <a:rPr lang="tr-TR"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a:t>
            </a:r>
          </a:p>
          <a:p>
            <a:pPr algn="just"/>
            <a:endParaRPr lang="tr-TR" sz="2400" dirty="0">
              <a:latin typeface="Arial" panose="020B0604020202020204" pitchFamily="34" charset="0"/>
              <a:cs typeface="Arial" panose="020B0604020202020204" pitchFamily="34" charset="0"/>
            </a:endParaRPr>
          </a:p>
          <a:p>
            <a:pPr algn="just"/>
            <a:endParaRPr lang="tr-TR" sz="2400" dirty="0"/>
          </a:p>
          <a:p>
            <a:pPr algn="just"/>
            <a:endParaRPr lang="tr-TR" sz="2400" dirty="0">
              <a:solidFill>
                <a:schemeClr val="tx2"/>
              </a:solidFill>
            </a:endParaRPr>
          </a:p>
          <a:p>
            <a:pPr algn="just"/>
            <a:endParaRPr lang="tr-TR" sz="2400" dirty="0">
              <a:solidFill>
                <a:schemeClr val="tx2"/>
              </a:solidFill>
            </a:endParaRPr>
          </a:p>
          <a:p>
            <a:pPr algn="just"/>
            <a:r>
              <a:rPr lang="tr-TR" sz="2400" dirty="0">
                <a:solidFill>
                  <a:schemeClr val="tx2"/>
                </a:solidFill>
              </a:rPr>
              <a:t>						</a:t>
            </a:r>
          </a:p>
        </p:txBody>
      </p:sp>
      <p:cxnSp>
        <p:nvCxnSpPr>
          <p:cNvPr id="3" name="42 Düz Bağlayıcı">
            <a:extLst>
              <a:ext uri="{FF2B5EF4-FFF2-40B4-BE49-F238E27FC236}">
                <a16:creationId xmlns:a16="http://schemas.microsoft.com/office/drawing/2014/main" id="{F822E0C2-063E-B240-B0A9-9594A46F75C4}"/>
              </a:ext>
            </a:extLst>
          </p:cNvPr>
          <p:cNvCxnSpPr>
            <a:cxnSpLocks/>
          </p:cNvCxnSpPr>
          <p:nvPr/>
        </p:nvCxnSpPr>
        <p:spPr>
          <a:xfrm>
            <a:off x="418614" y="3429000"/>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2 Düz Bağlayıcı">
            <a:extLst>
              <a:ext uri="{FF2B5EF4-FFF2-40B4-BE49-F238E27FC236}">
                <a16:creationId xmlns:a16="http://schemas.microsoft.com/office/drawing/2014/main" id="{FC02651F-39D9-2D46-A200-DDF620A5B6BE}"/>
              </a:ext>
            </a:extLst>
          </p:cNvPr>
          <p:cNvCxnSpPr>
            <a:cxnSpLocks/>
          </p:cNvCxnSpPr>
          <p:nvPr/>
        </p:nvCxnSpPr>
        <p:spPr>
          <a:xfrm>
            <a:off x="3339146" y="3429000"/>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34 Düz Bağlayıcı">
            <a:extLst>
              <a:ext uri="{FF2B5EF4-FFF2-40B4-BE49-F238E27FC236}">
                <a16:creationId xmlns:a16="http://schemas.microsoft.com/office/drawing/2014/main" id="{1436E8A5-B8C0-3F43-AE3D-620522B2EA86}"/>
              </a:ext>
            </a:extLst>
          </p:cNvPr>
          <p:cNvCxnSpPr>
            <a:cxnSpLocks/>
          </p:cNvCxnSpPr>
          <p:nvPr/>
        </p:nvCxnSpPr>
        <p:spPr>
          <a:xfrm>
            <a:off x="4788024" y="3429000"/>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34 Düz Bağlayıcı">
            <a:extLst>
              <a:ext uri="{FF2B5EF4-FFF2-40B4-BE49-F238E27FC236}">
                <a16:creationId xmlns:a16="http://schemas.microsoft.com/office/drawing/2014/main" id="{7097969B-8B28-F545-8F26-34D78FB6A224}"/>
              </a:ext>
            </a:extLst>
          </p:cNvPr>
          <p:cNvCxnSpPr>
            <a:cxnSpLocks/>
          </p:cNvCxnSpPr>
          <p:nvPr/>
        </p:nvCxnSpPr>
        <p:spPr>
          <a:xfrm>
            <a:off x="6012160" y="3429000"/>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34 Düz Bağlayıcı">
            <a:extLst>
              <a:ext uri="{FF2B5EF4-FFF2-40B4-BE49-F238E27FC236}">
                <a16:creationId xmlns:a16="http://schemas.microsoft.com/office/drawing/2014/main" id="{80D15E7E-B196-1F4E-8426-E8897D94C8C7}"/>
              </a:ext>
            </a:extLst>
          </p:cNvPr>
          <p:cNvCxnSpPr>
            <a:cxnSpLocks/>
          </p:cNvCxnSpPr>
          <p:nvPr/>
        </p:nvCxnSpPr>
        <p:spPr>
          <a:xfrm>
            <a:off x="7155570" y="3428999"/>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34 Düz Bağlayıcı">
            <a:extLst>
              <a:ext uri="{FF2B5EF4-FFF2-40B4-BE49-F238E27FC236}">
                <a16:creationId xmlns:a16="http://schemas.microsoft.com/office/drawing/2014/main" id="{14CC3DAA-9F85-E547-BCDA-CE343FE7742C}"/>
              </a:ext>
            </a:extLst>
          </p:cNvPr>
          <p:cNvCxnSpPr>
            <a:cxnSpLocks/>
          </p:cNvCxnSpPr>
          <p:nvPr/>
        </p:nvCxnSpPr>
        <p:spPr>
          <a:xfrm>
            <a:off x="413158" y="3406180"/>
            <a:ext cx="0" cy="1906436"/>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42 Düz Bağlayıcı">
            <a:extLst>
              <a:ext uri="{FF2B5EF4-FFF2-40B4-BE49-F238E27FC236}">
                <a16:creationId xmlns:a16="http://schemas.microsoft.com/office/drawing/2014/main" id="{73408CF4-11A2-2B46-B698-16F51D5CEA2A}"/>
              </a:ext>
            </a:extLst>
          </p:cNvPr>
          <p:cNvCxnSpPr>
            <a:cxnSpLocks/>
          </p:cNvCxnSpPr>
          <p:nvPr/>
        </p:nvCxnSpPr>
        <p:spPr>
          <a:xfrm flipV="1">
            <a:off x="413158" y="5312615"/>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42 Düz Bağlayıcı">
            <a:extLst>
              <a:ext uri="{FF2B5EF4-FFF2-40B4-BE49-F238E27FC236}">
                <a16:creationId xmlns:a16="http://schemas.microsoft.com/office/drawing/2014/main" id="{C1AC3B45-7451-C246-9BB5-0783BF1A517B}"/>
              </a:ext>
            </a:extLst>
          </p:cNvPr>
          <p:cNvCxnSpPr>
            <a:cxnSpLocks/>
          </p:cNvCxnSpPr>
          <p:nvPr/>
        </p:nvCxnSpPr>
        <p:spPr>
          <a:xfrm>
            <a:off x="3352665" y="5305739"/>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9139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ppt_x</p:attrName>
                                        </p:attrNameLst>
                                      </p:cBhvr>
                                      <p:tavLst>
                                        <p:tav tm="0">
                                          <p:val>
                                            <p:strVal val="#ppt_x-#ppt_w/2"/>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strVal val="#ppt_h"/>
                                          </p:val>
                                        </p:tav>
                                        <p:tav tm="100000">
                                          <p:val>
                                            <p:strVal val="#ppt_h"/>
                                          </p:val>
                                        </p:tav>
                                      </p:tavLst>
                                    </p:anim>
                                  </p:childTnLst>
                                </p:cTn>
                              </p:par>
                              <p:par>
                                <p:cTn id="18" presetID="37" presetClass="entr" presetSubtype="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900" decel="100000" fill="hold"/>
                                        <p:tgtEl>
                                          <p:spTgt spid="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900" decel="100000" fill="hold"/>
                                        <p:tgtEl>
                                          <p:spTgt spid="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900" decel="100000" fill="hold"/>
                                        <p:tgtEl>
                                          <p:spTgt spid="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900" decel="100000" fill="hold"/>
                                        <p:tgtEl>
                                          <p:spTgt spid="10"/>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42" fill="hold">
                            <p:stCondLst>
                              <p:cond delay="1500"/>
                            </p:stCondLst>
                            <p:childTnLst>
                              <p:par>
                                <p:cTn id="43" presetID="17" presetClass="entr" presetSubtype="8" fill="hold"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ppt_x</p:attrName>
                                        </p:attrNameLst>
                                      </p:cBhvr>
                                      <p:tavLst>
                                        <p:tav tm="0">
                                          <p:val>
                                            <p:strVal val="#ppt_x-#ppt_w/2"/>
                                          </p:val>
                                        </p:tav>
                                        <p:tav tm="100000">
                                          <p:val>
                                            <p:strVal val="#ppt_x"/>
                                          </p:val>
                                        </p:tav>
                                      </p:tavLst>
                                    </p:anim>
                                    <p:anim calcmode="lin" valueType="num">
                                      <p:cBhvr>
                                        <p:cTn id="46" dur="500" fill="hold"/>
                                        <p:tgtEl>
                                          <p:spTgt spid="11"/>
                                        </p:tgtEl>
                                        <p:attrNameLst>
                                          <p:attrName>ppt_y</p:attrName>
                                        </p:attrNameLst>
                                      </p:cBhvr>
                                      <p:tavLst>
                                        <p:tav tm="0">
                                          <p:val>
                                            <p:strVal val="#ppt_y"/>
                                          </p:val>
                                        </p:tav>
                                        <p:tav tm="100000">
                                          <p:val>
                                            <p:strVal val="#ppt_y"/>
                                          </p:val>
                                        </p:tav>
                                      </p:tavLst>
                                    </p:anim>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strVal val="#ppt_h"/>
                                          </p:val>
                                        </p:tav>
                                        <p:tav tm="100000">
                                          <p:val>
                                            <p:strVal val="#ppt_h"/>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ppt_x</p:attrName>
                                        </p:attrNameLst>
                                      </p:cBhvr>
                                      <p:tavLst>
                                        <p:tav tm="0">
                                          <p:val>
                                            <p:strVal val="#ppt_x-#ppt_w/2"/>
                                          </p:val>
                                        </p:tav>
                                        <p:tav tm="100000">
                                          <p:val>
                                            <p:strVal val="#ppt_x"/>
                                          </p:val>
                                        </p:tav>
                                      </p:tavLst>
                                    </p:anim>
                                    <p:anim calcmode="lin" valueType="num">
                                      <p:cBhvr>
                                        <p:cTn id="53" dur="500" fill="hold"/>
                                        <p:tgtEl>
                                          <p:spTgt spid="12"/>
                                        </p:tgtEl>
                                        <p:attrNameLst>
                                          <p:attrName>ppt_y</p:attrName>
                                        </p:attrNameLst>
                                      </p:cBhvr>
                                      <p:tavLst>
                                        <p:tav tm="0">
                                          <p:val>
                                            <p:strVal val="#ppt_y"/>
                                          </p:val>
                                        </p:tav>
                                        <p:tav tm="100000">
                                          <p:val>
                                            <p:strVal val="#ppt_y"/>
                                          </p:val>
                                        </p:tav>
                                      </p:tavLst>
                                    </p:anim>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07504" y="1124744"/>
            <a:ext cx="8583488" cy="7663636"/>
          </a:xfrm>
          <a:prstGeom prst="rect">
            <a:avLst/>
          </a:prstGeom>
          <a:noFill/>
        </p:spPr>
        <p:txBody>
          <a:bodyPr wrap="square" rtlCol="0">
            <a:spAutoFit/>
          </a:bodyPr>
          <a:lstStyle/>
          <a:p>
            <a:pPr algn="just"/>
            <a:r>
              <a:rPr lang="tr-TR" sz="2400" u="sng" dirty="0">
                <a:latin typeface="Arial" panose="020B0604020202020204" pitchFamily="34" charset="0"/>
                <a:cs typeface="Arial" panose="020B0604020202020204" pitchFamily="34" charset="0"/>
              </a:rPr>
              <a:t>UYGULAMA</a:t>
            </a:r>
            <a:endParaRPr lang="tr-TR" sz="2400" dirty="0"/>
          </a:p>
          <a:p>
            <a:pPr algn="just"/>
            <a:r>
              <a:rPr lang="tr-TR" sz="2400" dirty="0"/>
              <a:t>	</a:t>
            </a:r>
          </a:p>
          <a:p>
            <a:pPr algn="just"/>
            <a:r>
              <a:rPr lang="tr-TR" sz="2400" dirty="0">
                <a:latin typeface="Arial" panose="020B0604020202020204" pitchFamily="34" charset="0"/>
                <a:cs typeface="Arial" panose="020B0604020202020204" pitchFamily="34" charset="0"/>
              </a:rPr>
              <a:t>c) Dönem sonunda yapılan envanterde 1 $ = 5 TL iken alınmış 10.000 $ döviz bulunmaktadır. Dönem sonunda 1$ = 6,40 TL </a:t>
            </a:r>
            <a:r>
              <a:rPr lang="tr-TR" sz="2400" dirty="0" err="1">
                <a:latin typeface="Arial" panose="020B0604020202020204" pitchFamily="34" charset="0"/>
                <a:cs typeface="Arial" panose="020B0604020202020204" pitchFamily="34" charset="0"/>
              </a:rPr>
              <a:t>dir</a:t>
            </a:r>
            <a:r>
              <a:rPr lang="tr-TR" sz="2400" dirty="0">
                <a:latin typeface="Arial" panose="020B0604020202020204" pitchFamily="34" charset="0"/>
                <a:cs typeface="Arial" panose="020B0604020202020204" pitchFamily="34" charset="0"/>
              </a:rPr>
              <a:t>.</a:t>
            </a:r>
          </a:p>
          <a:p>
            <a:pPr algn="just"/>
            <a:r>
              <a:rPr lang="tr-TR" sz="2400" dirty="0">
                <a:latin typeface="Arial" panose="020B0604020202020204" pitchFamily="34" charset="0"/>
                <a:cs typeface="Arial" panose="020B0604020202020204" pitchFamily="34" charset="0"/>
              </a:rPr>
              <a:t>10.000 $ x 5 TL = 50.000 TL</a:t>
            </a:r>
          </a:p>
          <a:p>
            <a:pPr algn="just"/>
            <a:r>
              <a:rPr lang="tr-TR" sz="2400" dirty="0">
                <a:latin typeface="Arial" panose="020B0604020202020204" pitchFamily="34" charset="0"/>
                <a:cs typeface="Arial" panose="020B0604020202020204" pitchFamily="34" charset="0"/>
              </a:rPr>
              <a:t>10.000 $ x 6,40 TL = 64.000 TL </a:t>
            </a:r>
          </a:p>
          <a:p>
            <a:pPr algn="just"/>
            <a:r>
              <a:rPr lang="tr-TR" sz="2400" dirty="0">
                <a:latin typeface="Arial" panose="020B0604020202020204" pitchFamily="34" charset="0"/>
                <a:cs typeface="Arial" panose="020B0604020202020204" pitchFamily="34" charset="0"/>
              </a:rPr>
              <a:t> Fark 		         = 14.000 TL</a:t>
            </a:r>
            <a:endParaRPr lang="tr-TR"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100 KASA HS. 			       14.000</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646 KAMBİYO KÂRLARI		         14.000</a:t>
            </a:r>
          </a:p>
          <a:p>
            <a:pPr algn="just"/>
            <a:r>
              <a:rPr lang="tr-TR" b="1"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a:t>
            </a:r>
          </a:p>
          <a:p>
            <a:pPr algn="just"/>
            <a:endParaRPr lang="tr-TR" sz="2400" dirty="0">
              <a:latin typeface="Arial" panose="020B0604020202020204" pitchFamily="34" charset="0"/>
              <a:cs typeface="Arial" panose="020B0604020202020204" pitchFamily="34" charset="0"/>
            </a:endParaRPr>
          </a:p>
          <a:p>
            <a:pPr algn="just"/>
            <a:endParaRPr lang="tr-TR" sz="2400" dirty="0"/>
          </a:p>
          <a:p>
            <a:pPr algn="just"/>
            <a:endParaRPr lang="tr-TR" sz="2400" dirty="0">
              <a:solidFill>
                <a:schemeClr val="tx2"/>
              </a:solidFill>
            </a:endParaRPr>
          </a:p>
          <a:p>
            <a:pPr algn="just"/>
            <a:endParaRPr lang="tr-TR" sz="2400" dirty="0">
              <a:solidFill>
                <a:schemeClr val="tx2"/>
              </a:solidFill>
            </a:endParaRPr>
          </a:p>
          <a:p>
            <a:pPr algn="just"/>
            <a:r>
              <a:rPr lang="tr-TR" sz="2400" dirty="0">
                <a:solidFill>
                  <a:schemeClr val="tx2"/>
                </a:solidFill>
              </a:rPr>
              <a:t>						</a:t>
            </a:r>
          </a:p>
        </p:txBody>
      </p:sp>
      <p:cxnSp>
        <p:nvCxnSpPr>
          <p:cNvPr id="3" name="42 Düz Bağlayıcı">
            <a:extLst>
              <a:ext uri="{FF2B5EF4-FFF2-40B4-BE49-F238E27FC236}">
                <a16:creationId xmlns:a16="http://schemas.microsoft.com/office/drawing/2014/main" id="{F822E0C2-063E-B240-B0A9-9594A46F75C4}"/>
              </a:ext>
            </a:extLst>
          </p:cNvPr>
          <p:cNvCxnSpPr>
            <a:cxnSpLocks/>
          </p:cNvCxnSpPr>
          <p:nvPr/>
        </p:nvCxnSpPr>
        <p:spPr>
          <a:xfrm>
            <a:off x="434152" y="4588881"/>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2 Düz Bağlayıcı">
            <a:extLst>
              <a:ext uri="{FF2B5EF4-FFF2-40B4-BE49-F238E27FC236}">
                <a16:creationId xmlns:a16="http://schemas.microsoft.com/office/drawing/2014/main" id="{FC02651F-39D9-2D46-A200-DDF620A5B6BE}"/>
              </a:ext>
            </a:extLst>
          </p:cNvPr>
          <p:cNvCxnSpPr>
            <a:cxnSpLocks/>
          </p:cNvCxnSpPr>
          <p:nvPr/>
        </p:nvCxnSpPr>
        <p:spPr>
          <a:xfrm>
            <a:off x="3310266" y="4566062"/>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34 Düz Bağlayıcı">
            <a:extLst>
              <a:ext uri="{FF2B5EF4-FFF2-40B4-BE49-F238E27FC236}">
                <a16:creationId xmlns:a16="http://schemas.microsoft.com/office/drawing/2014/main" id="{1436E8A5-B8C0-3F43-AE3D-620522B2EA86}"/>
              </a:ext>
            </a:extLst>
          </p:cNvPr>
          <p:cNvCxnSpPr>
            <a:cxnSpLocks/>
          </p:cNvCxnSpPr>
          <p:nvPr/>
        </p:nvCxnSpPr>
        <p:spPr>
          <a:xfrm>
            <a:off x="4788024" y="4633396"/>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34 Düz Bağlayıcı">
            <a:extLst>
              <a:ext uri="{FF2B5EF4-FFF2-40B4-BE49-F238E27FC236}">
                <a16:creationId xmlns:a16="http://schemas.microsoft.com/office/drawing/2014/main" id="{7097969B-8B28-F545-8F26-34D78FB6A224}"/>
              </a:ext>
            </a:extLst>
          </p:cNvPr>
          <p:cNvCxnSpPr>
            <a:cxnSpLocks/>
          </p:cNvCxnSpPr>
          <p:nvPr/>
        </p:nvCxnSpPr>
        <p:spPr>
          <a:xfrm>
            <a:off x="6012160" y="4611700"/>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34 Düz Bağlayıcı">
            <a:extLst>
              <a:ext uri="{FF2B5EF4-FFF2-40B4-BE49-F238E27FC236}">
                <a16:creationId xmlns:a16="http://schemas.microsoft.com/office/drawing/2014/main" id="{80D15E7E-B196-1F4E-8426-E8897D94C8C7}"/>
              </a:ext>
            </a:extLst>
          </p:cNvPr>
          <p:cNvCxnSpPr>
            <a:cxnSpLocks/>
          </p:cNvCxnSpPr>
          <p:nvPr/>
        </p:nvCxnSpPr>
        <p:spPr>
          <a:xfrm>
            <a:off x="7110458" y="4623109"/>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34 Düz Bağlayıcı">
            <a:extLst>
              <a:ext uri="{FF2B5EF4-FFF2-40B4-BE49-F238E27FC236}">
                <a16:creationId xmlns:a16="http://schemas.microsoft.com/office/drawing/2014/main" id="{14CC3DAA-9F85-E547-BCDA-CE343FE7742C}"/>
              </a:ext>
            </a:extLst>
          </p:cNvPr>
          <p:cNvCxnSpPr>
            <a:cxnSpLocks/>
          </p:cNvCxnSpPr>
          <p:nvPr/>
        </p:nvCxnSpPr>
        <p:spPr>
          <a:xfrm>
            <a:off x="433477" y="4611701"/>
            <a:ext cx="0" cy="1906436"/>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42 Düz Bağlayıcı">
            <a:extLst>
              <a:ext uri="{FF2B5EF4-FFF2-40B4-BE49-F238E27FC236}">
                <a16:creationId xmlns:a16="http://schemas.microsoft.com/office/drawing/2014/main" id="{73408CF4-11A2-2B46-B698-16F51D5CEA2A}"/>
              </a:ext>
            </a:extLst>
          </p:cNvPr>
          <p:cNvCxnSpPr>
            <a:cxnSpLocks/>
          </p:cNvCxnSpPr>
          <p:nvPr/>
        </p:nvCxnSpPr>
        <p:spPr>
          <a:xfrm flipV="1">
            <a:off x="433477" y="6518136"/>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42 Düz Bağlayıcı">
            <a:extLst>
              <a:ext uri="{FF2B5EF4-FFF2-40B4-BE49-F238E27FC236}">
                <a16:creationId xmlns:a16="http://schemas.microsoft.com/office/drawing/2014/main" id="{C1AC3B45-7451-C246-9BB5-0783BF1A517B}"/>
              </a:ext>
            </a:extLst>
          </p:cNvPr>
          <p:cNvCxnSpPr>
            <a:cxnSpLocks/>
          </p:cNvCxnSpPr>
          <p:nvPr/>
        </p:nvCxnSpPr>
        <p:spPr>
          <a:xfrm>
            <a:off x="3310266" y="6495317"/>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2067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ppt_x</p:attrName>
                                        </p:attrNameLst>
                                      </p:cBhvr>
                                      <p:tavLst>
                                        <p:tav tm="0">
                                          <p:val>
                                            <p:strVal val="#ppt_x-#ppt_w/2"/>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strVal val="#ppt_h"/>
                                          </p:val>
                                        </p:tav>
                                        <p:tav tm="100000">
                                          <p:val>
                                            <p:strVal val="#ppt_h"/>
                                          </p:val>
                                        </p:tav>
                                      </p:tavLst>
                                    </p:anim>
                                  </p:childTnLst>
                                </p:cTn>
                              </p:par>
                              <p:par>
                                <p:cTn id="18" presetID="37" presetClass="entr" presetSubtype="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900" decel="100000" fill="hold"/>
                                        <p:tgtEl>
                                          <p:spTgt spid="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900" decel="100000" fill="hold"/>
                                        <p:tgtEl>
                                          <p:spTgt spid="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900" decel="100000" fill="hold"/>
                                        <p:tgtEl>
                                          <p:spTgt spid="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900" decel="100000" fill="hold"/>
                                        <p:tgtEl>
                                          <p:spTgt spid="10"/>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42" fill="hold">
                            <p:stCondLst>
                              <p:cond delay="1500"/>
                            </p:stCondLst>
                            <p:childTnLst>
                              <p:par>
                                <p:cTn id="43" presetID="17" presetClass="entr" presetSubtype="8" fill="hold"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ppt_x</p:attrName>
                                        </p:attrNameLst>
                                      </p:cBhvr>
                                      <p:tavLst>
                                        <p:tav tm="0">
                                          <p:val>
                                            <p:strVal val="#ppt_x-#ppt_w/2"/>
                                          </p:val>
                                        </p:tav>
                                        <p:tav tm="100000">
                                          <p:val>
                                            <p:strVal val="#ppt_x"/>
                                          </p:val>
                                        </p:tav>
                                      </p:tavLst>
                                    </p:anim>
                                    <p:anim calcmode="lin" valueType="num">
                                      <p:cBhvr>
                                        <p:cTn id="46" dur="500" fill="hold"/>
                                        <p:tgtEl>
                                          <p:spTgt spid="11"/>
                                        </p:tgtEl>
                                        <p:attrNameLst>
                                          <p:attrName>ppt_y</p:attrName>
                                        </p:attrNameLst>
                                      </p:cBhvr>
                                      <p:tavLst>
                                        <p:tav tm="0">
                                          <p:val>
                                            <p:strVal val="#ppt_y"/>
                                          </p:val>
                                        </p:tav>
                                        <p:tav tm="100000">
                                          <p:val>
                                            <p:strVal val="#ppt_y"/>
                                          </p:val>
                                        </p:tav>
                                      </p:tavLst>
                                    </p:anim>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strVal val="#ppt_h"/>
                                          </p:val>
                                        </p:tav>
                                        <p:tav tm="100000">
                                          <p:val>
                                            <p:strVal val="#ppt_h"/>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ppt_x</p:attrName>
                                        </p:attrNameLst>
                                      </p:cBhvr>
                                      <p:tavLst>
                                        <p:tav tm="0">
                                          <p:val>
                                            <p:strVal val="#ppt_x-#ppt_w/2"/>
                                          </p:val>
                                        </p:tav>
                                        <p:tav tm="100000">
                                          <p:val>
                                            <p:strVal val="#ppt_x"/>
                                          </p:val>
                                        </p:tav>
                                      </p:tavLst>
                                    </p:anim>
                                    <p:anim calcmode="lin" valueType="num">
                                      <p:cBhvr>
                                        <p:cTn id="53" dur="500" fill="hold"/>
                                        <p:tgtEl>
                                          <p:spTgt spid="12"/>
                                        </p:tgtEl>
                                        <p:attrNameLst>
                                          <p:attrName>ppt_y</p:attrName>
                                        </p:attrNameLst>
                                      </p:cBhvr>
                                      <p:tavLst>
                                        <p:tav tm="0">
                                          <p:val>
                                            <p:strVal val="#ppt_y"/>
                                          </p:val>
                                        </p:tav>
                                        <p:tav tm="100000">
                                          <p:val>
                                            <p:strVal val="#ppt_y"/>
                                          </p:val>
                                        </p:tav>
                                      </p:tavLst>
                                    </p:anim>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251520" y="1052736"/>
            <a:ext cx="8583488" cy="4893647"/>
          </a:xfrm>
          <a:prstGeom prst="rect">
            <a:avLst/>
          </a:prstGeom>
          <a:noFill/>
        </p:spPr>
        <p:txBody>
          <a:bodyPr wrap="square" rtlCol="0">
            <a:spAutoFit/>
          </a:bodyPr>
          <a:lstStyle/>
          <a:p>
            <a:pPr algn="just"/>
            <a:r>
              <a:rPr lang="tr-TR" sz="2400" b="1" i="1" dirty="0">
                <a:latin typeface="Arial" panose="020B0604020202020204" pitchFamily="34" charset="0"/>
                <a:cs typeface="Arial" panose="020B0604020202020204" pitchFamily="34" charset="0"/>
              </a:rPr>
              <a:t>101 ALINAN ÇEKLER HESABININ ENVANTERİ</a:t>
            </a:r>
          </a:p>
          <a:p>
            <a:pPr algn="just"/>
            <a:endParaRPr lang="tr-TR" sz="2400" dirty="0">
              <a:latin typeface="Arial" panose="020B0604020202020204" pitchFamily="34" charset="0"/>
              <a:cs typeface="Arial" panose="020B0604020202020204" pitchFamily="34" charset="0"/>
            </a:endParaRPr>
          </a:p>
          <a:p>
            <a:pPr algn="just"/>
            <a:r>
              <a:rPr lang="tr-TR" sz="2400" dirty="0">
                <a:latin typeface="Arial" panose="020B0604020202020204" pitchFamily="34" charset="0"/>
                <a:cs typeface="Arial" panose="020B0604020202020204" pitchFamily="34" charset="0"/>
              </a:rPr>
              <a:t>	Çekler para dolaşımını kolaylaştırmak amacı ile düzenlenen şekil ve kapsamı kanunla belirlenmiş kıymetli evraktır.</a:t>
            </a:r>
          </a:p>
          <a:p>
            <a:pPr algn="just"/>
            <a:r>
              <a:rPr lang="tr-TR" sz="2400" dirty="0">
                <a:latin typeface="Arial" panose="020B0604020202020204" pitchFamily="34" charset="0"/>
                <a:cs typeface="Arial" panose="020B0604020202020204" pitchFamily="34" charset="0"/>
              </a:rPr>
              <a:t>	İşletmenin elindeki çekler nakitler gibi değerlenir, parasal bir değer olduğundan enflasyon düzeltmesine konu olmaz.</a:t>
            </a:r>
          </a:p>
          <a:p>
            <a:pPr algn="just"/>
            <a:r>
              <a:rPr lang="tr-TR" sz="2400" dirty="0">
                <a:latin typeface="Arial" panose="020B0604020202020204" pitchFamily="34" charset="0"/>
                <a:cs typeface="Arial" panose="020B0604020202020204" pitchFamily="34" charset="0"/>
              </a:rPr>
              <a:t>	Dönem sonlarında çekler sayılarak tutarları hesaplanır. Çeklerin parasal tutarı, geçici sağlamadaki çeklerin tutarına eşitse herhangi bir düzeltme yapılmaz. Fark varsa eksik veya fazla oluşuna göre düzeltme kayıtları yapılır.</a:t>
            </a:r>
            <a:endParaRPr lang="tr-TR" sz="2400" dirty="0"/>
          </a:p>
          <a:p>
            <a:pPr algn="just"/>
            <a:r>
              <a:rPr lang="tr-TR" sz="2400" dirty="0">
                <a:solidFill>
                  <a:schemeClr val="tx2"/>
                </a:solidFill>
              </a:rPr>
              <a:t>									</a:t>
            </a:r>
          </a:p>
        </p:txBody>
      </p:sp>
    </p:spTree>
    <p:extLst>
      <p:ext uri="{BB962C8B-B14F-4D97-AF65-F5344CB8AC3E}">
        <p14:creationId xmlns:p14="http://schemas.microsoft.com/office/powerpoint/2010/main" val="305212417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07504" y="1124744"/>
            <a:ext cx="8583488" cy="6186309"/>
          </a:xfrm>
          <a:prstGeom prst="rect">
            <a:avLst/>
          </a:prstGeom>
          <a:noFill/>
        </p:spPr>
        <p:txBody>
          <a:bodyPr wrap="square" rtlCol="0">
            <a:spAutoFit/>
          </a:bodyPr>
          <a:lstStyle/>
          <a:p>
            <a:pPr algn="just"/>
            <a:r>
              <a:rPr lang="tr-TR" sz="2400" u="sng" dirty="0">
                <a:latin typeface="Arial" panose="020B0604020202020204" pitchFamily="34" charset="0"/>
                <a:cs typeface="Arial" panose="020B0604020202020204" pitchFamily="34" charset="0"/>
              </a:rPr>
              <a:t>UYGULAMALAR</a:t>
            </a:r>
            <a:endParaRPr lang="tr-TR" sz="2400" dirty="0"/>
          </a:p>
          <a:p>
            <a:pPr algn="just"/>
            <a:r>
              <a:rPr lang="tr-TR" sz="2400" dirty="0"/>
              <a:t>	</a:t>
            </a:r>
          </a:p>
          <a:p>
            <a:pPr marL="457200" indent="-457200" algn="just">
              <a:buAutoNum type="alphaLcParenR"/>
            </a:pPr>
            <a:r>
              <a:rPr lang="tr-TR" sz="2400" dirty="0">
                <a:latin typeface="Arial" panose="020B0604020202020204" pitchFamily="34" charset="0"/>
                <a:cs typeface="Arial" panose="020B0604020202020204" pitchFamily="34" charset="0"/>
              </a:rPr>
              <a:t>Dönem sonu envanterinde 30.000 TL </a:t>
            </a:r>
            <a:r>
              <a:rPr lang="tr-TR" sz="2400" dirty="0" err="1">
                <a:latin typeface="Arial" panose="020B0604020202020204" pitchFamily="34" charset="0"/>
                <a:cs typeface="Arial" panose="020B0604020202020204" pitchFamily="34" charset="0"/>
              </a:rPr>
              <a:t>lik</a:t>
            </a:r>
            <a:r>
              <a:rPr lang="tr-TR" sz="2400" dirty="0">
                <a:latin typeface="Arial" panose="020B0604020202020204" pitchFamily="34" charset="0"/>
                <a:cs typeface="Arial" panose="020B0604020202020204" pitchFamily="34" charset="0"/>
              </a:rPr>
              <a:t> çekin kasada bulunmadığı belirlenmiştir.</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197 SAYIM TES.NOKSANI 		       30.000</a:t>
            </a:r>
          </a:p>
          <a:p>
            <a:pPr algn="just"/>
            <a:r>
              <a:rPr lang="tr-TR" b="1" dirty="0">
                <a:latin typeface="Arial" panose="020B0604020202020204" pitchFamily="34" charset="0"/>
                <a:cs typeface="Arial" panose="020B0604020202020204" pitchFamily="34" charset="0"/>
              </a:rPr>
              <a:t>         197.01 Çek Noksanı</a:t>
            </a:r>
          </a:p>
          <a:p>
            <a:pPr algn="just"/>
            <a:endParaRPr lang="tr-TR" b="1" dirty="0">
              <a:latin typeface="Arial" panose="020B0604020202020204" pitchFamily="34" charset="0"/>
              <a:cs typeface="Arial" panose="020B0604020202020204" pitchFamily="34" charset="0"/>
            </a:endParaRPr>
          </a:p>
          <a:p>
            <a:pPr algn="just"/>
            <a:r>
              <a:rPr lang="tr-TR" b="1" dirty="0">
                <a:latin typeface="Arial" panose="020B0604020202020204" pitchFamily="34" charset="0"/>
                <a:cs typeface="Arial" panose="020B0604020202020204" pitchFamily="34" charset="0"/>
              </a:rPr>
              <a:t>		101 ALINAN ÇEKLER		         30.000</a:t>
            </a:r>
          </a:p>
          <a:p>
            <a:pPr algn="just"/>
            <a:r>
              <a:rPr lang="tr-TR" b="1"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a:t>
            </a:r>
          </a:p>
          <a:p>
            <a:pPr algn="just"/>
            <a:endParaRPr lang="tr-TR" sz="2400" dirty="0">
              <a:latin typeface="Arial" panose="020B0604020202020204" pitchFamily="34" charset="0"/>
              <a:cs typeface="Arial" panose="020B0604020202020204" pitchFamily="34" charset="0"/>
            </a:endParaRPr>
          </a:p>
          <a:p>
            <a:pPr algn="just"/>
            <a:endParaRPr lang="tr-TR" sz="2400" dirty="0"/>
          </a:p>
          <a:p>
            <a:pPr algn="just"/>
            <a:endParaRPr lang="tr-TR" sz="2400" dirty="0">
              <a:solidFill>
                <a:schemeClr val="tx2"/>
              </a:solidFill>
            </a:endParaRPr>
          </a:p>
          <a:p>
            <a:pPr algn="just"/>
            <a:endParaRPr lang="tr-TR" sz="2400" dirty="0">
              <a:solidFill>
                <a:schemeClr val="tx2"/>
              </a:solidFill>
            </a:endParaRPr>
          </a:p>
          <a:p>
            <a:pPr algn="just"/>
            <a:r>
              <a:rPr lang="tr-TR" sz="2400" dirty="0">
                <a:solidFill>
                  <a:schemeClr val="tx2"/>
                </a:solidFill>
              </a:rPr>
              <a:t>						</a:t>
            </a:r>
          </a:p>
        </p:txBody>
      </p:sp>
      <p:cxnSp>
        <p:nvCxnSpPr>
          <p:cNvPr id="3" name="42 Düz Bağlayıcı">
            <a:extLst>
              <a:ext uri="{FF2B5EF4-FFF2-40B4-BE49-F238E27FC236}">
                <a16:creationId xmlns:a16="http://schemas.microsoft.com/office/drawing/2014/main" id="{F822E0C2-063E-B240-B0A9-9594A46F75C4}"/>
              </a:ext>
            </a:extLst>
          </p:cNvPr>
          <p:cNvCxnSpPr>
            <a:cxnSpLocks/>
          </p:cNvCxnSpPr>
          <p:nvPr/>
        </p:nvCxnSpPr>
        <p:spPr>
          <a:xfrm>
            <a:off x="418614" y="3068960"/>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2 Düz Bağlayıcı">
            <a:extLst>
              <a:ext uri="{FF2B5EF4-FFF2-40B4-BE49-F238E27FC236}">
                <a16:creationId xmlns:a16="http://schemas.microsoft.com/office/drawing/2014/main" id="{FC02651F-39D9-2D46-A200-DDF620A5B6BE}"/>
              </a:ext>
            </a:extLst>
          </p:cNvPr>
          <p:cNvCxnSpPr>
            <a:cxnSpLocks/>
          </p:cNvCxnSpPr>
          <p:nvPr/>
        </p:nvCxnSpPr>
        <p:spPr>
          <a:xfrm>
            <a:off x="3374102" y="3068960"/>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34 Düz Bağlayıcı">
            <a:extLst>
              <a:ext uri="{FF2B5EF4-FFF2-40B4-BE49-F238E27FC236}">
                <a16:creationId xmlns:a16="http://schemas.microsoft.com/office/drawing/2014/main" id="{1436E8A5-B8C0-3F43-AE3D-620522B2EA86}"/>
              </a:ext>
            </a:extLst>
          </p:cNvPr>
          <p:cNvCxnSpPr>
            <a:cxnSpLocks/>
          </p:cNvCxnSpPr>
          <p:nvPr/>
        </p:nvCxnSpPr>
        <p:spPr>
          <a:xfrm>
            <a:off x="4788024" y="3068958"/>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34 Düz Bağlayıcı">
            <a:extLst>
              <a:ext uri="{FF2B5EF4-FFF2-40B4-BE49-F238E27FC236}">
                <a16:creationId xmlns:a16="http://schemas.microsoft.com/office/drawing/2014/main" id="{7097969B-8B28-F545-8F26-34D78FB6A224}"/>
              </a:ext>
            </a:extLst>
          </p:cNvPr>
          <p:cNvCxnSpPr>
            <a:cxnSpLocks/>
          </p:cNvCxnSpPr>
          <p:nvPr/>
        </p:nvCxnSpPr>
        <p:spPr>
          <a:xfrm>
            <a:off x="6012160" y="3068959"/>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34 Düz Bağlayıcı">
            <a:extLst>
              <a:ext uri="{FF2B5EF4-FFF2-40B4-BE49-F238E27FC236}">
                <a16:creationId xmlns:a16="http://schemas.microsoft.com/office/drawing/2014/main" id="{80D15E7E-B196-1F4E-8426-E8897D94C8C7}"/>
              </a:ext>
            </a:extLst>
          </p:cNvPr>
          <p:cNvCxnSpPr>
            <a:cxnSpLocks/>
          </p:cNvCxnSpPr>
          <p:nvPr/>
        </p:nvCxnSpPr>
        <p:spPr>
          <a:xfrm>
            <a:off x="7190526" y="3068960"/>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34 Düz Bağlayıcı">
            <a:extLst>
              <a:ext uri="{FF2B5EF4-FFF2-40B4-BE49-F238E27FC236}">
                <a16:creationId xmlns:a16="http://schemas.microsoft.com/office/drawing/2014/main" id="{14CC3DAA-9F85-E547-BCDA-CE343FE7742C}"/>
              </a:ext>
            </a:extLst>
          </p:cNvPr>
          <p:cNvCxnSpPr>
            <a:cxnSpLocks/>
          </p:cNvCxnSpPr>
          <p:nvPr/>
        </p:nvCxnSpPr>
        <p:spPr>
          <a:xfrm>
            <a:off x="433477" y="3046139"/>
            <a:ext cx="0" cy="1906436"/>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42 Düz Bağlayıcı">
            <a:extLst>
              <a:ext uri="{FF2B5EF4-FFF2-40B4-BE49-F238E27FC236}">
                <a16:creationId xmlns:a16="http://schemas.microsoft.com/office/drawing/2014/main" id="{73408CF4-11A2-2B46-B698-16F51D5CEA2A}"/>
              </a:ext>
            </a:extLst>
          </p:cNvPr>
          <p:cNvCxnSpPr>
            <a:cxnSpLocks/>
          </p:cNvCxnSpPr>
          <p:nvPr/>
        </p:nvCxnSpPr>
        <p:spPr>
          <a:xfrm flipV="1">
            <a:off x="418614" y="4975395"/>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42 Düz Bağlayıcı">
            <a:extLst>
              <a:ext uri="{FF2B5EF4-FFF2-40B4-BE49-F238E27FC236}">
                <a16:creationId xmlns:a16="http://schemas.microsoft.com/office/drawing/2014/main" id="{C1AC3B45-7451-C246-9BB5-0783BF1A517B}"/>
              </a:ext>
            </a:extLst>
          </p:cNvPr>
          <p:cNvCxnSpPr>
            <a:cxnSpLocks/>
          </p:cNvCxnSpPr>
          <p:nvPr/>
        </p:nvCxnSpPr>
        <p:spPr>
          <a:xfrm>
            <a:off x="3398848" y="4918347"/>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7336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ppt_x</p:attrName>
                                        </p:attrNameLst>
                                      </p:cBhvr>
                                      <p:tavLst>
                                        <p:tav tm="0">
                                          <p:val>
                                            <p:strVal val="#ppt_x-#ppt_w/2"/>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strVal val="#ppt_h"/>
                                          </p:val>
                                        </p:tav>
                                        <p:tav tm="100000">
                                          <p:val>
                                            <p:strVal val="#ppt_h"/>
                                          </p:val>
                                        </p:tav>
                                      </p:tavLst>
                                    </p:anim>
                                  </p:childTnLst>
                                </p:cTn>
                              </p:par>
                              <p:par>
                                <p:cTn id="18" presetID="37" presetClass="entr" presetSubtype="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900" decel="100000" fill="hold"/>
                                        <p:tgtEl>
                                          <p:spTgt spid="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900" decel="100000" fill="hold"/>
                                        <p:tgtEl>
                                          <p:spTgt spid="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900" decel="100000" fill="hold"/>
                                        <p:tgtEl>
                                          <p:spTgt spid="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900" decel="100000" fill="hold"/>
                                        <p:tgtEl>
                                          <p:spTgt spid="10"/>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42" fill="hold">
                            <p:stCondLst>
                              <p:cond delay="1500"/>
                            </p:stCondLst>
                            <p:childTnLst>
                              <p:par>
                                <p:cTn id="43" presetID="17" presetClass="entr" presetSubtype="8" fill="hold"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ppt_x</p:attrName>
                                        </p:attrNameLst>
                                      </p:cBhvr>
                                      <p:tavLst>
                                        <p:tav tm="0">
                                          <p:val>
                                            <p:strVal val="#ppt_x-#ppt_w/2"/>
                                          </p:val>
                                        </p:tav>
                                        <p:tav tm="100000">
                                          <p:val>
                                            <p:strVal val="#ppt_x"/>
                                          </p:val>
                                        </p:tav>
                                      </p:tavLst>
                                    </p:anim>
                                    <p:anim calcmode="lin" valueType="num">
                                      <p:cBhvr>
                                        <p:cTn id="46" dur="500" fill="hold"/>
                                        <p:tgtEl>
                                          <p:spTgt spid="11"/>
                                        </p:tgtEl>
                                        <p:attrNameLst>
                                          <p:attrName>ppt_y</p:attrName>
                                        </p:attrNameLst>
                                      </p:cBhvr>
                                      <p:tavLst>
                                        <p:tav tm="0">
                                          <p:val>
                                            <p:strVal val="#ppt_y"/>
                                          </p:val>
                                        </p:tav>
                                        <p:tav tm="100000">
                                          <p:val>
                                            <p:strVal val="#ppt_y"/>
                                          </p:val>
                                        </p:tav>
                                      </p:tavLst>
                                    </p:anim>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strVal val="#ppt_h"/>
                                          </p:val>
                                        </p:tav>
                                        <p:tav tm="100000">
                                          <p:val>
                                            <p:strVal val="#ppt_h"/>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ppt_x</p:attrName>
                                        </p:attrNameLst>
                                      </p:cBhvr>
                                      <p:tavLst>
                                        <p:tav tm="0">
                                          <p:val>
                                            <p:strVal val="#ppt_x-#ppt_w/2"/>
                                          </p:val>
                                        </p:tav>
                                        <p:tav tm="100000">
                                          <p:val>
                                            <p:strVal val="#ppt_x"/>
                                          </p:val>
                                        </p:tav>
                                      </p:tavLst>
                                    </p:anim>
                                    <p:anim calcmode="lin" valueType="num">
                                      <p:cBhvr>
                                        <p:cTn id="53" dur="500" fill="hold"/>
                                        <p:tgtEl>
                                          <p:spTgt spid="12"/>
                                        </p:tgtEl>
                                        <p:attrNameLst>
                                          <p:attrName>ppt_y</p:attrName>
                                        </p:attrNameLst>
                                      </p:cBhvr>
                                      <p:tavLst>
                                        <p:tav tm="0">
                                          <p:val>
                                            <p:strVal val="#ppt_y"/>
                                          </p:val>
                                        </p:tav>
                                        <p:tav tm="100000">
                                          <p:val>
                                            <p:strVal val="#ppt_y"/>
                                          </p:val>
                                        </p:tav>
                                      </p:tavLst>
                                    </p:anim>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07504" y="1124744"/>
            <a:ext cx="8583488" cy="5909310"/>
          </a:xfrm>
          <a:prstGeom prst="rect">
            <a:avLst/>
          </a:prstGeom>
          <a:noFill/>
        </p:spPr>
        <p:txBody>
          <a:bodyPr wrap="square" rtlCol="0">
            <a:spAutoFit/>
          </a:bodyPr>
          <a:lstStyle/>
          <a:p>
            <a:pPr algn="just"/>
            <a:r>
              <a:rPr lang="tr-TR" sz="2400" u="sng" dirty="0">
                <a:latin typeface="Arial" panose="020B0604020202020204" pitchFamily="34" charset="0"/>
                <a:cs typeface="Arial" panose="020B0604020202020204" pitchFamily="34" charset="0"/>
              </a:rPr>
              <a:t>UYGULAMALAR</a:t>
            </a:r>
            <a:endParaRPr lang="tr-TR" sz="2400" dirty="0"/>
          </a:p>
          <a:p>
            <a:pPr algn="just"/>
            <a:r>
              <a:rPr lang="tr-TR" sz="2400" dirty="0"/>
              <a:t>	</a:t>
            </a:r>
          </a:p>
          <a:p>
            <a:pPr marL="457200" indent="-457200" algn="just">
              <a:buAutoNum type="alphaLcParenR"/>
            </a:pPr>
            <a:r>
              <a:rPr lang="tr-TR" sz="2400" dirty="0">
                <a:latin typeface="Arial" panose="020B0604020202020204" pitchFamily="34" charset="0"/>
                <a:cs typeface="Arial" panose="020B0604020202020204" pitchFamily="34" charset="0"/>
              </a:rPr>
              <a:t>Yapılan incelemeler sonucunda çekin satıcılara verildiği ve kaydın unutulduğu </a:t>
            </a:r>
            <a:r>
              <a:rPr lang="tr-TR" sz="2400" dirty="0" err="1">
                <a:latin typeface="Arial" panose="020B0604020202020204" pitchFamily="34" charset="0"/>
                <a:cs typeface="Arial" panose="020B0604020202020204" pitchFamily="34" charset="0"/>
              </a:rPr>
              <a:t>anlaşılmışıtır</a:t>
            </a:r>
            <a:r>
              <a:rPr lang="tr-TR" sz="2400" dirty="0">
                <a:latin typeface="Arial" panose="020B0604020202020204" pitchFamily="34" charset="0"/>
                <a:cs typeface="Arial" panose="020B0604020202020204" pitchFamily="34" charset="0"/>
              </a:rPr>
              <a:t>.</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320 SATICILAR	 		       30.000</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197 SAYIM TES</a:t>
            </a:r>
            <a:r>
              <a:rPr lang="tr-TR" b="1">
                <a:latin typeface="Arial" panose="020B0604020202020204" pitchFamily="34" charset="0"/>
                <a:cs typeface="Arial" panose="020B0604020202020204" pitchFamily="34" charset="0"/>
              </a:rPr>
              <a:t>.NOKSANI	         </a:t>
            </a:r>
            <a:r>
              <a:rPr lang="tr-TR" b="1" dirty="0">
                <a:latin typeface="Arial" panose="020B0604020202020204" pitchFamily="34" charset="0"/>
                <a:cs typeface="Arial" panose="020B0604020202020204" pitchFamily="34" charset="0"/>
              </a:rPr>
              <a:t>30.000</a:t>
            </a:r>
          </a:p>
          <a:p>
            <a:pPr algn="just"/>
            <a:r>
              <a:rPr lang="tr-TR" b="1"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a:t>
            </a:r>
          </a:p>
          <a:p>
            <a:pPr algn="just"/>
            <a:endParaRPr lang="tr-TR" sz="2400" dirty="0">
              <a:latin typeface="Arial" panose="020B0604020202020204" pitchFamily="34" charset="0"/>
              <a:cs typeface="Arial" panose="020B0604020202020204" pitchFamily="34" charset="0"/>
            </a:endParaRPr>
          </a:p>
          <a:p>
            <a:pPr algn="just"/>
            <a:endParaRPr lang="tr-TR" sz="2400" dirty="0"/>
          </a:p>
          <a:p>
            <a:pPr algn="just"/>
            <a:endParaRPr lang="tr-TR" sz="2400" dirty="0">
              <a:solidFill>
                <a:schemeClr val="tx2"/>
              </a:solidFill>
            </a:endParaRPr>
          </a:p>
          <a:p>
            <a:pPr algn="just"/>
            <a:endParaRPr lang="tr-TR" sz="2400" dirty="0">
              <a:solidFill>
                <a:schemeClr val="tx2"/>
              </a:solidFill>
            </a:endParaRPr>
          </a:p>
          <a:p>
            <a:pPr algn="just"/>
            <a:r>
              <a:rPr lang="tr-TR" sz="2400" dirty="0">
                <a:solidFill>
                  <a:schemeClr val="tx2"/>
                </a:solidFill>
              </a:rPr>
              <a:t>						</a:t>
            </a:r>
          </a:p>
        </p:txBody>
      </p:sp>
      <p:cxnSp>
        <p:nvCxnSpPr>
          <p:cNvPr id="3" name="42 Düz Bağlayıcı">
            <a:extLst>
              <a:ext uri="{FF2B5EF4-FFF2-40B4-BE49-F238E27FC236}">
                <a16:creationId xmlns:a16="http://schemas.microsoft.com/office/drawing/2014/main" id="{F822E0C2-063E-B240-B0A9-9594A46F75C4}"/>
              </a:ext>
            </a:extLst>
          </p:cNvPr>
          <p:cNvCxnSpPr>
            <a:cxnSpLocks/>
          </p:cNvCxnSpPr>
          <p:nvPr/>
        </p:nvCxnSpPr>
        <p:spPr>
          <a:xfrm>
            <a:off x="418614" y="3068960"/>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2 Düz Bağlayıcı">
            <a:extLst>
              <a:ext uri="{FF2B5EF4-FFF2-40B4-BE49-F238E27FC236}">
                <a16:creationId xmlns:a16="http://schemas.microsoft.com/office/drawing/2014/main" id="{FC02651F-39D9-2D46-A200-DDF620A5B6BE}"/>
              </a:ext>
            </a:extLst>
          </p:cNvPr>
          <p:cNvCxnSpPr>
            <a:cxnSpLocks/>
          </p:cNvCxnSpPr>
          <p:nvPr/>
        </p:nvCxnSpPr>
        <p:spPr>
          <a:xfrm>
            <a:off x="3374102" y="3068960"/>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34 Düz Bağlayıcı">
            <a:extLst>
              <a:ext uri="{FF2B5EF4-FFF2-40B4-BE49-F238E27FC236}">
                <a16:creationId xmlns:a16="http://schemas.microsoft.com/office/drawing/2014/main" id="{1436E8A5-B8C0-3F43-AE3D-620522B2EA86}"/>
              </a:ext>
            </a:extLst>
          </p:cNvPr>
          <p:cNvCxnSpPr>
            <a:cxnSpLocks/>
          </p:cNvCxnSpPr>
          <p:nvPr/>
        </p:nvCxnSpPr>
        <p:spPr>
          <a:xfrm>
            <a:off x="4788024" y="3068958"/>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34 Düz Bağlayıcı">
            <a:extLst>
              <a:ext uri="{FF2B5EF4-FFF2-40B4-BE49-F238E27FC236}">
                <a16:creationId xmlns:a16="http://schemas.microsoft.com/office/drawing/2014/main" id="{7097969B-8B28-F545-8F26-34D78FB6A224}"/>
              </a:ext>
            </a:extLst>
          </p:cNvPr>
          <p:cNvCxnSpPr>
            <a:cxnSpLocks/>
          </p:cNvCxnSpPr>
          <p:nvPr/>
        </p:nvCxnSpPr>
        <p:spPr>
          <a:xfrm>
            <a:off x="6012160" y="3068959"/>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34 Düz Bağlayıcı">
            <a:extLst>
              <a:ext uri="{FF2B5EF4-FFF2-40B4-BE49-F238E27FC236}">
                <a16:creationId xmlns:a16="http://schemas.microsoft.com/office/drawing/2014/main" id="{80D15E7E-B196-1F4E-8426-E8897D94C8C7}"/>
              </a:ext>
            </a:extLst>
          </p:cNvPr>
          <p:cNvCxnSpPr>
            <a:cxnSpLocks/>
          </p:cNvCxnSpPr>
          <p:nvPr/>
        </p:nvCxnSpPr>
        <p:spPr>
          <a:xfrm>
            <a:off x="7190526" y="3068960"/>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34 Düz Bağlayıcı">
            <a:extLst>
              <a:ext uri="{FF2B5EF4-FFF2-40B4-BE49-F238E27FC236}">
                <a16:creationId xmlns:a16="http://schemas.microsoft.com/office/drawing/2014/main" id="{14CC3DAA-9F85-E547-BCDA-CE343FE7742C}"/>
              </a:ext>
            </a:extLst>
          </p:cNvPr>
          <p:cNvCxnSpPr>
            <a:cxnSpLocks/>
          </p:cNvCxnSpPr>
          <p:nvPr/>
        </p:nvCxnSpPr>
        <p:spPr>
          <a:xfrm>
            <a:off x="433477" y="3046139"/>
            <a:ext cx="0" cy="1906436"/>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42 Düz Bağlayıcı">
            <a:extLst>
              <a:ext uri="{FF2B5EF4-FFF2-40B4-BE49-F238E27FC236}">
                <a16:creationId xmlns:a16="http://schemas.microsoft.com/office/drawing/2014/main" id="{73408CF4-11A2-2B46-B698-16F51D5CEA2A}"/>
              </a:ext>
            </a:extLst>
          </p:cNvPr>
          <p:cNvCxnSpPr>
            <a:cxnSpLocks/>
          </p:cNvCxnSpPr>
          <p:nvPr/>
        </p:nvCxnSpPr>
        <p:spPr>
          <a:xfrm flipV="1">
            <a:off x="418614" y="4975395"/>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42 Düz Bağlayıcı">
            <a:extLst>
              <a:ext uri="{FF2B5EF4-FFF2-40B4-BE49-F238E27FC236}">
                <a16:creationId xmlns:a16="http://schemas.microsoft.com/office/drawing/2014/main" id="{C1AC3B45-7451-C246-9BB5-0783BF1A517B}"/>
              </a:ext>
            </a:extLst>
          </p:cNvPr>
          <p:cNvCxnSpPr>
            <a:cxnSpLocks/>
          </p:cNvCxnSpPr>
          <p:nvPr/>
        </p:nvCxnSpPr>
        <p:spPr>
          <a:xfrm>
            <a:off x="3398848" y="4918347"/>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5662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ppt_x</p:attrName>
                                        </p:attrNameLst>
                                      </p:cBhvr>
                                      <p:tavLst>
                                        <p:tav tm="0">
                                          <p:val>
                                            <p:strVal val="#ppt_x-#ppt_w/2"/>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strVal val="#ppt_h"/>
                                          </p:val>
                                        </p:tav>
                                        <p:tav tm="100000">
                                          <p:val>
                                            <p:strVal val="#ppt_h"/>
                                          </p:val>
                                        </p:tav>
                                      </p:tavLst>
                                    </p:anim>
                                  </p:childTnLst>
                                </p:cTn>
                              </p:par>
                              <p:par>
                                <p:cTn id="18" presetID="37" presetClass="entr" presetSubtype="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900" decel="100000" fill="hold"/>
                                        <p:tgtEl>
                                          <p:spTgt spid="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900" decel="100000" fill="hold"/>
                                        <p:tgtEl>
                                          <p:spTgt spid="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900" decel="100000" fill="hold"/>
                                        <p:tgtEl>
                                          <p:spTgt spid="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900" decel="100000" fill="hold"/>
                                        <p:tgtEl>
                                          <p:spTgt spid="10"/>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42" fill="hold">
                            <p:stCondLst>
                              <p:cond delay="1500"/>
                            </p:stCondLst>
                            <p:childTnLst>
                              <p:par>
                                <p:cTn id="43" presetID="17" presetClass="entr" presetSubtype="8" fill="hold"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ppt_x</p:attrName>
                                        </p:attrNameLst>
                                      </p:cBhvr>
                                      <p:tavLst>
                                        <p:tav tm="0">
                                          <p:val>
                                            <p:strVal val="#ppt_x-#ppt_w/2"/>
                                          </p:val>
                                        </p:tav>
                                        <p:tav tm="100000">
                                          <p:val>
                                            <p:strVal val="#ppt_x"/>
                                          </p:val>
                                        </p:tav>
                                      </p:tavLst>
                                    </p:anim>
                                    <p:anim calcmode="lin" valueType="num">
                                      <p:cBhvr>
                                        <p:cTn id="46" dur="500" fill="hold"/>
                                        <p:tgtEl>
                                          <p:spTgt spid="11"/>
                                        </p:tgtEl>
                                        <p:attrNameLst>
                                          <p:attrName>ppt_y</p:attrName>
                                        </p:attrNameLst>
                                      </p:cBhvr>
                                      <p:tavLst>
                                        <p:tav tm="0">
                                          <p:val>
                                            <p:strVal val="#ppt_y"/>
                                          </p:val>
                                        </p:tav>
                                        <p:tav tm="100000">
                                          <p:val>
                                            <p:strVal val="#ppt_y"/>
                                          </p:val>
                                        </p:tav>
                                      </p:tavLst>
                                    </p:anim>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strVal val="#ppt_h"/>
                                          </p:val>
                                        </p:tav>
                                        <p:tav tm="100000">
                                          <p:val>
                                            <p:strVal val="#ppt_h"/>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ppt_x</p:attrName>
                                        </p:attrNameLst>
                                      </p:cBhvr>
                                      <p:tavLst>
                                        <p:tav tm="0">
                                          <p:val>
                                            <p:strVal val="#ppt_x-#ppt_w/2"/>
                                          </p:val>
                                        </p:tav>
                                        <p:tav tm="100000">
                                          <p:val>
                                            <p:strVal val="#ppt_x"/>
                                          </p:val>
                                        </p:tav>
                                      </p:tavLst>
                                    </p:anim>
                                    <p:anim calcmode="lin" valueType="num">
                                      <p:cBhvr>
                                        <p:cTn id="53" dur="500" fill="hold"/>
                                        <p:tgtEl>
                                          <p:spTgt spid="12"/>
                                        </p:tgtEl>
                                        <p:attrNameLst>
                                          <p:attrName>ppt_y</p:attrName>
                                        </p:attrNameLst>
                                      </p:cBhvr>
                                      <p:tavLst>
                                        <p:tav tm="0">
                                          <p:val>
                                            <p:strVal val="#ppt_y"/>
                                          </p:val>
                                        </p:tav>
                                        <p:tav tm="100000">
                                          <p:val>
                                            <p:strVal val="#ppt_y"/>
                                          </p:val>
                                        </p:tav>
                                      </p:tavLst>
                                    </p:anim>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24273" y="2060848"/>
            <a:ext cx="8583488" cy="5909310"/>
          </a:xfrm>
          <a:prstGeom prst="rect">
            <a:avLst/>
          </a:prstGeom>
          <a:noFill/>
        </p:spPr>
        <p:txBody>
          <a:bodyPr wrap="square" rtlCol="0">
            <a:spAutoFit/>
          </a:bodyPr>
          <a:lstStyle/>
          <a:p>
            <a:pPr algn="just"/>
            <a:r>
              <a:rPr lang="tr-TR" sz="2400" u="sng" dirty="0">
                <a:latin typeface="Arial" panose="020B0604020202020204" pitchFamily="34" charset="0"/>
                <a:cs typeface="Arial" panose="020B0604020202020204" pitchFamily="34" charset="0"/>
              </a:rPr>
              <a:t>UYGULAMALAR</a:t>
            </a:r>
            <a:r>
              <a:rPr lang="tr-TR" sz="2400" u="sng" dirty="0"/>
              <a:t>  (</a:t>
            </a:r>
            <a:r>
              <a:rPr lang="tr-TR" sz="2400" u="sng" dirty="0">
                <a:latin typeface="Arial" panose="020B0604020202020204" pitchFamily="34" charset="0"/>
                <a:cs typeface="Arial" panose="020B0604020202020204" pitchFamily="34" charset="0"/>
              </a:rPr>
              <a:t>2</a:t>
            </a:r>
            <a:r>
              <a:rPr lang="tr-TR" sz="2400" dirty="0"/>
              <a:t>)</a:t>
            </a:r>
          </a:p>
          <a:p>
            <a:pPr algn="just"/>
            <a:r>
              <a:rPr lang="tr-TR" sz="2400" dirty="0"/>
              <a:t>	</a:t>
            </a:r>
            <a:r>
              <a:rPr lang="tr-TR" sz="2400" dirty="0">
                <a:latin typeface="Arial" panose="020B0604020202020204" pitchFamily="34" charset="0"/>
                <a:cs typeface="Arial" panose="020B0604020202020204" pitchFamily="34" charset="0"/>
              </a:rPr>
              <a:t>İşletme satılmak üzere daha önce komisyoncuya 140.000 TL değerinde mal göndermiştir. Gönderildiğinde yapılan kayıt. </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157 DİĞER STOKLAR	 		     140.000</a:t>
            </a:r>
          </a:p>
          <a:p>
            <a:pPr algn="just"/>
            <a:r>
              <a:rPr lang="tr-TR" b="1" dirty="0">
                <a:latin typeface="Arial" panose="020B0604020202020204" pitchFamily="34" charset="0"/>
                <a:cs typeface="Arial" panose="020B0604020202020204" pitchFamily="34" charset="0"/>
              </a:rPr>
              <a:t>         157.03 </a:t>
            </a:r>
            <a:r>
              <a:rPr lang="tr-TR" b="1" dirty="0" err="1">
                <a:latin typeface="Arial" panose="020B0604020202020204" pitchFamily="34" charset="0"/>
                <a:cs typeface="Arial" panose="020B0604020202020204" pitchFamily="34" charset="0"/>
              </a:rPr>
              <a:t>Kom.Gönderilen</a:t>
            </a:r>
            <a:endParaRPr lang="tr-TR" b="1" dirty="0">
              <a:latin typeface="Arial" panose="020B0604020202020204" pitchFamily="34" charset="0"/>
              <a:cs typeface="Arial" panose="020B0604020202020204" pitchFamily="34" charset="0"/>
            </a:endParaRP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153 TİCARİ MALLAR		         140.000</a:t>
            </a:r>
          </a:p>
          <a:p>
            <a:pPr algn="just"/>
            <a:r>
              <a:rPr lang="tr-TR" b="1"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a:t>
            </a:r>
          </a:p>
          <a:p>
            <a:pPr algn="just"/>
            <a:endParaRPr lang="tr-TR" sz="2400" dirty="0">
              <a:latin typeface="Arial" panose="020B0604020202020204" pitchFamily="34" charset="0"/>
              <a:cs typeface="Arial" panose="020B0604020202020204" pitchFamily="34" charset="0"/>
            </a:endParaRPr>
          </a:p>
          <a:p>
            <a:pPr algn="just"/>
            <a:endParaRPr lang="tr-TR" sz="2400" dirty="0"/>
          </a:p>
          <a:p>
            <a:pPr algn="just"/>
            <a:endParaRPr lang="tr-TR" sz="2400" dirty="0">
              <a:solidFill>
                <a:schemeClr val="tx2"/>
              </a:solidFill>
            </a:endParaRPr>
          </a:p>
          <a:p>
            <a:pPr algn="just"/>
            <a:endParaRPr lang="tr-TR" sz="2400" dirty="0">
              <a:solidFill>
                <a:schemeClr val="tx2"/>
              </a:solidFill>
            </a:endParaRPr>
          </a:p>
          <a:p>
            <a:pPr algn="just"/>
            <a:r>
              <a:rPr lang="tr-TR" sz="2400" dirty="0">
                <a:solidFill>
                  <a:schemeClr val="tx2"/>
                </a:solidFill>
              </a:rPr>
              <a:t>						</a:t>
            </a:r>
          </a:p>
        </p:txBody>
      </p:sp>
      <p:cxnSp>
        <p:nvCxnSpPr>
          <p:cNvPr id="3" name="42 Düz Bağlayıcı">
            <a:extLst>
              <a:ext uri="{FF2B5EF4-FFF2-40B4-BE49-F238E27FC236}">
                <a16:creationId xmlns:a16="http://schemas.microsoft.com/office/drawing/2014/main" id="{F822E0C2-063E-B240-B0A9-9594A46F75C4}"/>
              </a:ext>
            </a:extLst>
          </p:cNvPr>
          <p:cNvCxnSpPr>
            <a:cxnSpLocks/>
          </p:cNvCxnSpPr>
          <p:nvPr/>
        </p:nvCxnSpPr>
        <p:spPr>
          <a:xfrm>
            <a:off x="290569" y="3910950"/>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2 Düz Bağlayıcı">
            <a:extLst>
              <a:ext uri="{FF2B5EF4-FFF2-40B4-BE49-F238E27FC236}">
                <a16:creationId xmlns:a16="http://schemas.microsoft.com/office/drawing/2014/main" id="{FC02651F-39D9-2D46-A200-DDF620A5B6BE}"/>
              </a:ext>
            </a:extLst>
          </p:cNvPr>
          <p:cNvCxnSpPr>
            <a:cxnSpLocks/>
          </p:cNvCxnSpPr>
          <p:nvPr/>
        </p:nvCxnSpPr>
        <p:spPr>
          <a:xfrm>
            <a:off x="3279530" y="3899541"/>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34 Düz Bağlayıcı">
            <a:extLst>
              <a:ext uri="{FF2B5EF4-FFF2-40B4-BE49-F238E27FC236}">
                <a16:creationId xmlns:a16="http://schemas.microsoft.com/office/drawing/2014/main" id="{1436E8A5-B8C0-3F43-AE3D-620522B2EA86}"/>
              </a:ext>
            </a:extLst>
          </p:cNvPr>
          <p:cNvCxnSpPr>
            <a:cxnSpLocks/>
          </p:cNvCxnSpPr>
          <p:nvPr/>
        </p:nvCxnSpPr>
        <p:spPr>
          <a:xfrm>
            <a:off x="4788024" y="3922360"/>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34 Düz Bağlayıcı">
            <a:extLst>
              <a:ext uri="{FF2B5EF4-FFF2-40B4-BE49-F238E27FC236}">
                <a16:creationId xmlns:a16="http://schemas.microsoft.com/office/drawing/2014/main" id="{7097969B-8B28-F545-8F26-34D78FB6A224}"/>
              </a:ext>
            </a:extLst>
          </p:cNvPr>
          <p:cNvCxnSpPr>
            <a:cxnSpLocks/>
          </p:cNvCxnSpPr>
          <p:nvPr/>
        </p:nvCxnSpPr>
        <p:spPr>
          <a:xfrm>
            <a:off x="6017059" y="3899541"/>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34 Düz Bağlayıcı">
            <a:extLst>
              <a:ext uri="{FF2B5EF4-FFF2-40B4-BE49-F238E27FC236}">
                <a16:creationId xmlns:a16="http://schemas.microsoft.com/office/drawing/2014/main" id="{80D15E7E-B196-1F4E-8426-E8897D94C8C7}"/>
              </a:ext>
            </a:extLst>
          </p:cNvPr>
          <p:cNvCxnSpPr>
            <a:cxnSpLocks/>
          </p:cNvCxnSpPr>
          <p:nvPr/>
        </p:nvCxnSpPr>
        <p:spPr>
          <a:xfrm>
            <a:off x="7137396" y="3910950"/>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34 Düz Bağlayıcı">
            <a:extLst>
              <a:ext uri="{FF2B5EF4-FFF2-40B4-BE49-F238E27FC236}">
                <a16:creationId xmlns:a16="http://schemas.microsoft.com/office/drawing/2014/main" id="{14CC3DAA-9F85-E547-BCDA-CE343FE7742C}"/>
              </a:ext>
            </a:extLst>
          </p:cNvPr>
          <p:cNvCxnSpPr>
            <a:cxnSpLocks/>
          </p:cNvCxnSpPr>
          <p:nvPr/>
        </p:nvCxnSpPr>
        <p:spPr>
          <a:xfrm>
            <a:off x="308663" y="3899541"/>
            <a:ext cx="0" cy="1906436"/>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42 Düz Bağlayıcı">
            <a:extLst>
              <a:ext uri="{FF2B5EF4-FFF2-40B4-BE49-F238E27FC236}">
                <a16:creationId xmlns:a16="http://schemas.microsoft.com/office/drawing/2014/main" id="{73408CF4-11A2-2B46-B698-16F51D5CEA2A}"/>
              </a:ext>
            </a:extLst>
          </p:cNvPr>
          <p:cNvCxnSpPr>
            <a:cxnSpLocks/>
          </p:cNvCxnSpPr>
          <p:nvPr/>
        </p:nvCxnSpPr>
        <p:spPr>
          <a:xfrm flipV="1">
            <a:off x="290569" y="5794567"/>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42 Düz Bağlayıcı">
            <a:extLst>
              <a:ext uri="{FF2B5EF4-FFF2-40B4-BE49-F238E27FC236}">
                <a16:creationId xmlns:a16="http://schemas.microsoft.com/office/drawing/2014/main" id="{C1AC3B45-7451-C246-9BB5-0783BF1A517B}"/>
              </a:ext>
            </a:extLst>
          </p:cNvPr>
          <p:cNvCxnSpPr>
            <a:cxnSpLocks/>
          </p:cNvCxnSpPr>
          <p:nvPr/>
        </p:nvCxnSpPr>
        <p:spPr>
          <a:xfrm>
            <a:off x="3365152" y="5807858"/>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4952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ppt_x</p:attrName>
                                        </p:attrNameLst>
                                      </p:cBhvr>
                                      <p:tavLst>
                                        <p:tav tm="0">
                                          <p:val>
                                            <p:strVal val="#ppt_x-#ppt_w/2"/>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strVal val="#ppt_h"/>
                                          </p:val>
                                        </p:tav>
                                        <p:tav tm="100000">
                                          <p:val>
                                            <p:strVal val="#ppt_h"/>
                                          </p:val>
                                        </p:tav>
                                      </p:tavLst>
                                    </p:anim>
                                  </p:childTnLst>
                                </p:cTn>
                              </p:par>
                              <p:par>
                                <p:cTn id="18" presetID="37" presetClass="entr" presetSubtype="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900" decel="100000" fill="hold"/>
                                        <p:tgtEl>
                                          <p:spTgt spid="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900" decel="100000" fill="hold"/>
                                        <p:tgtEl>
                                          <p:spTgt spid="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900" decel="100000" fill="hold"/>
                                        <p:tgtEl>
                                          <p:spTgt spid="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900" decel="100000" fill="hold"/>
                                        <p:tgtEl>
                                          <p:spTgt spid="10"/>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42" fill="hold">
                            <p:stCondLst>
                              <p:cond delay="1500"/>
                            </p:stCondLst>
                            <p:childTnLst>
                              <p:par>
                                <p:cTn id="43" presetID="17" presetClass="entr" presetSubtype="8" fill="hold"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ppt_x</p:attrName>
                                        </p:attrNameLst>
                                      </p:cBhvr>
                                      <p:tavLst>
                                        <p:tav tm="0">
                                          <p:val>
                                            <p:strVal val="#ppt_x-#ppt_w/2"/>
                                          </p:val>
                                        </p:tav>
                                        <p:tav tm="100000">
                                          <p:val>
                                            <p:strVal val="#ppt_x"/>
                                          </p:val>
                                        </p:tav>
                                      </p:tavLst>
                                    </p:anim>
                                    <p:anim calcmode="lin" valueType="num">
                                      <p:cBhvr>
                                        <p:cTn id="46" dur="500" fill="hold"/>
                                        <p:tgtEl>
                                          <p:spTgt spid="11"/>
                                        </p:tgtEl>
                                        <p:attrNameLst>
                                          <p:attrName>ppt_y</p:attrName>
                                        </p:attrNameLst>
                                      </p:cBhvr>
                                      <p:tavLst>
                                        <p:tav tm="0">
                                          <p:val>
                                            <p:strVal val="#ppt_y"/>
                                          </p:val>
                                        </p:tav>
                                        <p:tav tm="100000">
                                          <p:val>
                                            <p:strVal val="#ppt_y"/>
                                          </p:val>
                                        </p:tav>
                                      </p:tavLst>
                                    </p:anim>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strVal val="#ppt_h"/>
                                          </p:val>
                                        </p:tav>
                                        <p:tav tm="100000">
                                          <p:val>
                                            <p:strVal val="#ppt_h"/>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ppt_x</p:attrName>
                                        </p:attrNameLst>
                                      </p:cBhvr>
                                      <p:tavLst>
                                        <p:tav tm="0">
                                          <p:val>
                                            <p:strVal val="#ppt_x-#ppt_w/2"/>
                                          </p:val>
                                        </p:tav>
                                        <p:tav tm="100000">
                                          <p:val>
                                            <p:strVal val="#ppt_x"/>
                                          </p:val>
                                        </p:tav>
                                      </p:tavLst>
                                    </p:anim>
                                    <p:anim calcmode="lin" valueType="num">
                                      <p:cBhvr>
                                        <p:cTn id="53" dur="500" fill="hold"/>
                                        <p:tgtEl>
                                          <p:spTgt spid="12"/>
                                        </p:tgtEl>
                                        <p:attrNameLst>
                                          <p:attrName>ppt_y</p:attrName>
                                        </p:attrNameLst>
                                      </p:cBhvr>
                                      <p:tavLst>
                                        <p:tav tm="0">
                                          <p:val>
                                            <p:strVal val="#ppt_y"/>
                                          </p:val>
                                        </p:tav>
                                        <p:tav tm="100000">
                                          <p:val>
                                            <p:strVal val="#ppt_y"/>
                                          </p:val>
                                        </p:tav>
                                      </p:tavLst>
                                    </p:anim>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251520" y="1052736"/>
            <a:ext cx="8583488" cy="5262979"/>
          </a:xfrm>
          <a:prstGeom prst="rect">
            <a:avLst/>
          </a:prstGeom>
          <a:noFill/>
        </p:spPr>
        <p:txBody>
          <a:bodyPr wrap="square" rtlCol="0">
            <a:spAutoFit/>
          </a:bodyPr>
          <a:lstStyle/>
          <a:p>
            <a:pPr algn="just"/>
            <a:r>
              <a:rPr lang="tr-TR" sz="2400" b="1" i="1" dirty="0">
                <a:latin typeface="Arial" panose="020B0604020202020204" pitchFamily="34" charset="0"/>
                <a:cs typeface="Arial" panose="020B0604020202020204" pitchFamily="34" charset="0"/>
              </a:rPr>
              <a:t>102 BANKALAR HESABININ ENVANTERİ</a:t>
            </a:r>
          </a:p>
          <a:p>
            <a:pPr algn="just"/>
            <a:endParaRPr lang="tr-TR" sz="2400" dirty="0">
              <a:latin typeface="Arial" panose="020B0604020202020204" pitchFamily="34" charset="0"/>
              <a:cs typeface="Arial" panose="020B0604020202020204" pitchFamily="34" charset="0"/>
            </a:endParaRPr>
          </a:p>
          <a:p>
            <a:pPr algn="just"/>
            <a:r>
              <a:rPr lang="tr-TR" sz="2400" dirty="0">
                <a:latin typeface="Arial" panose="020B0604020202020204" pitchFamily="34" charset="0"/>
                <a:cs typeface="Arial" panose="020B0604020202020204" pitchFamily="34" charset="0"/>
              </a:rPr>
              <a:t>	Bankalara para veya virman olarak yatırılan paralar hesabın borcuna hesaptan çekilen veya başka hesaba aktarılan tutarlar da hesabın alacağına kaydedilir. Bu hesabın borç kalanı bankalarda olması gereken parayı gösterir. Ancak özellikle dönem sonlarındaki hesap kalanı, faiz tahakkukları nedeniyle işletmenin hesaplarından farklı olabilir. Bankalar hesabının envanteri o nedenle dönem sonlarında önemlidir. </a:t>
            </a:r>
          </a:p>
          <a:p>
            <a:pPr algn="just"/>
            <a:r>
              <a:rPr lang="tr-TR" sz="2400" dirty="0">
                <a:latin typeface="Arial" panose="020B0604020202020204" pitchFamily="34" charset="0"/>
                <a:cs typeface="Arial" panose="020B0604020202020204" pitchFamily="34" charset="0"/>
              </a:rPr>
              <a:t>	İşletmeler dönem sonu envanter çalışmalarını yaparken çalıştıkları her bankadan hesap özetlerini alırlar.	</a:t>
            </a:r>
          </a:p>
          <a:p>
            <a:pPr algn="just"/>
            <a:r>
              <a:rPr lang="tr-TR" sz="2400" dirty="0">
                <a:latin typeface="Arial" panose="020B0604020202020204" pitchFamily="34" charset="0"/>
                <a:cs typeface="Arial" panose="020B0604020202020204" pitchFamily="34" charset="0"/>
              </a:rPr>
              <a:t>	Bankalardan alınan hesap özeti bilgileri bankanın kendi hesapları ile karşılaştırılır. Farklılıklar tespit edilir.</a:t>
            </a:r>
            <a:endParaRPr lang="tr-TR" sz="2400" dirty="0"/>
          </a:p>
          <a:p>
            <a:pPr algn="just"/>
            <a:r>
              <a:rPr lang="tr-TR" sz="2400" dirty="0">
                <a:solidFill>
                  <a:schemeClr val="tx2"/>
                </a:solidFill>
              </a:rPr>
              <a:t>									</a:t>
            </a:r>
          </a:p>
        </p:txBody>
      </p:sp>
    </p:spTree>
    <p:extLst>
      <p:ext uri="{BB962C8B-B14F-4D97-AF65-F5344CB8AC3E}">
        <p14:creationId xmlns:p14="http://schemas.microsoft.com/office/powerpoint/2010/main" val="87895803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79512" y="1124744"/>
            <a:ext cx="8583488" cy="4154984"/>
          </a:xfrm>
          <a:prstGeom prst="rect">
            <a:avLst/>
          </a:prstGeom>
          <a:noFill/>
        </p:spPr>
        <p:txBody>
          <a:bodyPr wrap="square" rtlCol="0">
            <a:spAutoFit/>
          </a:bodyPr>
          <a:lstStyle/>
          <a:p>
            <a:pPr algn="just"/>
            <a:endParaRPr lang="tr-TR" sz="2400" dirty="0">
              <a:latin typeface="Arial" panose="020B0604020202020204" pitchFamily="34" charset="0"/>
              <a:cs typeface="Arial" panose="020B0604020202020204" pitchFamily="34" charset="0"/>
            </a:endParaRPr>
          </a:p>
          <a:p>
            <a:pPr algn="just"/>
            <a:r>
              <a:rPr lang="tr-TR" sz="2400" dirty="0">
                <a:latin typeface="Arial" panose="020B0604020202020204" pitchFamily="34" charset="0"/>
                <a:cs typeface="Arial" panose="020B0604020202020204" pitchFamily="34" charset="0"/>
              </a:rPr>
              <a:t>	Tespit edilen her bir işlem ve tutarlar düzeltilerek işletmenin gerçekte banka da olan parası tespit edilmiş olur. </a:t>
            </a:r>
          </a:p>
          <a:p>
            <a:pPr algn="just"/>
            <a:r>
              <a:rPr lang="tr-TR" sz="2400" dirty="0">
                <a:latin typeface="Arial" panose="020B0604020202020204" pitchFamily="34" charset="0"/>
                <a:cs typeface="Arial" panose="020B0604020202020204" pitchFamily="34" charset="0"/>
              </a:rPr>
              <a:t>	Bankalardaki paralar itibari ( oldukları) değer ile değerlenir ve hiçbir şekilde paralar için değer artışı veya azalışı söz konusu olmaz. ( Yabancı paralar hariç)</a:t>
            </a:r>
          </a:p>
          <a:p>
            <a:pPr algn="just"/>
            <a:r>
              <a:rPr lang="tr-TR" sz="2400" dirty="0">
                <a:latin typeface="Arial" panose="020B0604020202020204" pitchFamily="34" charset="0"/>
                <a:cs typeface="Arial" panose="020B0604020202020204" pitchFamily="34" charset="0"/>
              </a:rPr>
              <a:t>	Bankalar hesabının envanteri sırasında geçici sağlama banka hesabının kalanı ile bankalardan alınan hesap özeti bilgileri karşılaştırılır. Bu karşılaştırmalarda eksik, hata ve farklılıklar varsa bunlara ait düzeltme kayıtları yapılır. </a:t>
            </a:r>
            <a:endParaRPr lang="tr-TR" sz="2400" dirty="0"/>
          </a:p>
          <a:p>
            <a:pPr algn="just"/>
            <a:r>
              <a:rPr lang="tr-TR" sz="2400" dirty="0">
                <a:solidFill>
                  <a:schemeClr val="tx2"/>
                </a:solidFill>
              </a:rPr>
              <a:t>									</a:t>
            </a:r>
          </a:p>
        </p:txBody>
      </p:sp>
    </p:spTree>
    <p:extLst>
      <p:ext uri="{BB962C8B-B14F-4D97-AF65-F5344CB8AC3E}">
        <p14:creationId xmlns:p14="http://schemas.microsoft.com/office/powerpoint/2010/main" val="272858601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07504" y="1124744"/>
            <a:ext cx="8583488" cy="6647974"/>
          </a:xfrm>
          <a:prstGeom prst="rect">
            <a:avLst/>
          </a:prstGeom>
          <a:noFill/>
        </p:spPr>
        <p:txBody>
          <a:bodyPr wrap="square" rtlCol="0">
            <a:spAutoFit/>
          </a:bodyPr>
          <a:lstStyle/>
          <a:p>
            <a:pPr algn="just"/>
            <a:r>
              <a:rPr lang="tr-TR" sz="2400" u="sng" dirty="0">
                <a:latin typeface="Arial" panose="020B0604020202020204" pitchFamily="34" charset="0"/>
                <a:cs typeface="Arial" panose="020B0604020202020204" pitchFamily="34" charset="0"/>
              </a:rPr>
              <a:t>UYGULAMA:</a:t>
            </a:r>
            <a:endParaRPr lang="tr-TR" sz="2400" dirty="0"/>
          </a:p>
          <a:p>
            <a:pPr algn="just"/>
            <a:r>
              <a:rPr lang="tr-TR" sz="2400" dirty="0"/>
              <a:t>	</a:t>
            </a:r>
          </a:p>
          <a:p>
            <a:pPr algn="just"/>
            <a:r>
              <a:rPr lang="tr-TR" sz="2400" dirty="0">
                <a:latin typeface="Arial" panose="020B0604020202020204" pitchFamily="34" charset="0"/>
                <a:cs typeface="Arial" panose="020B0604020202020204" pitchFamily="34" charset="0"/>
              </a:rPr>
              <a:t>	Bankalar hesap özetleri incelenmiş ve aşağıdaki bilgiler elde edilmiştir. </a:t>
            </a:r>
          </a:p>
          <a:p>
            <a:pPr algn="just"/>
            <a:r>
              <a:rPr lang="tr-TR" sz="2400" dirty="0">
                <a:latin typeface="Arial" panose="020B0604020202020204" pitchFamily="34" charset="0"/>
                <a:cs typeface="Arial" panose="020B0604020202020204" pitchFamily="34" charset="0"/>
              </a:rPr>
              <a:t>a) …… tarihinde bankadan çekilen 4.500 TL hesaba işlenmemiştir.</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100 KASA HS. 	 		       4.500</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102 BANKALAR HS.		         4.500</a:t>
            </a:r>
          </a:p>
          <a:p>
            <a:pPr algn="just"/>
            <a:r>
              <a:rPr lang="tr-TR" b="1" dirty="0">
                <a:latin typeface="Arial" panose="020B0604020202020204" pitchFamily="34" charset="0"/>
                <a:cs typeface="Arial" panose="020B0604020202020204" pitchFamily="34" charset="0"/>
              </a:rPr>
              <a:t>		       …… Bankası</a:t>
            </a:r>
          </a:p>
          <a:p>
            <a:pPr algn="just"/>
            <a:r>
              <a:rPr lang="tr-TR"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a:t>
            </a:r>
          </a:p>
          <a:p>
            <a:pPr algn="just"/>
            <a:endParaRPr lang="tr-TR" sz="2400" dirty="0">
              <a:latin typeface="Arial" panose="020B0604020202020204" pitchFamily="34" charset="0"/>
              <a:cs typeface="Arial" panose="020B0604020202020204" pitchFamily="34" charset="0"/>
            </a:endParaRPr>
          </a:p>
          <a:p>
            <a:pPr algn="just"/>
            <a:endParaRPr lang="tr-TR" sz="2400" dirty="0"/>
          </a:p>
          <a:p>
            <a:pPr algn="just"/>
            <a:endParaRPr lang="tr-TR" sz="2400" dirty="0">
              <a:solidFill>
                <a:schemeClr val="tx2"/>
              </a:solidFill>
            </a:endParaRPr>
          </a:p>
          <a:p>
            <a:pPr algn="just"/>
            <a:endParaRPr lang="tr-TR" sz="2400" dirty="0">
              <a:solidFill>
                <a:schemeClr val="tx2"/>
              </a:solidFill>
            </a:endParaRPr>
          </a:p>
          <a:p>
            <a:pPr algn="just"/>
            <a:r>
              <a:rPr lang="tr-TR" sz="2400" dirty="0">
                <a:solidFill>
                  <a:schemeClr val="tx2"/>
                </a:solidFill>
              </a:rPr>
              <a:t>						</a:t>
            </a:r>
          </a:p>
        </p:txBody>
      </p:sp>
      <p:cxnSp>
        <p:nvCxnSpPr>
          <p:cNvPr id="3" name="42 Düz Bağlayıcı">
            <a:extLst>
              <a:ext uri="{FF2B5EF4-FFF2-40B4-BE49-F238E27FC236}">
                <a16:creationId xmlns:a16="http://schemas.microsoft.com/office/drawing/2014/main" id="{F822E0C2-063E-B240-B0A9-9594A46F75C4}"/>
              </a:ext>
            </a:extLst>
          </p:cNvPr>
          <p:cNvCxnSpPr>
            <a:cxnSpLocks/>
          </p:cNvCxnSpPr>
          <p:nvPr/>
        </p:nvCxnSpPr>
        <p:spPr>
          <a:xfrm>
            <a:off x="418614" y="3789040"/>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2 Düz Bağlayıcı">
            <a:extLst>
              <a:ext uri="{FF2B5EF4-FFF2-40B4-BE49-F238E27FC236}">
                <a16:creationId xmlns:a16="http://schemas.microsoft.com/office/drawing/2014/main" id="{FC02651F-39D9-2D46-A200-DDF620A5B6BE}"/>
              </a:ext>
            </a:extLst>
          </p:cNvPr>
          <p:cNvCxnSpPr>
            <a:cxnSpLocks/>
          </p:cNvCxnSpPr>
          <p:nvPr/>
        </p:nvCxnSpPr>
        <p:spPr>
          <a:xfrm>
            <a:off x="3374102" y="3793062"/>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34 Düz Bağlayıcı">
            <a:extLst>
              <a:ext uri="{FF2B5EF4-FFF2-40B4-BE49-F238E27FC236}">
                <a16:creationId xmlns:a16="http://schemas.microsoft.com/office/drawing/2014/main" id="{1436E8A5-B8C0-3F43-AE3D-620522B2EA86}"/>
              </a:ext>
            </a:extLst>
          </p:cNvPr>
          <p:cNvCxnSpPr>
            <a:cxnSpLocks/>
          </p:cNvCxnSpPr>
          <p:nvPr/>
        </p:nvCxnSpPr>
        <p:spPr>
          <a:xfrm>
            <a:off x="4860032" y="3753270"/>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34 Düz Bağlayıcı">
            <a:extLst>
              <a:ext uri="{FF2B5EF4-FFF2-40B4-BE49-F238E27FC236}">
                <a16:creationId xmlns:a16="http://schemas.microsoft.com/office/drawing/2014/main" id="{7097969B-8B28-F545-8F26-34D78FB6A224}"/>
              </a:ext>
            </a:extLst>
          </p:cNvPr>
          <p:cNvCxnSpPr>
            <a:cxnSpLocks/>
          </p:cNvCxnSpPr>
          <p:nvPr/>
        </p:nvCxnSpPr>
        <p:spPr>
          <a:xfrm>
            <a:off x="6012160" y="3753269"/>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34 Düz Bağlayıcı">
            <a:extLst>
              <a:ext uri="{FF2B5EF4-FFF2-40B4-BE49-F238E27FC236}">
                <a16:creationId xmlns:a16="http://schemas.microsoft.com/office/drawing/2014/main" id="{80D15E7E-B196-1F4E-8426-E8897D94C8C7}"/>
              </a:ext>
            </a:extLst>
          </p:cNvPr>
          <p:cNvCxnSpPr>
            <a:cxnSpLocks/>
          </p:cNvCxnSpPr>
          <p:nvPr/>
        </p:nvCxnSpPr>
        <p:spPr>
          <a:xfrm>
            <a:off x="7190526" y="3753268"/>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34 Düz Bağlayıcı">
            <a:extLst>
              <a:ext uri="{FF2B5EF4-FFF2-40B4-BE49-F238E27FC236}">
                <a16:creationId xmlns:a16="http://schemas.microsoft.com/office/drawing/2014/main" id="{14CC3DAA-9F85-E547-BCDA-CE343FE7742C}"/>
              </a:ext>
            </a:extLst>
          </p:cNvPr>
          <p:cNvCxnSpPr>
            <a:cxnSpLocks/>
          </p:cNvCxnSpPr>
          <p:nvPr/>
        </p:nvCxnSpPr>
        <p:spPr>
          <a:xfrm>
            <a:off x="418614" y="3789040"/>
            <a:ext cx="0" cy="1906436"/>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42 Düz Bağlayıcı">
            <a:extLst>
              <a:ext uri="{FF2B5EF4-FFF2-40B4-BE49-F238E27FC236}">
                <a16:creationId xmlns:a16="http://schemas.microsoft.com/office/drawing/2014/main" id="{73408CF4-11A2-2B46-B698-16F51D5CEA2A}"/>
              </a:ext>
            </a:extLst>
          </p:cNvPr>
          <p:cNvCxnSpPr>
            <a:cxnSpLocks/>
          </p:cNvCxnSpPr>
          <p:nvPr/>
        </p:nvCxnSpPr>
        <p:spPr>
          <a:xfrm flipV="1">
            <a:off x="418614" y="5648297"/>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42 Düz Bağlayıcı">
            <a:extLst>
              <a:ext uri="{FF2B5EF4-FFF2-40B4-BE49-F238E27FC236}">
                <a16:creationId xmlns:a16="http://schemas.microsoft.com/office/drawing/2014/main" id="{C1AC3B45-7451-C246-9BB5-0783BF1A517B}"/>
              </a:ext>
            </a:extLst>
          </p:cNvPr>
          <p:cNvCxnSpPr>
            <a:cxnSpLocks/>
          </p:cNvCxnSpPr>
          <p:nvPr/>
        </p:nvCxnSpPr>
        <p:spPr>
          <a:xfrm>
            <a:off x="3377618" y="5636887"/>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2708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ppt_x</p:attrName>
                                        </p:attrNameLst>
                                      </p:cBhvr>
                                      <p:tavLst>
                                        <p:tav tm="0">
                                          <p:val>
                                            <p:strVal val="#ppt_x-#ppt_w/2"/>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strVal val="#ppt_h"/>
                                          </p:val>
                                        </p:tav>
                                        <p:tav tm="100000">
                                          <p:val>
                                            <p:strVal val="#ppt_h"/>
                                          </p:val>
                                        </p:tav>
                                      </p:tavLst>
                                    </p:anim>
                                  </p:childTnLst>
                                </p:cTn>
                              </p:par>
                              <p:par>
                                <p:cTn id="18" presetID="37" presetClass="entr" presetSubtype="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900" decel="100000" fill="hold"/>
                                        <p:tgtEl>
                                          <p:spTgt spid="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900" decel="100000" fill="hold"/>
                                        <p:tgtEl>
                                          <p:spTgt spid="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900" decel="100000" fill="hold"/>
                                        <p:tgtEl>
                                          <p:spTgt spid="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900" decel="100000" fill="hold"/>
                                        <p:tgtEl>
                                          <p:spTgt spid="10"/>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42" fill="hold">
                            <p:stCondLst>
                              <p:cond delay="1500"/>
                            </p:stCondLst>
                            <p:childTnLst>
                              <p:par>
                                <p:cTn id="43" presetID="17" presetClass="entr" presetSubtype="8" fill="hold"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ppt_x</p:attrName>
                                        </p:attrNameLst>
                                      </p:cBhvr>
                                      <p:tavLst>
                                        <p:tav tm="0">
                                          <p:val>
                                            <p:strVal val="#ppt_x-#ppt_w/2"/>
                                          </p:val>
                                        </p:tav>
                                        <p:tav tm="100000">
                                          <p:val>
                                            <p:strVal val="#ppt_x"/>
                                          </p:val>
                                        </p:tav>
                                      </p:tavLst>
                                    </p:anim>
                                    <p:anim calcmode="lin" valueType="num">
                                      <p:cBhvr>
                                        <p:cTn id="46" dur="500" fill="hold"/>
                                        <p:tgtEl>
                                          <p:spTgt spid="11"/>
                                        </p:tgtEl>
                                        <p:attrNameLst>
                                          <p:attrName>ppt_y</p:attrName>
                                        </p:attrNameLst>
                                      </p:cBhvr>
                                      <p:tavLst>
                                        <p:tav tm="0">
                                          <p:val>
                                            <p:strVal val="#ppt_y"/>
                                          </p:val>
                                        </p:tav>
                                        <p:tav tm="100000">
                                          <p:val>
                                            <p:strVal val="#ppt_y"/>
                                          </p:val>
                                        </p:tav>
                                      </p:tavLst>
                                    </p:anim>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strVal val="#ppt_h"/>
                                          </p:val>
                                        </p:tav>
                                        <p:tav tm="100000">
                                          <p:val>
                                            <p:strVal val="#ppt_h"/>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ppt_x</p:attrName>
                                        </p:attrNameLst>
                                      </p:cBhvr>
                                      <p:tavLst>
                                        <p:tav tm="0">
                                          <p:val>
                                            <p:strVal val="#ppt_x-#ppt_w/2"/>
                                          </p:val>
                                        </p:tav>
                                        <p:tav tm="100000">
                                          <p:val>
                                            <p:strVal val="#ppt_x"/>
                                          </p:val>
                                        </p:tav>
                                      </p:tavLst>
                                    </p:anim>
                                    <p:anim calcmode="lin" valueType="num">
                                      <p:cBhvr>
                                        <p:cTn id="53" dur="500" fill="hold"/>
                                        <p:tgtEl>
                                          <p:spTgt spid="12"/>
                                        </p:tgtEl>
                                        <p:attrNameLst>
                                          <p:attrName>ppt_y</p:attrName>
                                        </p:attrNameLst>
                                      </p:cBhvr>
                                      <p:tavLst>
                                        <p:tav tm="0">
                                          <p:val>
                                            <p:strVal val="#ppt_y"/>
                                          </p:val>
                                        </p:tav>
                                        <p:tav tm="100000">
                                          <p:val>
                                            <p:strVal val="#ppt_y"/>
                                          </p:val>
                                        </p:tav>
                                      </p:tavLst>
                                    </p:anim>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07504" y="1124744"/>
            <a:ext cx="8583488" cy="6370975"/>
          </a:xfrm>
          <a:prstGeom prst="rect">
            <a:avLst/>
          </a:prstGeom>
          <a:noFill/>
        </p:spPr>
        <p:txBody>
          <a:bodyPr wrap="square" rtlCol="0">
            <a:spAutoFit/>
          </a:bodyPr>
          <a:lstStyle/>
          <a:p>
            <a:pPr algn="just"/>
            <a:r>
              <a:rPr lang="tr-TR" sz="2400" u="sng" dirty="0">
                <a:latin typeface="Arial" panose="020B0604020202020204" pitchFamily="34" charset="0"/>
                <a:cs typeface="Arial" panose="020B0604020202020204" pitchFamily="34" charset="0"/>
              </a:rPr>
              <a:t>UYGULAMA:</a:t>
            </a:r>
            <a:endParaRPr lang="tr-TR" sz="2400" dirty="0"/>
          </a:p>
          <a:p>
            <a:pPr algn="just"/>
            <a:r>
              <a:rPr lang="tr-TR" sz="2400" dirty="0"/>
              <a:t>	</a:t>
            </a:r>
          </a:p>
          <a:p>
            <a:pPr algn="just"/>
            <a:r>
              <a:rPr lang="tr-TR" sz="2400" dirty="0">
                <a:latin typeface="Arial" panose="020B0604020202020204" pitchFamily="34" charset="0"/>
                <a:cs typeface="Arial" panose="020B0604020202020204" pitchFamily="34" charset="0"/>
              </a:rPr>
              <a:t>b) Hesap özetinden anlaşıldığına göre; alıcı Hakan Bilir’den gelen 9.000 TL </a:t>
            </a:r>
            <a:r>
              <a:rPr lang="tr-TR" sz="2400" dirty="0" err="1">
                <a:latin typeface="Arial" panose="020B0604020202020204" pitchFamily="34" charset="0"/>
                <a:cs typeface="Arial" panose="020B0604020202020204" pitchFamily="34" charset="0"/>
              </a:rPr>
              <a:t>lik</a:t>
            </a:r>
            <a:r>
              <a:rPr lang="tr-TR" sz="2400" dirty="0">
                <a:latin typeface="Arial" panose="020B0604020202020204" pitchFamily="34" charset="0"/>
                <a:cs typeface="Arial" panose="020B0604020202020204" pitchFamily="34" charset="0"/>
              </a:rPr>
              <a:t> havale işletmenin hesaplarına işlenmemiştir. Kesilen vergi 2.250 TL </a:t>
            </a:r>
            <a:r>
              <a:rPr lang="tr-TR" sz="2400" dirty="0" err="1">
                <a:latin typeface="Arial" panose="020B0604020202020204" pitchFamily="34" charset="0"/>
                <a:cs typeface="Arial" panose="020B0604020202020204" pitchFamily="34" charset="0"/>
              </a:rPr>
              <a:t>dir</a:t>
            </a:r>
            <a:r>
              <a:rPr lang="tr-TR" sz="2400" dirty="0">
                <a:latin typeface="Arial" panose="020B0604020202020204" pitchFamily="34" charset="0"/>
                <a:cs typeface="Arial" panose="020B0604020202020204" pitchFamily="34" charset="0"/>
              </a:rPr>
              <a:t>.</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102 BANKALAR HS. 	 		       9.000</a:t>
            </a:r>
          </a:p>
          <a:p>
            <a:pPr algn="just"/>
            <a:r>
              <a:rPr lang="tr-TR" b="1" dirty="0">
                <a:latin typeface="Arial" panose="020B0604020202020204" pitchFamily="34" charset="0"/>
                <a:cs typeface="Arial" panose="020B0604020202020204" pitchFamily="34" charset="0"/>
              </a:rPr>
              <a:t>            ….. Bankası </a:t>
            </a:r>
          </a:p>
          <a:p>
            <a:pPr algn="just"/>
            <a:r>
              <a:rPr lang="tr-TR" b="1" dirty="0">
                <a:latin typeface="Arial" panose="020B0604020202020204" pitchFamily="34" charset="0"/>
                <a:cs typeface="Arial" panose="020B0604020202020204" pitchFamily="34" charset="0"/>
              </a:rPr>
              <a:t>		120 ALICILAR HS.		         9.000</a:t>
            </a:r>
          </a:p>
          <a:p>
            <a:pPr algn="just"/>
            <a:r>
              <a:rPr lang="tr-TR" b="1" dirty="0">
                <a:latin typeface="Arial" panose="020B0604020202020204" pitchFamily="34" charset="0"/>
                <a:cs typeface="Arial" panose="020B0604020202020204" pitchFamily="34" charset="0"/>
              </a:rPr>
              <a:t>		    120.01 Hakan Bilir</a:t>
            </a:r>
          </a:p>
          <a:p>
            <a:pPr algn="just"/>
            <a:r>
              <a:rPr lang="tr-TR"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a:t>
            </a:r>
            <a:r>
              <a:rPr lang="tr-TR" b="1" dirty="0">
                <a:latin typeface="Arial" panose="020B0604020202020204" pitchFamily="34" charset="0"/>
                <a:cs typeface="Arial" panose="020B0604020202020204" pitchFamily="34" charset="0"/>
              </a:rPr>
              <a:t>193 PEŞİN ÖDENE VERGİ VE		      2.250 </a:t>
            </a:r>
          </a:p>
          <a:p>
            <a:pPr algn="just"/>
            <a:r>
              <a:rPr lang="tr-TR" b="1" dirty="0">
                <a:latin typeface="Arial" panose="020B0604020202020204" pitchFamily="34" charset="0"/>
                <a:cs typeface="Arial" panose="020B0604020202020204" pitchFamily="34" charset="0"/>
              </a:rPr>
              <a:t>	FONLAR </a:t>
            </a:r>
          </a:p>
          <a:p>
            <a:pPr algn="just"/>
            <a:r>
              <a:rPr lang="tr-TR" b="1" dirty="0">
                <a:latin typeface="Arial" panose="020B0604020202020204" pitchFamily="34" charset="0"/>
                <a:cs typeface="Arial" panose="020B0604020202020204" pitchFamily="34" charset="0"/>
              </a:rPr>
              <a:t>		102 BANKALAR HS.	      	         2.250 </a:t>
            </a:r>
          </a:p>
          <a:p>
            <a:pPr algn="just"/>
            <a:endParaRPr lang="tr-TR" b="1" dirty="0">
              <a:latin typeface="Arial" panose="020B0604020202020204" pitchFamily="34" charset="0"/>
              <a:cs typeface="Arial" panose="020B0604020202020204" pitchFamily="34" charset="0"/>
            </a:endParaRPr>
          </a:p>
          <a:p>
            <a:pPr algn="just"/>
            <a:endParaRPr lang="tr-TR" sz="2400" dirty="0">
              <a:solidFill>
                <a:schemeClr val="tx2"/>
              </a:solidFill>
            </a:endParaRPr>
          </a:p>
          <a:p>
            <a:pPr algn="just"/>
            <a:endParaRPr lang="tr-TR" sz="2400" dirty="0">
              <a:solidFill>
                <a:schemeClr val="tx2"/>
              </a:solidFill>
            </a:endParaRPr>
          </a:p>
          <a:p>
            <a:pPr algn="just"/>
            <a:r>
              <a:rPr lang="tr-TR" sz="2400" dirty="0">
                <a:solidFill>
                  <a:schemeClr val="tx2"/>
                </a:solidFill>
              </a:rPr>
              <a:t>						</a:t>
            </a:r>
          </a:p>
        </p:txBody>
      </p:sp>
      <p:cxnSp>
        <p:nvCxnSpPr>
          <p:cNvPr id="3" name="42 Düz Bağlayıcı">
            <a:extLst>
              <a:ext uri="{FF2B5EF4-FFF2-40B4-BE49-F238E27FC236}">
                <a16:creationId xmlns:a16="http://schemas.microsoft.com/office/drawing/2014/main" id="{F822E0C2-063E-B240-B0A9-9594A46F75C4}"/>
              </a:ext>
            </a:extLst>
          </p:cNvPr>
          <p:cNvCxnSpPr>
            <a:cxnSpLocks/>
          </p:cNvCxnSpPr>
          <p:nvPr/>
        </p:nvCxnSpPr>
        <p:spPr>
          <a:xfrm>
            <a:off x="418614" y="3386519"/>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2 Düz Bağlayıcı">
            <a:extLst>
              <a:ext uri="{FF2B5EF4-FFF2-40B4-BE49-F238E27FC236}">
                <a16:creationId xmlns:a16="http://schemas.microsoft.com/office/drawing/2014/main" id="{FC02651F-39D9-2D46-A200-DDF620A5B6BE}"/>
              </a:ext>
            </a:extLst>
          </p:cNvPr>
          <p:cNvCxnSpPr>
            <a:cxnSpLocks/>
          </p:cNvCxnSpPr>
          <p:nvPr/>
        </p:nvCxnSpPr>
        <p:spPr>
          <a:xfrm>
            <a:off x="3387354" y="3387616"/>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34 Düz Bağlayıcı">
            <a:extLst>
              <a:ext uri="{FF2B5EF4-FFF2-40B4-BE49-F238E27FC236}">
                <a16:creationId xmlns:a16="http://schemas.microsoft.com/office/drawing/2014/main" id="{1436E8A5-B8C0-3F43-AE3D-620522B2EA86}"/>
              </a:ext>
            </a:extLst>
          </p:cNvPr>
          <p:cNvCxnSpPr>
            <a:cxnSpLocks/>
          </p:cNvCxnSpPr>
          <p:nvPr/>
        </p:nvCxnSpPr>
        <p:spPr>
          <a:xfrm>
            <a:off x="4860032" y="3410435"/>
            <a:ext cx="0" cy="3114909"/>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34 Düz Bağlayıcı">
            <a:extLst>
              <a:ext uri="{FF2B5EF4-FFF2-40B4-BE49-F238E27FC236}">
                <a16:creationId xmlns:a16="http://schemas.microsoft.com/office/drawing/2014/main" id="{7097969B-8B28-F545-8F26-34D78FB6A224}"/>
              </a:ext>
            </a:extLst>
          </p:cNvPr>
          <p:cNvCxnSpPr>
            <a:cxnSpLocks/>
          </p:cNvCxnSpPr>
          <p:nvPr/>
        </p:nvCxnSpPr>
        <p:spPr>
          <a:xfrm>
            <a:off x="6012160" y="3386519"/>
            <a:ext cx="0" cy="307179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34 Düz Bağlayıcı">
            <a:extLst>
              <a:ext uri="{FF2B5EF4-FFF2-40B4-BE49-F238E27FC236}">
                <a16:creationId xmlns:a16="http://schemas.microsoft.com/office/drawing/2014/main" id="{80D15E7E-B196-1F4E-8426-E8897D94C8C7}"/>
              </a:ext>
            </a:extLst>
          </p:cNvPr>
          <p:cNvCxnSpPr>
            <a:cxnSpLocks/>
          </p:cNvCxnSpPr>
          <p:nvPr/>
        </p:nvCxnSpPr>
        <p:spPr>
          <a:xfrm>
            <a:off x="7203778" y="3386518"/>
            <a:ext cx="0" cy="3083208"/>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34 Düz Bağlayıcı">
            <a:extLst>
              <a:ext uri="{FF2B5EF4-FFF2-40B4-BE49-F238E27FC236}">
                <a16:creationId xmlns:a16="http://schemas.microsoft.com/office/drawing/2014/main" id="{14CC3DAA-9F85-E547-BCDA-CE343FE7742C}"/>
              </a:ext>
            </a:extLst>
          </p:cNvPr>
          <p:cNvCxnSpPr>
            <a:cxnSpLocks/>
          </p:cNvCxnSpPr>
          <p:nvPr/>
        </p:nvCxnSpPr>
        <p:spPr>
          <a:xfrm>
            <a:off x="418614" y="3387616"/>
            <a:ext cx="25422" cy="2993712"/>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42 Düz Bağlayıcı">
            <a:extLst>
              <a:ext uri="{FF2B5EF4-FFF2-40B4-BE49-F238E27FC236}">
                <a16:creationId xmlns:a16="http://schemas.microsoft.com/office/drawing/2014/main" id="{73408CF4-11A2-2B46-B698-16F51D5CEA2A}"/>
              </a:ext>
            </a:extLst>
          </p:cNvPr>
          <p:cNvCxnSpPr>
            <a:cxnSpLocks/>
          </p:cNvCxnSpPr>
          <p:nvPr/>
        </p:nvCxnSpPr>
        <p:spPr>
          <a:xfrm flipV="1">
            <a:off x="444036" y="4941168"/>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42 Düz Bağlayıcı">
            <a:extLst>
              <a:ext uri="{FF2B5EF4-FFF2-40B4-BE49-F238E27FC236}">
                <a16:creationId xmlns:a16="http://schemas.microsoft.com/office/drawing/2014/main" id="{C1AC3B45-7451-C246-9BB5-0783BF1A517B}"/>
              </a:ext>
            </a:extLst>
          </p:cNvPr>
          <p:cNvCxnSpPr>
            <a:cxnSpLocks/>
          </p:cNvCxnSpPr>
          <p:nvPr/>
        </p:nvCxnSpPr>
        <p:spPr>
          <a:xfrm>
            <a:off x="3395332" y="4929758"/>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42 Düz Bağlayıcı">
            <a:extLst>
              <a:ext uri="{FF2B5EF4-FFF2-40B4-BE49-F238E27FC236}">
                <a16:creationId xmlns:a16="http://schemas.microsoft.com/office/drawing/2014/main" id="{C6B779B9-2264-C643-8155-CADCA11D5D76}"/>
              </a:ext>
            </a:extLst>
          </p:cNvPr>
          <p:cNvCxnSpPr>
            <a:cxnSpLocks/>
          </p:cNvCxnSpPr>
          <p:nvPr/>
        </p:nvCxnSpPr>
        <p:spPr>
          <a:xfrm flipV="1">
            <a:off x="433477" y="6409929"/>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42 Düz Bağlayıcı">
            <a:extLst>
              <a:ext uri="{FF2B5EF4-FFF2-40B4-BE49-F238E27FC236}">
                <a16:creationId xmlns:a16="http://schemas.microsoft.com/office/drawing/2014/main" id="{F5D1B769-5433-3046-9F59-F4080901357C}"/>
              </a:ext>
            </a:extLst>
          </p:cNvPr>
          <p:cNvCxnSpPr>
            <a:cxnSpLocks/>
          </p:cNvCxnSpPr>
          <p:nvPr/>
        </p:nvCxnSpPr>
        <p:spPr>
          <a:xfrm>
            <a:off x="3387354" y="6446907"/>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7171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ppt_x</p:attrName>
                                        </p:attrNameLst>
                                      </p:cBhvr>
                                      <p:tavLst>
                                        <p:tav tm="0">
                                          <p:val>
                                            <p:strVal val="#ppt_x-#ppt_w/2"/>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strVal val="#ppt_h"/>
                                          </p:val>
                                        </p:tav>
                                        <p:tav tm="100000">
                                          <p:val>
                                            <p:strVal val="#ppt_h"/>
                                          </p:val>
                                        </p:tav>
                                      </p:tavLst>
                                    </p:anim>
                                  </p:childTnLst>
                                </p:cTn>
                              </p:par>
                              <p:par>
                                <p:cTn id="18" presetID="37" presetClass="entr" presetSubtype="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900" decel="100000" fill="hold"/>
                                        <p:tgtEl>
                                          <p:spTgt spid="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900" decel="100000" fill="hold"/>
                                        <p:tgtEl>
                                          <p:spTgt spid="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900" decel="100000" fill="hold"/>
                                        <p:tgtEl>
                                          <p:spTgt spid="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900" decel="100000" fill="hold"/>
                                        <p:tgtEl>
                                          <p:spTgt spid="10"/>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42" fill="hold">
                            <p:stCondLst>
                              <p:cond delay="1500"/>
                            </p:stCondLst>
                            <p:childTnLst>
                              <p:par>
                                <p:cTn id="43" presetID="17" presetClass="entr" presetSubtype="8" fill="hold"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ppt_x</p:attrName>
                                        </p:attrNameLst>
                                      </p:cBhvr>
                                      <p:tavLst>
                                        <p:tav tm="0">
                                          <p:val>
                                            <p:strVal val="#ppt_x-#ppt_w/2"/>
                                          </p:val>
                                        </p:tav>
                                        <p:tav tm="100000">
                                          <p:val>
                                            <p:strVal val="#ppt_x"/>
                                          </p:val>
                                        </p:tav>
                                      </p:tavLst>
                                    </p:anim>
                                    <p:anim calcmode="lin" valueType="num">
                                      <p:cBhvr>
                                        <p:cTn id="46" dur="500" fill="hold"/>
                                        <p:tgtEl>
                                          <p:spTgt spid="11"/>
                                        </p:tgtEl>
                                        <p:attrNameLst>
                                          <p:attrName>ppt_y</p:attrName>
                                        </p:attrNameLst>
                                      </p:cBhvr>
                                      <p:tavLst>
                                        <p:tav tm="0">
                                          <p:val>
                                            <p:strVal val="#ppt_y"/>
                                          </p:val>
                                        </p:tav>
                                        <p:tav tm="100000">
                                          <p:val>
                                            <p:strVal val="#ppt_y"/>
                                          </p:val>
                                        </p:tav>
                                      </p:tavLst>
                                    </p:anim>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strVal val="#ppt_h"/>
                                          </p:val>
                                        </p:tav>
                                        <p:tav tm="100000">
                                          <p:val>
                                            <p:strVal val="#ppt_h"/>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ppt_x</p:attrName>
                                        </p:attrNameLst>
                                      </p:cBhvr>
                                      <p:tavLst>
                                        <p:tav tm="0">
                                          <p:val>
                                            <p:strVal val="#ppt_x-#ppt_w/2"/>
                                          </p:val>
                                        </p:tav>
                                        <p:tav tm="100000">
                                          <p:val>
                                            <p:strVal val="#ppt_x"/>
                                          </p:val>
                                        </p:tav>
                                      </p:tavLst>
                                    </p:anim>
                                    <p:anim calcmode="lin" valueType="num">
                                      <p:cBhvr>
                                        <p:cTn id="53" dur="500" fill="hold"/>
                                        <p:tgtEl>
                                          <p:spTgt spid="12"/>
                                        </p:tgtEl>
                                        <p:attrNameLst>
                                          <p:attrName>ppt_y</p:attrName>
                                        </p:attrNameLst>
                                      </p:cBhvr>
                                      <p:tavLst>
                                        <p:tav tm="0">
                                          <p:val>
                                            <p:strVal val="#ppt_y"/>
                                          </p:val>
                                        </p:tav>
                                        <p:tav tm="100000">
                                          <p:val>
                                            <p:strVal val="#ppt_y"/>
                                          </p:val>
                                        </p:tav>
                                      </p:tavLst>
                                    </p:anim>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strVal val="#ppt_h"/>
                                          </p:val>
                                        </p:tav>
                                        <p:tav tm="100000">
                                          <p:val>
                                            <p:strVal val="#ppt_h"/>
                                          </p:val>
                                        </p:tav>
                                      </p:tavLst>
                                    </p:anim>
                                  </p:childTnLst>
                                </p:cTn>
                              </p:par>
                            </p:childTnLst>
                          </p:cTn>
                        </p:par>
                        <p:par>
                          <p:cTn id="56" fill="hold">
                            <p:stCondLst>
                              <p:cond delay="2500"/>
                            </p:stCondLst>
                            <p:childTnLst>
                              <p:par>
                                <p:cTn id="57" presetID="17" presetClass="entr" presetSubtype="8" fill="hold" nodeType="afterEffect">
                                  <p:stCondLst>
                                    <p:cond delay="0"/>
                                  </p:stCondLst>
                                  <p:childTnLst>
                                    <p:set>
                                      <p:cBhvr>
                                        <p:cTn id="58" dur="1" fill="hold">
                                          <p:stCondLst>
                                            <p:cond delay="0"/>
                                          </p:stCondLst>
                                        </p:cTn>
                                        <p:tgtEl>
                                          <p:spTgt spid="13"/>
                                        </p:tgtEl>
                                        <p:attrNameLst>
                                          <p:attrName>style.visibility</p:attrName>
                                        </p:attrNameLst>
                                      </p:cBhvr>
                                      <p:to>
                                        <p:strVal val="visible"/>
                                      </p:to>
                                    </p:set>
                                    <p:anim calcmode="lin" valueType="num">
                                      <p:cBhvr>
                                        <p:cTn id="59" dur="500" fill="hold"/>
                                        <p:tgtEl>
                                          <p:spTgt spid="13"/>
                                        </p:tgtEl>
                                        <p:attrNameLst>
                                          <p:attrName>ppt_x</p:attrName>
                                        </p:attrNameLst>
                                      </p:cBhvr>
                                      <p:tavLst>
                                        <p:tav tm="0">
                                          <p:val>
                                            <p:strVal val="#ppt_x-#ppt_w/2"/>
                                          </p:val>
                                        </p:tav>
                                        <p:tav tm="100000">
                                          <p:val>
                                            <p:strVal val="#ppt_x"/>
                                          </p:val>
                                        </p:tav>
                                      </p:tavLst>
                                    </p:anim>
                                    <p:anim calcmode="lin" valueType="num">
                                      <p:cBhvr>
                                        <p:cTn id="60" dur="500" fill="hold"/>
                                        <p:tgtEl>
                                          <p:spTgt spid="13"/>
                                        </p:tgtEl>
                                        <p:attrNameLst>
                                          <p:attrName>ppt_y</p:attrName>
                                        </p:attrNameLst>
                                      </p:cBhvr>
                                      <p:tavLst>
                                        <p:tav tm="0">
                                          <p:val>
                                            <p:strVal val="#ppt_y"/>
                                          </p:val>
                                        </p:tav>
                                        <p:tav tm="100000">
                                          <p:val>
                                            <p:strVal val="#ppt_y"/>
                                          </p:val>
                                        </p:tav>
                                      </p:tavLst>
                                    </p:anim>
                                    <p:anim calcmode="lin" valueType="num">
                                      <p:cBhvr>
                                        <p:cTn id="61" dur="500" fill="hold"/>
                                        <p:tgtEl>
                                          <p:spTgt spid="13"/>
                                        </p:tgtEl>
                                        <p:attrNameLst>
                                          <p:attrName>ppt_w</p:attrName>
                                        </p:attrNameLst>
                                      </p:cBhvr>
                                      <p:tavLst>
                                        <p:tav tm="0">
                                          <p:val>
                                            <p:fltVal val="0"/>
                                          </p:val>
                                        </p:tav>
                                        <p:tav tm="100000">
                                          <p:val>
                                            <p:strVal val="#ppt_w"/>
                                          </p:val>
                                        </p:tav>
                                      </p:tavLst>
                                    </p:anim>
                                    <p:anim calcmode="lin" valueType="num">
                                      <p:cBhvr>
                                        <p:cTn id="62" dur="500" fill="hold"/>
                                        <p:tgtEl>
                                          <p:spTgt spid="13"/>
                                        </p:tgtEl>
                                        <p:attrNameLst>
                                          <p:attrName>ppt_h</p:attrName>
                                        </p:attrNameLst>
                                      </p:cBhvr>
                                      <p:tavLst>
                                        <p:tav tm="0">
                                          <p:val>
                                            <p:strVal val="#ppt_h"/>
                                          </p:val>
                                        </p:tav>
                                        <p:tav tm="100000">
                                          <p:val>
                                            <p:strVal val="#ppt_h"/>
                                          </p:val>
                                        </p:tav>
                                      </p:tavLst>
                                    </p:anim>
                                  </p:childTnLst>
                                </p:cTn>
                              </p:par>
                            </p:childTnLst>
                          </p:cTn>
                        </p:par>
                        <p:par>
                          <p:cTn id="63" fill="hold">
                            <p:stCondLst>
                              <p:cond delay="3000"/>
                            </p:stCondLst>
                            <p:childTnLst>
                              <p:par>
                                <p:cTn id="64" presetID="17" presetClass="entr" presetSubtype="8" fill="hold" nodeType="afterEffect">
                                  <p:stCondLst>
                                    <p:cond delay="0"/>
                                  </p:stCondLst>
                                  <p:childTnLst>
                                    <p:set>
                                      <p:cBhvr>
                                        <p:cTn id="65" dur="1" fill="hold">
                                          <p:stCondLst>
                                            <p:cond delay="0"/>
                                          </p:stCondLst>
                                        </p:cTn>
                                        <p:tgtEl>
                                          <p:spTgt spid="14"/>
                                        </p:tgtEl>
                                        <p:attrNameLst>
                                          <p:attrName>style.visibility</p:attrName>
                                        </p:attrNameLst>
                                      </p:cBhvr>
                                      <p:to>
                                        <p:strVal val="visible"/>
                                      </p:to>
                                    </p:set>
                                    <p:anim calcmode="lin" valueType="num">
                                      <p:cBhvr>
                                        <p:cTn id="66" dur="500" fill="hold"/>
                                        <p:tgtEl>
                                          <p:spTgt spid="14"/>
                                        </p:tgtEl>
                                        <p:attrNameLst>
                                          <p:attrName>ppt_x</p:attrName>
                                        </p:attrNameLst>
                                      </p:cBhvr>
                                      <p:tavLst>
                                        <p:tav tm="0">
                                          <p:val>
                                            <p:strVal val="#ppt_x-#ppt_w/2"/>
                                          </p:val>
                                        </p:tav>
                                        <p:tav tm="100000">
                                          <p:val>
                                            <p:strVal val="#ppt_x"/>
                                          </p:val>
                                        </p:tav>
                                      </p:tavLst>
                                    </p:anim>
                                    <p:anim calcmode="lin" valueType="num">
                                      <p:cBhvr>
                                        <p:cTn id="67" dur="500" fill="hold"/>
                                        <p:tgtEl>
                                          <p:spTgt spid="14"/>
                                        </p:tgtEl>
                                        <p:attrNameLst>
                                          <p:attrName>ppt_y</p:attrName>
                                        </p:attrNameLst>
                                      </p:cBhvr>
                                      <p:tavLst>
                                        <p:tav tm="0">
                                          <p:val>
                                            <p:strVal val="#ppt_y"/>
                                          </p:val>
                                        </p:tav>
                                        <p:tav tm="100000">
                                          <p:val>
                                            <p:strVal val="#ppt_y"/>
                                          </p:val>
                                        </p:tav>
                                      </p:tavLst>
                                    </p:anim>
                                    <p:anim calcmode="lin" valueType="num">
                                      <p:cBhvr>
                                        <p:cTn id="68" dur="500" fill="hold"/>
                                        <p:tgtEl>
                                          <p:spTgt spid="14"/>
                                        </p:tgtEl>
                                        <p:attrNameLst>
                                          <p:attrName>ppt_w</p:attrName>
                                        </p:attrNameLst>
                                      </p:cBhvr>
                                      <p:tavLst>
                                        <p:tav tm="0">
                                          <p:val>
                                            <p:fltVal val="0"/>
                                          </p:val>
                                        </p:tav>
                                        <p:tav tm="100000">
                                          <p:val>
                                            <p:strVal val="#ppt_w"/>
                                          </p:val>
                                        </p:tav>
                                      </p:tavLst>
                                    </p:anim>
                                    <p:anim calcmode="lin" valueType="num">
                                      <p:cBhvr>
                                        <p:cTn id="69" dur="500" fill="hold"/>
                                        <p:tgtEl>
                                          <p:spTgt spid="1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07504" y="1124744"/>
            <a:ext cx="8583488" cy="6647974"/>
          </a:xfrm>
          <a:prstGeom prst="rect">
            <a:avLst/>
          </a:prstGeom>
          <a:noFill/>
        </p:spPr>
        <p:txBody>
          <a:bodyPr wrap="square" rtlCol="0">
            <a:spAutoFit/>
          </a:bodyPr>
          <a:lstStyle/>
          <a:p>
            <a:pPr algn="just"/>
            <a:r>
              <a:rPr lang="tr-TR" sz="2400" u="sng" dirty="0">
                <a:latin typeface="Arial" panose="020B0604020202020204" pitchFamily="34" charset="0"/>
                <a:cs typeface="Arial" panose="020B0604020202020204" pitchFamily="34" charset="0"/>
              </a:rPr>
              <a:t>UYGULAMA:</a:t>
            </a:r>
            <a:endParaRPr lang="tr-TR" sz="2400" dirty="0"/>
          </a:p>
          <a:p>
            <a:pPr algn="just"/>
            <a:endParaRPr lang="tr-TR" sz="2400" dirty="0">
              <a:latin typeface="Arial" panose="020B0604020202020204" pitchFamily="34" charset="0"/>
              <a:cs typeface="Arial" panose="020B0604020202020204" pitchFamily="34" charset="0"/>
            </a:endParaRPr>
          </a:p>
          <a:p>
            <a:pPr algn="just"/>
            <a:r>
              <a:rPr lang="tr-TR" sz="2400" dirty="0">
                <a:latin typeface="Arial" panose="020B0604020202020204" pitchFamily="34" charset="0"/>
                <a:cs typeface="Arial" panose="020B0604020202020204" pitchFamily="34" charset="0"/>
              </a:rPr>
              <a:t>c) Satıcılara verilen 6.750 TL tutarındaki çek henüz bankadan çekilmemiştir. ( 103 Verilen Çekler )</a:t>
            </a:r>
          </a:p>
          <a:p>
            <a:pPr algn="just"/>
            <a:endParaRPr lang="tr-TR" sz="2400" dirty="0">
              <a:latin typeface="Arial" panose="020B0604020202020204" pitchFamily="34" charset="0"/>
              <a:cs typeface="Arial" panose="020B0604020202020204" pitchFamily="34" charset="0"/>
            </a:endParaRPr>
          </a:p>
          <a:p>
            <a:pPr algn="just"/>
            <a:endParaRPr lang="tr-TR" sz="2400"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102 BANKALAR HS. 	 		       6.750</a:t>
            </a:r>
          </a:p>
          <a:p>
            <a:pPr algn="just"/>
            <a:r>
              <a:rPr lang="tr-TR" b="1" dirty="0">
                <a:latin typeface="Arial" panose="020B0604020202020204" pitchFamily="34" charset="0"/>
                <a:cs typeface="Arial" panose="020B0604020202020204" pitchFamily="34" charset="0"/>
              </a:rPr>
              <a:t>         ….. Bankası</a:t>
            </a:r>
          </a:p>
          <a:p>
            <a:pPr algn="just"/>
            <a:r>
              <a:rPr lang="tr-TR" b="1" dirty="0">
                <a:latin typeface="Arial" panose="020B0604020202020204" pitchFamily="34" charset="0"/>
                <a:cs typeface="Arial" panose="020B0604020202020204" pitchFamily="34" charset="0"/>
              </a:rPr>
              <a:t>		103 VERİLEN ÇEKLER VE	          6.750</a:t>
            </a:r>
          </a:p>
          <a:p>
            <a:pPr algn="just"/>
            <a:r>
              <a:rPr lang="tr-TR" b="1" dirty="0">
                <a:latin typeface="Arial" panose="020B0604020202020204" pitchFamily="34" charset="0"/>
                <a:cs typeface="Arial" panose="020B0604020202020204" pitchFamily="34" charset="0"/>
              </a:rPr>
              <a:t>		        ÖDEME EMİRLERİ</a:t>
            </a:r>
          </a:p>
          <a:p>
            <a:pPr algn="just"/>
            <a:r>
              <a:rPr lang="tr-TR"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a:t>
            </a:r>
          </a:p>
          <a:p>
            <a:pPr algn="just"/>
            <a:endParaRPr lang="tr-TR" sz="2400" dirty="0">
              <a:latin typeface="Arial" panose="020B0604020202020204" pitchFamily="34" charset="0"/>
              <a:cs typeface="Arial" panose="020B0604020202020204" pitchFamily="34" charset="0"/>
            </a:endParaRPr>
          </a:p>
          <a:p>
            <a:pPr algn="just"/>
            <a:endParaRPr lang="tr-TR" sz="2400" dirty="0"/>
          </a:p>
          <a:p>
            <a:pPr algn="just"/>
            <a:endParaRPr lang="tr-TR" sz="2400" dirty="0">
              <a:solidFill>
                <a:schemeClr val="tx2"/>
              </a:solidFill>
            </a:endParaRPr>
          </a:p>
          <a:p>
            <a:pPr algn="just"/>
            <a:endParaRPr lang="tr-TR" sz="2400" dirty="0">
              <a:solidFill>
                <a:schemeClr val="tx2"/>
              </a:solidFill>
            </a:endParaRPr>
          </a:p>
          <a:p>
            <a:pPr algn="just"/>
            <a:r>
              <a:rPr lang="tr-TR" sz="2400" dirty="0">
                <a:solidFill>
                  <a:schemeClr val="tx2"/>
                </a:solidFill>
              </a:rPr>
              <a:t>						</a:t>
            </a:r>
          </a:p>
        </p:txBody>
      </p:sp>
      <p:cxnSp>
        <p:nvCxnSpPr>
          <p:cNvPr id="3" name="42 Düz Bağlayıcı">
            <a:extLst>
              <a:ext uri="{FF2B5EF4-FFF2-40B4-BE49-F238E27FC236}">
                <a16:creationId xmlns:a16="http://schemas.microsoft.com/office/drawing/2014/main" id="{F822E0C2-063E-B240-B0A9-9594A46F75C4}"/>
              </a:ext>
            </a:extLst>
          </p:cNvPr>
          <p:cNvCxnSpPr>
            <a:cxnSpLocks/>
          </p:cNvCxnSpPr>
          <p:nvPr/>
        </p:nvCxnSpPr>
        <p:spPr>
          <a:xfrm>
            <a:off x="418614" y="3789040"/>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2 Düz Bağlayıcı">
            <a:extLst>
              <a:ext uri="{FF2B5EF4-FFF2-40B4-BE49-F238E27FC236}">
                <a16:creationId xmlns:a16="http://schemas.microsoft.com/office/drawing/2014/main" id="{FC02651F-39D9-2D46-A200-DDF620A5B6BE}"/>
              </a:ext>
            </a:extLst>
          </p:cNvPr>
          <p:cNvCxnSpPr>
            <a:cxnSpLocks/>
          </p:cNvCxnSpPr>
          <p:nvPr/>
        </p:nvCxnSpPr>
        <p:spPr>
          <a:xfrm>
            <a:off x="3374102" y="3793062"/>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34 Düz Bağlayıcı">
            <a:extLst>
              <a:ext uri="{FF2B5EF4-FFF2-40B4-BE49-F238E27FC236}">
                <a16:creationId xmlns:a16="http://schemas.microsoft.com/office/drawing/2014/main" id="{1436E8A5-B8C0-3F43-AE3D-620522B2EA86}"/>
              </a:ext>
            </a:extLst>
          </p:cNvPr>
          <p:cNvCxnSpPr>
            <a:cxnSpLocks/>
          </p:cNvCxnSpPr>
          <p:nvPr/>
        </p:nvCxnSpPr>
        <p:spPr>
          <a:xfrm>
            <a:off x="4860032" y="3753270"/>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34 Düz Bağlayıcı">
            <a:extLst>
              <a:ext uri="{FF2B5EF4-FFF2-40B4-BE49-F238E27FC236}">
                <a16:creationId xmlns:a16="http://schemas.microsoft.com/office/drawing/2014/main" id="{7097969B-8B28-F545-8F26-34D78FB6A224}"/>
              </a:ext>
            </a:extLst>
          </p:cNvPr>
          <p:cNvCxnSpPr>
            <a:cxnSpLocks/>
          </p:cNvCxnSpPr>
          <p:nvPr/>
        </p:nvCxnSpPr>
        <p:spPr>
          <a:xfrm>
            <a:off x="6012160" y="3753269"/>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34 Düz Bağlayıcı">
            <a:extLst>
              <a:ext uri="{FF2B5EF4-FFF2-40B4-BE49-F238E27FC236}">
                <a16:creationId xmlns:a16="http://schemas.microsoft.com/office/drawing/2014/main" id="{80D15E7E-B196-1F4E-8426-E8897D94C8C7}"/>
              </a:ext>
            </a:extLst>
          </p:cNvPr>
          <p:cNvCxnSpPr>
            <a:cxnSpLocks/>
          </p:cNvCxnSpPr>
          <p:nvPr/>
        </p:nvCxnSpPr>
        <p:spPr>
          <a:xfrm>
            <a:off x="7190526" y="3753268"/>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34 Düz Bağlayıcı">
            <a:extLst>
              <a:ext uri="{FF2B5EF4-FFF2-40B4-BE49-F238E27FC236}">
                <a16:creationId xmlns:a16="http://schemas.microsoft.com/office/drawing/2014/main" id="{14CC3DAA-9F85-E547-BCDA-CE343FE7742C}"/>
              </a:ext>
            </a:extLst>
          </p:cNvPr>
          <p:cNvCxnSpPr>
            <a:cxnSpLocks/>
          </p:cNvCxnSpPr>
          <p:nvPr/>
        </p:nvCxnSpPr>
        <p:spPr>
          <a:xfrm>
            <a:off x="418614" y="3789040"/>
            <a:ext cx="0" cy="1906436"/>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42 Düz Bağlayıcı">
            <a:extLst>
              <a:ext uri="{FF2B5EF4-FFF2-40B4-BE49-F238E27FC236}">
                <a16:creationId xmlns:a16="http://schemas.microsoft.com/office/drawing/2014/main" id="{73408CF4-11A2-2B46-B698-16F51D5CEA2A}"/>
              </a:ext>
            </a:extLst>
          </p:cNvPr>
          <p:cNvCxnSpPr>
            <a:cxnSpLocks/>
          </p:cNvCxnSpPr>
          <p:nvPr/>
        </p:nvCxnSpPr>
        <p:spPr>
          <a:xfrm flipV="1">
            <a:off x="418614" y="5648297"/>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42 Düz Bağlayıcı">
            <a:extLst>
              <a:ext uri="{FF2B5EF4-FFF2-40B4-BE49-F238E27FC236}">
                <a16:creationId xmlns:a16="http://schemas.microsoft.com/office/drawing/2014/main" id="{C1AC3B45-7451-C246-9BB5-0783BF1A517B}"/>
              </a:ext>
            </a:extLst>
          </p:cNvPr>
          <p:cNvCxnSpPr>
            <a:cxnSpLocks/>
          </p:cNvCxnSpPr>
          <p:nvPr/>
        </p:nvCxnSpPr>
        <p:spPr>
          <a:xfrm>
            <a:off x="3377618" y="5636887"/>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7615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ppt_x</p:attrName>
                                        </p:attrNameLst>
                                      </p:cBhvr>
                                      <p:tavLst>
                                        <p:tav tm="0">
                                          <p:val>
                                            <p:strVal val="#ppt_x-#ppt_w/2"/>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strVal val="#ppt_h"/>
                                          </p:val>
                                        </p:tav>
                                        <p:tav tm="100000">
                                          <p:val>
                                            <p:strVal val="#ppt_h"/>
                                          </p:val>
                                        </p:tav>
                                      </p:tavLst>
                                    </p:anim>
                                  </p:childTnLst>
                                </p:cTn>
                              </p:par>
                              <p:par>
                                <p:cTn id="18" presetID="37" presetClass="entr" presetSubtype="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900" decel="100000" fill="hold"/>
                                        <p:tgtEl>
                                          <p:spTgt spid="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900" decel="100000" fill="hold"/>
                                        <p:tgtEl>
                                          <p:spTgt spid="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900" decel="100000" fill="hold"/>
                                        <p:tgtEl>
                                          <p:spTgt spid="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900" decel="100000" fill="hold"/>
                                        <p:tgtEl>
                                          <p:spTgt spid="10"/>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42" fill="hold">
                            <p:stCondLst>
                              <p:cond delay="1500"/>
                            </p:stCondLst>
                            <p:childTnLst>
                              <p:par>
                                <p:cTn id="43" presetID="17" presetClass="entr" presetSubtype="8" fill="hold"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ppt_x</p:attrName>
                                        </p:attrNameLst>
                                      </p:cBhvr>
                                      <p:tavLst>
                                        <p:tav tm="0">
                                          <p:val>
                                            <p:strVal val="#ppt_x-#ppt_w/2"/>
                                          </p:val>
                                        </p:tav>
                                        <p:tav tm="100000">
                                          <p:val>
                                            <p:strVal val="#ppt_x"/>
                                          </p:val>
                                        </p:tav>
                                      </p:tavLst>
                                    </p:anim>
                                    <p:anim calcmode="lin" valueType="num">
                                      <p:cBhvr>
                                        <p:cTn id="46" dur="500" fill="hold"/>
                                        <p:tgtEl>
                                          <p:spTgt spid="11"/>
                                        </p:tgtEl>
                                        <p:attrNameLst>
                                          <p:attrName>ppt_y</p:attrName>
                                        </p:attrNameLst>
                                      </p:cBhvr>
                                      <p:tavLst>
                                        <p:tav tm="0">
                                          <p:val>
                                            <p:strVal val="#ppt_y"/>
                                          </p:val>
                                        </p:tav>
                                        <p:tav tm="100000">
                                          <p:val>
                                            <p:strVal val="#ppt_y"/>
                                          </p:val>
                                        </p:tav>
                                      </p:tavLst>
                                    </p:anim>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strVal val="#ppt_h"/>
                                          </p:val>
                                        </p:tav>
                                        <p:tav tm="100000">
                                          <p:val>
                                            <p:strVal val="#ppt_h"/>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ppt_x</p:attrName>
                                        </p:attrNameLst>
                                      </p:cBhvr>
                                      <p:tavLst>
                                        <p:tav tm="0">
                                          <p:val>
                                            <p:strVal val="#ppt_x-#ppt_w/2"/>
                                          </p:val>
                                        </p:tav>
                                        <p:tav tm="100000">
                                          <p:val>
                                            <p:strVal val="#ppt_x"/>
                                          </p:val>
                                        </p:tav>
                                      </p:tavLst>
                                    </p:anim>
                                    <p:anim calcmode="lin" valueType="num">
                                      <p:cBhvr>
                                        <p:cTn id="53" dur="500" fill="hold"/>
                                        <p:tgtEl>
                                          <p:spTgt spid="12"/>
                                        </p:tgtEl>
                                        <p:attrNameLst>
                                          <p:attrName>ppt_y</p:attrName>
                                        </p:attrNameLst>
                                      </p:cBhvr>
                                      <p:tavLst>
                                        <p:tav tm="0">
                                          <p:val>
                                            <p:strVal val="#ppt_y"/>
                                          </p:val>
                                        </p:tav>
                                        <p:tav tm="100000">
                                          <p:val>
                                            <p:strVal val="#ppt_y"/>
                                          </p:val>
                                        </p:tav>
                                      </p:tavLst>
                                    </p:anim>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251520" y="1052736"/>
            <a:ext cx="8583488" cy="5262979"/>
          </a:xfrm>
          <a:prstGeom prst="rect">
            <a:avLst/>
          </a:prstGeom>
          <a:noFill/>
        </p:spPr>
        <p:txBody>
          <a:bodyPr wrap="square" rtlCol="0">
            <a:spAutoFit/>
          </a:bodyPr>
          <a:lstStyle/>
          <a:p>
            <a:pPr algn="just"/>
            <a:r>
              <a:rPr lang="tr-TR" sz="2400" b="1" i="1" dirty="0">
                <a:latin typeface="Arial" panose="020B0604020202020204" pitchFamily="34" charset="0"/>
                <a:cs typeface="Arial" panose="020B0604020202020204" pitchFamily="34" charset="0"/>
              </a:rPr>
              <a:t>121 ALACAK SENETLERİ HESABININ ENVANTERİ</a:t>
            </a:r>
          </a:p>
          <a:p>
            <a:pPr algn="just"/>
            <a:endParaRPr lang="tr-TR" sz="2400" dirty="0">
              <a:latin typeface="Arial" panose="020B0604020202020204" pitchFamily="34" charset="0"/>
              <a:cs typeface="Arial" panose="020B0604020202020204" pitchFamily="34" charset="0"/>
            </a:endParaRPr>
          </a:p>
          <a:p>
            <a:pPr algn="just"/>
            <a:r>
              <a:rPr lang="tr-TR" sz="2400" dirty="0">
                <a:latin typeface="Arial" panose="020B0604020202020204" pitchFamily="34" charset="0"/>
                <a:cs typeface="Arial" panose="020B0604020202020204" pitchFamily="34" charset="0"/>
              </a:rPr>
              <a:t>	Alacak senetleri hesabında, işletmenin öteki işletmelerden daha çok satıştan kaynaklanan senetli alacaklarının izlendiği hesaptır. Başka bir anlatımla; işletmenin faaliyet konusunu oluşturan mal ve hizmet satışlarından meydana gelmiş olan senetli alacaklarının kaydedildiği bir hesaptır.</a:t>
            </a:r>
          </a:p>
          <a:p>
            <a:pPr algn="just"/>
            <a:r>
              <a:rPr lang="tr-TR" sz="2400" dirty="0">
                <a:latin typeface="Arial" panose="020B0604020202020204" pitchFamily="34" charset="0"/>
                <a:cs typeface="Arial" panose="020B0604020202020204" pitchFamily="34" charset="0"/>
              </a:rPr>
              <a:t>	İşletmeler dönem sonlarında alacak senetlerini sayar ve envanter listesini düzenlerler. Alacak senetlerinde değerleme ölçeği itibari değerdir. </a:t>
            </a:r>
          </a:p>
          <a:p>
            <a:pPr algn="just"/>
            <a:r>
              <a:rPr lang="tr-TR" sz="2400" dirty="0">
                <a:latin typeface="Arial" panose="020B0604020202020204" pitchFamily="34" charset="0"/>
                <a:cs typeface="Arial" panose="020B0604020202020204" pitchFamily="34" charset="0"/>
              </a:rPr>
              <a:t>	Ancak VUK alternatif bir değerleme ölçeği seçimini serbest bırakmıştır.</a:t>
            </a:r>
            <a:endParaRPr lang="tr-TR" sz="2400" dirty="0"/>
          </a:p>
          <a:p>
            <a:pPr algn="just"/>
            <a:r>
              <a:rPr lang="tr-TR" sz="2400" dirty="0">
                <a:solidFill>
                  <a:schemeClr val="tx2"/>
                </a:solidFill>
              </a:rPr>
              <a:t>									</a:t>
            </a:r>
          </a:p>
        </p:txBody>
      </p:sp>
    </p:spTree>
    <p:extLst>
      <p:ext uri="{BB962C8B-B14F-4D97-AF65-F5344CB8AC3E}">
        <p14:creationId xmlns:p14="http://schemas.microsoft.com/office/powerpoint/2010/main" val="29909315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251520" y="1052736"/>
            <a:ext cx="8583488" cy="5262979"/>
          </a:xfrm>
          <a:prstGeom prst="rect">
            <a:avLst/>
          </a:prstGeom>
          <a:noFill/>
        </p:spPr>
        <p:txBody>
          <a:bodyPr wrap="square" rtlCol="0">
            <a:spAutoFit/>
          </a:bodyPr>
          <a:lstStyle/>
          <a:p>
            <a:pPr algn="just"/>
            <a:endParaRPr lang="tr-TR" sz="2400" dirty="0">
              <a:latin typeface="Arial" panose="020B0604020202020204" pitchFamily="34" charset="0"/>
              <a:cs typeface="Arial" panose="020B0604020202020204" pitchFamily="34" charset="0"/>
            </a:endParaRPr>
          </a:p>
          <a:p>
            <a:pPr algn="just"/>
            <a:r>
              <a:rPr lang="tr-TR" sz="2400" dirty="0">
                <a:latin typeface="Arial" panose="020B0604020202020204" pitchFamily="34" charset="0"/>
                <a:cs typeface="Arial" panose="020B0604020202020204" pitchFamily="34" charset="0"/>
              </a:rPr>
              <a:t>	Tasarruf değeri olarak tanımlanabilecek bu değerleme ölçeği; senetli alacakların, ya senetteki faiz oranı ya da T.C. Merkez Bankası resmi </a:t>
            </a:r>
            <a:r>
              <a:rPr lang="tr-TR" sz="2400" dirty="0" err="1">
                <a:latin typeface="Arial" panose="020B0604020202020204" pitchFamily="34" charset="0"/>
                <a:cs typeface="Arial" panose="020B0604020202020204" pitchFamily="34" charset="0"/>
              </a:rPr>
              <a:t>iskonto</a:t>
            </a:r>
            <a:r>
              <a:rPr lang="tr-TR" sz="2400" dirty="0">
                <a:latin typeface="Arial" panose="020B0604020202020204" pitchFamily="34" charset="0"/>
                <a:cs typeface="Arial" panose="020B0604020202020204" pitchFamily="34" charset="0"/>
              </a:rPr>
              <a:t> oranı ile değerleme günü değerine indirmesi şeklinde uygulanmaktadır. </a:t>
            </a:r>
          </a:p>
          <a:p>
            <a:pPr algn="just"/>
            <a:r>
              <a:rPr lang="tr-TR" sz="2400" dirty="0">
                <a:latin typeface="Arial" panose="020B0604020202020204" pitchFamily="34" charset="0"/>
                <a:cs typeface="Arial" panose="020B0604020202020204" pitchFamily="34" charset="0"/>
              </a:rPr>
              <a:t>	Senedin itibari değerinin; belirli bir faiz/</a:t>
            </a:r>
            <a:r>
              <a:rPr lang="tr-TR" sz="2400" dirty="0" err="1">
                <a:latin typeface="Arial" panose="020B0604020202020204" pitchFamily="34" charset="0"/>
                <a:cs typeface="Arial" panose="020B0604020202020204" pitchFamily="34" charset="0"/>
              </a:rPr>
              <a:t>iskonto</a:t>
            </a:r>
            <a:r>
              <a:rPr lang="tr-TR" sz="2400" dirty="0">
                <a:latin typeface="Arial" panose="020B0604020202020204" pitchFamily="34" charset="0"/>
                <a:cs typeface="Arial" panose="020B0604020202020204" pitchFamily="34" charset="0"/>
              </a:rPr>
              <a:t> oranı ile değerleme günü değerine indirgenmesine ’’ reeskont’’ işlemi denilmektedir. Tahsil yeteneğinin kısmen veya tamamen kaybedilmiş alacaklar ise üçe ayrılır.</a:t>
            </a:r>
          </a:p>
          <a:p>
            <a:pPr algn="just"/>
            <a:endParaRPr lang="tr-TR" sz="2400" dirty="0">
              <a:latin typeface="Arial" panose="020B0604020202020204" pitchFamily="34" charset="0"/>
              <a:cs typeface="Arial" panose="020B0604020202020204" pitchFamily="34" charset="0"/>
            </a:endParaRPr>
          </a:p>
          <a:p>
            <a:pPr algn="just"/>
            <a:r>
              <a:rPr lang="tr-TR" sz="2400" dirty="0">
                <a:latin typeface="Arial" panose="020B0604020202020204" pitchFamily="34" charset="0"/>
                <a:cs typeface="Arial" panose="020B0604020202020204" pitchFamily="34" charset="0"/>
              </a:rPr>
              <a:t>1 ) Değersiz Alacaklar:</a:t>
            </a:r>
          </a:p>
          <a:p>
            <a:pPr algn="just"/>
            <a:r>
              <a:rPr lang="tr-TR" sz="2400" dirty="0">
                <a:latin typeface="Arial" panose="020B0604020202020204" pitchFamily="34" charset="0"/>
                <a:cs typeface="Arial" panose="020B0604020202020204" pitchFamily="34" charset="0"/>
              </a:rPr>
              <a:t>	</a:t>
            </a:r>
            <a:r>
              <a:rPr lang="tr-TR" sz="2400" dirty="0" err="1">
                <a:latin typeface="Arial" panose="020B0604020202020204" pitchFamily="34" charset="0"/>
                <a:cs typeface="Arial" panose="020B0604020202020204" pitchFamily="34" charset="0"/>
              </a:rPr>
              <a:t>Kazai</a:t>
            </a:r>
            <a:r>
              <a:rPr lang="tr-TR" sz="2400" dirty="0">
                <a:latin typeface="Arial" panose="020B0604020202020204" pitchFamily="34" charset="0"/>
                <a:cs typeface="Arial" panose="020B0604020202020204" pitchFamily="34" charset="0"/>
              </a:rPr>
              <a:t> bir hükme veya kanaat verici bir belgeye göre tahsiline imkan kalmayan alacaklar değersiz alacaklardır.</a:t>
            </a:r>
            <a:endParaRPr lang="tr-TR" sz="2400" dirty="0"/>
          </a:p>
          <a:p>
            <a:pPr algn="just"/>
            <a:r>
              <a:rPr lang="tr-TR" sz="2400" dirty="0">
                <a:solidFill>
                  <a:schemeClr val="tx2"/>
                </a:solidFill>
              </a:rPr>
              <a:t>									</a:t>
            </a:r>
          </a:p>
        </p:txBody>
      </p:sp>
    </p:spTree>
    <p:extLst>
      <p:ext uri="{BB962C8B-B14F-4D97-AF65-F5344CB8AC3E}">
        <p14:creationId xmlns:p14="http://schemas.microsoft.com/office/powerpoint/2010/main" val="317509894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251520" y="1052736"/>
            <a:ext cx="8583488" cy="5262979"/>
          </a:xfrm>
          <a:prstGeom prst="rect">
            <a:avLst/>
          </a:prstGeom>
          <a:noFill/>
        </p:spPr>
        <p:txBody>
          <a:bodyPr wrap="square" rtlCol="0">
            <a:spAutoFit/>
          </a:bodyPr>
          <a:lstStyle/>
          <a:p>
            <a:pPr algn="just"/>
            <a:endParaRPr lang="tr-TR" sz="2400" dirty="0">
              <a:latin typeface="Arial" panose="020B0604020202020204" pitchFamily="34" charset="0"/>
              <a:cs typeface="Arial" panose="020B0604020202020204" pitchFamily="34" charset="0"/>
            </a:endParaRPr>
          </a:p>
          <a:p>
            <a:pPr algn="just"/>
            <a:r>
              <a:rPr lang="tr-TR" sz="2400" dirty="0">
                <a:latin typeface="Arial" panose="020B0604020202020204" pitchFamily="34" charset="0"/>
                <a:cs typeface="Arial" panose="020B0604020202020204" pitchFamily="34" charset="0"/>
              </a:rPr>
              <a:t>	Değersiz alacak oluşabilmesi için tahsil yeteneğini yitirmiş olması ve bir belgeye bağlanmış olması gerekir.</a:t>
            </a:r>
          </a:p>
          <a:p>
            <a:pPr algn="just"/>
            <a:r>
              <a:rPr lang="tr-TR" sz="2400" dirty="0">
                <a:latin typeface="Arial" panose="020B0604020202020204" pitchFamily="34" charset="0"/>
                <a:cs typeface="Arial" panose="020B0604020202020204" pitchFamily="34" charset="0"/>
              </a:rPr>
              <a:t>	Alacaklar değersiz hale geldiklerinde tasarruf değerlerini yitirirler, mukayyet değeri ile 689 Diğer Olağandışı Gider ve Zararlar Hesabına aktarılarak yok edilirler.</a:t>
            </a:r>
          </a:p>
          <a:p>
            <a:pPr algn="just"/>
            <a:endParaRPr lang="tr-TR" sz="2400" dirty="0">
              <a:latin typeface="Arial" panose="020B0604020202020204" pitchFamily="34" charset="0"/>
              <a:cs typeface="Arial" panose="020B0604020202020204" pitchFamily="34" charset="0"/>
            </a:endParaRPr>
          </a:p>
          <a:p>
            <a:pPr algn="just"/>
            <a:r>
              <a:rPr lang="tr-TR" sz="2400" dirty="0">
                <a:latin typeface="Arial" panose="020B0604020202020204" pitchFamily="34" charset="0"/>
                <a:cs typeface="Arial" panose="020B0604020202020204" pitchFamily="34" charset="0"/>
              </a:rPr>
              <a:t>2 ) Şüpheli Alacaklar :</a:t>
            </a:r>
          </a:p>
          <a:p>
            <a:pPr algn="just"/>
            <a:r>
              <a:rPr lang="tr-TR" sz="2400" dirty="0">
                <a:latin typeface="Arial" panose="020B0604020202020204" pitchFamily="34" charset="0"/>
                <a:cs typeface="Arial" panose="020B0604020202020204" pitchFamily="34" charset="0"/>
              </a:rPr>
              <a:t>	Alacağın alınıp alınamayacağının şüpheli hale gelmesiyle oluşur. Dava ve icra aşamasındaki alacaklar ile yapılan protestoya rağmen veya birden çok yazılı olarak istenildiği halde borçlusunun ödemediği, icra takibine değmeyecek kadar küçük alacaklar. </a:t>
            </a:r>
            <a:endParaRPr lang="tr-TR" sz="2400" dirty="0"/>
          </a:p>
          <a:p>
            <a:pPr algn="just"/>
            <a:r>
              <a:rPr lang="tr-TR" sz="2400" dirty="0">
                <a:solidFill>
                  <a:schemeClr val="tx2"/>
                </a:solidFill>
              </a:rPr>
              <a:t>									</a:t>
            </a:r>
          </a:p>
        </p:txBody>
      </p:sp>
    </p:spTree>
    <p:extLst>
      <p:ext uri="{BB962C8B-B14F-4D97-AF65-F5344CB8AC3E}">
        <p14:creationId xmlns:p14="http://schemas.microsoft.com/office/powerpoint/2010/main" val="325158783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251520" y="1052736"/>
            <a:ext cx="8583488" cy="1938992"/>
          </a:xfrm>
          <a:prstGeom prst="rect">
            <a:avLst/>
          </a:prstGeom>
          <a:noFill/>
        </p:spPr>
        <p:txBody>
          <a:bodyPr wrap="square" rtlCol="0">
            <a:spAutoFit/>
          </a:bodyPr>
          <a:lstStyle/>
          <a:p>
            <a:pPr algn="just"/>
            <a:endParaRPr lang="tr-TR" sz="2400" dirty="0">
              <a:latin typeface="Arial" panose="020B0604020202020204" pitchFamily="34" charset="0"/>
              <a:cs typeface="Arial" panose="020B0604020202020204" pitchFamily="34" charset="0"/>
            </a:endParaRPr>
          </a:p>
          <a:p>
            <a:pPr algn="just"/>
            <a:r>
              <a:rPr lang="tr-TR" sz="2400" dirty="0">
                <a:latin typeface="Arial" panose="020B0604020202020204" pitchFamily="34" charset="0"/>
                <a:cs typeface="Arial" panose="020B0604020202020204" pitchFamily="34" charset="0"/>
              </a:rPr>
              <a:t>3 ) Vazgeçilen Alacaklar : </a:t>
            </a:r>
          </a:p>
          <a:p>
            <a:pPr algn="just"/>
            <a:r>
              <a:rPr lang="tr-TR" sz="2400" dirty="0">
                <a:latin typeface="Arial" panose="020B0604020202020204" pitchFamily="34" charset="0"/>
                <a:cs typeface="Arial" panose="020B0604020202020204" pitchFamily="34" charset="0"/>
              </a:rPr>
              <a:t>	Alınmasından vazgeçilen alacaklardır. Konkordato veya sulh yolu ile olabilir.</a:t>
            </a:r>
            <a:endParaRPr lang="tr-TR" sz="2400" dirty="0"/>
          </a:p>
          <a:p>
            <a:pPr algn="just"/>
            <a:r>
              <a:rPr lang="tr-TR" sz="2400" dirty="0">
                <a:solidFill>
                  <a:schemeClr val="tx2"/>
                </a:solidFill>
              </a:rPr>
              <a:t>									</a:t>
            </a:r>
          </a:p>
        </p:txBody>
      </p:sp>
    </p:spTree>
    <p:extLst>
      <p:ext uri="{BB962C8B-B14F-4D97-AF65-F5344CB8AC3E}">
        <p14:creationId xmlns:p14="http://schemas.microsoft.com/office/powerpoint/2010/main" val="2229829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24273" y="2060848"/>
            <a:ext cx="8583488" cy="5078313"/>
          </a:xfrm>
          <a:prstGeom prst="rect">
            <a:avLst/>
          </a:prstGeom>
          <a:noFill/>
        </p:spPr>
        <p:txBody>
          <a:bodyPr wrap="square" rtlCol="0">
            <a:spAutoFit/>
          </a:bodyPr>
          <a:lstStyle/>
          <a:p>
            <a:pPr algn="just"/>
            <a:r>
              <a:rPr lang="tr-TR" sz="2400" dirty="0">
                <a:latin typeface="Arial" panose="020B0604020202020204" pitchFamily="34" charset="0"/>
                <a:cs typeface="Arial" panose="020B0604020202020204" pitchFamily="34" charset="0"/>
              </a:rPr>
              <a:t>Dönem sonunda yapılan envanterde gönderilen 140.000 TL </a:t>
            </a:r>
            <a:r>
              <a:rPr lang="tr-TR" sz="2400" dirty="0" err="1">
                <a:latin typeface="Arial" panose="020B0604020202020204" pitchFamily="34" charset="0"/>
                <a:cs typeface="Arial" panose="020B0604020202020204" pitchFamily="34" charset="0"/>
              </a:rPr>
              <a:t>lik</a:t>
            </a:r>
            <a:r>
              <a:rPr lang="tr-TR" sz="2400" dirty="0">
                <a:latin typeface="Arial" panose="020B0604020202020204" pitchFamily="34" charset="0"/>
                <a:cs typeface="Arial" panose="020B0604020202020204" pitchFamily="34" charset="0"/>
              </a:rPr>
              <a:t> malın 160.000 TL’ye satıldığına ait belge işletmeye gelmiştir.</a:t>
            </a:r>
          </a:p>
          <a:p>
            <a:pPr algn="just"/>
            <a:endParaRPr lang="tr-TR" dirty="0">
              <a:latin typeface="Arial" panose="020B0604020202020204" pitchFamily="34" charset="0"/>
              <a:cs typeface="Arial" panose="020B0604020202020204" pitchFamily="34" charset="0"/>
            </a:endParaRPr>
          </a:p>
          <a:p>
            <a:pPr algn="just"/>
            <a:r>
              <a:rPr lang="tr-TR" b="1" dirty="0">
                <a:latin typeface="Arial" panose="020B0604020202020204" pitchFamily="34" charset="0"/>
                <a:cs typeface="Arial" panose="020B0604020202020204" pitchFamily="34" charset="0"/>
              </a:rPr>
              <a:t>     127 DİĞER TİCARİ ALACAKLAR	      160.000</a:t>
            </a:r>
          </a:p>
          <a:p>
            <a:pPr algn="just"/>
            <a:r>
              <a:rPr lang="tr-TR" b="1" dirty="0">
                <a:latin typeface="Arial" panose="020B0604020202020204" pitchFamily="34" charset="0"/>
                <a:cs typeface="Arial" panose="020B0604020202020204" pitchFamily="34" charset="0"/>
              </a:rPr>
              <a:t>         127.03 Komisyonculardan Alacaklar</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600 YURT İÇİ SATIŞLAR 		         160.000</a:t>
            </a:r>
          </a:p>
          <a:p>
            <a:pPr algn="just"/>
            <a:r>
              <a:rPr lang="tr-TR" b="1"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Satış Kaydı      </a:t>
            </a:r>
          </a:p>
          <a:p>
            <a:pPr algn="just"/>
            <a:r>
              <a:rPr lang="tr-TR"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a:t>
            </a:r>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621 SAT.TİC.MAL.MALİYETİ 		      140.000</a:t>
            </a:r>
            <a:endParaRPr lang="tr-TR" sz="2400" dirty="0"/>
          </a:p>
          <a:p>
            <a:pPr algn="just"/>
            <a:r>
              <a:rPr lang="tr-TR" sz="2400" b="1" dirty="0">
                <a:latin typeface="Arial" panose="020B0604020202020204" pitchFamily="34" charset="0"/>
                <a:cs typeface="Arial" panose="020B0604020202020204" pitchFamily="34" charset="0"/>
              </a:rPr>
              <a:t> 		</a:t>
            </a:r>
            <a:r>
              <a:rPr lang="tr-TR" b="1" dirty="0">
                <a:latin typeface="Arial" panose="020B0604020202020204" pitchFamily="34" charset="0"/>
                <a:cs typeface="Arial" panose="020B0604020202020204" pitchFamily="34" charset="0"/>
              </a:rPr>
              <a:t>157 DİĞER STOKLAR	                        140.000</a:t>
            </a:r>
          </a:p>
          <a:p>
            <a:pPr algn="just"/>
            <a:endParaRPr lang="tr-TR" sz="2400" dirty="0">
              <a:solidFill>
                <a:schemeClr val="tx2"/>
              </a:solidFill>
            </a:endParaRPr>
          </a:p>
          <a:p>
            <a:pPr algn="just"/>
            <a:r>
              <a:rPr lang="tr-TR" sz="2400" dirty="0">
                <a:solidFill>
                  <a:schemeClr val="tx2"/>
                </a:solidFill>
              </a:rPr>
              <a:t>						</a:t>
            </a:r>
          </a:p>
        </p:txBody>
      </p:sp>
      <p:cxnSp>
        <p:nvCxnSpPr>
          <p:cNvPr id="3" name="42 Düz Bağlayıcı">
            <a:extLst>
              <a:ext uri="{FF2B5EF4-FFF2-40B4-BE49-F238E27FC236}">
                <a16:creationId xmlns:a16="http://schemas.microsoft.com/office/drawing/2014/main" id="{F822E0C2-063E-B240-B0A9-9594A46F75C4}"/>
              </a:ext>
            </a:extLst>
          </p:cNvPr>
          <p:cNvCxnSpPr>
            <a:cxnSpLocks/>
          </p:cNvCxnSpPr>
          <p:nvPr/>
        </p:nvCxnSpPr>
        <p:spPr>
          <a:xfrm>
            <a:off x="290569" y="3429000"/>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2 Düz Bağlayıcı">
            <a:extLst>
              <a:ext uri="{FF2B5EF4-FFF2-40B4-BE49-F238E27FC236}">
                <a16:creationId xmlns:a16="http://schemas.microsoft.com/office/drawing/2014/main" id="{FC02651F-39D9-2D46-A200-DDF620A5B6BE}"/>
              </a:ext>
            </a:extLst>
          </p:cNvPr>
          <p:cNvCxnSpPr>
            <a:cxnSpLocks/>
          </p:cNvCxnSpPr>
          <p:nvPr/>
        </p:nvCxnSpPr>
        <p:spPr>
          <a:xfrm>
            <a:off x="3320972" y="3406181"/>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34 Düz Bağlayıcı">
            <a:extLst>
              <a:ext uri="{FF2B5EF4-FFF2-40B4-BE49-F238E27FC236}">
                <a16:creationId xmlns:a16="http://schemas.microsoft.com/office/drawing/2014/main" id="{1436E8A5-B8C0-3F43-AE3D-620522B2EA86}"/>
              </a:ext>
            </a:extLst>
          </p:cNvPr>
          <p:cNvCxnSpPr>
            <a:cxnSpLocks/>
          </p:cNvCxnSpPr>
          <p:nvPr/>
        </p:nvCxnSpPr>
        <p:spPr>
          <a:xfrm>
            <a:off x="4788024" y="3406181"/>
            <a:ext cx="0" cy="3047155"/>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34 Düz Bağlayıcı">
            <a:extLst>
              <a:ext uri="{FF2B5EF4-FFF2-40B4-BE49-F238E27FC236}">
                <a16:creationId xmlns:a16="http://schemas.microsoft.com/office/drawing/2014/main" id="{7097969B-8B28-F545-8F26-34D78FB6A224}"/>
              </a:ext>
            </a:extLst>
          </p:cNvPr>
          <p:cNvCxnSpPr>
            <a:cxnSpLocks/>
          </p:cNvCxnSpPr>
          <p:nvPr/>
        </p:nvCxnSpPr>
        <p:spPr>
          <a:xfrm>
            <a:off x="6012160" y="3429000"/>
            <a:ext cx="0" cy="3024336"/>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34 Düz Bağlayıcı">
            <a:extLst>
              <a:ext uri="{FF2B5EF4-FFF2-40B4-BE49-F238E27FC236}">
                <a16:creationId xmlns:a16="http://schemas.microsoft.com/office/drawing/2014/main" id="{80D15E7E-B196-1F4E-8426-E8897D94C8C7}"/>
              </a:ext>
            </a:extLst>
          </p:cNvPr>
          <p:cNvCxnSpPr>
            <a:cxnSpLocks/>
          </p:cNvCxnSpPr>
          <p:nvPr/>
        </p:nvCxnSpPr>
        <p:spPr>
          <a:xfrm>
            <a:off x="7154243" y="3429000"/>
            <a:ext cx="24043" cy="3024336"/>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34 Düz Bağlayıcı">
            <a:extLst>
              <a:ext uri="{FF2B5EF4-FFF2-40B4-BE49-F238E27FC236}">
                <a16:creationId xmlns:a16="http://schemas.microsoft.com/office/drawing/2014/main" id="{14CC3DAA-9F85-E547-BCDA-CE343FE7742C}"/>
              </a:ext>
            </a:extLst>
          </p:cNvPr>
          <p:cNvCxnSpPr>
            <a:cxnSpLocks/>
          </p:cNvCxnSpPr>
          <p:nvPr/>
        </p:nvCxnSpPr>
        <p:spPr>
          <a:xfrm>
            <a:off x="290569" y="3406181"/>
            <a:ext cx="0" cy="3047155"/>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42 Düz Bağlayıcı">
            <a:extLst>
              <a:ext uri="{FF2B5EF4-FFF2-40B4-BE49-F238E27FC236}">
                <a16:creationId xmlns:a16="http://schemas.microsoft.com/office/drawing/2014/main" id="{73408CF4-11A2-2B46-B698-16F51D5CEA2A}"/>
              </a:ext>
            </a:extLst>
          </p:cNvPr>
          <p:cNvCxnSpPr>
            <a:cxnSpLocks/>
          </p:cNvCxnSpPr>
          <p:nvPr/>
        </p:nvCxnSpPr>
        <p:spPr>
          <a:xfrm flipV="1">
            <a:off x="292411" y="5286668"/>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42 Düz Bağlayıcı">
            <a:extLst>
              <a:ext uri="{FF2B5EF4-FFF2-40B4-BE49-F238E27FC236}">
                <a16:creationId xmlns:a16="http://schemas.microsoft.com/office/drawing/2014/main" id="{C1AC3B45-7451-C246-9BB5-0783BF1A517B}"/>
              </a:ext>
            </a:extLst>
          </p:cNvPr>
          <p:cNvCxnSpPr>
            <a:cxnSpLocks/>
          </p:cNvCxnSpPr>
          <p:nvPr/>
        </p:nvCxnSpPr>
        <p:spPr>
          <a:xfrm>
            <a:off x="3361862" y="5275260"/>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42 Düz Bağlayıcı">
            <a:extLst>
              <a:ext uri="{FF2B5EF4-FFF2-40B4-BE49-F238E27FC236}">
                <a16:creationId xmlns:a16="http://schemas.microsoft.com/office/drawing/2014/main" id="{B1BF6F31-3F60-454D-918C-859C3032C2F8}"/>
              </a:ext>
            </a:extLst>
          </p:cNvPr>
          <p:cNvCxnSpPr>
            <a:cxnSpLocks/>
          </p:cNvCxnSpPr>
          <p:nvPr/>
        </p:nvCxnSpPr>
        <p:spPr>
          <a:xfrm flipV="1">
            <a:off x="278938" y="6453336"/>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2 Düz Bağlayıcı">
            <a:extLst>
              <a:ext uri="{FF2B5EF4-FFF2-40B4-BE49-F238E27FC236}">
                <a16:creationId xmlns:a16="http://schemas.microsoft.com/office/drawing/2014/main" id="{CBBC8053-8AA6-3F4E-B86B-8F9A279FA3EE}"/>
              </a:ext>
            </a:extLst>
          </p:cNvPr>
          <p:cNvCxnSpPr>
            <a:cxnSpLocks/>
          </p:cNvCxnSpPr>
          <p:nvPr/>
        </p:nvCxnSpPr>
        <p:spPr>
          <a:xfrm>
            <a:off x="3361862" y="6430517"/>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0683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ppt_x</p:attrName>
                                        </p:attrNameLst>
                                      </p:cBhvr>
                                      <p:tavLst>
                                        <p:tav tm="0">
                                          <p:val>
                                            <p:strVal val="#ppt_x-#ppt_w/2"/>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strVal val="#ppt_h"/>
                                          </p:val>
                                        </p:tav>
                                        <p:tav tm="100000">
                                          <p:val>
                                            <p:strVal val="#ppt_h"/>
                                          </p:val>
                                        </p:tav>
                                      </p:tavLst>
                                    </p:anim>
                                  </p:childTnLst>
                                </p:cTn>
                              </p:par>
                              <p:par>
                                <p:cTn id="18" presetID="37" presetClass="entr" presetSubtype="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900" decel="100000" fill="hold"/>
                                        <p:tgtEl>
                                          <p:spTgt spid="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900" decel="100000" fill="hold"/>
                                        <p:tgtEl>
                                          <p:spTgt spid="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900" decel="100000" fill="hold"/>
                                        <p:tgtEl>
                                          <p:spTgt spid="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900" decel="100000" fill="hold"/>
                                        <p:tgtEl>
                                          <p:spTgt spid="10"/>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42" fill="hold">
                            <p:stCondLst>
                              <p:cond delay="1500"/>
                            </p:stCondLst>
                            <p:childTnLst>
                              <p:par>
                                <p:cTn id="43" presetID="17" presetClass="entr" presetSubtype="8" fill="hold"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ppt_x</p:attrName>
                                        </p:attrNameLst>
                                      </p:cBhvr>
                                      <p:tavLst>
                                        <p:tav tm="0">
                                          <p:val>
                                            <p:strVal val="#ppt_x-#ppt_w/2"/>
                                          </p:val>
                                        </p:tav>
                                        <p:tav tm="100000">
                                          <p:val>
                                            <p:strVal val="#ppt_x"/>
                                          </p:val>
                                        </p:tav>
                                      </p:tavLst>
                                    </p:anim>
                                    <p:anim calcmode="lin" valueType="num">
                                      <p:cBhvr>
                                        <p:cTn id="46" dur="500" fill="hold"/>
                                        <p:tgtEl>
                                          <p:spTgt spid="11"/>
                                        </p:tgtEl>
                                        <p:attrNameLst>
                                          <p:attrName>ppt_y</p:attrName>
                                        </p:attrNameLst>
                                      </p:cBhvr>
                                      <p:tavLst>
                                        <p:tav tm="0">
                                          <p:val>
                                            <p:strVal val="#ppt_y"/>
                                          </p:val>
                                        </p:tav>
                                        <p:tav tm="100000">
                                          <p:val>
                                            <p:strVal val="#ppt_y"/>
                                          </p:val>
                                        </p:tav>
                                      </p:tavLst>
                                    </p:anim>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strVal val="#ppt_h"/>
                                          </p:val>
                                        </p:tav>
                                        <p:tav tm="100000">
                                          <p:val>
                                            <p:strVal val="#ppt_h"/>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ppt_x</p:attrName>
                                        </p:attrNameLst>
                                      </p:cBhvr>
                                      <p:tavLst>
                                        <p:tav tm="0">
                                          <p:val>
                                            <p:strVal val="#ppt_x-#ppt_w/2"/>
                                          </p:val>
                                        </p:tav>
                                        <p:tav tm="100000">
                                          <p:val>
                                            <p:strVal val="#ppt_x"/>
                                          </p:val>
                                        </p:tav>
                                      </p:tavLst>
                                    </p:anim>
                                    <p:anim calcmode="lin" valueType="num">
                                      <p:cBhvr>
                                        <p:cTn id="53" dur="500" fill="hold"/>
                                        <p:tgtEl>
                                          <p:spTgt spid="12"/>
                                        </p:tgtEl>
                                        <p:attrNameLst>
                                          <p:attrName>ppt_y</p:attrName>
                                        </p:attrNameLst>
                                      </p:cBhvr>
                                      <p:tavLst>
                                        <p:tav tm="0">
                                          <p:val>
                                            <p:strVal val="#ppt_y"/>
                                          </p:val>
                                        </p:tav>
                                        <p:tav tm="100000">
                                          <p:val>
                                            <p:strVal val="#ppt_y"/>
                                          </p:val>
                                        </p:tav>
                                      </p:tavLst>
                                    </p:anim>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strVal val="#ppt_h"/>
                                          </p:val>
                                        </p:tav>
                                        <p:tav tm="100000">
                                          <p:val>
                                            <p:strVal val="#ppt_h"/>
                                          </p:val>
                                        </p:tav>
                                      </p:tavLst>
                                    </p:anim>
                                  </p:childTnLst>
                                </p:cTn>
                              </p:par>
                            </p:childTnLst>
                          </p:cTn>
                        </p:par>
                        <p:par>
                          <p:cTn id="56" fill="hold">
                            <p:stCondLst>
                              <p:cond delay="2500"/>
                            </p:stCondLst>
                            <p:childTnLst>
                              <p:par>
                                <p:cTn id="57" presetID="17" presetClass="entr" presetSubtype="8" fill="hold" nodeType="afterEffect">
                                  <p:stCondLst>
                                    <p:cond delay="0"/>
                                  </p:stCondLst>
                                  <p:childTnLst>
                                    <p:set>
                                      <p:cBhvr>
                                        <p:cTn id="58" dur="1" fill="hold">
                                          <p:stCondLst>
                                            <p:cond delay="0"/>
                                          </p:stCondLst>
                                        </p:cTn>
                                        <p:tgtEl>
                                          <p:spTgt spid="13"/>
                                        </p:tgtEl>
                                        <p:attrNameLst>
                                          <p:attrName>style.visibility</p:attrName>
                                        </p:attrNameLst>
                                      </p:cBhvr>
                                      <p:to>
                                        <p:strVal val="visible"/>
                                      </p:to>
                                    </p:set>
                                    <p:anim calcmode="lin" valueType="num">
                                      <p:cBhvr>
                                        <p:cTn id="59" dur="500" fill="hold"/>
                                        <p:tgtEl>
                                          <p:spTgt spid="13"/>
                                        </p:tgtEl>
                                        <p:attrNameLst>
                                          <p:attrName>ppt_x</p:attrName>
                                        </p:attrNameLst>
                                      </p:cBhvr>
                                      <p:tavLst>
                                        <p:tav tm="0">
                                          <p:val>
                                            <p:strVal val="#ppt_x-#ppt_w/2"/>
                                          </p:val>
                                        </p:tav>
                                        <p:tav tm="100000">
                                          <p:val>
                                            <p:strVal val="#ppt_x"/>
                                          </p:val>
                                        </p:tav>
                                      </p:tavLst>
                                    </p:anim>
                                    <p:anim calcmode="lin" valueType="num">
                                      <p:cBhvr>
                                        <p:cTn id="60" dur="500" fill="hold"/>
                                        <p:tgtEl>
                                          <p:spTgt spid="13"/>
                                        </p:tgtEl>
                                        <p:attrNameLst>
                                          <p:attrName>ppt_y</p:attrName>
                                        </p:attrNameLst>
                                      </p:cBhvr>
                                      <p:tavLst>
                                        <p:tav tm="0">
                                          <p:val>
                                            <p:strVal val="#ppt_y"/>
                                          </p:val>
                                        </p:tav>
                                        <p:tav tm="100000">
                                          <p:val>
                                            <p:strVal val="#ppt_y"/>
                                          </p:val>
                                        </p:tav>
                                      </p:tavLst>
                                    </p:anim>
                                    <p:anim calcmode="lin" valueType="num">
                                      <p:cBhvr>
                                        <p:cTn id="61" dur="500" fill="hold"/>
                                        <p:tgtEl>
                                          <p:spTgt spid="13"/>
                                        </p:tgtEl>
                                        <p:attrNameLst>
                                          <p:attrName>ppt_w</p:attrName>
                                        </p:attrNameLst>
                                      </p:cBhvr>
                                      <p:tavLst>
                                        <p:tav tm="0">
                                          <p:val>
                                            <p:fltVal val="0"/>
                                          </p:val>
                                        </p:tav>
                                        <p:tav tm="100000">
                                          <p:val>
                                            <p:strVal val="#ppt_w"/>
                                          </p:val>
                                        </p:tav>
                                      </p:tavLst>
                                    </p:anim>
                                    <p:anim calcmode="lin" valueType="num">
                                      <p:cBhvr>
                                        <p:cTn id="62" dur="500" fill="hold"/>
                                        <p:tgtEl>
                                          <p:spTgt spid="13"/>
                                        </p:tgtEl>
                                        <p:attrNameLst>
                                          <p:attrName>ppt_h</p:attrName>
                                        </p:attrNameLst>
                                      </p:cBhvr>
                                      <p:tavLst>
                                        <p:tav tm="0">
                                          <p:val>
                                            <p:strVal val="#ppt_h"/>
                                          </p:val>
                                        </p:tav>
                                        <p:tav tm="100000">
                                          <p:val>
                                            <p:strVal val="#ppt_h"/>
                                          </p:val>
                                        </p:tav>
                                      </p:tavLst>
                                    </p:anim>
                                  </p:childTnLst>
                                </p:cTn>
                              </p:par>
                            </p:childTnLst>
                          </p:cTn>
                        </p:par>
                        <p:par>
                          <p:cTn id="63" fill="hold">
                            <p:stCondLst>
                              <p:cond delay="3000"/>
                            </p:stCondLst>
                            <p:childTnLst>
                              <p:par>
                                <p:cTn id="64" presetID="17" presetClass="entr" presetSubtype="8" fill="hold" nodeType="afterEffect">
                                  <p:stCondLst>
                                    <p:cond delay="0"/>
                                  </p:stCondLst>
                                  <p:childTnLst>
                                    <p:set>
                                      <p:cBhvr>
                                        <p:cTn id="65" dur="1" fill="hold">
                                          <p:stCondLst>
                                            <p:cond delay="0"/>
                                          </p:stCondLst>
                                        </p:cTn>
                                        <p:tgtEl>
                                          <p:spTgt spid="15"/>
                                        </p:tgtEl>
                                        <p:attrNameLst>
                                          <p:attrName>style.visibility</p:attrName>
                                        </p:attrNameLst>
                                      </p:cBhvr>
                                      <p:to>
                                        <p:strVal val="visible"/>
                                      </p:to>
                                    </p:set>
                                    <p:anim calcmode="lin" valueType="num">
                                      <p:cBhvr>
                                        <p:cTn id="66" dur="500" fill="hold"/>
                                        <p:tgtEl>
                                          <p:spTgt spid="15"/>
                                        </p:tgtEl>
                                        <p:attrNameLst>
                                          <p:attrName>ppt_x</p:attrName>
                                        </p:attrNameLst>
                                      </p:cBhvr>
                                      <p:tavLst>
                                        <p:tav tm="0">
                                          <p:val>
                                            <p:strVal val="#ppt_x-#ppt_w/2"/>
                                          </p:val>
                                        </p:tav>
                                        <p:tav tm="100000">
                                          <p:val>
                                            <p:strVal val="#ppt_x"/>
                                          </p:val>
                                        </p:tav>
                                      </p:tavLst>
                                    </p:anim>
                                    <p:anim calcmode="lin" valueType="num">
                                      <p:cBhvr>
                                        <p:cTn id="67" dur="500" fill="hold"/>
                                        <p:tgtEl>
                                          <p:spTgt spid="15"/>
                                        </p:tgtEl>
                                        <p:attrNameLst>
                                          <p:attrName>ppt_y</p:attrName>
                                        </p:attrNameLst>
                                      </p:cBhvr>
                                      <p:tavLst>
                                        <p:tav tm="0">
                                          <p:val>
                                            <p:strVal val="#ppt_y"/>
                                          </p:val>
                                        </p:tav>
                                        <p:tav tm="100000">
                                          <p:val>
                                            <p:strVal val="#ppt_y"/>
                                          </p:val>
                                        </p:tav>
                                      </p:tavLst>
                                    </p:anim>
                                    <p:anim calcmode="lin" valueType="num">
                                      <p:cBhvr>
                                        <p:cTn id="68" dur="500" fill="hold"/>
                                        <p:tgtEl>
                                          <p:spTgt spid="15"/>
                                        </p:tgtEl>
                                        <p:attrNameLst>
                                          <p:attrName>ppt_w</p:attrName>
                                        </p:attrNameLst>
                                      </p:cBhvr>
                                      <p:tavLst>
                                        <p:tav tm="0">
                                          <p:val>
                                            <p:fltVal val="0"/>
                                          </p:val>
                                        </p:tav>
                                        <p:tav tm="100000">
                                          <p:val>
                                            <p:strVal val="#ppt_w"/>
                                          </p:val>
                                        </p:tav>
                                      </p:tavLst>
                                    </p:anim>
                                    <p:anim calcmode="lin" valueType="num">
                                      <p:cBhvr>
                                        <p:cTn id="69" dur="500" fill="hold"/>
                                        <p:tgtEl>
                                          <p:spTgt spid="1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79512" y="1225689"/>
            <a:ext cx="8583488" cy="3785652"/>
          </a:xfrm>
          <a:prstGeom prst="rect">
            <a:avLst/>
          </a:prstGeom>
          <a:noFill/>
        </p:spPr>
        <p:txBody>
          <a:bodyPr wrap="square" rtlCol="0">
            <a:spAutoFit/>
          </a:bodyPr>
          <a:lstStyle/>
          <a:p>
            <a:pPr algn="just"/>
            <a:r>
              <a:rPr lang="tr-TR" sz="2400" b="1" i="1" dirty="0">
                <a:latin typeface="Arial" panose="020B0604020202020204" pitchFamily="34" charset="0"/>
                <a:cs typeface="Arial" panose="020B0604020202020204" pitchFamily="34" charset="0"/>
              </a:rPr>
              <a:t>180 GELECEK AYLARA AİT GİDERLER HESABI</a:t>
            </a:r>
          </a:p>
          <a:p>
            <a:pPr algn="just"/>
            <a:endParaRPr lang="tr-TR" sz="2400" dirty="0">
              <a:latin typeface="Arial" panose="020B0604020202020204" pitchFamily="34" charset="0"/>
              <a:cs typeface="Arial" panose="020B0604020202020204" pitchFamily="34" charset="0"/>
            </a:endParaRPr>
          </a:p>
          <a:p>
            <a:pPr algn="just"/>
            <a:r>
              <a:rPr lang="tr-TR" sz="2400" dirty="0">
                <a:latin typeface="Arial" panose="020B0604020202020204" pitchFamily="34" charset="0"/>
                <a:cs typeface="Arial" panose="020B0604020202020204" pitchFamily="34" charset="0"/>
              </a:rPr>
              <a:t>	Gelecek aylarla ilgili gider ve maliyet hesaplarına borç kaydedilecek peşin ödenen giderler bu hesaba kaydedilir. </a:t>
            </a:r>
          </a:p>
          <a:p>
            <a:pPr algn="just"/>
            <a:r>
              <a:rPr lang="tr-TR" sz="2400" dirty="0">
                <a:latin typeface="Arial" panose="020B0604020202020204" pitchFamily="34" charset="0"/>
                <a:cs typeface="Arial" panose="020B0604020202020204" pitchFamily="34" charset="0"/>
              </a:rPr>
              <a:t>	</a:t>
            </a:r>
          </a:p>
          <a:p>
            <a:pPr algn="just"/>
            <a:r>
              <a:rPr lang="tr-TR" sz="2400" dirty="0">
                <a:latin typeface="Arial" panose="020B0604020202020204" pitchFamily="34" charset="0"/>
                <a:cs typeface="Arial" panose="020B0604020202020204" pitchFamily="34" charset="0"/>
              </a:rPr>
              <a:t>	Bazı durumlarda bir dönemi aşan (bir yılı) giderlerden içinde bulunulan döneme ait giderleri çıkarılarak ilgili oldukları döneme kaydedilir.</a:t>
            </a:r>
            <a:endParaRPr lang="tr-TR" sz="2400" dirty="0">
              <a:solidFill>
                <a:schemeClr val="tx2"/>
              </a:solidFill>
            </a:endParaRPr>
          </a:p>
          <a:p>
            <a:pPr algn="just"/>
            <a:endParaRPr lang="tr-TR" sz="2400" dirty="0">
              <a:solidFill>
                <a:schemeClr val="tx2"/>
              </a:solidFill>
            </a:endParaRPr>
          </a:p>
          <a:p>
            <a:pPr algn="just"/>
            <a:r>
              <a:rPr lang="tr-TR" sz="2400" dirty="0">
                <a:solidFill>
                  <a:schemeClr val="tx2"/>
                </a:solidFill>
              </a:rPr>
              <a:t>									</a:t>
            </a:r>
          </a:p>
        </p:txBody>
      </p:sp>
    </p:spTree>
    <p:extLst>
      <p:ext uri="{BB962C8B-B14F-4D97-AF65-F5344CB8AC3E}">
        <p14:creationId xmlns:p14="http://schemas.microsoft.com/office/powerpoint/2010/main" val="2354562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07504" y="1124744"/>
            <a:ext cx="8583488" cy="6278642"/>
          </a:xfrm>
          <a:prstGeom prst="rect">
            <a:avLst/>
          </a:prstGeom>
          <a:noFill/>
        </p:spPr>
        <p:txBody>
          <a:bodyPr wrap="square" rtlCol="0">
            <a:spAutoFit/>
          </a:bodyPr>
          <a:lstStyle/>
          <a:p>
            <a:pPr algn="just"/>
            <a:r>
              <a:rPr lang="tr-TR" sz="2400" u="sng" dirty="0">
                <a:latin typeface="Arial" panose="020B0604020202020204" pitchFamily="34" charset="0"/>
                <a:cs typeface="Arial" panose="020B0604020202020204" pitchFamily="34" charset="0"/>
              </a:rPr>
              <a:t>UYGULAMA</a:t>
            </a:r>
            <a:endParaRPr lang="tr-TR" sz="2400" dirty="0"/>
          </a:p>
          <a:p>
            <a:pPr algn="just"/>
            <a:r>
              <a:rPr lang="tr-TR" sz="2400" dirty="0"/>
              <a:t>	</a:t>
            </a:r>
          </a:p>
          <a:p>
            <a:pPr algn="just"/>
            <a:r>
              <a:rPr lang="tr-TR" sz="2400" dirty="0">
                <a:latin typeface="Arial" panose="020B0604020202020204" pitchFamily="34" charset="0"/>
                <a:cs typeface="Arial" panose="020B0604020202020204" pitchFamily="34" charset="0"/>
              </a:rPr>
              <a:t>	10.01.2019 tarihinde işletme kasasından ödenen 12 aylık kira giderinden 10.000 TL </a:t>
            </a:r>
            <a:r>
              <a:rPr lang="tr-TR" sz="2400" dirty="0" err="1">
                <a:latin typeface="Arial" panose="020B0604020202020204" pitchFamily="34" charset="0"/>
                <a:cs typeface="Arial" panose="020B0604020202020204" pitchFamily="34" charset="0"/>
              </a:rPr>
              <a:t>lik</a:t>
            </a:r>
            <a:r>
              <a:rPr lang="tr-TR" sz="2400" dirty="0">
                <a:latin typeface="Arial" panose="020B0604020202020204" pitchFamily="34" charset="0"/>
                <a:cs typeface="Arial" panose="020B0604020202020204" pitchFamily="34" charset="0"/>
              </a:rPr>
              <a:t> kısmı aralık ayına aittir. </a:t>
            </a:r>
          </a:p>
          <a:p>
            <a:pPr algn="just"/>
            <a:r>
              <a:rPr lang="tr-TR" sz="2400" dirty="0">
                <a:latin typeface="Arial" panose="020B0604020202020204" pitchFamily="34" charset="0"/>
                <a:cs typeface="Arial" panose="020B0604020202020204" pitchFamily="34" charset="0"/>
              </a:rPr>
              <a:t>İlgili kayıt. </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280 GELECEK YILLARA AİT GİD.	      120.000</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100 KASA HS. 			         120.000</a:t>
            </a:r>
          </a:p>
          <a:p>
            <a:pPr algn="just"/>
            <a:r>
              <a:rPr lang="tr-TR" b="1"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a:t>
            </a:r>
          </a:p>
          <a:p>
            <a:pPr algn="just"/>
            <a:endParaRPr lang="tr-TR" sz="2400" dirty="0">
              <a:latin typeface="Arial" panose="020B0604020202020204" pitchFamily="34" charset="0"/>
              <a:cs typeface="Arial" panose="020B0604020202020204" pitchFamily="34" charset="0"/>
            </a:endParaRPr>
          </a:p>
          <a:p>
            <a:pPr algn="just"/>
            <a:endParaRPr lang="tr-TR" sz="2400" dirty="0"/>
          </a:p>
          <a:p>
            <a:pPr algn="just"/>
            <a:endParaRPr lang="tr-TR" sz="2400" dirty="0">
              <a:solidFill>
                <a:schemeClr val="tx2"/>
              </a:solidFill>
            </a:endParaRPr>
          </a:p>
          <a:p>
            <a:pPr algn="just"/>
            <a:endParaRPr lang="tr-TR" sz="2400" dirty="0">
              <a:solidFill>
                <a:schemeClr val="tx2"/>
              </a:solidFill>
            </a:endParaRPr>
          </a:p>
          <a:p>
            <a:pPr algn="just"/>
            <a:r>
              <a:rPr lang="tr-TR" sz="2400" dirty="0">
                <a:solidFill>
                  <a:schemeClr val="tx2"/>
                </a:solidFill>
              </a:rPr>
              <a:t>						</a:t>
            </a:r>
          </a:p>
        </p:txBody>
      </p:sp>
      <p:cxnSp>
        <p:nvCxnSpPr>
          <p:cNvPr id="3" name="42 Düz Bağlayıcı">
            <a:extLst>
              <a:ext uri="{FF2B5EF4-FFF2-40B4-BE49-F238E27FC236}">
                <a16:creationId xmlns:a16="http://schemas.microsoft.com/office/drawing/2014/main" id="{F822E0C2-063E-B240-B0A9-9594A46F75C4}"/>
              </a:ext>
            </a:extLst>
          </p:cNvPr>
          <p:cNvCxnSpPr>
            <a:cxnSpLocks/>
          </p:cNvCxnSpPr>
          <p:nvPr/>
        </p:nvCxnSpPr>
        <p:spPr>
          <a:xfrm>
            <a:off x="406918" y="3429000"/>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2 Düz Bağlayıcı">
            <a:extLst>
              <a:ext uri="{FF2B5EF4-FFF2-40B4-BE49-F238E27FC236}">
                <a16:creationId xmlns:a16="http://schemas.microsoft.com/office/drawing/2014/main" id="{FC02651F-39D9-2D46-A200-DDF620A5B6BE}"/>
              </a:ext>
            </a:extLst>
          </p:cNvPr>
          <p:cNvCxnSpPr>
            <a:cxnSpLocks/>
          </p:cNvCxnSpPr>
          <p:nvPr/>
        </p:nvCxnSpPr>
        <p:spPr>
          <a:xfrm>
            <a:off x="3310266" y="3406181"/>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34 Düz Bağlayıcı">
            <a:extLst>
              <a:ext uri="{FF2B5EF4-FFF2-40B4-BE49-F238E27FC236}">
                <a16:creationId xmlns:a16="http://schemas.microsoft.com/office/drawing/2014/main" id="{1436E8A5-B8C0-3F43-AE3D-620522B2EA86}"/>
              </a:ext>
            </a:extLst>
          </p:cNvPr>
          <p:cNvCxnSpPr>
            <a:cxnSpLocks/>
          </p:cNvCxnSpPr>
          <p:nvPr/>
        </p:nvCxnSpPr>
        <p:spPr>
          <a:xfrm>
            <a:off x="4860032" y="3417590"/>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34 Düz Bağlayıcı">
            <a:extLst>
              <a:ext uri="{FF2B5EF4-FFF2-40B4-BE49-F238E27FC236}">
                <a16:creationId xmlns:a16="http://schemas.microsoft.com/office/drawing/2014/main" id="{7097969B-8B28-F545-8F26-34D78FB6A224}"/>
              </a:ext>
            </a:extLst>
          </p:cNvPr>
          <p:cNvCxnSpPr>
            <a:cxnSpLocks/>
          </p:cNvCxnSpPr>
          <p:nvPr/>
        </p:nvCxnSpPr>
        <p:spPr>
          <a:xfrm>
            <a:off x="6012160" y="3429000"/>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34 Düz Bağlayıcı">
            <a:extLst>
              <a:ext uri="{FF2B5EF4-FFF2-40B4-BE49-F238E27FC236}">
                <a16:creationId xmlns:a16="http://schemas.microsoft.com/office/drawing/2014/main" id="{80D15E7E-B196-1F4E-8426-E8897D94C8C7}"/>
              </a:ext>
            </a:extLst>
          </p:cNvPr>
          <p:cNvCxnSpPr>
            <a:cxnSpLocks/>
          </p:cNvCxnSpPr>
          <p:nvPr/>
        </p:nvCxnSpPr>
        <p:spPr>
          <a:xfrm>
            <a:off x="7126690" y="3451819"/>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34 Düz Bağlayıcı">
            <a:extLst>
              <a:ext uri="{FF2B5EF4-FFF2-40B4-BE49-F238E27FC236}">
                <a16:creationId xmlns:a16="http://schemas.microsoft.com/office/drawing/2014/main" id="{14CC3DAA-9F85-E547-BCDA-CE343FE7742C}"/>
              </a:ext>
            </a:extLst>
          </p:cNvPr>
          <p:cNvCxnSpPr>
            <a:cxnSpLocks/>
          </p:cNvCxnSpPr>
          <p:nvPr/>
        </p:nvCxnSpPr>
        <p:spPr>
          <a:xfrm>
            <a:off x="406918" y="3429000"/>
            <a:ext cx="0" cy="1906436"/>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42 Düz Bağlayıcı">
            <a:extLst>
              <a:ext uri="{FF2B5EF4-FFF2-40B4-BE49-F238E27FC236}">
                <a16:creationId xmlns:a16="http://schemas.microsoft.com/office/drawing/2014/main" id="{73408CF4-11A2-2B46-B698-16F51D5CEA2A}"/>
              </a:ext>
            </a:extLst>
          </p:cNvPr>
          <p:cNvCxnSpPr>
            <a:cxnSpLocks/>
          </p:cNvCxnSpPr>
          <p:nvPr/>
        </p:nvCxnSpPr>
        <p:spPr>
          <a:xfrm flipV="1">
            <a:off x="406918" y="5335435"/>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42 Düz Bağlayıcı">
            <a:extLst>
              <a:ext uri="{FF2B5EF4-FFF2-40B4-BE49-F238E27FC236}">
                <a16:creationId xmlns:a16="http://schemas.microsoft.com/office/drawing/2014/main" id="{C1AC3B45-7451-C246-9BB5-0783BF1A517B}"/>
              </a:ext>
            </a:extLst>
          </p:cNvPr>
          <p:cNvCxnSpPr>
            <a:cxnSpLocks/>
          </p:cNvCxnSpPr>
          <p:nvPr/>
        </p:nvCxnSpPr>
        <p:spPr>
          <a:xfrm>
            <a:off x="3310266" y="5274200"/>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6825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ppt_x</p:attrName>
                                        </p:attrNameLst>
                                      </p:cBhvr>
                                      <p:tavLst>
                                        <p:tav tm="0">
                                          <p:val>
                                            <p:strVal val="#ppt_x-#ppt_w/2"/>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strVal val="#ppt_h"/>
                                          </p:val>
                                        </p:tav>
                                        <p:tav tm="100000">
                                          <p:val>
                                            <p:strVal val="#ppt_h"/>
                                          </p:val>
                                        </p:tav>
                                      </p:tavLst>
                                    </p:anim>
                                  </p:childTnLst>
                                </p:cTn>
                              </p:par>
                              <p:par>
                                <p:cTn id="18" presetID="37" presetClass="entr" presetSubtype="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900" decel="100000" fill="hold"/>
                                        <p:tgtEl>
                                          <p:spTgt spid="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900" decel="100000" fill="hold"/>
                                        <p:tgtEl>
                                          <p:spTgt spid="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900" decel="100000" fill="hold"/>
                                        <p:tgtEl>
                                          <p:spTgt spid="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900" decel="100000" fill="hold"/>
                                        <p:tgtEl>
                                          <p:spTgt spid="10"/>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42" fill="hold">
                            <p:stCondLst>
                              <p:cond delay="1500"/>
                            </p:stCondLst>
                            <p:childTnLst>
                              <p:par>
                                <p:cTn id="43" presetID="17" presetClass="entr" presetSubtype="8" fill="hold"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ppt_x</p:attrName>
                                        </p:attrNameLst>
                                      </p:cBhvr>
                                      <p:tavLst>
                                        <p:tav tm="0">
                                          <p:val>
                                            <p:strVal val="#ppt_x-#ppt_w/2"/>
                                          </p:val>
                                        </p:tav>
                                        <p:tav tm="100000">
                                          <p:val>
                                            <p:strVal val="#ppt_x"/>
                                          </p:val>
                                        </p:tav>
                                      </p:tavLst>
                                    </p:anim>
                                    <p:anim calcmode="lin" valueType="num">
                                      <p:cBhvr>
                                        <p:cTn id="46" dur="500" fill="hold"/>
                                        <p:tgtEl>
                                          <p:spTgt spid="11"/>
                                        </p:tgtEl>
                                        <p:attrNameLst>
                                          <p:attrName>ppt_y</p:attrName>
                                        </p:attrNameLst>
                                      </p:cBhvr>
                                      <p:tavLst>
                                        <p:tav tm="0">
                                          <p:val>
                                            <p:strVal val="#ppt_y"/>
                                          </p:val>
                                        </p:tav>
                                        <p:tav tm="100000">
                                          <p:val>
                                            <p:strVal val="#ppt_y"/>
                                          </p:val>
                                        </p:tav>
                                      </p:tavLst>
                                    </p:anim>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strVal val="#ppt_h"/>
                                          </p:val>
                                        </p:tav>
                                        <p:tav tm="100000">
                                          <p:val>
                                            <p:strVal val="#ppt_h"/>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ppt_x</p:attrName>
                                        </p:attrNameLst>
                                      </p:cBhvr>
                                      <p:tavLst>
                                        <p:tav tm="0">
                                          <p:val>
                                            <p:strVal val="#ppt_x-#ppt_w/2"/>
                                          </p:val>
                                        </p:tav>
                                        <p:tav tm="100000">
                                          <p:val>
                                            <p:strVal val="#ppt_x"/>
                                          </p:val>
                                        </p:tav>
                                      </p:tavLst>
                                    </p:anim>
                                    <p:anim calcmode="lin" valueType="num">
                                      <p:cBhvr>
                                        <p:cTn id="53" dur="500" fill="hold"/>
                                        <p:tgtEl>
                                          <p:spTgt spid="12"/>
                                        </p:tgtEl>
                                        <p:attrNameLst>
                                          <p:attrName>ppt_y</p:attrName>
                                        </p:attrNameLst>
                                      </p:cBhvr>
                                      <p:tavLst>
                                        <p:tav tm="0">
                                          <p:val>
                                            <p:strVal val="#ppt_y"/>
                                          </p:val>
                                        </p:tav>
                                        <p:tav tm="100000">
                                          <p:val>
                                            <p:strVal val="#ppt_y"/>
                                          </p:val>
                                        </p:tav>
                                      </p:tavLst>
                                    </p:anim>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07504" y="1124744"/>
            <a:ext cx="8583488" cy="7294305"/>
          </a:xfrm>
          <a:prstGeom prst="rect">
            <a:avLst/>
          </a:prstGeom>
          <a:noFill/>
        </p:spPr>
        <p:txBody>
          <a:bodyPr wrap="square" rtlCol="0">
            <a:spAutoFit/>
          </a:bodyPr>
          <a:lstStyle/>
          <a:p>
            <a:pPr algn="just"/>
            <a:r>
              <a:rPr lang="tr-TR" sz="2400" u="sng" dirty="0">
                <a:latin typeface="Arial" panose="020B0604020202020204" pitchFamily="34" charset="0"/>
                <a:cs typeface="Arial" panose="020B0604020202020204" pitchFamily="34" charset="0"/>
              </a:rPr>
              <a:t>UYGULAMA</a:t>
            </a:r>
            <a:endParaRPr lang="tr-TR" sz="2400" dirty="0"/>
          </a:p>
          <a:p>
            <a:pPr algn="just"/>
            <a:r>
              <a:rPr lang="tr-TR" sz="2400" dirty="0"/>
              <a:t>	</a:t>
            </a:r>
          </a:p>
          <a:p>
            <a:pPr algn="just"/>
            <a:r>
              <a:rPr lang="tr-TR" sz="2400" dirty="0">
                <a:latin typeface="Arial" panose="020B0604020202020204" pitchFamily="34" charset="0"/>
                <a:cs typeface="Arial" panose="020B0604020202020204" pitchFamily="34" charset="0"/>
              </a:rPr>
              <a:t>	Yıl sonuna gelindiğinde 120.000 TL’nin 10.000 TL si içinde bulunulan dönemin gideri Gelecek Yıllara Ait Giderler Hesabından çıkarılarak 180 Gelecek Aylara Ait Giderler Hesabına aktarılır.</a:t>
            </a:r>
          </a:p>
          <a:p>
            <a:pPr algn="just"/>
            <a:endParaRPr lang="tr-TR" sz="2400"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180 GELECEK AYLARA AİT GİD.	      10.000</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280 GELECEK YILLARA		         10.000</a:t>
            </a:r>
          </a:p>
          <a:p>
            <a:pPr algn="just"/>
            <a:r>
              <a:rPr lang="tr-TR" b="1" dirty="0">
                <a:latin typeface="Arial" panose="020B0604020202020204" pitchFamily="34" charset="0"/>
                <a:cs typeface="Arial" panose="020B0604020202020204" pitchFamily="34" charset="0"/>
              </a:rPr>
              <a:t>		        AİT GİDERLER</a:t>
            </a:r>
          </a:p>
          <a:p>
            <a:pPr algn="just"/>
            <a:r>
              <a:rPr lang="tr-TR"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a:t>
            </a:r>
          </a:p>
          <a:p>
            <a:pPr algn="just"/>
            <a:endParaRPr lang="tr-TR" sz="2400" dirty="0">
              <a:latin typeface="Arial" panose="020B0604020202020204" pitchFamily="34" charset="0"/>
              <a:cs typeface="Arial" panose="020B0604020202020204" pitchFamily="34" charset="0"/>
            </a:endParaRPr>
          </a:p>
          <a:p>
            <a:pPr algn="just"/>
            <a:endParaRPr lang="tr-TR" sz="2400" dirty="0"/>
          </a:p>
          <a:p>
            <a:pPr algn="just"/>
            <a:endParaRPr lang="tr-TR" sz="2400" dirty="0">
              <a:solidFill>
                <a:schemeClr val="tx2"/>
              </a:solidFill>
            </a:endParaRPr>
          </a:p>
          <a:p>
            <a:pPr algn="just"/>
            <a:endParaRPr lang="tr-TR" sz="2400" dirty="0">
              <a:solidFill>
                <a:schemeClr val="tx2"/>
              </a:solidFill>
            </a:endParaRPr>
          </a:p>
          <a:p>
            <a:pPr algn="just"/>
            <a:r>
              <a:rPr lang="tr-TR" sz="2400" dirty="0">
                <a:solidFill>
                  <a:schemeClr val="tx2"/>
                </a:solidFill>
              </a:rPr>
              <a:t>						</a:t>
            </a:r>
          </a:p>
        </p:txBody>
      </p:sp>
      <p:cxnSp>
        <p:nvCxnSpPr>
          <p:cNvPr id="3" name="42 Düz Bağlayıcı">
            <a:extLst>
              <a:ext uri="{FF2B5EF4-FFF2-40B4-BE49-F238E27FC236}">
                <a16:creationId xmlns:a16="http://schemas.microsoft.com/office/drawing/2014/main" id="{F822E0C2-063E-B240-B0A9-9594A46F75C4}"/>
              </a:ext>
            </a:extLst>
          </p:cNvPr>
          <p:cNvCxnSpPr>
            <a:cxnSpLocks/>
          </p:cNvCxnSpPr>
          <p:nvPr/>
        </p:nvCxnSpPr>
        <p:spPr>
          <a:xfrm>
            <a:off x="392055" y="4183306"/>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2 Düz Bağlayıcı">
            <a:extLst>
              <a:ext uri="{FF2B5EF4-FFF2-40B4-BE49-F238E27FC236}">
                <a16:creationId xmlns:a16="http://schemas.microsoft.com/office/drawing/2014/main" id="{FC02651F-39D9-2D46-A200-DDF620A5B6BE}"/>
              </a:ext>
            </a:extLst>
          </p:cNvPr>
          <p:cNvCxnSpPr>
            <a:cxnSpLocks/>
          </p:cNvCxnSpPr>
          <p:nvPr/>
        </p:nvCxnSpPr>
        <p:spPr>
          <a:xfrm>
            <a:off x="3419872" y="4183306"/>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34 Düz Bağlayıcı">
            <a:extLst>
              <a:ext uri="{FF2B5EF4-FFF2-40B4-BE49-F238E27FC236}">
                <a16:creationId xmlns:a16="http://schemas.microsoft.com/office/drawing/2014/main" id="{1436E8A5-B8C0-3F43-AE3D-620522B2EA86}"/>
              </a:ext>
            </a:extLst>
          </p:cNvPr>
          <p:cNvCxnSpPr>
            <a:cxnSpLocks/>
          </p:cNvCxnSpPr>
          <p:nvPr/>
        </p:nvCxnSpPr>
        <p:spPr>
          <a:xfrm>
            <a:off x="4860032" y="4169450"/>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34 Düz Bağlayıcı">
            <a:extLst>
              <a:ext uri="{FF2B5EF4-FFF2-40B4-BE49-F238E27FC236}">
                <a16:creationId xmlns:a16="http://schemas.microsoft.com/office/drawing/2014/main" id="{7097969B-8B28-F545-8F26-34D78FB6A224}"/>
              </a:ext>
            </a:extLst>
          </p:cNvPr>
          <p:cNvCxnSpPr>
            <a:cxnSpLocks/>
          </p:cNvCxnSpPr>
          <p:nvPr/>
        </p:nvCxnSpPr>
        <p:spPr>
          <a:xfrm>
            <a:off x="6012160" y="4183306"/>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34 Düz Bağlayıcı">
            <a:extLst>
              <a:ext uri="{FF2B5EF4-FFF2-40B4-BE49-F238E27FC236}">
                <a16:creationId xmlns:a16="http://schemas.microsoft.com/office/drawing/2014/main" id="{80D15E7E-B196-1F4E-8426-E8897D94C8C7}"/>
              </a:ext>
            </a:extLst>
          </p:cNvPr>
          <p:cNvCxnSpPr>
            <a:cxnSpLocks/>
          </p:cNvCxnSpPr>
          <p:nvPr/>
        </p:nvCxnSpPr>
        <p:spPr>
          <a:xfrm>
            <a:off x="7236296" y="4206125"/>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34 Düz Bağlayıcı">
            <a:extLst>
              <a:ext uri="{FF2B5EF4-FFF2-40B4-BE49-F238E27FC236}">
                <a16:creationId xmlns:a16="http://schemas.microsoft.com/office/drawing/2014/main" id="{14CC3DAA-9F85-E547-BCDA-CE343FE7742C}"/>
              </a:ext>
            </a:extLst>
          </p:cNvPr>
          <p:cNvCxnSpPr>
            <a:cxnSpLocks/>
          </p:cNvCxnSpPr>
          <p:nvPr/>
        </p:nvCxnSpPr>
        <p:spPr>
          <a:xfrm>
            <a:off x="392055" y="4142610"/>
            <a:ext cx="0" cy="1906436"/>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42 Düz Bağlayıcı">
            <a:extLst>
              <a:ext uri="{FF2B5EF4-FFF2-40B4-BE49-F238E27FC236}">
                <a16:creationId xmlns:a16="http://schemas.microsoft.com/office/drawing/2014/main" id="{73408CF4-11A2-2B46-B698-16F51D5CEA2A}"/>
              </a:ext>
            </a:extLst>
          </p:cNvPr>
          <p:cNvCxnSpPr>
            <a:cxnSpLocks/>
          </p:cNvCxnSpPr>
          <p:nvPr/>
        </p:nvCxnSpPr>
        <p:spPr>
          <a:xfrm flipV="1">
            <a:off x="383095" y="6037636"/>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42 Düz Bağlayıcı">
            <a:extLst>
              <a:ext uri="{FF2B5EF4-FFF2-40B4-BE49-F238E27FC236}">
                <a16:creationId xmlns:a16="http://schemas.microsoft.com/office/drawing/2014/main" id="{C1AC3B45-7451-C246-9BB5-0783BF1A517B}"/>
              </a:ext>
            </a:extLst>
          </p:cNvPr>
          <p:cNvCxnSpPr>
            <a:cxnSpLocks/>
          </p:cNvCxnSpPr>
          <p:nvPr/>
        </p:nvCxnSpPr>
        <p:spPr>
          <a:xfrm>
            <a:off x="3419872" y="6026227"/>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7133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ppt_x</p:attrName>
                                        </p:attrNameLst>
                                      </p:cBhvr>
                                      <p:tavLst>
                                        <p:tav tm="0">
                                          <p:val>
                                            <p:strVal val="#ppt_x-#ppt_w/2"/>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strVal val="#ppt_h"/>
                                          </p:val>
                                        </p:tav>
                                        <p:tav tm="100000">
                                          <p:val>
                                            <p:strVal val="#ppt_h"/>
                                          </p:val>
                                        </p:tav>
                                      </p:tavLst>
                                    </p:anim>
                                  </p:childTnLst>
                                </p:cTn>
                              </p:par>
                              <p:par>
                                <p:cTn id="18" presetID="37" presetClass="entr" presetSubtype="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900" decel="100000" fill="hold"/>
                                        <p:tgtEl>
                                          <p:spTgt spid="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900" decel="100000" fill="hold"/>
                                        <p:tgtEl>
                                          <p:spTgt spid="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900" decel="100000" fill="hold"/>
                                        <p:tgtEl>
                                          <p:spTgt spid="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900" decel="100000" fill="hold"/>
                                        <p:tgtEl>
                                          <p:spTgt spid="10"/>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42" fill="hold">
                            <p:stCondLst>
                              <p:cond delay="1500"/>
                            </p:stCondLst>
                            <p:childTnLst>
                              <p:par>
                                <p:cTn id="43" presetID="17" presetClass="entr" presetSubtype="8" fill="hold"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ppt_x</p:attrName>
                                        </p:attrNameLst>
                                      </p:cBhvr>
                                      <p:tavLst>
                                        <p:tav tm="0">
                                          <p:val>
                                            <p:strVal val="#ppt_x-#ppt_w/2"/>
                                          </p:val>
                                        </p:tav>
                                        <p:tav tm="100000">
                                          <p:val>
                                            <p:strVal val="#ppt_x"/>
                                          </p:val>
                                        </p:tav>
                                      </p:tavLst>
                                    </p:anim>
                                    <p:anim calcmode="lin" valueType="num">
                                      <p:cBhvr>
                                        <p:cTn id="46" dur="500" fill="hold"/>
                                        <p:tgtEl>
                                          <p:spTgt spid="11"/>
                                        </p:tgtEl>
                                        <p:attrNameLst>
                                          <p:attrName>ppt_y</p:attrName>
                                        </p:attrNameLst>
                                      </p:cBhvr>
                                      <p:tavLst>
                                        <p:tav tm="0">
                                          <p:val>
                                            <p:strVal val="#ppt_y"/>
                                          </p:val>
                                        </p:tav>
                                        <p:tav tm="100000">
                                          <p:val>
                                            <p:strVal val="#ppt_y"/>
                                          </p:val>
                                        </p:tav>
                                      </p:tavLst>
                                    </p:anim>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strVal val="#ppt_h"/>
                                          </p:val>
                                        </p:tav>
                                        <p:tav tm="100000">
                                          <p:val>
                                            <p:strVal val="#ppt_h"/>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ppt_x</p:attrName>
                                        </p:attrNameLst>
                                      </p:cBhvr>
                                      <p:tavLst>
                                        <p:tav tm="0">
                                          <p:val>
                                            <p:strVal val="#ppt_x-#ppt_w/2"/>
                                          </p:val>
                                        </p:tav>
                                        <p:tav tm="100000">
                                          <p:val>
                                            <p:strVal val="#ppt_x"/>
                                          </p:val>
                                        </p:tav>
                                      </p:tavLst>
                                    </p:anim>
                                    <p:anim calcmode="lin" valueType="num">
                                      <p:cBhvr>
                                        <p:cTn id="53" dur="500" fill="hold"/>
                                        <p:tgtEl>
                                          <p:spTgt spid="12"/>
                                        </p:tgtEl>
                                        <p:attrNameLst>
                                          <p:attrName>ppt_y</p:attrName>
                                        </p:attrNameLst>
                                      </p:cBhvr>
                                      <p:tavLst>
                                        <p:tav tm="0">
                                          <p:val>
                                            <p:strVal val="#ppt_y"/>
                                          </p:val>
                                        </p:tav>
                                        <p:tav tm="100000">
                                          <p:val>
                                            <p:strVal val="#ppt_y"/>
                                          </p:val>
                                        </p:tav>
                                      </p:tavLst>
                                    </p:anim>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1486</TotalTime>
  <Words>282</Words>
  <Application>Microsoft Office PowerPoint</Application>
  <PresentationFormat>Ekran Gösterisi (4:3)</PresentationFormat>
  <Paragraphs>699</Paragraphs>
  <Slides>58</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58</vt:i4>
      </vt:variant>
    </vt:vector>
  </HeadingPairs>
  <TitlesOfParts>
    <vt:vector size="64" baseType="lpstr">
      <vt:lpstr>Arial</vt:lpstr>
      <vt:lpstr>Calibri</vt:lpstr>
      <vt:lpstr>Constantia</vt:lpstr>
      <vt:lpstr>Wingdings</vt:lpstr>
      <vt:lpstr>Wingdings 2</vt:lpstr>
      <vt:lpstr>Akış</vt:lpstr>
      <vt:lpstr>     FİNANSAL MUHASEBE - 2   Prof. Dr. Hasan TÜREDİ  </vt:lpstr>
      <vt:lpstr>STOK HESAPLARININ ENVANTER VE DEĞERLEMESİ - DEVAM</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Tekrar Konular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SINIF YÖNETİMİ  SINIFTA ZAMAN YÖNETİMİ</dc:title>
  <dc:creator>ASUS</dc:creator>
  <cp:lastModifiedBy>Hasan Turedi</cp:lastModifiedBy>
  <cp:revision>193</cp:revision>
  <cp:lastPrinted>2016-02-10T11:59:28Z</cp:lastPrinted>
  <dcterms:created xsi:type="dcterms:W3CDTF">2013-05-18T14:13:24Z</dcterms:created>
  <dcterms:modified xsi:type="dcterms:W3CDTF">2020-03-27T18:22:28Z</dcterms:modified>
</cp:coreProperties>
</file>