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3" r:id="rId12"/>
    <p:sldId id="290" r:id="rId13"/>
    <p:sldId id="291" r:id="rId14"/>
    <p:sldId id="292" r:id="rId15"/>
    <p:sldId id="293" r:id="rId16"/>
    <p:sldId id="289" r:id="rId17"/>
    <p:sldId id="28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6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37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1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08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99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00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36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61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94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5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23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65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0688-431D-465D-A845-CDBD8D9F6F93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CC1A-43FA-4CB9-B565-AFD4F15586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7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ecdetsensoy@" TargetMode="External"/><Relationship Id="rId2" Type="http://schemas.openxmlformats.org/officeDocument/2006/relationships/hyperlink" Target="http://ww4.ticaret.edu.tr/islamekonomis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solidFill>
                  <a:srgbClr val="0070C0"/>
                </a:solidFill>
              </a:rPr>
              <a:t>THE RIPHAH CENTRE OF ISLAMIC BUSINESS</a:t>
            </a:r>
            <a:br>
              <a:rPr lang="tr-TR" sz="2400" b="1" i="1" dirty="0" smtClean="0">
                <a:solidFill>
                  <a:srgbClr val="0070C0"/>
                </a:solidFill>
              </a:rPr>
            </a:br>
            <a:r>
              <a:rPr lang="tr-TR" sz="2400" b="1" i="1" dirty="0" smtClean="0">
                <a:solidFill>
                  <a:srgbClr val="0070C0"/>
                </a:solidFill>
              </a:rPr>
              <a:t>5 </a:t>
            </a:r>
            <a:r>
              <a:rPr lang="tr-TR" sz="2400" b="1" i="1" dirty="0" err="1" smtClean="0">
                <a:solidFill>
                  <a:srgbClr val="0070C0"/>
                </a:solidFill>
              </a:rPr>
              <a:t>th</a:t>
            </a:r>
            <a:r>
              <a:rPr lang="tr-TR" sz="2400" b="1" i="1" dirty="0" smtClean="0">
                <a:solidFill>
                  <a:srgbClr val="0070C0"/>
                </a:solidFill>
              </a:rPr>
              <a:t> INTERNATIONAL CONFERENCE ON ISLAMIC BUSINESS</a:t>
            </a:r>
            <a:endParaRPr lang="tr-TR" sz="2400" b="1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7030A0"/>
                </a:solidFill>
              </a:rPr>
              <a:t>ISLAMIC FINANCE :</a:t>
            </a:r>
          </a:p>
          <a:p>
            <a:r>
              <a:rPr lang="tr-TR" b="1" i="1" dirty="0" smtClean="0">
                <a:solidFill>
                  <a:srgbClr val="002060"/>
                </a:solidFill>
              </a:rPr>
              <a:t>The </a:t>
            </a:r>
            <a:r>
              <a:rPr lang="tr-TR" b="1" i="1" dirty="0" err="1" smtClean="0">
                <a:solidFill>
                  <a:srgbClr val="002060"/>
                </a:solidFill>
              </a:rPr>
              <a:t>Need</a:t>
            </a:r>
            <a:r>
              <a:rPr lang="tr-TR" b="1" i="1" dirty="0" smtClean="0">
                <a:solidFill>
                  <a:srgbClr val="002060"/>
                </a:solidFill>
              </a:rPr>
              <a:t> &amp; </a:t>
            </a:r>
            <a:r>
              <a:rPr lang="tr-TR" b="1" i="1" dirty="0" err="1" smtClean="0">
                <a:solidFill>
                  <a:srgbClr val="002060"/>
                </a:solidFill>
              </a:rPr>
              <a:t>Prospects</a:t>
            </a:r>
            <a:r>
              <a:rPr lang="tr-TR" b="1" i="1" dirty="0" smtClean="0">
                <a:solidFill>
                  <a:srgbClr val="002060"/>
                </a:solidFill>
              </a:rPr>
              <a:t> of </a:t>
            </a:r>
            <a:r>
              <a:rPr lang="tr-TR" b="1" i="1" dirty="0" err="1" smtClean="0">
                <a:solidFill>
                  <a:srgbClr val="002060"/>
                </a:solidFill>
              </a:rPr>
              <a:t>Moving</a:t>
            </a:r>
            <a:r>
              <a:rPr lang="tr-TR" b="1" i="1" dirty="0" smtClean="0">
                <a:solidFill>
                  <a:srgbClr val="002060"/>
                </a:solidFill>
              </a:rPr>
              <a:t> </a:t>
            </a:r>
            <a:r>
              <a:rPr lang="tr-TR" b="1" i="1" dirty="0" err="1" smtClean="0">
                <a:solidFill>
                  <a:srgbClr val="002060"/>
                </a:solidFill>
              </a:rPr>
              <a:t>to</a:t>
            </a:r>
            <a:r>
              <a:rPr lang="tr-TR" b="1" i="1" dirty="0" smtClean="0">
                <a:solidFill>
                  <a:srgbClr val="002060"/>
                </a:solidFill>
              </a:rPr>
              <a:t> </a:t>
            </a:r>
            <a:r>
              <a:rPr lang="tr-TR" b="1" i="1" dirty="0" err="1" smtClean="0">
                <a:solidFill>
                  <a:srgbClr val="002060"/>
                </a:solidFill>
              </a:rPr>
              <a:t>Social</a:t>
            </a:r>
            <a:r>
              <a:rPr lang="tr-TR" b="1" i="1" dirty="0" smtClean="0">
                <a:solidFill>
                  <a:srgbClr val="002060"/>
                </a:solidFill>
              </a:rPr>
              <a:t> Finance</a:t>
            </a:r>
          </a:p>
          <a:p>
            <a:endParaRPr lang="tr-TR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>
                <a:solidFill>
                  <a:srgbClr val="C00000"/>
                </a:solidFill>
              </a:rPr>
              <a:t>SELECTIVE INVESTORS &amp; FUNDS</a:t>
            </a:r>
            <a:endParaRPr lang="tr-TR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i="1" u="sng" dirty="0" err="1" smtClean="0">
                <a:solidFill>
                  <a:srgbClr val="00B050"/>
                </a:solidFill>
              </a:rPr>
              <a:t>Ethical</a:t>
            </a:r>
            <a:r>
              <a:rPr lang="tr-TR" b="1" i="1" u="sng" dirty="0" smtClean="0">
                <a:solidFill>
                  <a:srgbClr val="00B050"/>
                </a:solidFill>
              </a:rPr>
              <a:t> Finance </a:t>
            </a:r>
          </a:p>
          <a:p>
            <a:pPr marL="0" indent="0">
              <a:buNone/>
            </a:pPr>
            <a:r>
              <a:rPr lang="tr-TR" b="1" i="1" dirty="0" err="1" smtClean="0">
                <a:solidFill>
                  <a:srgbClr val="7030A0"/>
                </a:solidFill>
              </a:rPr>
              <a:t>Funds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seeking</a:t>
            </a:r>
            <a:r>
              <a:rPr lang="tr-TR" b="1" i="1" dirty="0" smtClean="0">
                <a:solidFill>
                  <a:srgbClr val="7030A0"/>
                </a:solidFill>
              </a:rPr>
              <a:t> ESG </a:t>
            </a:r>
            <a:r>
              <a:rPr lang="tr-TR" b="1" i="1" dirty="0" err="1" smtClean="0">
                <a:solidFill>
                  <a:srgbClr val="7030A0"/>
                </a:solidFill>
              </a:rPr>
              <a:t>sensitive</a:t>
            </a:r>
            <a:r>
              <a:rPr lang="tr-TR" b="1" i="1" dirty="0" smtClean="0">
                <a:solidFill>
                  <a:srgbClr val="7030A0"/>
                </a:solidFill>
              </a:rPr>
              <a:t>, </a:t>
            </a:r>
            <a:r>
              <a:rPr lang="tr-TR" b="1" i="1" dirty="0" err="1" smtClean="0">
                <a:solidFill>
                  <a:srgbClr val="7030A0"/>
                </a:solidFill>
              </a:rPr>
              <a:t>socially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resposible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companies</a:t>
            </a:r>
            <a:endParaRPr lang="tr-TR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r-TR" b="1" i="1" dirty="0" err="1">
                <a:solidFill>
                  <a:srgbClr val="7030A0"/>
                </a:solidFill>
              </a:rPr>
              <a:t>a</a:t>
            </a:r>
            <a:r>
              <a:rPr lang="tr-TR" b="1" i="1" dirty="0" err="1" smtClean="0">
                <a:solidFill>
                  <a:srgbClr val="7030A0"/>
                </a:solidFill>
              </a:rPr>
              <a:t>re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increasing</a:t>
            </a:r>
            <a:r>
              <a:rPr lang="tr-TR" b="1" i="1" dirty="0" smtClean="0">
                <a:solidFill>
                  <a:srgbClr val="7030A0"/>
                </a:solidFill>
              </a:rPr>
              <a:t> in </a:t>
            </a:r>
            <a:r>
              <a:rPr lang="tr-TR" b="1" i="1" dirty="0" err="1" smtClean="0">
                <a:solidFill>
                  <a:srgbClr val="7030A0"/>
                </a:solidFill>
              </a:rPr>
              <a:t>investment</a:t>
            </a:r>
            <a:r>
              <a:rPr lang="tr-TR" b="1" i="1" dirty="0" smtClean="0">
                <a:solidFill>
                  <a:srgbClr val="7030A0"/>
                </a:solidFill>
              </a:rPr>
              <a:t> market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i="1" u="sng" dirty="0" err="1" smtClean="0">
                <a:solidFill>
                  <a:srgbClr val="7030A0"/>
                </a:solidFill>
              </a:rPr>
              <a:t>Islamic</a:t>
            </a:r>
            <a:r>
              <a:rPr lang="tr-TR" b="1" i="1" u="sng" dirty="0" smtClean="0">
                <a:solidFill>
                  <a:srgbClr val="7030A0"/>
                </a:solidFill>
              </a:rPr>
              <a:t> Finance</a:t>
            </a:r>
          </a:p>
          <a:p>
            <a:pPr marL="0" indent="0" algn="ctr">
              <a:buNone/>
            </a:pPr>
            <a:r>
              <a:rPr lang="tr-TR" b="1" i="1" dirty="0" err="1" smtClean="0">
                <a:solidFill>
                  <a:srgbClr val="FF0000"/>
                </a:solidFill>
              </a:rPr>
              <a:t>Those</a:t>
            </a:r>
            <a:r>
              <a:rPr lang="tr-TR" b="1" i="1" dirty="0" smtClean="0">
                <a:solidFill>
                  <a:srgbClr val="FF0000"/>
                </a:solidFill>
              </a:rPr>
              <a:t>  </a:t>
            </a:r>
            <a:r>
              <a:rPr lang="tr-TR" b="1" i="1" dirty="0" err="1" smtClean="0">
                <a:solidFill>
                  <a:srgbClr val="FF0000"/>
                </a:solidFill>
              </a:rPr>
              <a:t>criteria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required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by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ethical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finance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investors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are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almost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fitting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to</a:t>
            </a:r>
            <a:endParaRPr lang="tr-TR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« </a:t>
            </a:r>
            <a:r>
              <a:rPr lang="tr-TR" b="1" i="1" dirty="0" err="1" smtClean="0">
                <a:solidFill>
                  <a:srgbClr val="FF0000"/>
                </a:solidFill>
              </a:rPr>
              <a:t>Principles</a:t>
            </a:r>
            <a:r>
              <a:rPr lang="tr-TR" b="1" i="1" dirty="0" smtClean="0">
                <a:solidFill>
                  <a:srgbClr val="FF0000"/>
                </a:solidFill>
              </a:rPr>
              <a:t> of </a:t>
            </a:r>
            <a:r>
              <a:rPr lang="tr-TR" b="1" i="1" dirty="0" err="1" smtClean="0">
                <a:solidFill>
                  <a:srgbClr val="FF0000"/>
                </a:solidFill>
              </a:rPr>
              <a:t>Islamic</a:t>
            </a:r>
            <a:r>
              <a:rPr lang="tr-TR" b="1" i="1" dirty="0" smtClean="0">
                <a:solidFill>
                  <a:srgbClr val="FF0000"/>
                </a:solidFill>
              </a:rPr>
              <a:t> Finance»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 smtClean="0">
                <a:solidFill>
                  <a:srgbClr val="00B050"/>
                </a:solidFill>
              </a:rPr>
              <a:t>Go</a:t>
            </a:r>
            <a:r>
              <a:rPr lang="tr-TR" b="1" i="1" dirty="0" smtClean="0">
                <a:solidFill>
                  <a:srgbClr val="00B050"/>
                </a:solidFill>
              </a:rPr>
              <a:t> </a:t>
            </a:r>
            <a:r>
              <a:rPr lang="tr-TR" b="1" i="1" dirty="0" err="1" smtClean="0">
                <a:solidFill>
                  <a:srgbClr val="00B050"/>
                </a:solidFill>
              </a:rPr>
              <a:t>Green</a:t>
            </a:r>
            <a:endParaRPr lang="tr-TR" b="1" i="1" dirty="0">
              <a:solidFill>
                <a:srgbClr val="00B050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ETHICAL FINANCE- </a:t>
            </a:r>
            <a:r>
              <a:rPr lang="tr-TR" dirty="0" err="1" smtClean="0"/>
              <a:t>Green</a:t>
            </a:r>
            <a:r>
              <a:rPr lang="tr-TR" dirty="0" smtClean="0"/>
              <a:t> Bond</a:t>
            </a:r>
            <a:endParaRPr lang="tr-TR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USD 47.9 </a:t>
            </a:r>
            <a:r>
              <a:rPr lang="tr-TR" dirty="0" err="1" smtClean="0"/>
              <a:t>bn</a:t>
            </a:r>
            <a:r>
              <a:rPr lang="tr-TR" dirty="0" smtClean="0"/>
              <a:t> of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bond</a:t>
            </a:r>
            <a:r>
              <a:rPr lang="tr-TR" dirty="0" smtClean="0"/>
              <a:t> </a:t>
            </a:r>
            <a:r>
              <a:rPr lang="tr-TR" dirty="0" err="1" smtClean="0"/>
              <a:t>issuance</a:t>
            </a:r>
            <a:endParaRPr lang="tr-TR" dirty="0" smtClean="0"/>
          </a:p>
          <a:p>
            <a:r>
              <a:rPr lang="tr-TR" dirty="0" smtClean="0"/>
              <a:t>42% </a:t>
            </a:r>
            <a:r>
              <a:rPr lang="tr-TR" dirty="0" err="1" smtClean="0"/>
              <a:t>growth</a:t>
            </a:r>
            <a:r>
              <a:rPr lang="tr-TR" dirty="0" smtClean="0"/>
              <a:t> on Q 1 2018</a:t>
            </a:r>
            <a:endParaRPr lang="tr-T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Islamic</a:t>
            </a:r>
            <a:r>
              <a:rPr lang="tr-TR" dirty="0" smtClean="0"/>
              <a:t> Finance -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Sukuk</a:t>
            </a:r>
            <a:endParaRPr lang="tr-TR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tr-TR" sz="2800" b="1" i="1" dirty="0" err="1" smtClean="0">
                <a:solidFill>
                  <a:srgbClr val="002060"/>
                </a:solidFill>
              </a:rPr>
              <a:t>Green</a:t>
            </a:r>
            <a:r>
              <a:rPr lang="tr-TR" sz="2800" b="1" i="1" dirty="0" smtClean="0">
                <a:solidFill>
                  <a:srgbClr val="002060"/>
                </a:solidFill>
              </a:rPr>
              <a:t> </a:t>
            </a:r>
            <a:r>
              <a:rPr lang="tr-TR" sz="2800" b="1" i="1" dirty="0" err="1" smtClean="0">
                <a:solidFill>
                  <a:srgbClr val="002060"/>
                </a:solidFill>
              </a:rPr>
              <a:t>Sukuk</a:t>
            </a:r>
            <a:r>
              <a:rPr lang="tr-TR" sz="2800" b="1" i="1" dirty="0" smtClean="0">
                <a:solidFill>
                  <a:srgbClr val="002060"/>
                </a:solidFill>
              </a:rPr>
              <a:t> </a:t>
            </a:r>
            <a:r>
              <a:rPr lang="tr-TR" sz="2800" b="1" i="1" dirty="0" err="1" smtClean="0">
                <a:solidFill>
                  <a:srgbClr val="002060"/>
                </a:solidFill>
              </a:rPr>
              <a:t>Issuance</a:t>
            </a:r>
            <a:endParaRPr lang="tr-TR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b="1" i="1" dirty="0" err="1" smtClean="0">
                <a:solidFill>
                  <a:srgbClr val="002060"/>
                </a:solidFill>
              </a:rPr>
              <a:t>Allocation</a:t>
            </a:r>
            <a:r>
              <a:rPr lang="tr-TR" b="1" i="1" dirty="0" smtClean="0">
                <a:solidFill>
                  <a:srgbClr val="002060"/>
                </a:solidFill>
              </a:rPr>
              <a:t> </a:t>
            </a:r>
            <a:r>
              <a:rPr lang="tr-TR" b="1" i="1" dirty="0" err="1" smtClean="0">
                <a:solidFill>
                  <a:srgbClr val="002060"/>
                </a:solidFill>
              </a:rPr>
              <a:t>and</a:t>
            </a:r>
            <a:r>
              <a:rPr lang="tr-TR" b="1" i="1" dirty="0" smtClean="0">
                <a:solidFill>
                  <a:srgbClr val="002060"/>
                </a:solidFill>
              </a:rPr>
              <a:t> </a:t>
            </a:r>
            <a:r>
              <a:rPr lang="tr-TR" b="1" i="1" dirty="0" err="1" smtClean="0">
                <a:solidFill>
                  <a:srgbClr val="002060"/>
                </a:solidFill>
              </a:rPr>
              <a:t>Impact</a:t>
            </a:r>
            <a:r>
              <a:rPr lang="tr-TR" b="1" i="1" dirty="0" smtClean="0">
                <a:solidFill>
                  <a:srgbClr val="002060"/>
                </a:solidFill>
              </a:rPr>
              <a:t> Report</a:t>
            </a:r>
          </a:p>
          <a:p>
            <a:pPr marL="0" indent="0" algn="ctr">
              <a:buNone/>
            </a:pPr>
            <a:r>
              <a:rPr lang="tr-TR" sz="2800" b="1" i="1" dirty="0" smtClean="0">
                <a:solidFill>
                  <a:srgbClr val="002060"/>
                </a:solidFill>
              </a:rPr>
              <a:t>Feb2019</a:t>
            </a:r>
          </a:p>
          <a:p>
            <a:pPr marL="0" indent="0" algn="ctr">
              <a:buNone/>
            </a:pPr>
            <a:r>
              <a:rPr lang="tr-TR" sz="2800" b="1" i="1" dirty="0">
                <a:solidFill>
                  <a:srgbClr val="002060"/>
                </a:solidFill>
              </a:rPr>
              <a:t>s</a:t>
            </a:r>
            <a:r>
              <a:rPr lang="tr-TR" sz="2800" b="1" i="1" dirty="0" smtClean="0">
                <a:solidFill>
                  <a:srgbClr val="002060"/>
                </a:solidFill>
              </a:rPr>
              <a:t>dgphilanhropy.org</a:t>
            </a:r>
            <a:endParaRPr lang="tr-TR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meespe\Documents\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meespe\Documents\ı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894"/>
            <a:ext cx="9144000" cy="29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err="1" smtClean="0">
                <a:solidFill>
                  <a:srgbClr val="0070C0"/>
                </a:solidFill>
              </a:rPr>
              <a:t>Turkish</a:t>
            </a: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Industrial</a:t>
            </a:r>
            <a:r>
              <a:rPr lang="tr-TR" b="1" i="1" dirty="0" smtClean="0">
                <a:solidFill>
                  <a:srgbClr val="0070C0"/>
                </a:solidFill>
              </a:rPr>
              <a:t> Development Bank</a:t>
            </a:r>
            <a:br>
              <a:rPr lang="tr-TR" b="1" i="1" dirty="0" smtClean="0">
                <a:solidFill>
                  <a:srgbClr val="0070C0"/>
                </a:solidFill>
              </a:rPr>
            </a:br>
            <a:r>
              <a:rPr lang="tr-TR" b="1" i="1" dirty="0" smtClean="0">
                <a:solidFill>
                  <a:srgbClr val="0070C0"/>
                </a:solidFill>
              </a:rPr>
              <a:t>TSKB</a:t>
            </a:r>
            <a:endParaRPr lang="tr-TR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err="1" smtClean="0"/>
              <a:t>Issued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sustainable</a:t>
            </a:r>
            <a:r>
              <a:rPr lang="tr-TR" dirty="0" smtClean="0"/>
              <a:t> </a:t>
            </a:r>
          </a:p>
          <a:p>
            <a:pPr marL="0" indent="0" algn="ctr">
              <a:buNone/>
            </a:pPr>
            <a:r>
              <a:rPr lang="tr-TR" dirty="0" smtClean="0"/>
              <a:t>«SUKUK IJARA» (= </a:t>
            </a:r>
            <a:r>
              <a:rPr lang="tr-TR" dirty="0" err="1" smtClean="0"/>
              <a:t>Lease</a:t>
            </a:r>
            <a:r>
              <a:rPr lang="tr-TR" dirty="0" smtClean="0"/>
              <a:t> </a:t>
            </a:r>
            <a:r>
              <a:rPr lang="tr-TR" dirty="0" err="1" smtClean="0"/>
              <a:t>Certificate</a:t>
            </a:r>
            <a:r>
              <a:rPr lang="tr-TR" dirty="0" smtClean="0"/>
              <a:t> of TURKEY</a:t>
            </a:r>
          </a:p>
          <a:p>
            <a:pPr marL="0" indent="0" algn="ctr">
              <a:buNone/>
            </a:pPr>
            <a:r>
              <a:rPr lang="tr-TR" dirty="0"/>
              <a:t>i</a:t>
            </a:r>
            <a:r>
              <a:rPr lang="tr-TR" dirty="0" smtClean="0"/>
              <a:t>n May 2020</a:t>
            </a:r>
          </a:p>
          <a:p>
            <a:pPr marL="0" indent="0" algn="ctr">
              <a:buNone/>
            </a:pPr>
            <a:r>
              <a:rPr lang="tr-TR" dirty="0" smtClean="0"/>
              <a:t>On </a:t>
            </a:r>
            <a:r>
              <a:rPr lang="tr-TR" dirty="0" err="1" smtClean="0"/>
              <a:t>behalf</a:t>
            </a:r>
            <a:r>
              <a:rPr lang="tr-TR" dirty="0" smtClean="0"/>
              <a:t> of ZORLU ENERGY ( USD 65 </a:t>
            </a:r>
            <a:r>
              <a:rPr lang="tr-TR" dirty="0" err="1" smtClean="0"/>
              <a:t>million</a:t>
            </a:r>
            <a:r>
              <a:rPr lang="tr-TR" dirty="0" smtClean="0"/>
              <a:t> )</a:t>
            </a:r>
          </a:p>
          <a:p>
            <a:pPr marL="0" indent="0" algn="ctr">
              <a:buNone/>
            </a:pPr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third</a:t>
            </a:r>
            <a:r>
              <a:rPr lang="tr-TR" dirty="0" smtClean="0"/>
              <a:t> </a:t>
            </a:r>
            <a:r>
              <a:rPr lang="tr-TR" dirty="0" err="1" smtClean="0"/>
              <a:t>issuance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1-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gas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2-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industry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12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meespe\Documents\TS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129"/>
            <a:ext cx="9144000" cy="34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meespe\Documents\SI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meespe\Documents\S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6" y="0"/>
            <a:ext cx="764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i="1" dirty="0" err="1" smtClean="0">
                <a:solidFill>
                  <a:srgbClr val="002060"/>
                </a:solidFill>
              </a:rPr>
              <a:t>Maqasid</a:t>
            </a:r>
            <a:r>
              <a:rPr lang="tr-TR" i="1" dirty="0" smtClean="0">
                <a:solidFill>
                  <a:srgbClr val="002060"/>
                </a:solidFill>
              </a:rPr>
              <a:t> al </a:t>
            </a:r>
            <a:r>
              <a:rPr lang="tr-TR" i="1" dirty="0" err="1" smtClean="0">
                <a:solidFill>
                  <a:srgbClr val="002060"/>
                </a:solidFill>
              </a:rPr>
              <a:t>Sharia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br>
              <a:rPr lang="tr-TR" i="1" dirty="0" smtClean="0">
                <a:solidFill>
                  <a:srgbClr val="002060"/>
                </a:solidFill>
              </a:rPr>
            </a:br>
            <a:r>
              <a:rPr lang="tr-TR" dirty="0" smtClean="0"/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Objectives</a:t>
            </a:r>
            <a:r>
              <a:rPr lang="tr-TR" b="1" i="1" dirty="0" smtClean="0">
                <a:solidFill>
                  <a:srgbClr val="7030A0"/>
                </a:solidFill>
              </a:rPr>
              <a:t> of </a:t>
            </a:r>
            <a:r>
              <a:rPr lang="tr-TR" b="1" i="1" dirty="0" err="1" smtClean="0">
                <a:solidFill>
                  <a:srgbClr val="7030A0"/>
                </a:solidFill>
              </a:rPr>
              <a:t>Islamic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Law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err="1" smtClean="0"/>
              <a:t>Developed</a:t>
            </a:r>
            <a:r>
              <a:rPr lang="tr-TR" dirty="0" smtClean="0"/>
              <a:t> since </a:t>
            </a:r>
            <a:r>
              <a:rPr lang="tr-TR" dirty="0" err="1" smtClean="0"/>
              <a:t>early</a:t>
            </a:r>
            <a:r>
              <a:rPr lang="tr-TR" dirty="0" smtClean="0"/>
              <a:t> </a:t>
            </a: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era</a:t>
            </a:r>
            <a:endParaRPr lang="tr-TR" dirty="0" smtClean="0"/>
          </a:p>
          <a:p>
            <a:pPr algn="ctr"/>
            <a:r>
              <a:rPr lang="tr-TR" dirty="0" err="1" smtClean="0"/>
              <a:t>Contemporary</a:t>
            </a:r>
            <a:r>
              <a:rPr lang="tr-TR" dirty="0" smtClean="0"/>
              <a:t> </a:t>
            </a:r>
            <a:r>
              <a:rPr lang="tr-TR" dirty="0" err="1" smtClean="0"/>
              <a:t>Researchers</a:t>
            </a:r>
            <a:r>
              <a:rPr lang="tr-TR" dirty="0" smtClean="0"/>
              <a:t> on </a:t>
            </a:r>
            <a:r>
              <a:rPr lang="tr-TR" dirty="0" err="1" smtClean="0"/>
              <a:t>Islamic</a:t>
            </a:r>
            <a:r>
              <a:rPr lang="tr-TR" dirty="0" smtClean="0"/>
              <a:t> Finance </a:t>
            </a:r>
            <a:r>
              <a:rPr lang="tr-TR" dirty="0" err="1" smtClean="0"/>
              <a:t>refers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concept</a:t>
            </a:r>
            <a:r>
              <a:rPr lang="tr-TR" dirty="0" smtClean="0"/>
              <a:t>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frequently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84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i="1" dirty="0" err="1" smtClean="0">
                <a:solidFill>
                  <a:srgbClr val="002060"/>
                </a:solidFill>
              </a:rPr>
              <a:t>Everything</a:t>
            </a:r>
            <a:r>
              <a:rPr lang="tr-TR" sz="3200" i="1" dirty="0" smtClean="0">
                <a:solidFill>
                  <a:srgbClr val="002060"/>
                </a:solidFill>
              </a:rPr>
              <a:t> </a:t>
            </a:r>
            <a:r>
              <a:rPr lang="tr-TR" sz="3200" i="1" dirty="0" err="1" smtClean="0">
                <a:solidFill>
                  <a:srgbClr val="002060"/>
                </a:solidFill>
              </a:rPr>
              <a:t>that</a:t>
            </a:r>
            <a:r>
              <a:rPr lang="tr-TR" sz="3200" i="1" dirty="0" smtClean="0">
                <a:solidFill>
                  <a:srgbClr val="002060"/>
                </a:solidFill>
              </a:rPr>
              <a:t> is </a:t>
            </a:r>
            <a:r>
              <a:rPr lang="tr-TR" sz="3200" i="1" dirty="0" err="1" smtClean="0">
                <a:solidFill>
                  <a:srgbClr val="002060"/>
                </a:solidFill>
              </a:rPr>
              <a:t>considered</a:t>
            </a:r>
            <a:r>
              <a:rPr lang="tr-TR" sz="3200" i="1" dirty="0" smtClean="0">
                <a:solidFill>
                  <a:srgbClr val="002060"/>
                </a:solidFill>
              </a:rPr>
              <a:t> </a:t>
            </a:r>
            <a:r>
              <a:rPr lang="tr-TR" sz="3200" i="1" dirty="0" err="1" smtClean="0">
                <a:solidFill>
                  <a:srgbClr val="002060"/>
                </a:solidFill>
              </a:rPr>
              <a:t>necessary</a:t>
            </a:r>
            <a:r>
              <a:rPr lang="tr-TR" sz="3200" i="1" dirty="0" smtClean="0">
                <a:solidFill>
                  <a:srgbClr val="002060"/>
                </a:solidFill>
              </a:rPr>
              <a:t> </a:t>
            </a:r>
            <a:r>
              <a:rPr lang="tr-TR" sz="3200" i="1" dirty="0" err="1" smtClean="0">
                <a:solidFill>
                  <a:srgbClr val="002060"/>
                </a:solidFill>
              </a:rPr>
              <a:t>to</a:t>
            </a:r>
            <a:r>
              <a:rPr lang="tr-TR" sz="3200" i="1" dirty="0" smtClean="0">
                <a:solidFill>
                  <a:srgbClr val="002060"/>
                </a:solidFill>
              </a:rPr>
              <a:t> </a:t>
            </a:r>
            <a:r>
              <a:rPr lang="tr-TR" sz="3600" b="1" i="1" dirty="0" err="1" smtClean="0">
                <a:solidFill>
                  <a:srgbClr val="00B050"/>
                </a:solidFill>
              </a:rPr>
              <a:t>preserve</a:t>
            </a:r>
            <a:r>
              <a:rPr lang="tr-TR" sz="3600" b="1" i="1" dirty="0" smtClean="0">
                <a:solidFill>
                  <a:srgbClr val="00B050"/>
                </a:solidFill>
              </a:rPr>
              <a:t> </a:t>
            </a:r>
            <a:r>
              <a:rPr lang="tr-TR" sz="3600" b="1" i="1" dirty="0" err="1">
                <a:solidFill>
                  <a:srgbClr val="00B050"/>
                </a:solidFill>
              </a:rPr>
              <a:t>and</a:t>
            </a:r>
            <a:r>
              <a:rPr lang="tr-TR" sz="3600" b="1" i="1" dirty="0">
                <a:solidFill>
                  <a:srgbClr val="00B050"/>
                </a:solidFill>
              </a:rPr>
              <a:t> </a:t>
            </a:r>
            <a:r>
              <a:rPr lang="tr-TR" sz="3600" b="1" i="1" dirty="0" err="1">
                <a:solidFill>
                  <a:srgbClr val="00B050"/>
                </a:solidFill>
              </a:rPr>
              <a:t>enrich</a:t>
            </a:r>
            <a:r>
              <a:rPr lang="tr-TR" sz="3600" b="1" i="1" dirty="0">
                <a:solidFill>
                  <a:srgbClr val="00B050"/>
                </a:solidFill>
              </a:rPr>
              <a:t> :</a:t>
            </a:r>
            <a:br>
              <a:rPr lang="tr-TR" sz="3600" b="1" i="1" dirty="0">
                <a:solidFill>
                  <a:srgbClr val="00B050"/>
                </a:solidFill>
              </a:rPr>
            </a:br>
            <a:endParaRPr lang="tr-TR" sz="3600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 algn="ctr">
              <a:buFont typeface="+mj-lt"/>
              <a:buAutoNum type="arabicPeriod"/>
            </a:pPr>
            <a:r>
              <a:rPr lang="tr-TR" sz="8600" b="1" dirty="0" err="1" smtClean="0">
                <a:solidFill>
                  <a:srgbClr val="0070C0"/>
                </a:solidFill>
              </a:rPr>
              <a:t>Faith</a:t>
            </a:r>
            <a:r>
              <a:rPr lang="tr-TR" sz="8600" b="1" dirty="0">
                <a:solidFill>
                  <a:srgbClr val="0070C0"/>
                </a:solidFill>
              </a:rPr>
              <a:t>,</a:t>
            </a:r>
            <a:endParaRPr lang="tr-TR" sz="8600" dirty="0">
              <a:solidFill>
                <a:srgbClr val="0070C0"/>
              </a:solidFill>
            </a:endParaRPr>
          </a:p>
          <a:p>
            <a:pPr marL="514350" lvl="0" indent="-514350" algn="ctr">
              <a:buFont typeface="+mj-lt"/>
              <a:buAutoNum type="arabicPeriod"/>
            </a:pPr>
            <a:r>
              <a:rPr lang="tr-TR" sz="8600" b="1" dirty="0">
                <a:solidFill>
                  <a:srgbClr val="C00000"/>
                </a:solidFill>
              </a:rPr>
              <a:t>Life,</a:t>
            </a:r>
            <a:endParaRPr lang="tr-TR" sz="8600" dirty="0">
              <a:solidFill>
                <a:srgbClr val="C00000"/>
              </a:solidFill>
            </a:endParaRPr>
          </a:p>
          <a:p>
            <a:pPr marL="514350" lvl="0" indent="-514350" algn="ctr">
              <a:buFont typeface="+mj-lt"/>
              <a:buAutoNum type="arabicPeriod"/>
            </a:pPr>
            <a:r>
              <a:rPr lang="tr-TR" sz="8600" b="1" dirty="0" err="1">
                <a:solidFill>
                  <a:srgbClr val="002060"/>
                </a:solidFill>
              </a:rPr>
              <a:t>Intellect</a:t>
            </a:r>
            <a:r>
              <a:rPr lang="tr-TR" sz="8600" b="1" dirty="0">
                <a:solidFill>
                  <a:srgbClr val="002060"/>
                </a:solidFill>
              </a:rPr>
              <a:t>,</a:t>
            </a:r>
            <a:endParaRPr lang="tr-TR" sz="8600" dirty="0">
              <a:solidFill>
                <a:srgbClr val="002060"/>
              </a:solidFill>
            </a:endParaRPr>
          </a:p>
          <a:p>
            <a:pPr marL="514350" lvl="0" indent="-514350" algn="ctr">
              <a:buFont typeface="+mj-lt"/>
              <a:buAutoNum type="arabicPeriod"/>
            </a:pPr>
            <a:r>
              <a:rPr lang="tr-TR" sz="8600" b="1" dirty="0" err="1">
                <a:solidFill>
                  <a:srgbClr val="00B050"/>
                </a:solidFill>
              </a:rPr>
              <a:t>Posterity</a:t>
            </a:r>
            <a:r>
              <a:rPr lang="tr-TR" sz="8600" b="1" dirty="0">
                <a:solidFill>
                  <a:srgbClr val="C00000"/>
                </a:solidFill>
              </a:rPr>
              <a:t>  </a:t>
            </a:r>
            <a:r>
              <a:rPr lang="tr-TR" sz="8600" b="1" dirty="0" err="1">
                <a:solidFill>
                  <a:srgbClr val="C00000"/>
                </a:solidFill>
              </a:rPr>
              <a:t>and</a:t>
            </a:r>
            <a:endParaRPr lang="tr-TR" sz="8600" dirty="0">
              <a:solidFill>
                <a:srgbClr val="C00000"/>
              </a:solidFill>
            </a:endParaRPr>
          </a:p>
          <a:p>
            <a:pPr marL="514350" lvl="0" indent="-514350" algn="ctr">
              <a:buFont typeface="+mj-lt"/>
              <a:buAutoNum type="arabicPeriod"/>
            </a:pPr>
            <a:r>
              <a:rPr lang="tr-TR" sz="8600" b="1" dirty="0" err="1">
                <a:solidFill>
                  <a:srgbClr val="7030A0"/>
                </a:solidFill>
              </a:rPr>
              <a:t>Wealth</a:t>
            </a:r>
            <a:endParaRPr lang="tr-TR" sz="8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tr-TR" sz="67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sz="6700" b="1" i="1" dirty="0" err="1" smtClean="0">
                <a:solidFill>
                  <a:srgbClr val="002060"/>
                </a:solidFill>
              </a:rPr>
              <a:t>Whatever</a:t>
            </a:r>
            <a:r>
              <a:rPr lang="tr-TR" sz="6700" b="1" i="1" dirty="0" smtClean="0">
                <a:solidFill>
                  <a:srgbClr val="002060"/>
                </a:solidFill>
              </a:rPr>
              <a:t> </a:t>
            </a:r>
            <a:r>
              <a:rPr lang="tr-TR" sz="6700" b="1" i="1" dirty="0" err="1">
                <a:solidFill>
                  <a:srgbClr val="002060"/>
                </a:solidFill>
              </a:rPr>
              <a:t>ensures</a:t>
            </a:r>
            <a:r>
              <a:rPr lang="tr-TR" sz="6700" b="1" i="1" dirty="0">
                <a:solidFill>
                  <a:srgbClr val="002060"/>
                </a:solidFill>
              </a:rPr>
              <a:t> </a:t>
            </a:r>
            <a:r>
              <a:rPr lang="tr-TR" sz="6700" b="1" i="1" dirty="0" err="1">
                <a:solidFill>
                  <a:srgbClr val="002060"/>
                </a:solidFill>
              </a:rPr>
              <a:t>the</a:t>
            </a:r>
            <a:r>
              <a:rPr lang="tr-TR" sz="6700" b="1" i="1" dirty="0">
                <a:solidFill>
                  <a:srgbClr val="002060"/>
                </a:solidFill>
              </a:rPr>
              <a:t> </a:t>
            </a:r>
            <a:r>
              <a:rPr lang="tr-TR" sz="6700" b="1" i="1" dirty="0" err="1">
                <a:solidFill>
                  <a:srgbClr val="002060"/>
                </a:solidFill>
              </a:rPr>
              <a:t>safeguarding</a:t>
            </a:r>
            <a:r>
              <a:rPr lang="tr-TR" sz="6700" b="1" i="1" dirty="0">
                <a:solidFill>
                  <a:srgbClr val="002060"/>
                </a:solidFill>
              </a:rPr>
              <a:t> of </a:t>
            </a:r>
            <a:r>
              <a:rPr lang="tr-TR" sz="6700" b="1" i="1" dirty="0" err="1">
                <a:solidFill>
                  <a:srgbClr val="002060"/>
                </a:solidFill>
              </a:rPr>
              <a:t>these</a:t>
            </a:r>
            <a:r>
              <a:rPr lang="tr-TR" sz="6700" b="1" i="1" dirty="0">
                <a:solidFill>
                  <a:srgbClr val="002060"/>
                </a:solidFill>
              </a:rPr>
              <a:t> </a:t>
            </a:r>
            <a:r>
              <a:rPr lang="tr-TR" sz="6700" b="1" i="1" dirty="0" err="1" smtClean="0">
                <a:solidFill>
                  <a:srgbClr val="002060"/>
                </a:solidFill>
              </a:rPr>
              <a:t>five</a:t>
            </a:r>
            <a:r>
              <a:rPr lang="tr-TR" sz="6700" b="1" i="1" dirty="0" smtClean="0">
                <a:solidFill>
                  <a:srgbClr val="00206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tr-TR" sz="6700" b="1" i="1" dirty="0" smtClean="0">
                <a:solidFill>
                  <a:srgbClr val="002060"/>
                </a:solidFill>
              </a:rPr>
              <a:t> </a:t>
            </a:r>
            <a:r>
              <a:rPr lang="tr-TR" sz="6700" b="1" i="1" dirty="0" err="1">
                <a:solidFill>
                  <a:srgbClr val="002060"/>
                </a:solidFill>
              </a:rPr>
              <a:t>Serves</a:t>
            </a:r>
            <a:r>
              <a:rPr lang="tr-TR" sz="6700" b="1" i="1" dirty="0">
                <a:solidFill>
                  <a:srgbClr val="002060"/>
                </a:solidFill>
              </a:rPr>
              <a:t> </a:t>
            </a:r>
            <a:r>
              <a:rPr lang="tr-TR" sz="6700" b="1" dirty="0" err="1">
                <a:solidFill>
                  <a:srgbClr val="C00000"/>
                </a:solidFill>
              </a:rPr>
              <a:t>public</a:t>
            </a:r>
            <a:r>
              <a:rPr lang="tr-TR" sz="6700" b="1" dirty="0">
                <a:solidFill>
                  <a:srgbClr val="C00000"/>
                </a:solidFill>
              </a:rPr>
              <a:t> </a:t>
            </a:r>
            <a:r>
              <a:rPr lang="tr-TR" sz="6700" b="1" dirty="0" err="1">
                <a:solidFill>
                  <a:srgbClr val="C00000"/>
                </a:solidFill>
              </a:rPr>
              <a:t>interest</a:t>
            </a:r>
            <a:r>
              <a:rPr lang="tr-TR" sz="6700" b="1" i="1" dirty="0">
                <a:solidFill>
                  <a:srgbClr val="002060"/>
                </a:solidFill>
              </a:rPr>
              <a:t> </a:t>
            </a:r>
            <a:r>
              <a:rPr lang="tr-TR" sz="6700" b="1" i="1" dirty="0" err="1">
                <a:solidFill>
                  <a:srgbClr val="002060"/>
                </a:solidFill>
              </a:rPr>
              <a:t>and</a:t>
            </a:r>
            <a:r>
              <a:rPr lang="tr-TR" sz="6700" b="1" i="1" dirty="0">
                <a:solidFill>
                  <a:srgbClr val="002060"/>
                </a:solidFill>
              </a:rPr>
              <a:t> </a:t>
            </a:r>
            <a:r>
              <a:rPr lang="tr-TR" sz="6700" b="1" i="1" dirty="0" smtClean="0">
                <a:solidFill>
                  <a:srgbClr val="002060"/>
                </a:solidFill>
              </a:rPr>
              <a:t>it is </a:t>
            </a:r>
            <a:r>
              <a:rPr lang="tr-TR" sz="6700" b="1" i="1" dirty="0" err="1" smtClean="0">
                <a:solidFill>
                  <a:srgbClr val="002060"/>
                </a:solidFill>
              </a:rPr>
              <a:t>Desireable</a:t>
            </a:r>
            <a:r>
              <a:rPr lang="tr-TR" sz="6700" b="1" i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tr-TR" sz="5800" dirty="0" smtClean="0"/>
              <a:t>( </a:t>
            </a:r>
            <a:r>
              <a:rPr lang="tr-TR" sz="5800" dirty="0"/>
              <a:t>al-</a:t>
            </a:r>
            <a:r>
              <a:rPr lang="tr-TR" sz="5800" dirty="0" err="1"/>
              <a:t>Ghazali</a:t>
            </a:r>
            <a:r>
              <a:rPr lang="tr-TR" sz="5800" dirty="0"/>
              <a:t> </a:t>
            </a:r>
            <a:r>
              <a:rPr lang="tr-TR" sz="5800" dirty="0" smtClean="0"/>
              <a:t>)</a:t>
            </a:r>
          </a:p>
          <a:p>
            <a:pPr marL="0" indent="0" algn="ctr">
              <a:buNone/>
            </a:pPr>
            <a:endParaRPr lang="tr-TR" sz="5800" dirty="0"/>
          </a:p>
          <a:p>
            <a:pPr marL="0" indent="0" algn="ctr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11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tr-TR" b="1" i="1" dirty="0" smtClean="0">
                <a:solidFill>
                  <a:srgbClr val="00B050"/>
                </a:solidFill>
              </a:rPr>
              <a:t>RESPONSIBLE FINANCE</a:t>
            </a:r>
            <a:br>
              <a:rPr lang="tr-TR" b="1" i="1" dirty="0" smtClean="0">
                <a:solidFill>
                  <a:srgbClr val="00B050"/>
                </a:solidFill>
              </a:rPr>
            </a:br>
            <a:r>
              <a:rPr lang="tr-TR" b="1" i="1" dirty="0" smtClean="0">
                <a:solidFill>
                  <a:srgbClr val="C00000"/>
                </a:solidFill>
                <a:ea typeface="+mn-ea"/>
                <a:cs typeface="+mn-cs"/>
              </a:rPr>
              <a:t>Meeting Point </a:t>
            </a:r>
            <a:r>
              <a:rPr lang="tr-TR" b="1" i="1" dirty="0" err="1" smtClean="0">
                <a:solidFill>
                  <a:srgbClr val="C00000"/>
                </a:solidFill>
                <a:ea typeface="+mn-ea"/>
                <a:cs typeface="+mn-cs"/>
              </a:rPr>
              <a:t>between</a:t>
            </a:r>
            <a:r>
              <a:rPr lang="tr-TR" b="1" i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tr-TR" b="1" i="1" dirty="0" err="1" smtClean="0">
                <a:solidFill>
                  <a:srgbClr val="C00000"/>
                </a:solidFill>
                <a:ea typeface="+mn-ea"/>
                <a:cs typeface="+mn-cs"/>
              </a:rPr>
              <a:t>Islamic</a:t>
            </a:r>
            <a:r>
              <a:rPr lang="tr-TR" b="1" i="1" dirty="0" smtClean="0">
                <a:solidFill>
                  <a:srgbClr val="C00000"/>
                </a:solidFill>
                <a:ea typeface="+mn-ea"/>
                <a:cs typeface="+mn-cs"/>
              </a:rPr>
              <a:t> Finance </a:t>
            </a:r>
            <a:r>
              <a:rPr lang="tr-TR" b="1" i="1" dirty="0" err="1" smtClean="0">
                <a:solidFill>
                  <a:srgbClr val="C00000"/>
                </a:solidFill>
                <a:ea typeface="+mn-ea"/>
                <a:cs typeface="+mn-cs"/>
              </a:rPr>
              <a:t>and</a:t>
            </a:r>
            <a:r>
              <a:rPr lang="tr-TR" b="1" i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tr-TR" b="1" i="1" dirty="0" err="1" smtClean="0">
                <a:solidFill>
                  <a:srgbClr val="C00000"/>
                </a:solidFill>
                <a:ea typeface="+mn-ea"/>
                <a:cs typeface="+mn-cs"/>
              </a:rPr>
              <a:t>Conventional</a:t>
            </a:r>
            <a:r>
              <a:rPr lang="tr-TR" b="1" i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tr-TR" b="1" i="1" dirty="0" smtClean="0">
                <a:solidFill>
                  <a:srgbClr val="C00000"/>
                </a:solidFill>
                <a:ea typeface="+mn-ea"/>
                <a:cs typeface="+mn-cs"/>
              </a:rPr>
              <a:t>Finance</a:t>
            </a:r>
            <a:r>
              <a:rPr lang="tr-TR" b="1" i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tr-TR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tr-TR" b="1" i="1" dirty="0">
              <a:solidFill>
                <a:srgbClr val="00B05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i="1" dirty="0" err="1" smtClean="0">
                <a:solidFill>
                  <a:srgbClr val="0070C0"/>
                </a:solidFill>
              </a:rPr>
              <a:t>Prof.Dr</a:t>
            </a:r>
            <a:r>
              <a:rPr lang="tr-TR" i="1" dirty="0" smtClean="0">
                <a:solidFill>
                  <a:srgbClr val="0070C0"/>
                </a:solidFill>
              </a:rPr>
              <a:t>. Necdet Şensoy</a:t>
            </a:r>
          </a:p>
          <a:p>
            <a:r>
              <a:rPr lang="tr-TR" sz="2600" b="1" dirty="0" err="1" smtClean="0">
                <a:solidFill>
                  <a:srgbClr val="002060"/>
                </a:solidFill>
              </a:rPr>
              <a:t>Istanbul</a:t>
            </a:r>
            <a:r>
              <a:rPr lang="tr-TR" sz="2600" b="1" dirty="0" smtClean="0">
                <a:solidFill>
                  <a:srgbClr val="002060"/>
                </a:solidFill>
              </a:rPr>
              <a:t> Commerce </a:t>
            </a:r>
            <a:r>
              <a:rPr lang="tr-TR" sz="2600" b="1" dirty="0" err="1" smtClean="0">
                <a:solidFill>
                  <a:srgbClr val="002060"/>
                </a:solidFill>
              </a:rPr>
              <a:t>University</a:t>
            </a:r>
            <a:endParaRPr lang="tr-TR" sz="2600" b="1" dirty="0" smtClean="0">
              <a:solidFill>
                <a:srgbClr val="002060"/>
              </a:solidFill>
            </a:endParaRPr>
          </a:p>
          <a:p>
            <a:r>
              <a:rPr lang="tr-TR" sz="2600" b="1" dirty="0" err="1" smtClean="0">
                <a:solidFill>
                  <a:srgbClr val="002060"/>
                </a:solidFill>
              </a:rPr>
              <a:t>Research</a:t>
            </a:r>
            <a:r>
              <a:rPr lang="tr-TR" sz="2600" b="1" dirty="0" smtClean="0">
                <a:solidFill>
                  <a:srgbClr val="002060"/>
                </a:solidFill>
              </a:rPr>
              <a:t> Center </a:t>
            </a:r>
            <a:r>
              <a:rPr lang="tr-TR" sz="2600" b="1" dirty="0" err="1" smtClean="0">
                <a:solidFill>
                  <a:srgbClr val="002060"/>
                </a:solidFill>
              </a:rPr>
              <a:t>for</a:t>
            </a:r>
            <a:r>
              <a:rPr lang="tr-TR" sz="2600" b="1" dirty="0" smtClean="0">
                <a:solidFill>
                  <a:srgbClr val="002060"/>
                </a:solidFill>
              </a:rPr>
              <a:t> </a:t>
            </a:r>
            <a:r>
              <a:rPr lang="tr-TR" sz="2600" b="1" dirty="0" err="1" smtClean="0">
                <a:solidFill>
                  <a:srgbClr val="002060"/>
                </a:solidFill>
              </a:rPr>
              <a:t>Islamic</a:t>
            </a:r>
            <a:r>
              <a:rPr lang="tr-TR" sz="2600" b="1" dirty="0" smtClean="0">
                <a:solidFill>
                  <a:srgbClr val="002060"/>
                </a:solidFill>
              </a:rPr>
              <a:t> </a:t>
            </a:r>
            <a:r>
              <a:rPr lang="tr-TR" sz="2600" b="1" dirty="0" err="1" smtClean="0">
                <a:solidFill>
                  <a:srgbClr val="002060"/>
                </a:solidFill>
              </a:rPr>
              <a:t>Economics</a:t>
            </a:r>
            <a:r>
              <a:rPr lang="tr-TR" sz="2600" b="1" dirty="0" smtClean="0">
                <a:solidFill>
                  <a:srgbClr val="002060"/>
                </a:solidFill>
              </a:rPr>
              <a:t> </a:t>
            </a:r>
            <a:r>
              <a:rPr lang="tr-TR" sz="2600" b="1" dirty="0" err="1" smtClean="0">
                <a:solidFill>
                  <a:srgbClr val="002060"/>
                </a:solidFill>
              </a:rPr>
              <a:t>and</a:t>
            </a:r>
            <a:r>
              <a:rPr lang="tr-TR" sz="2600" b="1" dirty="0" smtClean="0">
                <a:solidFill>
                  <a:srgbClr val="002060"/>
                </a:solidFill>
              </a:rPr>
              <a:t> </a:t>
            </a:r>
            <a:r>
              <a:rPr lang="tr-TR" sz="2600" b="1" dirty="0" err="1" smtClean="0">
                <a:solidFill>
                  <a:srgbClr val="002060"/>
                </a:solidFill>
              </a:rPr>
              <a:t>Economic</a:t>
            </a:r>
            <a:r>
              <a:rPr lang="tr-TR" sz="2600" b="1" dirty="0" smtClean="0">
                <a:solidFill>
                  <a:srgbClr val="002060"/>
                </a:solidFill>
              </a:rPr>
              <a:t> </a:t>
            </a:r>
            <a:r>
              <a:rPr lang="tr-TR" sz="2600" b="1" dirty="0" err="1" smtClean="0">
                <a:solidFill>
                  <a:srgbClr val="002060"/>
                </a:solidFill>
              </a:rPr>
              <a:t>Systems</a:t>
            </a:r>
            <a:endParaRPr lang="tr-TR" sz="2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i="1" dirty="0" smtClean="0">
                <a:solidFill>
                  <a:srgbClr val="0070C0"/>
                </a:solidFill>
              </a:rPr>
              <a:t>GROUPING THE U.N.  SUSTAINABLE DEVELOPMENT GOALS</a:t>
            </a:r>
            <a:br>
              <a:rPr lang="tr-TR" sz="2400" b="1" i="1" dirty="0" smtClean="0">
                <a:solidFill>
                  <a:srgbClr val="0070C0"/>
                </a:solidFill>
              </a:rPr>
            </a:br>
            <a:r>
              <a:rPr lang="tr-TR" sz="2400" b="1" i="1" dirty="0" smtClean="0">
                <a:solidFill>
                  <a:srgbClr val="0070C0"/>
                </a:solidFill>
              </a:rPr>
              <a:t>UNDER MAQASID AL SHARIA</a:t>
            </a:r>
            <a:endParaRPr lang="tr-TR" sz="2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pPr marL="514350" lvl="0" indent="-514350">
              <a:buFont typeface="+mj-lt"/>
              <a:buAutoNum type="arabicPeriod"/>
            </a:pPr>
            <a:r>
              <a:rPr lang="tr-TR" b="1" i="1" u="sng" dirty="0" err="1">
                <a:solidFill>
                  <a:srgbClr val="00B050"/>
                </a:solidFill>
              </a:rPr>
              <a:t>Faith</a:t>
            </a:r>
            <a:r>
              <a:rPr lang="tr-TR" b="1" i="1" u="sng" dirty="0">
                <a:solidFill>
                  <a:srgbClr val="00B050"/>
                </a:solidFill>
              </a:rPr>
              <a:t>	</a:t>
            </a:r>
            <a:r>
              <a:rPr lang="tr-TR" b="1" u="sng" dirty="0" smtClean="0"/>
              <a:t>:</a:t>
            </a:r>
            <a:r>
              <a:rPr lang="tr-TR" b="1" dirty="0" smtClean="0"/>
              <a:t>	</a:t>
            </a:r>
            <a:r>
              <a:rPr lang="tr-TR" b="1" i="1" dirty="0" err="1" smtClean="0">
                <a:solidFill>
                  <a:srgbClr val="C00000"/>
                </a:solidFill>
              </a:rPr>
              <a:t>Indifferent</a:t>
            </a:r>
            <a:endParaRPr lang="tr-TR" i="1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b="1" i="1" u="sng" dirty="0">
                <a:solidFill>
                  <a:srgbClr val="7030A0"/>
                </a:solidFill>
              </a:rPr>
              <a:t>Life	</a:t>
            </a:r>
            <a:r>
              <a:rPr lang="tr-TR" b="1" i="1" dirty="0">
                <a:solidFill>
                  <a:srgbClr val="7030A0"/>
                </a:solidFill>
              </a:rPr>
              <a:t>:	No </a:t>
            </a:r>
            <a:r>
              <a:rPr lang="tr-TR" b="1" i="1" dirty="0" err="1">
                <a:solidFill>
                  <a:srgbClr val="7030A0"/>
                </a:solidFill>
              </a:rPr>
              <a:t>poverty</a:t>
            </a:r>
            <a:r>
              <a:rPr lang="tr-TR" b="1" i="1" dirty="0">
                <a:solidFill>
                  <a:srgbClr val="7030A0"/>
                </a:solidFill>
              </a:rPr>
              <a:t>, Zero </a:t>
            </a:r>
            <a:r>
              <a:rPr lang="tr-TR" b="1" i="1" dirty="0" err="1">
                <a:solidFill>
                  <a:srgbClr val="7030A0"/>
                </a:solidFill>
              </a:rPr>
              <a:t>Hunger</a:t>
            </a:r>
            <a:r>
              <a:rPr lang="tr-TR" b="1" i="1" dirty="0">
                <a:solidFill>
                  <a:srgbClr val="7030A0"/>
                </a:solidFill>
              </a:rPr>
              <a:t>, </a:t>
            </a:r>
            <a:r>
              <a:rPr lang="tr-TR" b="1" i="1" dirty="0" err="1">
                <a:solidFill>
                  <a:srgbClr val="7030A0"/>
                </a:solidFill>
              </a:rPr>
              <a:t>Good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health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and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wellbeing</a:t>
            </a:r>
            <a:r>
              <a:rPr lang="tr-TR" b="1" i="1" dirty="0">
                <a:solidFill>
                  <a:srgbClr val="7030A0"/>
                </a:solidFill>
              </a:rPr>
              <a:t>, </a:t>
            </a:r>
            <a:r>
              <a:rPr lang="tr-TR" b="1" i="1" dirty="0" err="1">
                <a:solidFill>
                  <a:srgbClr val="7030A0"/>
                </a:solidFill>
              </a:rPr>
              <a:t>sustainable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cities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and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communities</a:t>
            </a:r>
            <a:endParaRPr lang="tr-TR" b="1" i="1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b="1" i="1" u="sng" dirty="0" err="1" smtClean="0">
                <a:solidFill>
                  <a:srgbClr val="FF0000"/>
                </a:solidFill>
              </a:rPr>
              <a:t>Intellect</a:t>
            </a:r>
            <a:r>
              <a:rPr lang="tr-TR" b="1" i="1" u="sng" dirty="0">
                <a:solidFill>
                  <a:srgbClr val="FF0000"/>
                </a:solidFill>
              </a:rPr>
              <a:t> </a:t>
            </a:r>
            <a:r>
              <a:rPr lang="tr-TR" b="1" i="1" u="sng" dirty="0" smtClean="0">
                <a:solidFill>
                  <a:srgbClr val="FF0000"/>
                </a:solidFill>
              </a:rPr>
              <a:t>  :</a:t>
            </a:r>
            <a:r>
              <a:rPr lang="tr-TR" b="1" i="1" dirty="0" smtClean="0">
                <a:solidFill>
                  <a:srgbClr val="FF0000"/>
                </a:solidFill>
              </a:rPr>
              <a:t>	</a:t>
            </a:r>
            <a:r>
              <a:rPr lang="tr-TR" b="1" i="1" u="sng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Peace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>
                <a:solidFill>
                  <a:srgbClr val="FF0000"/>
                </a:solidFill>
              </a:rPr>
              <a:t>Justice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and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Strong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Institutions</a:t>
            </a:r>
            <a:r>
              <a:rPr lang="tr-TR" i="1" dirty="0">
                <a:solidFill>
                  <a:srgbClr val="FF0000"/>
                </a:solidFill>
              </a:rPr>
              <a:t>, </a:t>
            </a:r>
            <a:r>
              <a:rPr lang="tr-TR" i="1" dirty="0" err="1">
                <a:solidFill>
                  <a:srgbClr val="FF0000"/>
                </a:solidFill>
              </a:rPr>
              <a:t>Reduced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Inequalities</a:t>
            </a:r>
            <a:endParaRPr lang="tr-TR" i="1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b="1" i="1" u="sng" dirty="0" err="1">
                <a:solidFill>
                  <a:srgbClr val="0070C0"/>
                </a:solidFill>
              </a:rPr>
              <a:t>Posterity</a:t>
            </a:r>
            <a:r>
              <a:rPr lang="tr-TR" b="1" i="1" u="sng" dirty="0">
                <a:solidFill>
                  <a:srgbClr val="0070C0"/>
                </a:solidFill>
              </a:rPr>
              <a:t> 	:</a:t>
            </a:r>
            <a:r>
              <a:rPr lang="tr-TR" i="1" dirty="0">
                <a:solidFill>
                  <a:srgbClr val="0070C0"/>
                </a:solidFill>
              </a:rPr>
              <a:t>	</a:t>
            </a:r>
            <a:r>
              <a:rPr lang="tr-TR" i="1" dirty="0" err="1">
                <a:solidFill>
                  <a:srgbClr val="0070C0"/>
                </a:solidFill>
              </a:rPr>
              <a:t>Quality</a:t>
            </a:r>
            <a:r>
              <a:rPr lang="tr-TR" i="1" dirty="0">
                <a:solidFill>
                  <a:srgbClr val="0070C0"/>
                </a:solidFill>
              </a:rPr>
              <a:t> </a:t>
            </a:r>
            <a:r>
              <a:rPr lang="tr-TR" i="1" dirty="0" err="1">
                <a:solidFill>
                  <a:srgbClr val="0070C0"/>
                </a:solidFill>
              </a:rPr>
              <a:t>Education</a:t>
            </a:r>
            <a:r>
              <a:rPr lang="tr-TR" i="1" dirty="0">
                <a:solidFill>
                  <a:srgbClr val="0070C0"/>
                </a:solidFill>
              </a:rPr>
              <a:t>, </a:t>
            </a:r>
            <a:r>
              <a:rPr lang="tr-TR" i="1" dirty="0" err="1">
                <a:solidFill>
                  <a:srgbClr val="0070C0"/>
                </a:solidFill>
              </a:rPr>
              <a:t>Clean</a:t>
            </a:r>
            <a:r>
              <a:rPr lang="tr-TR" i="1" dirty="0">
                <a:solidFill>
                  <a:srgbClr val="0070C0"/>
                </a:solidFill>
              </a:rPr>
              <a:t> </a:t>
            </a:r>
            <a:r>
              <a:rPr lang="tr-TR" i="1" dirty="0" err="1">
                <a:solidFill>
                  <a:srgbClr val="0070C0"/>
                </a:solidFill>
              </a:rPr>
              <a:t>Water</a:t>
            </a:r>
            <a:r>
              <a:rPr lang="tr-TR" i="1" dirty="0">
                <a:solidFill>
                  <a:srgbClr val="0070C0"/>
                </a:solidFill>
              </a:rPr>
              <a:t> </a:t>
            </a:r>
            <a:r>
              <a:rPr lang="tr-TR" i="1" dirty="0" err="1">
                <a:solidFill>
                  <a:srgbClr val="0070C0"/>
                </a:solidFill>
              </a:rPr>
              <a:t>and</a:t>
            </a:r>
            <a:r>
              <a:rPr lang="tr-TR" i="1" dirty="0">
                <a:solidFill>
                  <a:srgbClr val="0070C0"/>
                </a:solidFill>
              </a:rPr>
              <a:t> </a:t>
            </a:r>
            <a:r>
              <a:rPr lang="tr-TR" i="1" dirty="0" err="1">
                <a:solidFill>
                  <a:srgbClr val="0070C0"/>
                </a:solidFill>
              </a:rPr>
              <a:t>Sanitation</a:t>
            </a:r>
            <a:r>
              <a:rPr lang="tr-TR" i="1" dirty="0">
                <a:solidFill>
                  <a:srgbClr val="0070C0"/>
                </a:solidFill>
              </a:rPr>
              <a:t>, </a:t>
            </a:r>
            <a:r>
              <a:rPr lang="tr-TR" i="1" dirty="0" err="1">
                <a:solidFill>
                  <a:srgbClr val="0070C0"/>
                </a:solidFill>
              </a:rPr>
              <a:t>Climate</a:t>
            </a:r>
            <a:r>
              <a:rPr lang="tr-TR" i="1" dirty="0">
                <a:solidFill>
                  <a:srgbClr val="0070C0"/>
                </a:solidFill>
              </a:rPr>
              <a:t> Action, Life </a:t>
            </a:r>
            <a:r>
              <a:rPr lang="tr-TR" i="1" dirty="0" err="1">
                <a:solidFill>
                  <a:srgbClr val="0070C0"/>
                </a:solidFill>
              </a:rPr>
              <a:t>below</a:t>
            </a:r>
            <a:r>
              <a:rPr lang="tr-TR" i="1" dirty="0">
                <a:solidFill>
                  <a:srgbClr val="0070C0"/>
                </a:solidFill>
              </a:rPr>
              <a:t> </a:t>
            </a:r>
            <a:r>
              <a:rPr lang="tr-TR" i="1" dirty="0" err="1">
                <a:solidFill>
                  <a:srgbClr val="0070C0"/>
                </a:solidFill>
              </a:rPr>
              <a:t>Water</a:t>
            </a:r>
            <a:r>
              <a:rPr lang="tr-TR" i="1" dirty="0">
                <a:solidFill>
                  <a:srgbClr val="0070C0"/>
                </a:solidFill>
              </a:rPr>
              <a:t>, Life on Land, </a:t>
            </a:r>
            <a:r>
              <a:rPr lang="tr-TR" i="1" dirty="0" err="1">
                <a:solidFill>
                  <a:srgbClr val="0070C0"/>
                </a:solidFill>
              </a:rPr>
              <a:t>Gender</a:t>
            </a:r>
            <a:r>
              <a:rPr lang="tr-TR" i="1" dirty="0">
                <a:solidFill>
                  <a:srgbClr val="0070C0"/>
                </a:solidFill>
              </a:rPr>
              <a:t> </a:t>
            </a:r>
            <a:r>
              <a:rPr lang="tr-TR" i="1" dirty="0" err="1">
                <a:solidFill>
                  <a:srgbClr val="0070C0"/>
                </a:solidFill>
              </a:rPr>
              <a:t>Equality</a:t>
            </a:r>
            <a:endParaRPr lang="tr-TR" i="1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b="1" i="1" u="sng" dirty="0" err="1">
                <a:solidFill>
                  <a:srgbClr val="002060"/>
                </a:solidFill>
              </a:rPr>
              <a:t>Wealth</a:t>
            </a:r>
            <a:r>
              <a:rPr lang="tr-TR" b="1" i="1" u="sng" dirty="0">
                <a:solidFill>
                  <a:srgbClr val="002060"/>
                </a:solidFill>
              </a:rPr>
              <a:t>		:</a:t>
            </a:r>
            <a:r>
              <a:rPr lang="tr-TR" b="1" i="1" dirty="0">
                <a:solidFill>
                  <a:srgbClr val="002060"/>
                </a:solidFill>
              </a:rPr>
              <a:t>	</a:t>
            </a:r>
            <a:r>
              <a:rPr lang="tr-TR" i="1" dirty="0" err="1">
                <a:solidFill>
                  <a:srgbClr val="002060"/>
                </a:solidFill>
              </a:rPr>
              <a:t>Decent</a:t>
            </a:r>
            <a:r>
              <a:rPr lang="tr-TR" i="1" dirty="0">
                <a:solidFill>
                  <a:srgbClr val="002060"/>
                </a:solidFill>
              </a:rPr>
              <a:t> </a:t>
            </a:r>
            <a:r>
              <a:rPr lang="tr-TR" i="1" dirty="0" err="1">
                <a:solidFill>
                  <a:srgbClr val="002060"/>
                </a:solidFill>
              </a:rPr>
              <a:t>work</a:t>
            </a:r>
            <a:r>
              <a:rPr lang="tr-TR" i="1" dirty="0">
                <a:solidFill>
                  <a:srgbClr val="002060"/>
                </a:solidFill>
              </a:rPr>
              <a:t> &amp; </a:t>
            </a:r>
            <a:r>
              <a:rPr lang="tr-TR" i="1" dirty="0" err="1">
                <a:solidFill>
                  <a:srgbClr val="002060"/>
                </a:solidFill>
              </a:rPr>
              <a:t>economic</a:t>
            </a:r>
            <a:r>
              <a:rPr lang="tr-TR" i="1" dirty="0">
                <a:solidFill>
                  <a:srgbClr val="002060"/>
                </a:solidFill>
              </a:rPr>
              <a:t> </a:t>
            </a:r>
            <a:r>
              <a:rPr lang="tr-TR" i="1" dirty="0" err="1">
                <a:solidFill>
                  <a:srgbClr val="002060"/>
                </a:solidFill>
              </a:rPr>
              <a:t>Growth</a:t>
            </a:r>
            <a:r>
              <a:rPr lang="tr-TR" i="1" dirty="0">
                <a:solidFill>
                  <a:srgbClr val="002060"/>
                </a:solidFill>
              </a:rPr>
              <a:t>, </a:t>
            </a:r>
            <a:r>
              <a:rPr lang="tr-TR" i="1" dirty="0" err="1">
                <a:solidFill>
                  <a:srgbClr val="002060"/>
                </a:solidFill>
              </a:rPr>
              <a:t>Industry</a:t>
            </a:r>
            <a:r>
              <a:rPr lang="tr-TR" i="1" dirty="0">
                <a:solidFill>
                  <a:srgbClr val="002060"/>
                </a:solidFill>
              </a:rPr>
              <a:t>, </a:t>
            </a:r>
            <a:r>
              <a:rPr lang="tr-TR" i="1" dirty="0" err="1">
                <a:solidFill>
                  <a:srgbClr val="002060"/>
                </a:solidFill>
              </a:rPr>
              <a:t>Innovation</a:t>
            </a:r>
            <a:r>
              <a:rPr lang="tr-TR" i="1" dirty="0">
                <a:solidFill>
                  <a:srgbClr val="002060"/>
                </a:solidFill>
              </a:rPr>
              <a:t> &amp; </a:t>
            </a:r>
            <a:r>
              <a:rPr lang="tr-TR" i="1" dirty="0" err="1">
                <a:solidFill>
                  <a:srgbClr val="002060"/>
                </a:solidFill>
              </a:rPr>
              <a:t>Infrastructure</a:t>
            </a:r>
            <a:r>
              <a:rPr lang="tr-TR" i="1" dirty="0">
                <a:solidFill>
                  <a:srgbClr val="002060"/>
                </a:solidFill>
              </a:rPr>
              <a:t>, </a:t>
            </a:r>
            <a:r>
              <a:rPr lang="tr-TR" i="1" dirty="0" err="1">
                <a:solidFill>
                  <a:srgbClr val="002060"/>
                </a:solidFill>
              </a:rPr>
              <a:t>Affordable</a:t>
            </a:r>
            <a:r>
              <a:rPr lang="tr-TR" i="1" dirty="0">
                <a:solidFill>
                  <a:srgbClr val="002060"/>
                </a:solidFill>
              </a:rPr>
              <a:t> </a:t>
            </a:r>
            <a:r>
              <a:rPr lang="tr-TR" i="1" dirty="0" err="1">
                <a:solidFill>
                  <a:srgbClr val="002060"/>
                </a:solidFill>
              </a:rPr>
              <a:t>and</a:t>
            </a:r>
            <a:r>
              <a:rPr lang="tr-TR" i="1" dirty="0">
                <a:solidFill>
                  <a:srgbClr val="002060"/>
                </a:solidFill>
              </a:rPr>
              <a:t> </a:t>
            </a:r>
            <a:r>
              <a:rPr lang="tr-TR" i="1" dirty="0" err="1">
                <a:solidFill>
                  <a:srgbClr val="002060"/>
                </a:solidFill>
              </a:rPr>
              <a:t>Clean</a:t>
            </a:r>
            <a:r>
              <a:rPr lang="tr-TR" i="1" dirty="0">
                <a:solidFill>
                  <a:srgbClr val="002060"/>
                </a:solidFill>
              </a:rPr>
              <a:t> </a:t>
            </a:r>
            <a:r>
              <a:rPr lang="tr-TR" i="1" dirty="0" err="1">
                <a:solidFill>
                  <a:srgbClr val="002060"/>
                </a:solidFill>
              </a:rPr>
              <a:t>Energy</a:t>
            </a:r>
            <a:endParaRPr lang="tr-TR" i="1" dirty="0">
              <a:solidFill>
                <a:srgbClr val="00206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57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i="1" dirty="0" smtClean="0"/>
              <a:t/>
            </a:r>
            <a:br>
              <a:rPr lang="tr-TR" sz="3200" i="1" dirty="0" smtClean="0"/>
            </a:br>
            <a:r>
              <a:rPr lang="tr-TR" sz="3200" i="1" dirty="0" smtClean="0"/>
              <a:t>Do </a:t>
            </a:r>
            <a:r>
              <a:rPr lang="tr-TR" sz="3200" i="1" dirty="0" err="1" smtClean="0"/>
              <a:t>Economics</a:t>
            </a:r>
            <a:r>
              <a:rPr lang="tr-TR" sz="3200" i="1" dirty="0" smtClean="0"/>
              <a:t> &amp; Finance </a:t>
            </a:r>
            <a:r>
              <a:rPr lang="tr-TR" sz="3200" i="1" dirty="0" err="1" smtClean="0"/>
              <a:t>help</a:t>
            </a:r>
            <a:r>
              <a:rPr lang="tr-TR" sz="3200" i="1" dirty="0" smtClean="0"/>
              <a:t> </a:t>
            </a:r>
            <a:br>
              <a:rPr lang="tr-TR" sz="3200" i="1" dirty="0" smtClean="0"/>
            </a:br>
            <a:r>
              <a:rPr lang="tr-TR" sz="3200" i="1" dirty="0" err="1" smtClean="0"/>
              <a:t>safeguarding</a:t>
            </a:r>
            <a:r>
              <a:rPr lang="tr-TR" sz="3200" i="1" dirty="0" smtClean="0"/>
              <a:t> of </a:t>
            </a:r>
            <a:r>
              <a:rPr lang="tr-TR" sz="3200" i="1" dirty="0" err="1" smtClean="0"/>
              <a:t>these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five</a:t>
            </a:r>
            <a:r>
              <a:rPr lang="tr-TR" sz="3200" i="1" dirty="0" smtClean="0"/>
              <a:t> ?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example</a:t>
            </a:r>
            <a:r>
              <a:rPr lang="tr-TR" b="1" dirty="0" smtClean="0"/>
              <a:t>: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/>
              <a:t>Preserve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Enrich</a:t>
            </a:r>
            <a:r>
              <a:rPr lang="tr-TR" b="1" dirty="0"/>
              <a:t> </a:t>
            </a:r>
            <a:r>
              <a:rPr lang="tr-TR" b="1" dirty="0" err="1"/>
              <a:t>Faith</a:t>
            </a:r>
            <a:r>
              <a:rPr lang="tr-TR" dirty="0"/>
              <a:t> </a:t>
            </a:r>
          </a:p>
          <a:p>
            <a:pPr marL="0" indent="0" algn="ctr">
              <a:buNone/>
            </a:pPr>
            <a:r>
              <a:rPr lang="tr-TR" b="1" i="1" dirty="0">
                <a:solidFill>
                  <a:srgbClr val="C00000"/>
                </a:solidFill>
              </a:rPr>
              <a:t>- </a:t>
            </a:r>
            <a:r>
              <a:rPr lang="tr-TR" b="1" i="1" u="sng" dirty="0" smtClean="0">
                <a:solidFill>
                  <a:srgbClr val="C00000"/>
                </a:solidFill>
              </a:rPr>
              <a:t>“MAKE INFERENCE</a:t>
            </a:r>
            <a:r>
              <a:rPr lang="tr-TR" b="1" i="1" u="sng" dirty="0">
                <a:solidFill>
                  <a:srgbClr val="C00000"/>
                </a:solidFill>
              </a:rPr>
              <a:t>”</a:t>
            </a:r>
            <a:endParaRPr lang="tr-TR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b="1" dirty="0" err="1">
                <a:solidFill>
                  <a:srgbClr val="002060"/>
                </a:solidFill>
              </a:rPr>
              <a:t>Fraud</a:t>
            </a:r>
            <a:r>
              <a:rPr lang="tr-TR" b="1" dirty="0">
                <a:solidFill>
                  <a:srgbClr val="002060"/>
                </a:solidFill>
              </a:rPr>
              <a:t> can be </a:t>
            </a:r>
            <a:r>
              <a:rPr lang="tr-TR" b="1" dirty="0" err="1">
                <a:solidFill>
                  <a:srgbClr val="002060"/>
                </a:solidFill>
              </a:rPr>
              <a:t>considered</a:t>
            </a:r>
            <a:r>
              <a:rPr lang="tr-TR" b="1" dirty="0">
                <a:solidFill>
                  <a:srgbClr val="002060"/>
                </a:solidFill>
              </a:rPr>
              <a:t> as a sin. </a:t>
            </a:r>
            <a:endParaRPr lang="tr-T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Sin  </a:t>
            </a:r>
            <a:r>
              <a:rPr lang="tr-TR" b="1" dirty="0" err="1" smtClean="0">
                <a:solidFill>
                  <a:srgbClr val="002060"/>
                </a:solidFill>
              </a:rPr>
              <a:t>damages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>
                <a:solidFill>
                  <a:srgbClr val="002060"/>
                </a:solidFill>
              </a:rPr>
              <a:t>( </a:t>
            </a:r>
            <a:r>
              <a:rPr lang="tr-TR" b="1" dirty="0" err="1">
                <a:solidFill>
                  <a:srgbClr val="002060"/>
                </a:solidFill>
              </a:rPr>
              <a:t>cover</a:t>
            </a:r>
            <a:r>
              <a:rPr lang="tr-TR" b="1" dirty="0">
                <a:solidFill>
                  <a:srgbClr val="002060"/>
                </a:solidFill>
              </a:rPr>
              <a:t> ) </a:t>
            </a:r>
            <a:r>
              <a:rPr lang="tr-TR" b="1" dirty="0" err="1">
                <a:solidFill>
                  <a:srgbClr val="002060"/>
                </a:solidFill>
              </a:rPr>
              <a:t>Faith</a:t>
            </a:r>
            <a:r>
              <a:rPr lang="tr-TR" b="1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tr-TR" b="1" i="1" dirty="0" err="1">
                <a:solidFill>
                  <a:srgbClr val="C00000"/>
                </a:solidFill>
              </a:rPr>
              <a:t>Regulations</a:t>
            </a:r>
            <a:r>
              <a:rPr lang="tr-TR" b="1" i="1" dirty="0">
                <a:solidFill>
                  <a:srgbClr val="C00000"/>
                </a:solidFill>
              </a:rPr>
              <a:t> </a:t>
            </a:r>
            <a:r>
              <a:rPr lang="tr-TR" b="1" i="1" dirty="0" err="1">
                <a:solidFill>
                  <a:srgbClr val="C00000"/>
                </a:solidFill>
              </a:rPr>
              <a:t>to</a:t>
            </a:r>
            <a:r>
              <a:rPr lang="tr-TR" b="1" i="1" dirty="0">
                <a:solidFill>
                  <a:srgbClr val="C00000"/>
                </a:solidFill>
              </a:rPr>
              <a:t> </a:t>
            </a:r>
            <a:r>
              <a:rPr lang="tr-TR" b="1" i="1" dirty="0" err="1">
                <a:solidFill>
                  <a:srgbClr val="C00000"/>
                </a:solidFill>
              </a:rPr>
              <a:t>prevent</a:t>
            </a:r>
            <a:r>
              <a:rPr lang="tr-TR" b="1" i="1" dirty="0">
                <a:solidFill>
                  <a:srgbClr val="C00000"/>
                </a:solidFill>
              </a:rPr>
              <a:t> </a:t>
            </a:r>
            <a:r>
              <a:rPr lang="tr-TR" b="1" i="1" dirty="0" err="1">
                <a:solidFill>
                  <a:srgbClr val="C00000"/>
                </a:solidFill>
              </a:rPr>
              <a:t>Fraud</a:t>
            </a:r>
            <a:r>
              <a:rPr lang="tr-TR" b="1" i="1" dirty="0">
                <a:solidFill>
                  <a:srgbClr val="C00000"/>
                </a:solidFill>
              </a:rPr>
              <a:t> </a:t>
            </a:r>
            <a:endParaRPr lang="tr-TR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b="1" i="1" dirty="0" err="1" smtClean="0">
                <a:solidFill>
                  <a:srgbClr val="002060"/>
                </a:solidFill>
              </a:rPr>
              <a:t>safeguards</a:t>
            </a:r>
            <a:r>
              <a:rPr lang="tr-TR" b="1" i="1" dirty="0" smtClean="0">
                <a:solidFill>
                  <a:srgbClr val="002060"/>
                </a:solidFill>
              </a:rPr>
              <a:t> </a:t>
            </a:r>
            <a:r>
              <a:rPr lang="tr-TR" b="1" i="1" dirty="0" err="1">
                <a:solidFill>
                  <a:srgbClr val="002060"/>
                </a:solidFill>
              </a:rPr>
              <a:t>Faith</a:t>
            </a:r>
            <a:r>
              <a:rPr lang="tr-TR" b="1" i="1" dirty="0">
                <a:solidFill>
                  <a:srgbClr val="002060"/>
                </a:solidFill>
              </a:rPr>
              <a:t> </a:t>
            </a:r>
            <a:endParaRPr lang="tr-TR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7030A0"/>
                </a:solidFill>
              </a:rPr>
              <a:t>( </a:t>
            </a:r>
            <a:r>
              <a:rPr lang="tr-TR" b="1" i="1" dirty="0" err="1">
                <a:solidFill>
                  <a:srgbClr val="7030A0"/>
                </a:solidFill>
              </a:rPr>
              <a:t>ie.COSO</a:t>
            </a:r>
            <a:r>
              <a:rPr lang="tr-TR" b="1" i="1" dirty="0">
                <a:solidFill>
                  <a:srgbClr val="7030A0"/>
                </a:solidFill>
              </a:rPr>
              <a:t> Control Environment)</a:t>
            </a:r>
            <a:endParaRPr lang="tr-TR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Preserve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Enrich</a:t>
            </a:r>
            <a:r>
              <a:rPr lang="tr-TR" b="1" dirty="0" smtClean="0"/>
              <a:t> </a:t>
            </a:r>
            <a:br>
              <a:rPr lang="tr-TR" b="1" dirty="0" smtClean="0"/>
            </a:br>
            <a:r>
              <a:rPr lang="tr-TR" b="1" dirty="0" smtClean="0"/>
              <a:t>Life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Intellect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b="1" dirty="0" err="1" smtClean="0"/>
              <a:t>Everything</a:t>
            </a:r>
            <a:r>
              <a:rPr lang="tr-TR" b="1" dirty="0" smtClean="0"/>
              <a:t> done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ensure</a:t>
            </a:r>
            <a:r>
              <a:rPr lang="tr-TR" b="1" dirty="0" smtClean="0"/>
              <a:t>;</a:t>
            </a:r>
          </a:p>
          <a:p>
            <a:pPr marL="0" indent="0" algn="ctr">
              <a:buNone/>
            </a:pP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Adequate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Nutrition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tr-TR" dirty="0" err="1" smtClean="0">
                <a:solidFill>
                  <a:srgbClr val="C00000"/>
                </a:solidFill>
              </a:rPr>
              <a:t>Clothing</a:t>
            </a:r>
            <a:r>
              <a:rPr lang="tr-TR" dirty="0" smtClean="0">
                <a:solidFill>
                  <a:srgbClr val="C0000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tr-TR" b="1" dirty="0" err="1" smtClean="0">
                <a:solidFill>
                  <a:srgbClr val="00B050"/>
                </a:solidFill>
              </a:rPr>
              <a:t>Proper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upbringing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and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education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for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spiritual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development</a:t>
            </a:r>
            <a:r>
              <a:rPr lang="tr-TR" b="1" dirty="0" smtClean="0">
                <a:solidFill>
                  <a:srgbClr val="00B05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tr-TR" b="1" dirty="0" err="1" smtClean="0">
                <a:solidFill>
                  <a:srgbClr val="C00000"/>
                </a:solidFill>
              </a:rPr>
              <a:t>Housing</a:t>
            </a:r>
            <a:r>
              <a:rPr lang="tr-TR" b="1" dirty="0" smtClean="0">
                <a:solidFill>
                  <a:srgbClr val="C00000"/>
                </a:solidFill>
              </a:rPr>
              <a:t> ,</a:t>
            </a:r>
            <a:r>
              <a:rPr lang="tr-TR" dirty="0" smtClean="0"/>
              <a:t> </a:t>
            </a:r>
            <a:r>
              <a:rPr lang="tr-TR" i="1" dirty="0" smtClean="0">
                <a:solidFill>
                  <a:srgbClr val="7030A0"/>
                </a:solidFill>
              </a:rPr>
              <a:t>A </a:t>
            </a:r>
            <a:r>
              <a:rPr lang="tr-TR" i="1" dirty="0" err="1" smtClean="0">
                <a:solidFill>
                  <a:srgbClr val="7030A0"/>
                </a:solidFill>
              </a:rPr>
              <a:t>Healthy</a:t>
            </a:r>
            <a:r>
              <a:rPr lang="tr-TR" i="1" dirty="0" smtClean="0">
                <a:solidFill>
                  <a:srgbClr val="7030A0"/>
                </a:solidFill>
              </a:rPr>
              <a:t>  </a:t>
            </a:r>
            <a:r>
              <a:rPr lang="tr-TR" i="1" dirty="0" err="1" smtClean="0">
                <a:solidFill>
                  <a:srgbClr val="7030A0"/>
                </a:solidFill>
              </a:rPr>
              <a:t>spiritual</a:t>
            </a:r>
            <a:r>
              <a:rPr lang="tr-TR" i="1" dirty="0" smtClean="0">
                <a:solidFill>
                  <a:srgbClr val="7030A0"/>
                </a:solidFill>
              </a:rPr>
              <a:t> </a:t>
            </a:r>
            <a:r>
              <a:rPr lang="tr-TR" i="1" dirty="0" err="1" smtClean="0">
                <a:solidFill>
                  <a:srgbClr val="7030A0"/>
                </a:solidFill>
              </a:rPr>
              <a:t>and</a:t>
            </a:r>
            <a:r>
              <a:rPr lang="tr-TR" i="1" dirty="0" smtClean="0">
                <a:solidFill>
                  <a:srgbClr val="7030A0"/>
                </a:solidFill>
              </a:rPr>
              <a:t> </a:t>
            </a:r>
            <a:r>
              <a:rPr lang="tr-TR" i="1" dirty="0" err="1" smtClean="0">
                <a:solidFill>
                  <a:srgbClr val="7030A0"/>
                </a:solidFill>
              </a:rPr>
              <a:t>physical</a:t>
            </a:r>
            <a:r>
              <a:rPr lang="tr-TR" i="1" dirty="0" smtClean="0">
                <a:solidFill>
                  <a:srgbClr val="7030A0"/>
                </a:solidFill>
              </a:rPr>
              <a:t> </a:t>
            </a:r>
            <a:r>
              <a:rPr lang="tr-TR" i="1" dirty="0" err="1" smtClean="0">
                <a:solidFill>
                  <a:srgbClr val="7030A0"/>
                </a:solidFill>
              </a:rPr>
              <a:t>environment</a:t>
            </a:r>
            <a:r>
              <a:rPr lang="tr-TR" i="1" dirty="0" smtClean="0">
                <a:solidFill>
                  <a:srgbClr val="7030A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tr-TR" b="1" dirty="0" err="1" smtClean="0">
                <a:solidFill>
                  <a:srgbClr val="002060"/>
                </a:solidFill>
              </a:rPr>
              <a:t>Medical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Facilities</a:t>
            </a:r>
            <a:r>
              <a:rPr lang="tr-TR" b="1" dirty="0" smtClean="0">
                <a:solidFill>
                  <a:srgbClr val="002060"/>
                </a:solidFill>
              </a:rPr>
              <a:t>, </a:t>
            </a:r>
            <a:r>
              <a:rPr lang="tr-TR" b="1" dirty="0" err="1" smtClean="0">
                <a:solidFill>
                  <a:srgbClr val="002060"/>
                </a:solidFill>
              </a:rPr>
              <a:t>Comfortable</a:t>
            </a:r>
            <a:r>
              <a:rPr lang="tr-TR" b="1" dirty="0" smtClean="0">
                <a:solidFill>
                  <a:srgbClr val="002060"/>
                </a:solidFill>
              </a:rPr>
              <a:t> transport</a:t>
            </a:r>
          </a:p>
          <a:p>
            <a:pPr marL="0" indent="0" algn="ctr">
              <a:buNone/>
            </a:pPr>
            <a:r>
              <a:rPr lang="tr-TR" dirty="0" smtClean="0"/>
              <a:t>( Chapra,p.8 )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15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70C0"/>
                </a:solidFill>
              </a:rPr>
              <a:t>Posterity</a:t>
            </a:r>
            <a:r>
              <a:rPr lang="tr-TR" b="1" dirty="0" smtClean="0">
                <a:solidFill>
                  <a:srgbClr val="0070C0"/>
                </a:solidFill>
              </a:rPr>
              <a:t> = </a:t>
            </a:r>
            <a:r>
              <a:rPr lang="tr-TR" b="1" dirty="0" err="1" smtClean="0">
                <a:solidFill>
                  <a:srgbClr val="0070C0"/>
                </a:solidFill>
              </a:rPr>
              <a:t>offspring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rgbClr val="7030A0"/>
                </a:solidFill>
              </a:rPr>
              <a:t>«</a:t>
            </a:r>
            <a:r>
              <a:rPr lang="tr-TR" b="1" i="1" dirty="0" err="1" smtClean="0">
                <a:solidFill>
                  <a:srgbClr val="7030A0"/>
                </a:solidFill>
              </a:rPr>
              <a:t>Preserve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and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protect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rights</a:t>
            </a:r>
            <a:r>
              <a:rPr lang="tr-TR" b="1" i="1" dirty="0" smtClean="0">
                <a:solidFill>
                  <a:srgbClr val="7030A0"/>
                </a:solidFill>
              </a:rPr>
              <a:t> of </a:t>
            </a:r>
            <a:r>
              <a:rPr lang="tr-TR" b="1" i="1" dirty="0" err="1" smtClean="0">
                <a:solidFill>
                  <a:srgbClr val="7030A0"/>
                </a:solidFill>
              </a:rPr>
              <a:t>future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generations</a:t>
            </a:r>
            <a:r>
              <a:rPr lang="tr-TR" b="1" i="1" dirty="0" smtClean="0">
                <a:solidFill>
                  <a:srgbClr val="7030A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tr-TR" b="1" i="1" dirty="0" err="1" smtClean="0">
                <a:solidFill>
                  <a:srgbClr val="C00000"/>
                </a:solidFill>
              </a:rPr>
              <a:t>The</a:t>
            </a:r>
            <a:r>
              <a:rPr lang="tr-TR" b="1" i="1" dirty="0" smtClean="0">
                <a:solidFill>
                  <a:srgbClr val="C00000"/>
                </a:solidFill>
              </a:rPr>
              <a:t> </a:t>
            </a:r>
            <a:r>
              <a:rPr lang="tr-TR" b="1" i="1" dirty="0" err="1" smtClean="0">
                <a:solidFill>
                  <a:srgbClr val="C00000"/>
                </a:solidFill>
              </a:rPr>
              <a:t>following</a:t>
            </a:r>
            <a:r>
              <a:rPr lang="tr-TR" b="1" i="1" dirty="0" smtClean="0">
                <a:solidFill>
                  <a:srgbClr val="C00000"/>
                </a:solidFill>
              </a:rPr>
              <a:t> </a:t>
            </a:r>
            <a:r>
              <a:rPr lang="tr-TR" b="1" i="1" dirty="0" err="1" smtClean="0">
                <a:solidFill>
                  <a:srgbClr val="C00000"/>
                </a:solidFill>
              </a:rPr>
              <a:t>are</a:t>
            </a:r>
            <a:r>
              <a:rPr lang="tr-TR" b="1" i="1" dirty="0" smtClean="0">
                <a:solidFill>
                  <a:srgbClr val="C00000"/>
                </a:solidFill>
              </a:rPr>
              <a:t> not </a:t>
            </a:r>
            <a:r>
              <a:rPr lang="tr-TR" b="1" i="1" dirty="0" err="1" smtClean="0">
                <a:solidFill>
                  <a:srgbClr val="C00000"/>
                </a:solidFill>
              </a:rPr>
              <a:t>complying</a:t>
            </a:r>
            <a:r>
              <a:rPr lang="tr-TR" b="1" i="1" dirty="0" smtClean="0">
                <a:solidFill>
                  <a:srgbClr val="C00000"/>
                </a:solidFill>
              </a:rPr>
              <a:t> :</a:t>
            </a:r>
          </a:p>
          <a:p>
            <a:pPr algn="ctr"/>
            <a:r>
              <a:rPr lang="tr-TR" dirty="0" err="1" smtClean="0"/>
              <a:t>Transferring</a:t>
            </a:r>
            <a:r>
              <a:rPr lang="tr-TR" dirty="0" smtClean="0"/>
              <a:t> </a:t>
            </a:r>
            <a:r>
              <a:rPr lang="tr-TR" dirty="0" err="1" smtClean="0"/>
              <a:t>debt</a:t>
            </a:r>
            <a:r>
              <a:rPr lang="tr-TR" dirty="0" smtClean="0"/>
              <a:t> </a:t>
            </a:r>
            <a:r>
              <a:rPr lang="tr-TR" dirty="0" err="1" smtClean="0"/>
              <a:t>obligations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generations</a:t>
            </a:r>
            <a:endParaRPr lang="tr-TR" dirty="0" smtClean="0"/>
          </a:p>
          <a:p>
            <a:pPr algn="ctr"/>
            <a:r>
              <a:rPr lang="tr-TR" dirty="0" err="1" smtClean="0"/>
              <a:t>Transferring</a:t>
            </a:r>
            <a:r>
              <a:rPr lang="tr-TR" dirty="0" smtClean="0"/>
              <a:t> </a:t>
            </a:r>
            <a:r>
              <a:rPr lang="tr-TR" dirty="0" err="1" smtClean="0"/>
              <a:t>degraded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generations</a:t>
            </a:r>
            <a:endParaRPr lang="tr-TR" dirty="0" smtClean="0"/>
          </a:p>
          <a:p>
            <a:pPr marL="0" indent="0">
              <a:buNone/>
            </a:pPr>
            <a:r>
              <a:rPr lang="tr-TR" sz="2000" b="1" dirty="0" err="1" smtClean="0"/>
              <a:t>Tariqullah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Khan</a:t>
            </a:r>
            <a:r>
              <a:rPr lang="tr-TR" sz="2000" b="1" dirty="0" smtClean="0"/>
              <a:t>,</a:t>
            </a:r>
          </a:p>
          <a:p>
            <a:pPr marL="0" indent="0">
              <a:buNone/>
            </a:pPr>
            <a:r>
              <a:rPr lang="tr-TR" sz="2000" b="1" dirty="0" smtClean="0"/>
              <a:t>www.linkedin.com/pulse/ethics-islamic-finance-tariqullah-khan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757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Preserve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Enrich</a:t>
            </a:r>
            <a:r>
              <a:rPr lang="tr-TR" b="1" dirty="0" smtClean="0"/>
              <a:t> </a:t>
            </a:r>
            <a:r>
              <a:rPr lang="tr-TR" b="1" dirty="0" err="1" smtClean="0"/>
              <a:t>Wealth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300" b="1" i="1" u="sng" dirty="0" err="1" smtClean="0">
                <a:solidFill>
                  <a:srgbClr val="002060"/>
                </a:solidFill>
              </a:rPr>
              <a:t>Economics</a:t>
            </a:r>
            <a:r>
              <a:rPr lang="tr-TR" sz="3300" b="1" i="1" dirty="0" smtClean="0">
                <a:solidFill>
                  <a:srgbClr val="002060"/>
                </a:solidFill>
              </a:rPr>
              <a:t>  </a:t>
            </a:r>
            <a:r>
              <a:rPr lang="tr-TR" sz="3300" b="1" i="1" dirty="0" err="1" smtClean="0">
                <a:solidFill>
                  <a:srgbClr val="002060"/>
                </a:solidFill>
              </a:rPr>
              <a:t>focus</a:t>
            </a:r>
            <a:r>
              <a:rPr lang="tr-TR" sz="3300" b="1" i="1" dirty="0" smtClean="0">
                <a:solidFill>
                  <a:srgbClr val="002060"/>
                </a:solidFill>
              </a:rPr>
              <a:t> on  </a:t>
            </a:r>
            <a:r>
              <a:rPr lang="tr-TR" sz="3300" b="1" i="1" dirty="0" err="1" smtClean="0">
                <a:solidFill>
                  <a:srgbClr val="002060"/>
                </a:solidFill>
              </a:rPr>
              <a:t>Acqisition</a:t>
            </a:r>
            <a:r>
              <a:rPr lang="tr-TR" sz="3300" b="1" i="1" dirty="0" smtClean="0">
                <a:solidFill>
                  <a:srgbClr val="002060"/>
                </a:solidFill>
              </a:rPr>
              <a:t> of </a:t>
            </a:r>
            <a:r>
              <a:rPr lang="tr-TR" sz="3300" b="1" i="1" dirty="0" err="1" smtClean="0">
                <a:solidFill>
                  <a:srgbClr val="002060"/>
                </a:solidFill>
              </a:rPr>
              <a:t>Wealth</a:t>
            </a:r>
            <a:endParaRPr lang="tr-TR" sz="33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sz="3300" b="1" i="1" u="sng" dirty="0" smtClean="0">
                <a:solidFill>
                  <a:srgbClr val="C00000"/>
                </a:solidFill>
              </a:rPr>
              <a:t>Finance </a:t>
            </a:r>
            <a:r>
              <a:rPr lang="tr-TR" sz="3300" b="1" dirty="0" smtClean="0">
                <a:solidFill>
                  <a:srgbClr val="C00000"/>
                </a:solidFill>
              </a:rPr>
              <a:t> </a:t>
            </a:r>
            <a:r>
              <a:rPr lang="tr-TR" sz="3300" b="1" dirty="0" err="1" smtClean="0">
                <a:solidFill>
                  <a:srgbClr val="C00000"/>
                </a:solidFill>
              </a:rPr>
              <a:t>focus</a:t>
            </a:r>
            <a:r>
              <a:rPr lang="tr-TR" sz="3300" b="1" dirty="0" smtClean="0">
                <a:solidFill>
                  <a:srgbClr val="C00000"/>
                </a:solidFill>
              </a:rPr>
              <a:t> on  Management, </a:t>
            </a:r>
            <a:r>
              <a:rPr lang="tr-TR" sz="3300" b="1" dirty="0" err="1" smtClean="0">
                <a:solidFill>
                  <a:srgbClr val="C00000"/>
                </a:solidFill>
              </a:rPr>
              <a:t>maintenance</a:t>
            </a:r>
            <a:r>
              <a:rPr lang="tr-TR" sz="3300" b="1" dirty="0" smtClean="0">
                <a:solidFill>
                  <a:srgbClr val="C00000"/>
                </a:solidFill>
              </a:rPr>
              <a:t> </a:t>
            </a:r>
            <a:r>
              <a:rPr lang="tr-TR" sz="3300" b="1" dirty="0" err="1" smtClean="0">
                <a:solidFill>
                  <a:srgbClr val="C00000"/>
                </a:solidFill>
              </a:rPr>
              <a:t>and</a:t>
            </a:r>
            <a:r>
              <a:rPr lang="tr-TR" sz="3300" b="1" dirty="0" smtClean="0">
                <a:solidFill>
                  <a:srgbClr val="C00000"/>
                </a:solidFill>
              </a:rPr>
              <a:t> </a:t>
            </a:r>
            <a:r>
              <a:rPr lang="tr-TR" sz="3300" b="1" dirty="0" err="1" smtClean="0">
                <a:solidFill>
                  <a:srgbClr val="C00000"/>
                </a:solidFill>
              </a:rPr>
              <a:t>increase</a:t>
            </a:r>
            <a:r>
              <a:rPr lang="tr-TR" sz="3300" b="1" dirty="0" smtClean="0">
                <a:solidFill>
                  <a:srgbClr val="C00000"/>
                </a:solidFill>
              </a:rPr>
              <a:t> of </a:t>
            </a:r>
            <a:r>
              <a:rPr lang="tr-TR" sz="3300" b="1" dirty="0" err="1" smtClean="0">
                <a:solidFill>
                  <a:srgbClr val="C00000"/>
                </a:solidFill>
              </a:rPr>
              <a:t>wealth</a:t>
            </a:r>
            <a:r>
              <a:rPr lang="tr-TR" sz="3300" b="1" dirty="0" smtClean="0">
                <a:solidFill>
                  <a:srgbClr val="C00000"/>
                </a:solidFill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39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rgbClr val="0070C0"/>
                </a:solidFill>
              </a:rPr>
              <a:t>Falah</a:t>
            </a:r>
            <a:r>
              <a:rPr lang="tr-TR" b="1" i="1" dirty="0">
                <a:solidFill>
                  <a:srgbClr val="0070C0"/>
                </a:solidFill>
              </a:rPr>
              <a:t> &amp; Hayat </a:t>
            </a:r>
            <a:r>
              <a:rPr lang="tr-TR" b="1" i="1" dirty="0" err="1">
                <a:solidFill>
                  <a:srgbClr val="0070C0"/>
                </a:solidFill>
              </a:rPr>
              <a:t>Tayyibah</a:t>
            </a:r>
            <a:r>
              <a:rPr lang="tr-TR" b="1" dirty="0">
                <a:solidFill>
                  <a:srgbClr val="0070C0"/>
                </a:solidFill>
              </a:rPr>
              <a:t>;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err="1" smtClean="0">
                <a:solidFill>
                  <a:srgbClr val="0070C0"/>
                </a:solidFill>
              </a:rPr>
              <a:t>To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achieve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Falah</a:t>
            </a:r>
            <a:r>
              <a:rPr lang="tr-TR" b="1" dirty="0">
                <a:solidFill>
                  <a:srgbClr val="0070C0"/>
                </a:solidFill>
              </a:rPr>
              <a:t> &amp; Hayat </a:t>
            </a:r>
            <a:r>
              <a:rPr lang="tr-TR" b="1" dirty="0" err="1">
                <a:solidFill>
                  <a:srgbClr val="0070C0"/>
                </a:solidFill>
              </a:rPr>
              <a:t>Tayyibah</a:t>
            </a:r>
            <a:r>
              <a:rPr lang="tr-TR" b="1" dirty="0">
                <a:solidFill>
                  <a:srgbClr val="0070C0"/>
                </a:solidFill>
              </a:rPr>
              <a:t>, </a:t>
            </a:r>
            <a:endParaRPr lang="tr-TR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b="1" dirty="0" err="1" smtClean="0">
                <a:solidFill>
                  <a:srgbClr val="0070C0"/>
                </a:solidFill>
              </a:rPr>
              <a:t>Economic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>
                <a:solidFill>
                  <a:srgbClr val="0070C0"/>
                </a:solidFill>
              </a:rPr>
              <a:t>Development is </a:t>
            </a:r>
            <a:r>
              <a:rPr lang="tr-TR" b="1" dirty="0" err="1">
                <a:solidFill>
                  <a:srgbClr val="0070C0"/>
                </a:solidFill>
              </a:rPr>
              <a:t>necessary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endParaRPr lang="tr-TR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b="1" dirty="0" err="1" smtClean="0">
                <a:solidFill>
                  <a:srgbClr val="0070C0"/>
                </a:solidFill>
              </a:rPr>
              <a:t>which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>
                <a:solidFill>
                  <a:srgbClr val="0070C0"/>
                </a:solidFill>
              </a:rPr>
              <a:t>is </a:t>
            </a:r>
            <a:r>
              <a:rPr lang="tr-TR" b="1" i="1" u="sng" dirty="0">
                <a:solidFill>
                  <a:srgbClr val="0070C0"/>
                </a:solidFill>
              </a:rPr>
              <a:t>“</a:t>
            </a:r>
            <a:r>
              <a:rPr lang="tr-TR" b="1" i="1" u="sng" dirty="0" err="1">
                <a:solidFill>
                  <a:srgbClr val="0070C0"/>
                </a:solidFill>
              </a:rPr>
              <a:t>mostly</a:t>
            </a:r>
            <a:r>
              <a:rPr lang="tr-TR" b="1" i="1" u="sng" dirty="0">
                <a:solidFill>
                  <a:srgbClr val="0070C0"/>
                </a:solidFill>
              </a:rPr>
              <a:t> </a:t>
            </a:r>
            <a:r>
              <a:rPr lang="tr-TR" b="1" i="1" u="sng" dirty="0" err="1">
                <a:solidFill>
                  <a:srgbClr val="0070C0"/>
                </a:solidFill>
              </a:rPr>
              <a:t>qualitative</a:t>
            </a:r>
            <a:r>
              <a:rPr lang="tr-TR" b="1" i="1" u="sng" dirty="0">
                <a:solidFill>
                  <a:srgbClr val="0070C0"/>
                </a:solidFill>
              </a:rPr>
              <a:t>”</a:t>
            </a:r>
            <a:r>
              <a:rPr lang="tr-TR" b="1" dirty="0">
                <a:solidFill>
                  <a:srgbClr val="0070C0"/>
                </a:solidFill>
              </a:rPr>
              <a:t> . </a:t>
            </a:r>
            <a:endParaRPr lang="tr-TR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0070C0"/>
                </a:solidFill>
              </a:rPr>
              <a:t>As </a:t>
            </a:r>
            <a:r>
              <a:rPr lang="tr-TR" b="1" dirty="0" err="1">
                <a:solidFill>
                  <a:srgbClr val="0070C0"/>
                </a:solidFill>
              </a:rPr>
              <a:t>well</a:t>
            </a:r>
            <a:r>
              <a:rPr lang="tr-TR" b="1" dirty="0">
                <a:solidFill>
                  <a:srgbClr val="0070C0"/>
                </a:solidFill>
              </a:rPr>
              <a:t> as </a:t>
            </a:r>
            <a:r>
              <a:rPr lang="tr-TR" b="1" dirty="0" err="1">
                <a:solidFill>
                  <a:srgbClr val="0070C0"/>
                </a:solidFill>
              </a:rPr>
              <a:t>Economic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Growth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endParaRPr lang="tr-TR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b="1" dirty="0" err="1" smtClean="0">
                <a:solidFill>
                  <a:srgbClr val="0070C0"/>
                </a:solidFill>
              </a:rPr>
              <a:t>which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>
                <a:solidFill>
                  <a:srgbClr val="0070C0"/>
                </a:solidFill>
              </a:rPr>
              <a:t>is </a:t>
            </a:r>
            <a:r>
              <a:rPr lang="tr-TR" b="1" i="1" u="sng" dirty="0">
                <a:solidFill>
                  <a:srgbClr val="0070C0"/>
                </a:solidFill>
              </a:rPr>
              <a:t>“</a:t>
            </a:r>
            <a:r>
              <a:rPr lang="tr-TR" b="1" i="1" u="sng" dirty="0" err="1">
                <a:solidFill>
                  <a:srgbClr val="0070C0"/>
                </a:solidFill>
              </a:rPr>
              <a:t>purely</a:t>
            </a:r>
            <a:r>
              <a:rPr lang="tr-TR" b="1" i="1" u="sng" dirty="0">
                <a:solidFill>
                  <a:srgbClr val="0070C0"/>
                </a:solidFill>
              </a:rPr>
              <a:t> </a:t>
            </a:r>
            <a:r>
              <a:rPr lang="tr-TR" b="1" i="1" u="sng" dirty="0" err="1">
                <a:solidFill>
                  <a:srgbClr val="0070C0"/>
                </a:solidFill>
              </a:rPr>
              <a:t>quantitative</a:t>
            </a:r>
            <a:r>
              <a:rPr lang="tr-TR" b="1" i="1" u="sng" dirty="0">
                <a:solidFill>
                  <a:srgbClr val="0070C0"/>
                </a:solidFill>
              </a:rPr>
              <a:t>”.</a:t>
            </a:r>
            <a:endParaRPr lang="tr-TR" b="1" dirty="0">
              <a:solidFill>
                <a:srgbClr val="0070C0"/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57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Development 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i="1" dirty="0" err="1">
                <a:solidFill>
                  <a:srgbClr val="7030A0"/>
                </a:solidFill>
              </a:rPr>
              <a:t>Economic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and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Social</a:t>
            </a:r>
            <a:r>
              <a:rPr lang="tr-TR" b="1" i="1" dirty="0">
                <a:solidFill>
                  <a:srgbClr val="7030A0"/>
                </a:solidFill>
              </a:rPr>
              <a:t> Development </a:t>
            </a:r>
            <a:endParaRPr lang="tr-TR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provides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opportunity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for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tr-TR" b="1" i="1" dirty="0" err="1" smtClean="0">
                <a:solidFill>
                  <a:srgbClr val="7030A0"/>
                </a:solidFill>
              </a:rPr>
              <a:t>Education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and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health</a:t>
            </a:r>
            <a:r>
              <a:rPr lang="tr-TR" b="1" i="1" dirty="0">
                <a:solidFill>
                  <a:srgbClr val="7030A0"/>
                </a:solidFill>
              </a:rPr>
              <a:t>, </a:t>
            </a:r>
            <a:endParaRPr lang="tr-TR" b="1" i="1" dirty="0" smtClean="0">
              <a:solidFill>
                <a:srgbClr val="7030A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002060"/>
                </a:solidFill>
              </a:rPr>
              <a:t>Rule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>
                <a:solidFill>
                  <a:srgbClr val="002060"/>
                </a:solidFill>
              </a:rPr>
              <a:t>of  </a:t>
            </a:r>
            <a:r>
              <a:rPr lang="tr-TR" b="1" dirty="0" err="1">
                <a:solidFill>
                  <a:srgbClr val="002060"/>
                </a:solidFill>
              </a:rPr>
              <a:t>Law</a:t>
            </a:r>
            <a:endParaRPr lang="tr-TR" b="1" dirty="0">
              <a:solidFill>
                <a:srgbClr val="002060"/>
              </a:solidFill>
            </a:endParaRPr>
          </a:p>
          <a:p>
            <a:pPr algn="ctr"/>
            <a:r>
              <a:rPr lang="tr-TR" b="1" dirty="0" err="1">
                <a:solidFill>
                  <a:srgbClr val="002060"/>
                </a:solidFill>
              </a:rPr>
              <a:t>Equatible</a:t>
            </a:r>
            <a:r>
              <a:rPr lang="tr-TR" b="1" dirty="0">
                <a:solidFill>
                  <a:srgbClr val="002060"/>
                </a:solidFill>
              </a:rPr>
              <a:t> Distribution of </a:t>
            </a:r>
            <a:r>
              <a:rPr lang="tr-TR" b="1" dirty="0" err="1">
                <a:solidFill>
                  <a:srgbClr val="002060"/>
                </a:solidFill>
              </a:rPr>
              <a:t>Income</a:t>
            </a:r>
            <a:r>
              <a:rPr lang="tr-TR" b="1" dirty="0">
                <a:solidFill>
                  <a:srgbClr val="002060"/>
                </a:solidFill>
              </a:rPr>
              <a:t> &amp; </a:t>
            </a:r>
            <a:r>
              <a:rPr lang="tr-TR" b="1" dirty="0" err="1">
                <a:solidFill>
                  <a:srgbClr val="002060"/>
                </a:solidFill>
              </a:rPr>
              <a:t>Wealth</a:t>
            </a:r>
            <a:r>
              <a:rPr lang="tr-TR" b="1" dirty="0">
                <a:solidFill>
                  <a:srgbClr val="002060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tr-TR" b="1" dirty="0">
                <a:solidFill>
                  <a:srgbClr val="002060"/>
                </a:solidFill>
              </a:rPr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3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00B050"/>
                </a:solidFill>
              </a:rPr>
              <a:t>ISLAMIC FINANCE</a:t>
            </a:r>
            <a:endParaRPr lang="tr-TR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err="1" smtClean="0">
                <a:solidFill>
                  <a:srgbClr val="002060"/>
                </a:solidFill>
              </a:rPr>
              <a:t>Helps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Preserve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and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enrich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tr-TR" b="1" dirty="0" err="1" smtClean="0">
                <a:solidFill>
                  <a:srgbClr val="002060"/>
                </a:solidFill>
              </a:rPr>
              <a:t>Wealth</a:t>
            </a:r>
            <a:endParaRPr lang="tr-TR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83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ove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ro Hu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33" y="2708920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d Health and Well-Be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708920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 smtClean="0">
                <a:solidFill>
                  <a:srgbClr val="00B050"/>
                </a:solidFill>
              </a:rPr>
              <a:t>Protect</a:t>
            </a:r>
            <a:r>
              <a:rPr lang="tr-TR" b="1" u="sng" dirty="0" smtClean="0">
                <a:solidFill>
                  <a:srgbClr val="00B050"/>
                </a:solidFill>
              </a:rPr>
              <a:t> </a:t>
            </a:r>
            <a:r>
              <a:rPr lang="tr-TR" b="1" u="sng" dirty="0" err="1" smtClean="0">
                <a:solidFill>
                  <a:srgbClr val="00B050"/>
                </a:solidFill>
              </a:rPr>
              <a:t>the</a:t>
            </a:r>
            <a:r>
              <a:rPr lang="tr-TR" b="1" u="sng" dirty="0" smtClean="0">
                <a:solidFill>
                  <a:srgbClr val="00B050"/>
                </a:solidFill>
              </a:rPr>
              <a:t> Life</a:t>
            </a:r>
            <a:endParaRPr lang="tr-TR" dirty="0"/>
          </a:p>
        </p:txBody>
      </p:sp>
      <p:pic>
        <p:nvPicPr>
          <p:cNvPr id="7" name="Picture 10" descr="Life below wa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70665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Life on la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40" y="4581128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 descr="Climate Action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78982"/>
            <a:ext cx="1400695" cy="14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 smtClean="0">
                <a:solidFill>
                  <a:srgbClr val="00B050"/>
                </a:solidFill>
              </a:rPr>
              <a:t>Protect</a:t>
            </a:r>
            <a:r>
              <a:rPr lang="tr-TR" b="1" u="sng" dirty="0" smtClean="0">
                <a:solidFill>
                  <a:srgbClr val="00B050"/>
                </a:solidFill>
              </a:rPr>
              <a:t> </a:t>
            </a:r>
            <a:r>
              <a:rPr lang="tr-TR" b="1" u="sng" dirty="0" err="1" smtClean="0">
                <a:solidFill>
                  <a:srgbClr val="00B050"/>
                </a:solidFill>
              </a:rPr>
              <a:t>the</a:t>
            </a:r>
            <a:r>
              <a:rPr lang="tr-TR" b="1" u="sng" dirty="0" smtClean="0">
                <a:solidFill>
                  <a:srgbClr val="00B050"/>
                </a:solidFill>
              </a:rPr>
              <a:t> </a:t>
            </a:r>
            <a:r>
              <a:rPr lang="tr-TR" b="1" u="sng" dirty="0" err="1" smtClean="0">
                <a:solidFill>
                  <a:srgbClr val="00B050"/>
                </a:solidFill>
              </a:rPr>
              <a:t>Posterity</a:t>
            </a:r>
            <a:endParaRPr lang="tr-TR" u="sng" dirty="0"/>
          </a:p>
        </p:txBody>
      </p:sp>
      <p:pic>
        <p:nvPicPr>
          <p:cNvPr id="4" name="Picture 2" descr="Quality educ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1400695" cy="14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nder Equa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988840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lean water and sani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duced inequalit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05" y="4077072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eace, justice and strong institu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1560" y="1078884"/>
            <a:ext cx="4968552" cy="4680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2915816" y="1071418"/>
            <a:ext cx="5508612" cy="4680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 smtClean="0">
                <a:solidFill>
                  <a:srgbClr val="002060"/>
                </a:solidFill>
              </a:rPr>
              <a:t>MAIN STREAM</a:t>
            </a:r>
            <a:r>
              <a:rPr lang="tr-TR" sz="2400" b="1" dirty="0" smtClean="0"/>
              <a:t>	</a:t>
            </a:r>
            <a:r>
              <a:rPr lang="tr-TR" sz="2400" b="1" i="1" dirty="0" smtClean="0">
                <a:solidFill>
                  <a:srgbClr val="7030A0"/>
                </a:solidFill>
              </a:rPr>
              <a:t>RESPONSIBLE</a:t>
            </a:r>
            <a:r>
              <a:rPr lang="tr-TR" sz="2400" b="1" dirty="0" smtClean="0"/>
              <a:t>		</a:t>
            </a:r>
            <a:r>
              <a:rPr lang="tr-TR" sz="2400" b="1" dirty="0" smtClean="0">
                <a:solidFill>
                  <a:srgbClr val="00B050"/>
                </a:solidFill>
              </a:rPr>
              <a:t>ISLAMIC</a:t>
            </a:r>
            <a:br>
              <a:rPr lang="tr-TR" sz="2400" b="1" dirty="0" smtClean="0">
                <a:solidFill>
                  <a:srgbClr val="00B050"/>
                </a:solidFill>
              </a:rPr>
            </a:br>
            <a:r>
              <a:rPr lang="tr-TR" sz="2400" b="1" dirty="0" smtClean="0">
                <a:solidFill>
                  <a:srgbClr val="002060"/>
                </a:solidFill>
              </a:rPr>
              <a:t>FINANCE</a:t>
            </a:r>
            <a:r>
              <a:rPr lang="tr-TR" sz="2400" b="1" dirty="0" smtClean="0"/>
              <a:t>		</a:t>
            </a:r>
            <a:r>
              <a:rPr lang="tr-TR" sz="2400" b="1" i="1" dirty="0" smtClean="0">
                <a:solidFill>
                  <a:srgbClr val="7030A0"/>
                </a:solidFill>
              </a:rPr>
              <a:t>FINANCE</a:t>
            </a:r>
            <a:r>
              <a:rPr lang="tr-TR" sz="2400" b="1" dirty="0" smtClean="0"/>
              <a:t>		</a:t>
            </a:r>
            <a:r>
              <a:rPr lang="tr-TR" sz="2400" b="1" dirty="0" smtClean="0">
                <a:solidFill>
                  <a:srgbClr val="00B050"/>
                </a:solidFill>
              </a:rPr>
              <a:t>FINANCE</a:t>
            </a:r>
            <a:br>
              <a:rPr lang="tr-TR" sz="2400" b="1" dirty="0" smtClean="0">
                <a:solidFill>
                  <a:srgbClr val="00B05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(</a:t>
            </a:r>
            <a:r>
              <a:rPr lang="tr-TR" sz="2400" b="1" dirty="0" err="1" smtClean="0">
                <a:solidFill>
                  <a:srgbClr val="C00000"/>
                </a:solidFill>
              </a:rPr>
              <a:t>Conventional</a:t>
            </a:r>
            <a:r>
              <a:rPr lang="tr-TR" sz="2400" b="1" dirty="0" smtClean="0">
                <a:solidFill>
                  <a:srgbClr val="C00000"/>
                </a:solidFill>
              </a:rPr>
              <a:t>)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6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b="1" dirty="0" smtClean="0">
                <a:solidFill>
                  <a:srgbClr val="7030A0"/>
                </a:solidFill>
              </a:rPr>
              <a:t/>
            </a:r>
            <a:br>
              <a:rPr lang="tr-TR" b="1" dirty="0" smtClean="0">
                <a:solidFill>
                  <a:srgbClr val="7030A0"/>
                </a:solidFill>
              </a:rPr>
            </a:br>
            <a:r>
              <a:rPr lang="tr-TR" b="1" u="sng" dirty="0" err="1" smtClean="0">
                <a:solidFill>
                  <a:srgbClr val="7030A0"/>
                </a:solidFill>
              </a:rPr>
              <a:t>Protect</a:t>
            </a:r>
            <a:r>
              <a:rPr lang="tr-TR" b="1" u="sng" dirty="0" smtClean="0">
                <a:solidFill>
                  <a:srgbClr val="7030A0"/>
                </a:solidFill>
              </a:rPr>
              <a:t> </a:t>
            </a:r>
            <a:r>
              <a:rPr lang="tr-TR" b="1" u="sng" dirty="0" err="1" smtClean="0">
                <a:solidFill>
                  <a:srgbClr val="7030A0"/>
                </a:solidFill>
              </a:rPr>
              <a:t>the</a:t>
            </a:r>
            <a:r>
              <a:rPr lang="tr-TR" b="1" u="sng" dirty="0" smtClean="0">
                <a:solidFill>
                  <a:srgbClr val="7030A0"/>
                </a:solidFill>
              </a:rPr>
              <a:t> </a:t>
            </a:r>
            <a:r>
              <a:rPr lang="tr-TR" b="1" u="sng" dirty="0" err="1" smtClean="0">
                <a:solidFill>
                  <a:srgbClr val="7030A0"/>
                </a:solidFill>
              </a:rPr>
              <a:t>Wealth</a:t>
            </a:r>
            <a:r>
              <a:rPr lang="tr-TR" u="sng" dirty="0">
                <a:solidFill>
                  <a:srgbClr val="7030A0"/>
                </a:solidFill>
              </a:rPr>
              <a:t/>
            </a:r>
            <a:br>
              <a:rPr lang="tr-TR" u="sng" dirty="0">
                <a:solidFill>
                  <a:srgbClr val="7030A0"/>
                </a:solidFill>
              </a:rPr>
            </a:br>
            <a:endParaRPr lang="tr-TR" u="sng" dirty="0"/>
          </a:p>
        </p:txBody>
      </p:sp>
      <p:pic>
        <p:nvPicPr>
          <p:cNvPr id="4" name="Picture 8" descr="Affordable and clean ener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1400695" cy="14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ecent work and economic grow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ndustry, innovation and infra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2868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ustainable cities and communit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2868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ponsible consumption and produ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rtnerships for the goa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58" y="5065191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i="1" dirty="0" err="1" smtClean="0">
                <a:solidFill>
                  <a:srgbClr val="7030A0"/>
                </a:solidFill>
              </a:rPr>
              <a:t>Convergence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>
                <a:solidFill>
                  <a:srgbClr val="7030A0"/>
                </a:solidFill>
              </a:rPr>
              <a:t>of </a:t>
            </a:r>
            <a:r>
              <a:rPr lang="tr-TR" b="1" i="1" dirty="0" err="1">
                <a:solidFill>
                  <a:srgbClr val="7030A0"/>
                </a:solidFill>
              </a:rPr>
              <a:t>Islamic</a:t>
            </a:r>
            <a:r>
              <a:rPr lang="tr-TR" b="1" i="1" dirty="0">
                <a:solidFill>
                  <a:srgbClr val="7030A0"/>
                </a:solidFill>
              </a:rPr>
              <a:t> Finance </a:t>
            </a:r>
            <a:r>
              <a:rPr lang="tr-TR" b="1" i="1" dirty="0" err="1">
                <a:solidFill>
                  <a:srgbClr val="7030A0"/>
                </a:solidFill>
              </a:rPr>
              <a:t>to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Sustainabilty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Standards</a:t>
            </a:r>
            <a:r>
              <a:rPr lang="tr-TR" b="1" i="1" dirty="0">
                <a:solidFill>
                  <a:srgbClr val="7030A0"/>
                </a:solidFill>
              </a:rPr>
              <a:t/>
            </a:r>
            <a:br>
              <a:rPr lang="tr-TR" b="1" i="1" dirty="0">
                <a:solidFill>
                  <a:srgbClr val="7030A0"/>
                </a:solidFill>
              </a:rPr>
            </a:b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b="1" i="1" dirty="0" smtClean="0">
                <a:solidFill>
                  <a:srgbClr val="C00000"/>
                </a:solidFill>
              </a:rPr>
              <a:t>CIBAFİ «</a:t>
            </a:r>
            <a:r>
              <a:rPr lang="tr-TR" b="1" i="1" dirty="0" err="1" smtClean="0">
                <a:solidFill>
                  <a:srgbClr val="C00000"/>
                </a:solidFill>
              </a:rPr>
              <a:t>Environmental&amp;Social</a:t>
            </a:r>
            <a:r>
              <a:rPr lang="tr-TR" b="1" i="1" dirty="0" smtClean="0">
                <a:solidFill>
                  <a:srgbClr val="C00000"/>
                </a:solidFill>
              </a:rPr>
              <a:t> </a:t>
            </a:r>
            <a:r>
              <a:rPr lang="tr-TR" b="1" i="1" dirty="0" err="1" smtClean="0">
                <a:solidFill>
                  <a:srgbClr val="C00000"/>
                </a:solidFill>
              </a:rPr>
              <a:t>Responsibility</a:t>
            </a:r>
            <a:r>
              <a:rPr lang="tr-TR" b="1" i="1" dirty="0" smtClean="0">
                <a:solidFill>
                  <a:srgbClr val="C00000"/>
                </a:solidFill>
              </a:rPr>
              <a:t> </a:t>
            </a:r>
            <a:r>
              <a:rPr lang="tr-TR" b="1" i="1" dirty="0" err="1" smtClean="0">
                <a:solidFill>
                  <a:srgbClr val="C00000"/>
                </a:solidFill>
              </a:rPr>
              <a:t>Award</a:t>
            </a:r>
            <a:r>
              <a:rPr lang="tr-TR" b="1" i="1" dirty="0" smtClean="0">
                <a:solidFill>
                  <a:srgbClr val="C00000"/>
                </a:solidFill>
              </a:rPr>
              <a:t>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b="1" i="1" dirty="0" err="1" smtClean="0">
                <a:solidFill>
                  <a:srgbClr val="C00000"/>
                </a:solidFill>
              </a:rPr>
              <a:t>Institute</a:t>
            </a:r>
            <a:r>
              <a:rPr lang="tr-TR" b="1" i="1" dirty="0" smtClean="0">
                <a:solidFill>
                  <a:srgbClr val="C00000"/>
                </a:solidFill>
              </a:rPr>
              <a:t> of </a:t>
            </a:r>
            <a:r>
              <a:rPr lang="tr-TR" b="1" i="1" dirty="0" err="1" smtClean="0">
                <a:solidFill>
                  <a:srgbClr val="C00000"/>
                </a:solidFill>
              </a:rPr>
              <a:t>Responsible</a:t>
            </a:r>
            <a:r>
              <a:rPr lang="tr-TR" b="1" i="1" dirty="0" smtClean="0">
                <a:solidFill>
                  <a:srgbClr val="C00000"/>
                </a:solidFill>
              </a:rPr>
              <a:t> Finance Foundation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00B050"/>
                </a:solidFill>
              </a:rPr>
              <a:t>Enhance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Social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Responsibilty</a:t>
            </a:r>
            <a:r>
              <a:rPr lang="tr-TR" b="1" dirty="0" smtClean="0">
                <a:solidFill>
                  <a:srgbClr val="00B050"/>
                </a:solidFill>
              </a:rPr>
              <a:t> in </a:t>
            </a:r>
            <a:br>
              <a:rPr lang="tr-TR" b="1" dirty="0" smtClean="0">
                <a:solidFill>
                  <a:srgbClr val="00B050"/>
                </a:solidFill>
              </a:rPr>
            </a:br>
            <a:r>
              <a:rPr lang="tr-TR" b="1" dirty="0" err="1" smtClean="0">
                <a:solidFill>
                  <a:srgbClr val="00B050"/>
                </a:solidFill>
              </a:rPr>
              <a:t>Islamic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Banks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Set </a:t>
            </a:r>
            <a:r>
              <a:rPr lang="tr-TR" dirty="0" err="1" smtClean="0"/>
              <a:t>environmentally</a:t>
            </a:r>
            <a:r>
              <a:rPr lang="tr-TR" dirty="0" smtClean="0"/>
              <a:t> </a:t>
            </a:r>
            <a:r>
              <a:rPr lang="tr-TR" dirty="0" err="1" smtClean="0"/>
              <a:t>friendly</a:t>
            </a:r>
            <a:r>
              <a:rPr lang="tr-TR" dirty="0" smtClean="0"/>
              <a:t> </a:t>
            </a:r>
            <a:r>
              <a:rPr lang="tr-TR" dirty="0" err="1" smtClean="0"/>
              <a:t>policies</a:t>
            </a:r>
            <a:r>
              <a:rPr lang="tr-TR" dirty="0" smtClean="0"/>
              <a:t>, </a:t>
            </a:r>
            <a:r>
              <a:rPr lang="tr-TR" dirty="0" err="1" smtClean="0"/>
              <a:t>procedures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Business </a:t>
            </a:r>
            <a:r>
              <a:rPr lang="tr-TR" dirty="0" err="1" smtClean="0"/>
              <a:t>Practices</a:t>
            </a:r>
            <a:endParaRPr lang="tr-TR" dirty="0" smtClean="0"/>
          </a:p>
          <a:p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customers</a:t>
            </a:r>
            <a:r>
              <a:rPr lang="tr-TR" dirty="0" smtClean="0"/>
              <a:t> </a:t>
            </a:r>
            <a:r>
              <a:rPr lang="tr-TR" dirty="0" err="1" smtClean="0"/>
              <a:t>compliance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environmental</a:t>
            </a:r>
            <a:r>
              <a:rPr lang="tr-TR" dirty="0" smtClean="0"/>
              <a:t> </a:t>
            </a:r>
            <a:r>
              <a:rPr lang="tr-TR" dirty="0" err="1" smtClean="0"/>
              <a:t>standards</a:t>
            </a:r>
            <a:endParaRPr lang="tr-TR" dirty="0" smtClean="0"/>
          </a:p>
          <a:p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phlianthropic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programmes</a:t>
            </a:r>
            <a:endParaRPr lang="tr-TR" dirty="0" smtClean="0"/>
          </a:p>
          <a:p>
            <a:r>
              <a:rPr lang="tr-TR" dirty="0" err="1" smtClean="0"/>
              <a:t>Observe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care</a:t>
            </a:r>
            <a:r>
              <a:rPr lang="tr-TR" dirty="0" smtClean="0"/>
              <a:t> </a:t>
            </a:r>
            <a:r>
              <a:rPr lang="tr-TR" dirty="0" err="1" smtClean="0"/>
              <a:t>impact</a:t>
            </a:r>
            <a:r>
              <a:rPr lang="tr-TR" dirty="0" smtClean="0"/>
              <a:t> of </a:t>
            </a:r>
            <a:r>
              <a:rPr lang="tr-TR" dirty="0" err="1" smtClean="0"/>
              <a:t>environmental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16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00B050"/>
                </a:solidFill>
              </a:rPr>
              <a:t>Enhance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Social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Responsibilty</a:t>
            </a:r>
            <a:r>
              <a:rPr lang="tr-TR" b="1" dirty="0" smtClean="0">
                <a:solidFill>
                  <a:srgbClr val="00B050"/>
                </a:solidFill>
              </a:rPr>
              <a:t> in </a:t>
            </a:r>
            <a:br>
              <a:rPr lang="tr-TR" b="1" dirty="0" smtClean="0">
                <a:solidFill>
                  <a:srgbClr val="00B050"/>
                </a:solidFill>
              </a:rPr>
            </a:br>
            <a:r>
              <a:rPr lang="tr-TR" b="1" dirty="0" err="1" smtClean="0">
                <a:solidFill>
                  <a:srgbClr val="00B050"/>
                </a:solidFill>
              </a:rPr>
              <a:t>Islamic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Banks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Set </a:t>
            </a:r>
            <a:r>
              <a:rPr lang="tr-TR" dirty="0" err="1" smtClean="0"/>
              <a:t>environmentally</a:t>
            </a:r>
            <a:r>
              <a:rPr lang="tr-TR" dirty="0" smtClean="0"/>
              <a:t> </a:t>
            </a:r>
            <a:r>
              <a:rPr lang="tr-TR" dirty="0" err="1" smtClean="0"/>
              <a:t>friendly</a:t>
            </a:r>
            <a:r>
              <a:rPr lang="tr-TR" dirty="0" smtClean="0"/>
              <a:t> </a:t>
            </a:r>
            <a:r>
              <a:rPr lang="tr-TR" dirty="0" err="1" smtClean="0"/>
              <a:t>policies</a:t>
            </a:r>
            <a:r>
              <a:rPr lang="tr-TR" dirty="0" smtClean="0"/>
              <a:t>, </a:t>
            </a:r>
            <a:r>
              <a:rPr lang="tr-TR" dirty="0" err="1" smtClean="0"/>
              <a:t>procedures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Business </a:t>
            </a:r>
            <a:r>
              <a:rPr lang="tr-TR" dirty="0" err="1" smtClean="0"/>
              <a:t>Practices</a:t>
            </a:r>
            <a:endParaRPr lang="tr-TR" dirty="0" smtClean="0"/>
          </a:p>
          <a:p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customers</a:t>
            </a:r>
            <a:r>
              <a:rPr lang="tr-TR" dirty="0" smtClean="0"/>
              <a:t> </a:t>
            </a:r>
            <a:r>
              <a:rPr lang="tr-TR" dirty="0" err="1" smtClean="0"/>
              <a:t>compliance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environmental</a:t>
            </a:r>
            <a:r>
              <a:rPr lang="tr-TR" dirty="0" smtClean="0"/>
              <a:t> </a:t>
            </a:r>
            <a:r>
              <a:rPr lang="tr-TR" dirty="0" err="1" smtClean="0"/>
              <a:t>standards</a:t>
            </a:r>
            <a:endParaRPr lang="tr-TR" dirty="0" smtClean="0"/>
          </a:p>
          <a:p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phlianthropic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programmes</a:t>
            </a:r>
            <a:endParaRPr lang="tr-TR" dirty="0" smtClean="0"/>
          </a:p>
          <a:p>
            <a:r>
              <a:rPr lang="tr-TR" dirty="0" err="1" smtClean="0"/>
              <a:t>Observe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care</a:t>
            </a:r>
            <a:r>
              <a:rPr lang="tr-TR" dirty="0" smtClean="0"/>
              <a:t> </a:t>
            </a:r>
            <a:r>
              <a:rPr lang="tr-TR" dirty="0" err="1" smtClean="0"/>
              <a:t>impact</a:t>
            </a:r>
            <a:r>
              <a:rPr lang="tr-TR" dirty="0" smtClean="0"/>
              <a:t> of </a:t>
            </a:r>
            <a:r>
              <a:rPr lang="tr-TR" dirty="0" err="1" smtClean="0"/>
              <a:t>environmental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4000" b="1" dirty="0" err="1" smtClean="0">
                <a:solidFill>
                  <a:srgbClr val="92D050"/>
                </a:solidFill>
              </a:rPr>
              <a:t>Wisdom</a:t>
            </a:r>
            <a:r>
              <a:rPr lang="tr-TR" sz="4000" b="1" dirty="0" smtClean="0">
                <a:solidFill>
                  <a:srgbClr val="92D050"/>
                </a:solidFill>
              </a:rPr>
              <a:t> is </a:t>
            </a:r>
            <a:r>
              <a:rPr lang="tr-TR" sz="4000" b="1" dirty="0" err="1" smtClean="0">
                <a:solidFill>
                  <a:srgbClr val="92D050"/>
                </a:solidFill>
              </a:rPr>
              <a:t>common</a:t>
            </a:r>
            <a:r>
              <a:rPr lang="tr-TR" sz="4000" b="1" dirty="0" smtClean="0">
                <a:solidFill>
                  <a:srgbClr val="92D050"/>
                </a:solidFill>
              </a:rPr>
              <a:t> </a:t>
            </a:r>
            <a:r>
              <a:rPr lang="tr-TR" sz="4000" b="1" dirty="0" err="1" smtClean="0">
                <a:solidFill>
                  <a:srgbClr val="92D050"/>
                </a:solidFill>
              </a:rPr>
              <a:t>for</a:t>
            </a:r>
            <a:r>
              <a:rPr lang="tr-TR" sz="4000" b="1" dirty="0" smtClean="0">
                <a:solidFill>
                  <a:srgbClr val="92D050"/>
                </a:solidFill>
              </a:rPr>
              <a:t> </a:t>
            </a:r>
            <a:r>
              <a:rPr lang="tr-TR" sz="4000" b="1" dirty="0" err="1" smtClean="0">
                <a:solidFill>
                  <a:srgbClr val="92D050"/>
                </a:solidFill>
              </a:rPr>
              <a:t>all</a:t>
            </a:r>
            <a:r>
              <a:rPr lang="tr-TR" sz="4000" b="1" dirty="0" smtClean="0">
                <a:solidFill>
                  <a:srgbClr val="92D050"/>
                </a:solidFill>
              </a:rPr>
              <a:t> </a:t>
            </a:r>
            <a:r>
              <a:rPr lang="tr-TR" sz="4000" b="1" dirty="0" err="1" smtClean="0">
                <a:solidFill>
                  <a:srgbClr val="92D050"/>
                </a:solidFill>
              </a:rPr>
              <a:t>humanity</a:t>
            </a:r>
            <a:r>
              <a:rPr lang="tr-TR" sz="4000" b="1" dirty="0" smtClean="0">
                <a:solidFill>
                  <a:srgbClr val="92D050"/>
                </a:solidFill>
              </a:rPr>
              <a:t>,</a:t>
            </a:r>
          </a:p>
          <a:p>
            <a:pPr algn="ctr"/>
            <a:r>
              <a:rPr lang="tr-TR" b="1" i="1" dirty="0" err="1" smtClean="0">
                <a:solidFill>
                  <a:srgbClr val="7030A0"/>
                </a:solidFill>
              </a:rPr>
              <a:t>Merits</a:t>
            </a:r>
            <a:r>
              <a:rPr lang="tr-TR" b="1" i="1" dirty="0" smtClean="0">
                <a:solidFill>
                  <a:srgbClr val="7030A0"/>
                </a:solidFill>
              </a:rPr>
              <a:t> of </a:t>
            </a:r>
            <a:r>
              <a:rPr lang="tr-TR" b="1" i="1" dirty="0" err="1" smtClean="0">
                <a:solidFill>
                  <a:srgbClr val="7030A0"/>
                </a:solidFill>
              </a:rPr>
              <a:t>conventional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finance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and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business</a:t>
            </a:r>
            <a:r>
              <a:rPr lang="tr-TR" b="1" i="1" dirty="0" smtClean="0">
                <a:solidFill>
                  <a:srgbClr val="7030A0"/>
                </a:solidFill>
              </a:rPr>
              <a:t> as </a:t>
            </a:r>
            <a:r>
              <a:rPr lang="tr-TR" b="1" i="1" dirty="0" err="1" smtClean="0">
                <a:solidFill>
                  <a:srgbClr val="7030A0"/>
                </a:solidFill>
              </a:rPr>
              <a:t>caring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environment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and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being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socially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responsible</a:t>
            </a:r>
            <a:r>
              <a:rPr lang="tr-TR" b="1" i="1" dirty="0" smtClean="0">
                <a:solidFill>
                  <a:srgbClr val="7030A0"/>
                </a:solidFill>
              </a:rPr>
              <a:t> is </a:t>
            </a:r>
            <a:r>
              <a:rPr lang="tr-TR" b="1" i="1" dirty="0" err="1" smtClean="0">
                <a:solidFill>
                  <a:srgbClr val="7030A0"/>
                </a:solidFill>
              </a:rPr>
              <a:t>also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virtue</a:t>
            </a:r>
            <a:r>
              <a:rPr lang="tr-TR" b="1" i="1" dirty="0" smtClean="0">
                <a:solidFill>
                  <a:srgbClr val="7030A0"/>
                </a:solidFill>
              </a:rPr>
              <a:t> of </a:t>
            </a:r>
            <a:r>
              <a:rPr lang="tr-TR" b="1" i="1" dirty="0" err="1" smtClean="0">
                <a:solidFill>
                  <a:srgbClr val="7030A0"/>
                </a:solidFill>
              </a:rPr>
              <a:t>Islamic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Banking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and</a:t>
            </a:r>
            <a:r>
              <a:rPr lang="tr-TR" b="1" i="1" dirty="0" smtClean="0">
                <a:solidFill>
                  <a:srgbClr val="7030A0"/>
                </a:solidFill>
              </a:rPr>
              <a:t> Finance</a:t>
            </a:r>
            <a:endParaRPr lang="tr-TR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i="1" dirty="0" smtClean="0">
                <a:solidFill>
                  <a:srgbClr val="0070C0"/>
                </a:solidFill>
              </a:rPr>
              <a:t>THANKS….</a:t>
            </a:r>
            <a:endParaRPr lang="tr-TR" sz="7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>
                <a:hlinkClick r:id="rId2"/>
              </a:rPr>
              <a:t>ww4.ticaret.edu.tr/</a:t>
            </a:r>
            <a:r>
              <a:rPr lang="tr-TR" sz="3100" b="1" u="sng" dirty="0" err="1">
                <a:hlinkClick r:id="rId2"/>
              </a:rPr>
              <a:t>islamekonomisi</a:t>
            </a:r>
            <a:r>
              <a:rPr lang="tr-TR" sz="3100" b="1" dirty="0"/>
              <a:t> ve Ekonomik sistemler uygulama ve araştırma merkezi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tr-TR" dirty="0" smtClean="0"/>
          </a:p>
          <a:p>
            <a:r>
              <a:rPr lang="tr-TR" sz="3600" dirty="0" smtClean="0">
                <a:solidFill>
                  <a:srgbClr val="0070C0"/>
                </a:solidFill>
                <a:hlinkClick r:id="rId3"/>
              </a:rPr>
              <a:t>necdetsensoy@</a:t>
            </a:r>
            <a:r>
              <a:rPr lang="tr-TR" sz="3600" dirty="0" smtClean="0">
                <a:solidFill>
                  <a:srgbClr val="0070C0"/>
                </a:solidFill>
              </a:rPr>
              <a:t>ticaret.edu.tr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https://marmara.academia.edu/necdetsensoy</a:t>
            </a:r>
            <a:endParaRPr lang="tr-T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ECONOMIC PARADOXES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err="1" smtClean="0">
                <a:solidFill>
                  <a:srgbClr val="00B050"/>
                </a:solidFill>
              </a:rPr>
              <a:t>Growth</a:t>
            </a:r>
            <a:r>
              <a:rPr lang="tr-TR" b="1" i="1" dirty="0" smtClean="0">
                <a:solidFill>
                  <a:srgbClr val="00B050"/>
                </a:solidFill>
              </a:rPr>
              <a:t> </a:t>
            </a:r>
            <a:r>
              <a:rPr lang="tr-TR" b="1" i="1" dirty="0" err="1" smtClean="0">
                <a:solidFill>
                  <a:srgbClr val="00B050"/>
                </a:solidFill>
              </a:rPr>
              <a:t>versus</a:t>
            </a:r>
            <a:r>
              <a:rPr lang="tr-TR" b="1" i="1" dirty="0" smtClean="0">
                <a:solidFill>
                  <a:srgbClr val="00B050"/>
                </a:solidFill>
              </a:rPr>
              <a:t> </a:t>
            </a:r>
            <a:r>
              <a:rPr lang="tr-TR" b="1" i="1" dirty="0" err="1" smtClean="0">
                <a:solidFill>
                  <a:srgbClr val="00B050"/>
                </a:solidFill>
              </a:rPr>
              <a:t>Environmental</a:t>
            </a:r>
            <a:r>
              <a:rPr lang="tr-TR" b="1" i="1" dirty="0" smtClean="0">
                <a:solidFill>
                  <a:srgbClr val="00B050"/>
                </a:solidFill>
              </a:rPr>
              <a:t> </a:t>
            </a:r>
            <a:r>
              <a:rPr lang="tr-TR" b="1" i="1" dirty="0" err="1" smtClean="0">
                <a:solidFill>
                  <a:srgbClr val="00B050"/>
                </a:solidFill>
              </a:rPr>
              <a:t>Sensitivity</a:t>
            </a:r>
            <a:endParaRPr lang="tr-TR" b="1" i="1" dirty="0" smtClean="0">
              <a:solidFill>
                <a:srgbClr val="00B050"/>
              </a:solidFill>
            </a:endParaRPr>
          </a:p>
          <a:p>
            <a:r>
              <a:rPr lang="tr-TR" b="1" dirty="0" err="1" smtClean="0">
                <a:solidFill>
                  <a:srgbClr val="C00000"/>
                </a:solidFill>
              </a:rPr>
              <a:t>Greed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versus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Conscience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b="1" i="1" dirty="0" smtClean="0">
                <a:solidFill>
                  <a:srgbClr val="7030A0"/>
                </a:solidFill>
              </a:rPr>
              <a:t>Profit </a:t>
            </a:r>
            <a:r>
              <a:rPr lang="tr-TR" b="1" i="1" dirty="0" err="1" smtClean="0">
                <a:solidFill>
                  <a:srgbClr val="7030A0"/>
                </a:solidFill>
              </a:rPr>
              <a:t>maximization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versus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Social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Responsibility</a:t>
            </a:r>
            <a:endParaRPr lang="tr-TR" b="1" i="1" dirty="0" smtClean="0">
              <a:solidFill>
                <a:srgbClr val="7030A0"/>
              </a:solidFill>
            </a:endParaRPr>
          </a:p>
          <a:p>
            <a:endParaRPr lang="tr-TR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Trade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off</a:t>
            </a:r>
            <a:r>
              <a:rPr lang="tr-TR" dirty="0" smtClean="0">
                <a:solidFill>
                  <a:srgbClr val="FF0000"/>
                </a:solidFill>
              </a:rPr>
              <a:t> ??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57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FINANCE – </a:t>
            </a:r>
            <a:r>
              <a:rPr lang="tr-TR" b="1" dirty="0" err="1" smtClean="0">
                <a:solidFill>
                  <a:srgbClr val="C00000"/>
                </a:solidFill>
              </a:rPr>
              <a:t>Evolution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 err="1" smtClean="0">
                <a:solidFill>
                  <a:srgbClr val="002060"/>
                </a:solidFill>
              </a:rPr>
              <a:t>Capitalism</a:t>
            </a:r>
            <a:endParaRPr lang="tr-TR" b="1" i="1" u="sng" dirty="0" smtClean="0">
              <a:solidFill>
                <a:srgbClr val="002060"/>
              </a:solidFill>
            </a:endParaRPr>
          </a:p>
          <a:p>
            <a:r>
              <a:rPr lang="tr-TR" b="1" dirty="0" smtClean="0">
                <a:solidFill>
                  <a:srgbClr val="002060"/>
                </a:solidFill>
              </a:rPr>
              <a:t>Wild </a:t>
            </a:r>
            <a:r>
              <a:rPr lang="tr-TR" b="1" dirty="0" err="1" smtClean="0">
                <a:solidFill>
                  <a:srgbClr val="002060"/>
                </a:solidFill>
              </a:rPr>
              <a:t>Capitalism</a:t>
            </a:r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 smtClean="0">
                <a:solidFill>
                  <a:srgbClr val="002060"/>
                </a:solidFill>
              </a:rPr>
              <a:t>Moral </a:t>
            </a:r>
            <a:r>
              <a:rPr lang="tr-TR" b="1" dirty="0" err="1" smtClean="0">
                <a:solidFill>
                  <a:srgbClr val="002060"/>
                </a:solidFill>
              </a:rPr>
              <a:t>Capitalism</a:t>
            </a:r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b="1" dirty="0" err="1" smtClean="0">
                <a:solidFill>
                  <a:srgbClr val="002060"/>
                </a:solidFill>
              </a:rPr>
              <a:t>Ethical</a:t>
            </a:r>
            <a:r>
              <a:rPr lang="tr-TR" b="1" dirty="0" smtClean="0">
                <a:solidFill>
                  <a:srgbClr val="002060"/>
                </a:solidFill>
              </a:rPr>
              <a:t> Finance</a:t>
            </a:r>
          </a:p>
          <a:p>
            <a:r>
              <a:rPr lang="tr-TR" b="1" dirty="0" err="1" smtClean="0">
                <a:solidFill>
                  <a:srgbClr val="002060"/>
                </a:solidFill>
              </a:rPr>
              <a:t>Green</a:t>
            </a:r>
            <a:r>
              <a:rPr lang="tr-TR" b="1" dirty="0" smtClean="0">
                <a:solidFill>
                  <a:srgbClr val="002060"/>
                </a:solidFill>
              </a:rPr>
              <a:t> Finance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 err="1" smtClean="0">
                <a:solidFill>
                  <a:srgbClr val="00B050"/>
                </a:solidFill>
              </a:rPr>
              <a:t>Islamic</a:t>
            </a:r>
            <a:r>
              <a:rPr lang="tr-TR" b="1" i="1" u="sng" dirty="0" smtClean="0">
                <a:solidFill>
                  <a:srgbClr val="00B050"/>
                </a:solidFill>
              </a:rPr>
              <a:t> </a:t>
            </a:r>
            <a:r>
              <a:rPr lang="tr-TR" b="1" i="1" u="sng" dirty="0" err="1" smtClean="0">
                <a:solidFill>
                  <a:srgbClr val="00B050"/>
                </a:solidFill>
              </a:rPr>
              <a:t>Economics</a:t>
            </a:r>
            <a:r>
              <a:rPr lang="tr-TR" b="1" i="1" u="sng" dirty="0" smtClean="0">
                <a:solidFill>
                  <a:srgbClr val="00B050"/>
                </a:solidFill>
              </a:rPr>
              <a:t> </a:t>
            </a:r>
            <a:r>
              <a:rPr lang="tr-TR" b="1" i="1" u="sng" dirty="0" err="1" smtClean="0">
                <a:solidFill>
                  <a:srgbClr val="00B050"/>
                </a:solidFill>
              </a:rPr>
              <a:t>and</a:t>
            </a:r>
            <a:r>
              <a:rPr lang="tr-TR" b="1" i="1" u="sng" dirty="0" smtClean="0">
                <a:solidFill>
                  <a:srgbClr val="00B050"/>
                </a:solidFill>
              </a:rPr>
              <a:t> Finance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Elimination</a:t>
            </a:r>
            <a:r>
              <a:rPr lang="tr-TR" b="1" dirty="0" smtClean="0">
                <a:solidFill>
                  <a:srgbClr val="C00000"/>
                </a:solidFill>
              </a:rPr>
              <a:t> of </a:t>
            </a:r>
            <a:r>
              <a:rPr lang="tr-TR" b="1" dirty="0" err="1" smtClean="0">
                <a:solidFill>
                  <a:srgbClr val="C00000"/>
                </a:solidFill>
              </a:rPr>
              <a:t>Riba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b="1" dirty="0" err="1" smtClean="0">
                <a:solidFill>
                  <a:srgbClr val="C00000"/>
                </a:solidFill>
              </a:rPr>
              <a:t>Refrain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from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non-halal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business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sz="3200" b="1" dirty="0" err="1" smtClean="0">
                <a:solidFill>
                  <a:srgbClr val="00B050"/>
                </a:solidFill>
              </a:rPr>
              <a:t>Sensivity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tr-TR" sz="3200" b="1" dirty="0" err="1" smtClean="0">
                <a:solidFill>
                  <a:srgbClr val="00B050"/>
                </a:solidFill>
              </a:rPr>
              <a:t>to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tr-TR" sz="3200" b="1" dirty="0" err="1" smtClean="0">
                <a:solidFill>
                  <a:srgbClr val="00B050"/>
                </a:solidFill>
              </a:rPr>
              <a:t>environment</a:t>
            </a:r>
            <a:endParaRPr lang="tr-TR" sz="3200" b="1" dirty="0" smtClean="0">
              <a:solidFill>
                <a:srgbClr val="00B050"/>
              </a:solidFill>
            </a:endParaRPr>
          </a:p>
          <a:p>
            <a:r>
              <a:rPr lang="tr-TR" sz="3200" b="1" dirty="0" err="1" smtClean="0">
                <a:solidFill>
                  <a:srgbClr val="00B050"/>
                </a:solidFill>
              </a:rPr>
              <a:t>Respect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tr-TR" sz="3200" b="1" dirty="0" err="1" smtClean="0">
                <a:solidFill>
                  <a:srgbClr val="00B050"/>
                </a:solidFill>
              </a:rPr>
              <a:t>to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tr-TR" sz="3200" b="1" dirty="0" err="1" smtClean="0">
                <a:solidFill>
                  <a:srgbClr val="00B050"/>
                </a:solidFill>
              </a:rPr>
              <a:t>human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tr-TR" sz="3200" b="1" dirty="0" err="1" smtClean="0">
                <a:solidFill>
                  <a:srgbClr val="00B050"/>
                </a:solidFill>
              </a:rPr>
              <a:t>resources</a:t>
            </a:r>
            <a:endParaRPr lang="tr-T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Conscience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Emerges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U.N. SUSTAINABLE DEVELOPMENT GOALS</a:t>
            </a:r>
          </a:p>
          <a:p>
            <a:r>
              <a:rPr lang="tr-TR" dirty="0">
                <a:solidFill>
                  <a:srgbClr val="00B050"/>
                </a:solidFill>
              </a:rPr>
              <a:t>ESG : </a:t>
            </a:r>
            <a:r>
              <a:rPr lang="tr-TR" dirty="0" err="1">
                <a:solidFill>
                  <a:srgbClr val="00B050"/>
                </a:solidFill>
              </a:rPr>
              <a:t>Environmental</a:t>
            </a:r>
            <a:r>
              <a:rPr lang="tr-TR" dirty="0">
                <a:solidFill>
                  <a:srgbClr val="00B050"/>
                </a:solidFill>
              </a:rPr>
              <a:t>, </a:t>
            </a:r>
            <a:r>
              <a:rPr lang="tr-TR" dirty="0" err="1">
                <a:solidFill>
                  <a:srgbClr val="00B050"/>
                </a:solidFill>
              </a:rPr>
              <a:t>Social,Governance</a:t>
            </a:r>
            <a:endParaRPr lang="tr-TR" dirty="0">
              <a:solidFill>
                <a:srgbClr val="00B05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PRI INITIATIVE : </a:t>
            </a:r>
            <a:r>
              <a:rPr lang="tr-TR" dirty="0" err="1" smtClean="0">
                <a:solidFill>
                  <a:srgbClr val="002060"/>
                </a:solidFill>
              </a:rPr>
              <a:t>Principles</a:t>
            </a:r>
            <a:r>
              <a:rPr lang="tr-TR" dirty="0" smtClean="0">
                <a:solidFill>
                  <a:srgbClr val="002060"/>
                </a:solidFill>
              </a:rPr>
              <a:t> of </a:t>
            </a:r>
            <a:r>
              <a:rPr lang="tr-TR" dirty="0" err="1" smtClean="0">
                <a:solidFill>
                  <a:srgbClr val="002060"/>
                </a:solidFill>
              </a:rPr>
              <a:t>Responsible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Investment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err="1" smtClean="0">
                <a:solidFill>
                  <a:srgbClr val="C00000"/>
                </a:solidFill>
              </a:rPr>
              <a:t>Sustainability</a:t>
            </a:r>
            <a:r>
              <a:rPr lang="tr-TR" dirty="0" smtClean="0">
                <a:solidFill>
                  <a:srgbClr val="C00000"/>
                </a:solidFill>
              </a:rPr>
              <a:t> Accounting </a:t>
            </a:r>
            <a:r>
              <a:rPr lang="tr-TR" dirty="0" err="1" smtClean="0">
                <a:solidFill>
                  <a:srgbClr val="C00000"/>
                </a:solidFill>
              </a:rPr>
              <a:t>Standards</a:t>
            </a:r>
            <a:r>
              <a:rPr lang="tr-TR" dirty="0" smtClean="0">
                <a:solidFill>
                  <a:srgbClr val="C00000"/>
                </a:solidFill>
              </a:rPr>
              <a:t> Board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Global </a:t>
            </a:r>
            <a:r>
              <a:rPr lang="tr-TR" dirty="0" err="1" smtClean="0">
                <a:solidFill>
                  <a:srgbClr val="FF0000"/>
                </a:solidFill>
              </a:rPr>
              <a:t>Reporting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Initiative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0070C0"/>
                </a:solidFill>
              </a:rPr>
              <a:t>Sustainability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Reporting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err="1" smtClean="0">
                <a:solidFill>
                  <a:srgbClr val="002060"/>
                </a:solidFill>
              </a:rPr>
              <a:t>Integrated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Reporting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i="1" dirty="0">
                <a:solidFill>
                  <a:srgbClr val="7030A0"/>
                </a:solidFill>
              </a:rPr>
              <a:t>U.N. SUSTAINABLE DEVELOPMENT GOALS</a:t>
            </a:r>
            <a:br>
              <a:rPr lang="tr-TR" sz="3600" b="1" i="1" dirty="0">
                <a:solidFill>
                  <a:srgbClr val="7030A0"/>
                </a:solidFill>
              </a:rPr>
            </a:br>
            <a:endParaRPr lang="tr-TR" sz="36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i="1" dirty="0" err="1" smtClean="0">
                <a:solidFill>
                  <a:srgbClr val="0070C0"/>
                </a:solidFill>
              </a:rPr>
              <a:t>the</a:t>
            </a:r>
            <a:r>
              <a:rPr lang="tr-TR" b="1" i="1" dirty="0" smtClean="0">
                <a:solidFill>
                  <a:srgbClr val="0070C0"/>
                </a:solidFill>
              </a:rPr>
              <a:t> 17 </a:t>
            </a:r>
            <a:r>
              <a:rPr lang="tr-TR" b="1" i="1" dirty="0" err="1" smtClean="0">
                <a:solidFill>
                  <a:srgbClr val="0070C0"/>
                </a:solidFill>
              </a:rPr>
              <a:t>SDGs</a:t>
            </a:r>
            <a:r>
              <a:rPr lang="tr-TR" b="1" i="1" dirty="0" smtClean="0">
                <a:solidFill>
                  <a:srgbClr val="0070C0"/>
                </a:solidFill>
              </a:rPr>
              <a:t> of </a:t>
            </a:r>
            <a:r>
              <a:rPr lang="tr-TR" b="1" i="1" dirty="0" err="1" smtClean="0">
                <a:solidFill>
                  <a:srgbClr val="0070C0"/>
                </a:solidFill>
              </a:rPr>
              <a:t>the</a:t>
            </a:r>
            <a:r>
              <a:rPr lang="tr-TR" b="1" i="1" dirty="0" smtClean="0">
                <a:solidFill>
                  <a:srgbClr val="0070C0"/>
                </a:solidFill>
              </a:rPr>
              <a:t> 2030 </a:t>
            </a:r>
            <a:r>
              <a:rPr lang="tr-TR" b="1" i="1" dirty="0" err="1" smtClean="0">
                <a:solidFill>
                  <a:srgbClr val="0070C0"/>
                </a:solidFill>
              </a:rPr>
              <a:t>agenda</a:t>
            </a:r>
            <a:r>
              <a:rPr lang="tr-TR" b="1" i="1" dirty="0" smtClean="0">
                <a:solidFill>
                  <a:srgbClr val="0070C0"/>
                </a:solidFill>
              </a:rPr>
              <a:t> of </a:t>
            </a:r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0070C0"/>
                </a:solidFill>
              </a:rPr>
              <a:t>«</a:t>
            </a:r>
            <a:r>
              <a:rPr lang="tr-TR" b="1" i="1" dirty="0" err="1" smtClean="0">
                <a:solidFill>
                  <a:srgbClr val="0070C0"/>
                </a:solidFill>
              </a:rPr>
              <a:t>Sustainable</a:t>
            </a:r>
            <a:r>
              <a:rPr lang="tr-TR" b="1" i="1" dirty="0" smtClean="0">
                <a:solidFill>
                  <a:srgbClr val="0070C0"/>
                </a:solidFill>
              </a:rPr>
              <a:t> Development» </a:t>
            </a:r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adopted</a:t>
            </a: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by</a:t>
            </a: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world</a:t>
            </a: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leaders</a:t>
            </a:r>
            <a:r>
              <a:rPr lang="tr-TR" b="1" i="1" dirty="0" smtClean="0">
                <a:solidFill>
                  <a:srgbClr val="0070C0"/>
                </a:solidFill>
              </a:rPr>
              <a:t> in</a:t>
            </a:r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Septemner</a:t>
            </a:r>
            <a:r>
              <a:rPr lang="tr-TR" b="1" i="1" dirty="0" smtClean="0">
                <a:solidFill>
                  <a:srgbClr val="0070C0"/>
                </a:solidFill>
              </a:rPr>
              <a:t> 2015 at UN </a:t>
            </a:r>
            <a:r>
              <a:rPr lang="tr-TR" b="1" i="1" dirty="0" err="1" smtClean="0">
                <a:solidFill>
                  <a:srgbClr val="0070C0"/>
                </a:solidFill>
              </a:rPr>
              <a:t>Summit</a:t>
            </a:r>
            <a:r>
              <a:rPr lang="tr-TR" b="1" i="1" dirty="0" smtClean="0">
                <a:solidFill>
                  <a:srgbClr val="0070C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tr-TR" b="1" i="1" dirty="0" err="1" smtClean="0">
                <a:solidFill>
                  <a:srgbClr val="0070C0"/>
                </a:solidFill>
              </a:rPr>
              <a:t>officially</a:t>
            </a: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came</a:t>
            </a: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into</a:t>
            </a:r>
            <a:r>
              <a:rPr lang="tr-TR" b="1" i="1" dirty="0" smtClean="0">
                <a:solidFill>
                  <a:srgbClr val="0070C0"/>
                </a:solidFill>
              </a:rPr>
              <a:t> </a:t>
            </a:r>
            <a:r>
              <a:rPr lang="tr-TR" b="1" i="1" dirty="0" err="1" smtClean="0">
                <a:solidFill>
                  <a:srgbClr val="0070C0"/>
                </a:solidFill>
              </a:rPr>
              <a:t>force</a:t>
            </a:r>
            <a:endParaRPr lang="tr-TR" b="1" i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tr-TR" b="1" i="1" dirty="0">
                <a:solidFill>
                  <a:srgbClr val="0070C0"/>
                </a:solidFill>
              </a:rPr>
              <a:t>On Jan.1,2016</a:t>
            </a:r>
          </a:p>
          <a:p>
            <a:pPr marL="0" indent="0" algn="ctr">
              <a:buNone/>
            </a:pPr>
            <a:endParaRPr lang="tr-TR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ove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ro Hu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87" y="836712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d Health and Well-Be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05" y="1196752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uality edu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80" y="59730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ender Equali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9" y="836712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lean water and sanit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57" y="76470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ffordable and clean energ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2" y="2617008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ecent work and economic growt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44" y="256143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ndustry, innovation and infrastruc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17008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duced inequaliti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13" y="254216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ustainable cities and communiti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31" y="262789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ponsible consumption and product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4" y="2630348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limate Acti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" y="4581128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ife below wat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Life on la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26" y="4725144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ace, justice and strong institution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00" y="472514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ustainable development goal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00" y="-146275"/>
            <a:ext cx="14001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artnerships for the goal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20" y="4869160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Responsible Investment (RI)?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b="1" i="1" dirty="0" smtClean="0">
                <a:solidFill>
                  <a:srgbClr val="C00000"/>
                </a:solidFill>
              </a:rPr>
              <a:t>RI </a:t>
            </a:r>
            <a:r>
              <a:rPr lang="en-US" b="1" i="1" dirty="0">
                <a:solidFill>
                  <a:srgbClr val="C00000"/>
                </a:solidFill>
              </a:rPr>
              <a:t>incorporates an active consideration of </a:t>
            </a:r>
            <a:r>
              <a:rPr lang="en-US" sz="3600" b="1" i="1" u="sng" dirty="0">
                <a:solidFill>
                  <a:srgbClr val="C00000"/>
                </a:solidFill>
              </a:rPr>
              <a:t>environmental, social and corporate governance (ESG) factors </a:t>
            </a:r>
            <a:r>
              <a:rPr lang="en-US" b="1" i="1" dirty="0">
                <a:solidFill>
                  <a:srgbClr val="C00000"/>
                </a:solidFill>
              </a:rPr>
              <a:t>within investment decision making and ownership practices.</a:t>
            </a:r>
          </a:p>
          <a:p>
            <a:pPr marL="0" indent="0">
              <a:buNone/>
            </a:pPr>
            <a:r>
              <a:rPr lang="tr-TR" dirty="0"/>
              <a:t>•</a:t>
            </a:r>
            <a:r>
              <a:rPr lang="tr-TR" b="1" dirty="0" err="1"/>
              <a:t>What</a:t>
            </a:r>
            <a:r>
              <a:rPr lang="tr-TR" b="1" dirty="0"/>
              <a:t> is ESG?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–ESG is an acronym, used globally, describing the so-called corporate governance triple bottom line, namely </a:t>
            </a:r>
            <a:r>
              <a:rPr lang="en-US" sz="3600" u="sng" dirty="0">
                <a:solidFill>
                  <a:srgbClr val="002060"/>
                </a:solidFill>
              </a:rPr>
              <a:t>environment, social matters and governance.</a:t>
            </a:r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•</a:t>
            </a:r>
            <a:r>
              <a:rPr lang="en-US" b="1" dirty="0">
                <a:solidFill>
                  <a:srgbClr val="7030A0"/>
                </a:solidFill>
              </a:rPr>
              <a:t>What is the objective of the UN PRI?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–</a:t>
            </a:r>
            <a:r>
              <a:rPr lang="en-US" b="1" i="1" dirty="0">
                <a:solidFill>
                  <a:srgbClr val="7030A0"/>
                </a:solidFill>
              </a:rPr>
              <a:t>To implement a set of global principles that facilitates the integration of environmental, social and governance (ESG) factors into mainstream investment decision-making and ownership practices.</a:t>
            </a:r>
          </a:p>
          <a:p>
            <a:pPr marL="0" indent="0">
              <a:buNone/>
            </a:pPr>
            <a:endParaRPr lang="tr-T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739</Words>
  <Application>Microsoft Office PowerPoint</Application>
  <PresentationFormat>On-screen Show (4:3)</PresentationFormat>
  <Paragraphs>159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THE RIPHAH CENTRE OF ISLAMIC BUSINESS 5 th INTERNATIONAL CONFERENCE ON ISLAMIC BUSINESS</vt:lpstr>
      <vt:lpstr>RESPONSIBLE FINANCE Meeting Point between Islamic Finance and Conventional Finance </vt:lpstr>
      <vt:lpstr>MAIN STREAM RESPONSIBLE  ISLAMIC FINANCE  FINANCE  FINANCE (Conventional)</vt:lpstr>
      <vt:lpstr>ECONOMIC PARADOXES</vt:lpstr>
      <vt:lpstr>FINANCE – Evolution</vt:lpstr>
      <vt:lpstr>Conscience Emerges</vt:lpstr>
      <vt:lpstr>U.N. SUSTAINABLE DEVELOPMENT GOALS </vt:lpstr>
      <vt:lpstr>PowerPoint Presentation</vt:lpstr>
      <vt:lpstr>What is Responsible Investment (RI)? </vt:lpstr>
      <vt:lpstr>SELECTIVE INVESTORS &amp; FUNDS</vt:lpstr>
      <vt:lpstr>Go Green</vt:lpstr>
      <vt:lpstr>PowerPoint Presentation</vt:lpstr>
      <vt:lpstr>PowerPoint Presentation</vt:lpstr>
      <vt:lpstr>Turkish Industrial Development Bank TSKB</vt:lpstr>
      <vt:lpstr>PowerPoint Presentation</vt:lpstr>
      <vt:lpstr>PowerPoint Presentation</vt:lpstr>
      <vt:lpstr>PowerPoint Presentation</vt:lpstr>
      <vt:lpstr>Maqasid al Sharia   Objectives of Islamic Law</vt:lpstr>
      <vt:lpstr> Everything that is considered necessary to preserve and enrich : </vt:lpstr>
      <vt:lpstr>GROUPING THE U.N.  SUSTAINABLE DEVELOPMENT GOALS UNDER MAQASID AL SHARIA</vt:lpstr>
      <vt:lpstr> Do Economics &amp; Finance help  safeguarding of these five ? </vt:lpstr>
      <vt:lpstr> To Preserve and Enrich  Life and Intellect </vt:lpstr>
      <vt:lpstr>Posterity = offspring</vt:lpstr>
      <vt:lpstr>To Preserve and Enrich Wealth </vt:lpstr>
      <vt:lpstr>Falah &amp; Hayat Tayyibah;</vt:lpstr>
      <vt:lpstr>Economic and Social Development  </vt:lpstr>
      <vt:lpstr>ISLAMIC FINANCE</vt:lpstr>
      <vt:lpstr>Protect the Life</vt:lpstr>
      <vt:lpstr>Protect the Posterity</vt:lpstr>
      <vt:lpstr> Protect the Wealth </vt:lpstr>
      <vt:lpstr> Convergence of Islamic Finance to Sustainabilty Standards </vt:lpstr>
      <vt:lpstr>Enhance Social Responsibilty in  Islamic Banks</vt:lpstr>
      <vt:lpstr>Enhance Social Responsibilty in  Islamic Banks</vt:lpstr>
      <vt:lpstr>CONCLUSION</vt:lpstr>
      <vt:lpstr>PowerPoint Presentation</vt:lpstr>
      <vt:lpstr>ww4.ticaret.edu.tr/islamekonomisi ve Ekonomik sistemler uygulama ve araştırma merkezi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bmeespe</dc:creator>
  <cp:lastModifiedBy>bmeespe</cp:lastModifiedBy>
  <cp:revision>18</cp:revision>
  <dcterms:created xsi:type="dcterms:W3CDTF">2021-02-15T18:08:40Z</dcterms:created>
  <dcterms:modified xsi:type="dcterms:W3CDTF">2021-02-27T06:28:25Z</dcterms:modified>
</cp:coreProperties>
</file>