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24" r:id="rId3"/>
    <p:sldId id="258" r:id="rId4"/>
    <p:sldId id="261" r:id="rId5"/>
    <p:sldId id="325" r:id="rId6"/>
    <p:sldId id="312" r:id="rId7"/>
    <p:sldId id="317" r:id="rId8"/>
    <p:sldId id="319" r:id="rId9"/>
    <p:sldId id="318" r:id="rId10"/>
    <p:sldId id="313" r:id="rId11"/>
    <p:sldId id="333" r:id="rId12"/>
    <p:sldId id="332" r:id="rId13"/>
    <p:sldId id="316" r:id="rId14"/>
    <p:sldId id="262" r:id="rId15"/>
    <p:sldId id="264" r:id="rId16"/>
    <p:sldId id="265" r:id="rId17"/>
    <p:sldId id="263"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331" r:id="rId32"/>
    <p:sldId id="320" r:id="rId33"/>
    <p:sldId id="280" r:id="rId34"/>
    <p:sldId id="281" r:id="rId35"/>
    <p:sldId id="282" r:id="rId36"/>
    <p:sldId id="283" r:id="rId37"/>
    <p:sldId id="322" r:id="rId38"/>
    <p:sldId id="284" r:id="rId39"/>
    <p:sldId id="285" r:id="rId40"/>
    <p:sldId id="286" r:id="rId41"/>
    <p:sldId id="287" r:id="rId42"/>
    <p:sldId id="288" r:id="rId43"/>
    <p:sldId id="289" r:id="rId44"/>
    <p:sldId id="290" r:id="rId45"/>
    <p:sldId id="291" r:id="rId46"/>
    <p:sldId id="328" r:id="rId47"/>
    <p:sldId id="329" r:id="rId48"/>
    <p:sldId id="330" r:id="rId49"/>
    <p:sldId id="292" r:id="rId50"/>
    <p:sldId id="293" r:id="rId51"/>
    <p:sldId id="294" r:id="rId52"/>
    <p:sldId id="295" r:id="rId53"/>
    <p:sldId id="296" r:id="rId54"/>
    <p:sldId id="297" r:id="rId55"/>
    <p:sldId id="298" r:id="rId56"/>
    <p:sldId id="299" r:id="rId57"/>
    <p:sldId id="300" r:id="rId58"/>
    <p:sldId id="301" r:id="rId59"/>
    <p:sldId id="302" r:id="rId60"/>
    <p:sldId id="303" r:id="rId61"/>
    <p:sldId id="304" r:id="rId62"/>
    <p:sldId id="305" r:id="rId63"/>
    <p:sldId id="306" r:id="rId64"/>
    <p:sldId id="307" r:id="rId65"/>
    <p:sldId id="308" r:id="rId66"/>
    <p:sldId id="309" r:id="rId67"/>
    <p:sldId id="310" r:id="rId6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320" y="-12"/>
      </p:cViewPr>
      <p:guideLst>
        <p:guide orient="horz" pos="2160"/>
        <p:guide pos="2880"/>
      </p:guideLst>
    </p:cSldViewPr>
  </p:slideViewPr>
  <p:notesTextViewPr>
    <p:cViewPr>
      <p:scale>
        <a:sx n="1" d="1"/>
        <a:sy n="1" d="1"/>
      </p:scale>
      <p:origin x="0" y="0"/>
    </p:cViewPr>
  </p:notesTextViewPr>
  <p:sorterViewPr>
    <p:cViewPr>
      <p:scale>
        <a:sx n="100" d="100"/>
        <a:sy n="100" d="100"/>
      </p:scale>
      <p:origin x="0" y="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03AA7F18-BEBB-4A4E-B47D-1D7688EE0416}" type="datetimeFigureOut">
              <a:rPr lang="tr-TR" smtClean="0"/>
              <a:t>11.12.2019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D0C6E44-2EB7-47E7-A0B6-3C8FD2AB5A5E}" type="slidenum">
              <a:rPr lang="tr-TR" smtClean="0"/>
              <a:t>‹#›</a:t>
            </a:fld>
            <a:endParaRPr lang="tr-TR"/>
          </a:p>
        </p:txBody>
      </p:sp>
    </p:spTree>
    <p:extLst>
      <p:ext uri="{BB962C8B-B14F-4D97-AF65-F5344CB8AC3E}">
        <p14:creationId xmlns:p14="http://schemas.microsoft.com/office/powerpoint/2010/main" val="4255703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03AA7F18-BEBB-4A4E-B47D-1D7688EE0416}" type="datetimeFigureOut">
              <a:rPr lang="tr-TR" smtClean="0"/>
              <a:t>11.12.2019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D0C6E44-2EB7-47E7-A0B6-3C8FD2AB5A5E}" type="slidenum">
              <a:rPr lang="tr-TR" smtClean="0"/>
              <a:t>‹#›</a:t>
            </a:fld>
            <a:endParaRPr lang="tr-TR"/>
          </a:p>
        </p:txBody>
      </p:sp>
    </p:spTree>
    <p:extLst>
      <p:ext uri="{BB962C8B-B14F-4D97-AF65-F5344CB8AC3E}">
        <p14:creationId xmlns:p14="http://schemas.microsoft.com/office/powerpoint/2010/main" val="386442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03AA7F18-BEBB-4A4E-B47D-1D7688EE0416}" type="datetimeFigureOut">
              <a:rPr lang="tr-TR" smtClean="0"/>
              <a:t>11.12.2019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D0C6E44-2EB7-47E7-A0B6-3C8FD2AB5A5E}" type="slidenum">
              <a:rPr lang="tr-TR" smtClean="0"/>
              <a:t>‹#›</a:t>
            </a:fld>
            <a:endParaRPr lang="tr-TR"/>
          </a:p>
        </p:txBody>
      </p:sp>
    </p:spTree>
    <p:extLst>
      <p:ext uri="{BB962C8B-B14F-4D97-AF65-F5344CB8AC3E}">
        <p14:creationId xmlns:p14="http://schemas.microsoft.com/office/powerpoint/2010/main" val="825431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03AA7F18-BEBB-4A4E-B47D-1D7688EE0416}" type="datetimeFigureOut">
              <a:rPr lang="tr-TR" smtClean="0"/>
              <a:t>11.12.2019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D0C6E44-2EB7-47E7-A0B6-3C8FD2AB5A5E}" type="slidenum">
              <a:rPr lang="tr-TR" smtClean="0"/>
              <a:t>‹#›</a:t>
            </a:fld>
            <a:endParaRPr lang="tr-TR"/>
          </a:p>
        </p:txBody>
      </p:sp>
    </p:spTree>
    <p:extLst>
      <p:ext uri="{BB962C8B-B14F-4D97-AF65-F5344CB8AC3E}">
        <p14:creationId xmlns:p14="http://schemas.microsoft.com/office/powerpoint/2010/main" val="326036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AA7F18-BEBB-4A4E-B47D-1D7688EE0416}" type="datetimeFigureOut">
              <a:rPr lang="tr-TR" smtClean="0"/>
              <a:t>11.12.2019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D0C6E44-2EB7-47E7-A0B6-3C8FD2AB5A5E}" type="slidenum">
              <a:rPr lang="tr-TR" smtClean="0"/>
              <a:t>‹#›</a:t>
            </a:fld>
            <a:endParaRPr lang="tr-TR"/>
          </a:p>
        </p:txBody>
      </p:sp>
    </p:spTree>
    <p:extLst>
      <p:ext uri="{BB962C8B-B14F-4D97-AF65-F5344CB8AC3E}">
        <p14:creationId xmlns:p14="http://schemas.microsoft.com/office/powerpoint/2010/main" val="2942096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03AA7F18-BEBB-4A4E-B47D-1D7688EE0416}" type="datetimeFigureOut">
              <a:rPr lang="tr-TR" smtClean="0"/>
              <a:t>11.12.2019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D0C6E44-2EB7-47E7-A0B6-3C8FD2AB5A5E}" type="slidenum">
              <a:rPr lang="tr-TR" smtClean="0"/>
              <a:t>‹#›</a:t>
            </a:fld>
            <a:endParaRPr lang="tr-TR"/>
          </a:p>
        </p:txBody>
      </p:sp>
    </p:spTree>
    <p:extLst>
      <p:ext uri="{BB962C8B-B14F-4D97-AF65-F5344CB8AC3E}">
        <p14:creationId xmlns:p14="http://schemas.microsoft.com/office/powerpoint/2010/main" val="18755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03AA7F18-BEBB-4A4E-B47D-1D7688EE0416}" type="datetimeFigureOut">
              <a:rPr lang="tr-TR" smtClean="0"/>
              <a:t>11.12.2019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D0C6E44-2EB7-47E7-A0B6-3C8FD2AB5A5E}" type="slidenum">
              <a:rPr lang="tr-TR" smtClean="0"/>
              <a:t>‹#›</a:t>
            </a:fld>
            <a:endParaRPr lang="tr-TR"/>
          </a:p>
        </p:txBody>
      </p:sp>
    </p:spTree>
    <p:extLst>
      <p:ext uri="{BB962C8B-B14F-4D97-AF65-F5344CB8AC3E}">
        <p14:creationId xmlns:p14="http://schemas.microsoft.com/office/powerpoint/2010/main" val="167481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03AA7F18-BEBB-4A4E-B47D-1D7688EE0416}" type="datetimeFigureOut">
              <a:rPr lang="tr-TR" smtClean="0"/>
              <a:t>11.12.2019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D0C6E44-2EB7-47E7-A0B6-3C8FD2AB5A5E}" type="slidenum">
              <a:rPr lang="tr-TR" smtClean="0"/>
              <a:t>‹#›</a:t>
            </a:fld>
            <a:endParaRPr lang="tr-TR"/>
          </a:p>
        </p:txBody>
      </p:sp>
    </p:spTree>
    <p:extLst>
      <p:ext uri="{BB962C8B-B14F-4D97-AF65-F5344CB8AC3E}">
        <p14:creationId xmlns:p14="http://schemas.microsoft.com/office/powerpoint/2010/main" val="492116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AA7F18-BEBB-4A4E-B47D-1D7688EE0416}" type="datetimeFigureOut">
              <a:rPr lang="tr-TR" smtClean="0"/>
              <a:t>11.12.2019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DD0C6E44-2EB7-47E7-A0B6-3C8FD2AB5A5E}" type="slidenum">
              <a:rPr lang="tr-TR" smtClean="0"/>
              <a:t>‹#›</a:t>
            </a:fld>
            <a:endParaRPr lang="tr-TR"/>
          </a:p>
        </p:txBody>
      </p:sp>
    </p:spTree>
    <p:extLst>
      <p:ext uri="{BB962C8B-B14F-4D97-AF65-F5344CB8AC3E}">
        <p14:creationId xmlns:p14="http://schemas.microsoft.com/office/powerpoint/2010/main" val="1461499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AA7F18-BEBB-4A4E-B47D-1D7688EE0416}" type="datetimeFigureOut">
              <a:rPr lang="tr-TR" smtClean="0"/>
              <a:t>11.12.2019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D0C6E44-2EB7-47E7-A0B6-3C8FD2AB5A5E}" type="slidenum">
              <a:rPr lang="tr-TR" smtClean="0"/>
              <a:t>‹#›</a:t>
            </a:fld>
            <a:endParaRPr lang="tr-TR"/>
          </a:p>
        </p:txBody>
      </p:sp>
    </p:spTree>
    <p:extLst>
      <p:ext uri="{BB962C8B-B14F-4D97-AF65-F5344CB8AC3E}">
        <p14:creationId xmlns:p14="http://schemas.microsoft.com/office/powerpoint/2010/main" val="4095589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AA7F18-BEBB-4A4E-B47D-1D7688EE0416}" type="datetimeFigureOut">
              <a:rPr lang="tr-TR" smtClean="0"/>
              <a:t>11.12.2019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D0C6E44-2EB7-47E7-A0B6-3C8FD2AB5A5E}" type="slidenum">
              <a:rPr lang="tr-TR" smtClean="0"/>
              <a:t>‹#›</a:t>
            </a:fld>
            <a:endParaRPr lang="tr-TR"/>
          </a:p>
        </p:txBody>
      </p:sp>
    </p:spTree>
    <p:extLst>
      <p:ext uri="{BB962C8B-B14F-4D97-AF65-F5344CB8AC3E}">
        <p14:creationId xmlns:p14="http://schemas.microsoft.com/office/powerpoint/2010/main" val="2717697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AA7F18-BEBB-4A4E-B47D-1D7688EE0416}" type="datetimeFigureOut">
              <a:rPr lang="tr-TR" smtClean="0"/>
              <a:t>11.12.2019</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0C6E44-2EB7-47E7-A0B6-3C8FD2AB5A5E}" type="slidenum">
              <a:rPr lang="tr-TR" smtClean="0"/>
              <a:t>‹#›</a:t>
            </a:fld>
            <a:endParaRPr lang="tr-TR"/>
          </a:p>
        </p:txBody>
      </p:sp>
    </p:spTree>
    <p:extLst>
      <p:ext uri="{BB962C8B-B14F-4D97-AF65-F5344CB8AC3E}">
        <p14:creationId xmlns:p14="http://schemas.microsoft.com/office/powerpoint/2010/main" val="2921625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18" Type="http://schemas.openxmlformats.org/officeDocument/2006/relationships/image" Target="../media/image19.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17" Type="http://schemas.openxmlformats.org/officeDocument/2006/relationships/image" Target="../media/image18.jpeg"/><Relationship Id="rId2" Type="http://schemas.openxmlformats.org/officeDocument/2006/relationships/image" Target="../media/image3.jpeg"/><Relationship Id="rId16"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16.jpeg"/><Relationship Id="rId10" Type="http://schemas.openxmlformats.org/officeDocument/2006/relationships/image" Target="../media/image11.jpeg"/><Relationship Id="rId19" Type="http://schemas.openxmlformats.org/officeDocument/2006/relationships/image" Target="../media/image20.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5.jpeg"/></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2.jpeg"/><Relationship Id="rId4" Type="http://schemas.openxmlformats.org/officeDocument/2006/relationships/image" Target="../media/image8.jpeg"/></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2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1.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mailto:sensoynecdet@gmail.com"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meespe\AppData\Local\Temp\PHOTO-2019-11-19-19-48-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037" y="1352550"/>
            <a:ext cx="7019925" cy="415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278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err="1" smtClean="0">
                <a:solidFill>
                  <a:srgbClr val="7030A0"/>
                </a:solidFill>
              </a:rPr>
              <a:t>Conscience</a:t>
            </a:r>
            <a:r>
              <a:rPr lang="tr-TR" b="1" dirty="0" smtClean="0">
                <a:solidFill>
                  <a:srgbClr val="7030A0"/>
                </a:solidFill>
              </a:rPr>
              <a:t> </a:t>
            </a:r>
            <a:r>
              <a:rPr lang="tr-TR" b="1" dirty="0" err="1" smtClean="0">
                <a:solidFill>
                  <a:srgbClr val="7030A0"/>
                </a:solidFill>
              </a:rPr>
              <a:t>Emerges</a:t>
            </a:r>
            <a:endParaRPr lang="tr-TR" b="1" dirty="0">
              <a:solidFill>
                <a:srgbClr val="7030A0"/>
              </a:solidFill>
            </a:endParaRPr>
          </a:p>
        </p:txBody>
      </p:sp>
      <p:sp>
        <p:nvSpPr>
          <p:cNvPr id="3" name="Content Placeholder 2"/>
          <p:cNvSpPr>
            <a:spLocks noGrp="1"/>
          </p:cNvSpPr>
          <p:nvPr>
            <p:ph idx="1"/>
          </p:nvPr>
        </p:nvSpPr>
        <p:spPr/>
        <p:txBody>
          <a:bodyPr>
            <a:normAutofit lnSpcReduction="10000"/>
          </a:bodyPr>
          <a:lstStyle/>
          <a:p>
            <a:r>
              <a:rPr lang="tr-TR" b="1" dirty="0" smtClean="0">
                <a:solidFill>
                  <a:srgbClr val="00B050"/>
                </a:solidFill>
              </a:rPr>
              <a:t>U.N. SUSTAINABLE DEVELOPMENT GOALS</a:t>
            </a:r>
          </a:p>
          <a:p>
            <a:r>
              <a:rPr lang="tr-TR" dirty="0">
                <a:solidFill>
                  <a:srgbClr val="00B050"/>
                </a:solidFill>
              </a:rPr>
              <a:t>ESG : </a:t>
            </a:r>
            <a:r>
              <a:rPr lang="tr-TR" dirty="0" err="1">
                <a:solidFill>
                  <a:srgbClr val="00B050"/>
                </a:solidFill>
              </a:rPr>
              <a:t>Environmental</a:t>
            </a:r>
            <a:r>
              <a:rPr lang="tr-TR" dirty="0">
                <a:solidFill>
                  <a:srgbClr val="00B050"/>
                </a:solidFill>
              </a:rPr>
              <a:t>, </a:t>
            </a:r>
            <a:r>
              <a:rPr lang="tr-TR" dirty="0" err="1">
                <a:solidFill>
                  <a:srgbClr val="00B050"/>
                </a:solidFill>
              </a:rPr>
              <a:t>Social,Governance</a:t>
            </a:r>
            <a:endParaRPr lang="tr-TR" dirty="0">
              <a:solidFill>
                <a:srgbClr val="00B050"/>
              </a:solidFill>
            </a:endParaRPr>
          </a:p>
          <a:p>
            <a:r>
              <a:rPr lang="tr-TR" dirty="0" smtClean="0">
                <a:solidFill>
                  <a:srgbClr val="002060"/>
                </a:solidFill>
              </a:rPr>
              <a:t>PRI INITIATIVE : </a:t>
            </a:r>
            <a:r>
              <a:rPr lang="tr-TR" dirty="0" err="1" smtClean="0">
                <a:solidFill>
                  <a:srgbClr val="002060"/>
                </a:solidFill>
              </a:rPr>
              <a:t>Principles</a:t>
            </a:r>
            <a:r>
              <a:rPr lang="tr-TR" dirty="0" smtClean="0">
                <a:solidFill>
                  <a:srgbClr val="002060"/>
                </a:solidFill>
              </a:rPr>
              <a:t> of </a:t>
            </a:r>
            <a:r>
              <a:rPr lang="tr-TR" dirty="0" err="1" smtClean="0">
                <a:solidFill>
                  <a:srgbClr val="002060"/>
                </a:solidFill>
              </a:rPr>
              <a:t>Responsible</a:t>
            </a:r>
            <a:r>
              <a:rPr lang="tr-TR" dirty="0" smtClean="0">
                <a:solidFill>
                  <a:srgbClr val="002060"/>
                </a:solidFill>
              </a:rPr>
              <a:t> </a:t>
            </a:r>
            <a:r>
              <a:rPr lang="tr-TR" dirty="0" err="1" smtClean="0">
                <a:solidFill>
                  <a:srgbClr val="002060"/>
                </a:solidFill>
              </a:rPr>
              <a:t>Investment</a:t>
            </a:r>
            <a:endParaRPr lang="tr-TR" dirty="0" smtClean="0">
              <a:solidFill>
                <a:srgbClr val="002060"/>
              </a:solidFill>
            </a:endParaRPr>
          </a:p>
          <a:p>
            <a:r>
              <a:rPr lang="tr-TR" dirty="0" err="1" smtClean="0">
                <a:solidFill>
                  <a:srgbClr val="C00000"/>
                </a:solidFill>
              </a:rPr>
              <a:t>Sustainability</a:t>
            </a:r>
            <a:r>
              <a:rPr lang="tr-TR" dirty="0" smtClean="0">
                <a:solidFill>
                  <a:srgbClr val="C00000"/>
                </a:solidFill>
              </a:rPr>
              <a:t> Accounting </a:t>
            </a:r>
            <a:r>
              <a:rPr lang="tr-TR" dirty="0" err="1" smtClean="0">
                <a:solidFill>
                  <a:srgbClr val="C00000"/>
                </a:solidFill>
              </a:rPr>
              <a:t>Standards</a:t>
            </a:r>
            <a:r>
              <a:rPr lang="tr-TR" dirty="0" smtClean="0">
                <a:solidFill>
                  <a:srgbClr val="C00000"/>
                </a:solidFill>
              </a:rPr>
              <a:t> Board</a:t>
            </a:r>
          </a:p>
          <a:p>
            <a:r>
              <a:rPr lang="tr-TR" dirty="0" smtClean="0">
                <a:solidFill>
                  <a:srgbClr val="FF0000"/>
                </a:solidFill>
              </a:rPr>
              <a:t>Global </a:t>
            </a:r>
            <a:r>
              <a:rPr lang="tr-TR" dirty="0" err="1" smtClean="0">
                <a:solidFill>
                  <a:srgbClr val="FF0000"/>
                </a:solidFill>
              </a:rPr>
              <a:t>Reporting</a:t>
            </a:r>
            <a:r>
              <a:rPr lang="tr-TR" dirty="0" smtClean="0">
                <a:solidFill>
                  <a:srgbClr val="FF0000"/>
                </a:solidFill>
              </a:rPr>
              <a:t> </a:t>
            </a:r>
            <a:r>
              <a:rPr lang="tr-TR" dirty="0" err="1" smtClean="0">
                <a:solidFill>
                  <a:srgbClr val="FF0000"/>
                </a:solidFill>
              </a:rPr>
              <a:t>Initiative</a:t>
            </a:r>
            <a:endParaRPr lang="tr-TR" dirty="0" smtClean="0">
              <a:solidFill>
                <a:srgbClr val="FF0000"/>
              </a:solidFill>
            </a:endParaRPr>
          </a:p>
          <a:p>
            <a:r>
              <a:rPr lang="tr-TR" dirty="0" err="1" smtClean="0">
                <a:solidFill>
                  <a:srgbClr val="0070C0"/>
                </a:solidFill>
              </a:rPr>
              <a:t>Sustainability</a:t>
            </a:r>
            <a:r>
              <a:rPr lang="tr-TR" dirty="0" smtClean="0">
                <a:solidFill>
                  <a:srgbClr val="0070C0"/>
                </a:solidFill>
              </a:rPr>
              <a:t> </a:t>
            </a:r>
            <a:r>
              <a:rPr lang="tr-TR" dirty="0" err="1" smtClean="0">
                <a:solidFill>
                  <a:srgbClr val="0070C0"/>
                </a:solidFill>
              </a:rPr>
              <a:t>Reporting</a:t>
            </a:r>
            <a:endParaRPr lang="tr-TR" dirty="0" smtClean="0">
              <a:solidFill>
                <a:srgbClr val="0070C0"/>
              </a:solidFill>
            </a:endParaRPr>
          </a:p>
          <a:p>
            <a:r>
              <a:rPr lang="tr-TR" dirty="0" err="1" smtClean="0">
                <a:solidFill>
                  <a:srgbClr val="002060"/>
                </a:solidFill>
              </a:rPr>
              <a:t>Integrated</a:t>
            </a:r>
            <a:r>
              <a:rPr lang="tr-TR" dirty="0" smtClean="0">
                <a:solidFill>
                  <a:srgbClr val="002060"/>
                </a:solidFill>
              </a:rPr>
              <a:t> </a:t>
            </a:r>
            <a:r>
              <a:rPr lang="tr-TR" dirty="0" err="1" smtClean="0">
                <a:solidFill>
                  <a:srgbClr val="002060"/>
                </a:solidFill>
              </a:rPr>
              <a:t>Reporting</a:t>
            </a:r>
            <a:endParaRPr lang="tr-TR" dirty="0">
              <a:solidFill>
                <a:srgbClr val="002060"/>
              </a:solidFill>
            </a:endParaRPr>
          </a:p>
        </p:txBody>
      </p:sp>
    </p:spTree>
    <p:extLst>
      <p:ext uri="{BB962C8B-B14F-4D97-AF65-F5344CB8AC3E}">
        <p14:creationId xmlns:p14="http://schemas.microsoft.com/office/powerpoint/2010/main" val="28248452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tr-TR" sz="4800" b="1" i="1" dirty="0" err="1" smtClean="0">
                <a:solidFill>
                  <a:srgbClr val="00B0F0"/>
                </a:solidFill>
              </a:rPr>
              <a:t>Parallel</a:t>
            </a:r>
            <a:r>
              <a:rPr lang="tr-TR" sz="4800" b="1" i="1" dirty="0" smtClean="0">
                <a:solidFill>
                  <a:srgbClr val="00B0F0"/>
                </a:solidFill>
              </a:rPr>
              <a:t> </a:t>
            </a:r>
            <a:r>
              <a:rPr lang="tr-TR" sz="4800" b="1" i="1" dirty="0" err="1" smtClean="0">
                <a:solidFill>
                  <a:srgbClr val="00B0F0"/>
                </a:solidFill>
              </a:rPr>
              <a:t>Trends</a:t>
            </a:r>
            <a:endParaRPr lang="tr-TR" sz="4800" b="1" i="1" dirty="0">
              <a:solidFill>
                <a:srgbClr val="00B0F0"/>
              </a:solidFill>
            </a:endParaRPr>
          </a:p>
        </p:txBody>
      </p:sp>
      <p:sp>
        <p:nvSpPr>
          <p:cNvPr id="5" name="Text Placeholder 4"/>
          <p:cNvSpPr>
            <a:spLocks noGrp="1"/>
          </p:cNvSpPr>
          <p:nvPr>
            <p:ph type="body" idx="1"/>
          </p:nvPr>
        </p:nvSpPr>
        <p:spPr/>
        <p:txBody>
          <a:bodyPr>
            <a:normAutofit/>
          </a:bodyPr>
          <a:lstStyle/>
          <a:p>
            <a:r>
              <a:rPr lang="tr-TR" sz="2800" i="1" dirty="0" err="1" smtClean="0">
                <a:solidFill>
                  <a:srgbClr val="002060"/>
                </a:solidFill>
              </a:rPr>
              <a:t>Conventional</a:t>
            </a:r>
            <a:r>
              <a:rPr lang="tr-TR" sz="2800" i="1" dirty="0" smtClean="0">
                <a:solidFill>
                  <a:srgbClr val="002060"/>
                </a:solidFill>
              </a:rPr>
              <a:t> Finance</a:t>
            </a:r>
            <a:endParaRPr lang="tr-TR" sz="2800" i="1" dirty="0">
              <a:solidFill>
                <a:srgbClr val="002060"/>
              </a:solidFill>
            </a:endParaRPr>
          </a:p>
        </p:txBody>
      </p:sp>
      <p:sp>
        <p:nvSpPr>
          <p:cNvPr id="6" name="Content Placeholder 5"/>
          <p:cNvSpPr>
            <a:spLocks noGrp="1"/>
          </p:cNvSpPr>
          <p:nvPr>
            <p:ph sz="half" idx="2"/>
          </p:nvPr>
        </p:nvSpPr>
        <p:spPr/>
        <p:txBody>
          <a:bodyPr/>
          <a:lstStyle/>
          <a:p>
            <a:r>
              <a:rPr lang="tr-TR" i="1" dirty="0" smtClean="0">
                <a:solidFill>
                  <a:srgbClr val="FF0000"/>
                </a:solidFill>
              </a:rPr>
              <a:t>UN-SDG</a:t>
            </a:r>
          </a:p>
          <a:p>
            <a:r>
              <a:rPr lang="tr-TR" i="1" dirty="0" err="1" smtClean="0">
                <a:solidFill>
                  <a:srgbClr val="FF0000"/>
                </a:solidFill>
              </a:rPr>
              <a:t>Principles</a:t>
            </a:r>
            <a:r>
              <a:rPr lang="tr-TR" i="1" dirty="0" smtClean="0">
                <a:solidFill>
                  <a:srgbClr val="FF0000"/>
                </a:solidFill>
              </a:rPr>
              <a:t> of </a:t>
            </a:r>
            <a:r>
              <a:rPr lang="tr-TR" i="1" dirty="0" err="1" smtClean="0">
                <a:solidFill>
                  <a:srgbClr val="FF0000"/>
                </a:solidFill>
              </a:rPr>
              <a:t>Responsible</a:t>
            </a:r>
            <a:r>
              <a:rPr lang="tr-TR" i="1" dirty="0" smtClean="0">
                <a:solidFill>
                  <a:srgbClr val="FF0000"/>
                </a:solidFill>
              </a:rPr>
              <a:t> </a:t>
            </a:r>
            <a:r>
              <a:rPr lang="tr-TR" i="1" dirty="0" err="1" smtClean="0">
                <a:solidFill>
                  <a:srgbClr val="FF0000"/>
                </a:solidFill>
              </a:rPr>
              <a:t>Investment</a:t>
            </a:r>
            <a:endParaRPr lang="tr-TR" i="1" dirty="0" smtClean="0">
              <a:solidFill>
                <a:srgbClr val="FF0000"/>
              </a:solidFill>
            </a:endParaRPr>
          </a:p>
          <a:p>
            <a:r>
              <a:rPr lang="tr-TR" i="1" dirty="0" err="1" smtClean="0">
                <a:solidFill>
                  <a:srgbClr val="FF0000"/>
                </a:solidFill>
              </a:rPr>
              <a:t>Sustainability</a:t>
            </a:r>
            <a:r>
              <a:rPr lang="tr-TR" i="1" dirty="0" smtClean="0">
                <a:solidFill>
                  <a:srgbClr val="FF0000"/>
                </a:solidFill>
              </a:rPr>
              <a:t> Accounting </a:t>
            </a:r>
            <a:r>
              <a:rPr lang="tr-TR" i="1" dirty="0" err="1" smtClean="0">
                <a:solidFill>
                  <a:srgbClr val="FF0000"/>
                </a:solidFill>
              </a:rPr>
              <a:t>Standards</a:t>
            </a:r>
            <a:r>
              <a:rPr lang="tr-TR" i="1" dirty="0" smtClean="0">
                <a:solidFill>
                  <a:srgbClr val="FF0000"/>
                </a:solidFill>
              </a:rPr>
              <a:t> Board</a:t>
            </a:r>
          </a:p>
          <a:p>
            <a:r>
              <a:rPr lang="tr-TR" i="1" dirty="0" smtClean="0">
                <a:solidFill>
                  <a:srgbClr val="FF0000"/>
                </a:solidFill>
              </a:rPr>
              <a:t>Global </a:t>
            </a:r>
            <a:r>
              <a:rPr lang="tr-TR" i="1" dirty="0" err="1" smtClean="0">
                <a:solidFill>
                  <a:srgbClr val="FF0000"/>
                </a:solidFill>
              </a:rPr>
              <a:t>Reporting</a:t>
            </a:r>
            <a:r>
              <a:rPr lang="tr-TR" i="1" dirty="0" smtClean="0">
                <a:solidFill>
                  <a:srgbClr val="FF0000"/>
                </a:solidFill>
              </a:rPr>
              <a:t> </a:t>
            </a:r>
            <a:r>
              <a:rPr lang="tr-TR" i="1" dirty="0" err="1" smtClean="0">
                <a:solidFill>
                  <a:srgbClr val="FF0000"/>
                </a:solidFill>
              </a:rPr>
              <a:t>Initiative</a:t>
            </a:r>
            <a:endParaRPr lang="tr-TR" i="1" dirty="0">
              <a:solidFill>
                <a:srgbClr val="FF0000"/>
              </a:solidFill>
            </a:endParaRPr>
          </a:p>
        </p:txBody>
      </p:sp>
      <p:sp>
        <p:nvSpPr>
          <p:cNvPr id="7" name="Text Placeholder 6"/>
          <p:cNvSpPr>
            <a:spLocks noGrp="1"/>
          </p:cNvSpPr>
          <p:nvPr>
            <p:ph type="body" sz="quarter" idx="3"/>
          </p:nvPr>
        </p:nvSpPr>
        <p:spPr/>
        <p:txBody>
          <a:bodyPr>
            <a:normAutofit/>
          </a:bodyPr>
          <a:lstStyle/>
          <a:p>
            <a:r>
              <a:rPr lang="tr-TR" sz="2800" i="1" dirty="0" err="1" smtClean="0">
                <a:solidFill>
                  <a:srgbClr val="00B050"/>
                </a:solidFill>
              </a:rPr>
              <a:t>Islamic</a:t>
            </a:r>
            <a:r>
              <a:rPr lang="tr-TR" sz="2800" i="1" dirty="0" smtClean="0">
                <a:solidFill>
                  <a:srgbClr val="00B050"/>
                </a:solidFill>
              </a:rPr>
              <a:t> Finance</a:t>
            </a:r>
            <a:endParaRPr lang="tr-TR" sz="2800" i="1" dirty="0">
              <a:solidFill>
                <a:srgbClr val="00B050"/>
              </a:solidFill>
            </a:endParaRPr>
          </a:p>
        </p:txBody>
      </p:sp>
      <p:sp>
        <p:nvSpPr>
          <p:cNvPr id="8" name="Content Placeholder 7"/>
          <p:cNvSpPr>
            <a:spLocks noGrp="1"/>
          </p:cNvSpPr>
          <p:nvPr>
            <p:ph sz="quarter" idx="4"/>
          </p:nvPr>
        </p:nvSpPr>
        <p:spPr/>
        <p:txBody>
          <a:bodyPr/>
          <a:lstStyle/>
          <a:p>
            <a:r>
              <a:rPr lang="tr-TR" i="1" dirty="0" err="1" smtClean="0">
                <a:solidFill>
                  <a:srgbClr val="7030A0"/>
                </a:solidFill>
              </a:rPr>
              <a:t>Maqasid</a:t>
            </a:r>
            <a:r>
              <a:rPr lang="tr-TR" i="1" dirty="0" smtClean="0">
                <a:solidFill>
                  <a:srgbClr val="7030A0"/>
                </a:solidFill>
              </a:rPr>
              <a:t> al </a:t>
            </a:r>
            <a:r>
              <a:rPr lang="tr-TR" i="1" dirty="0" err="1" smtClean="0">
                <a:solidFill>
                  <a:srgbClr val="7030A0"/>
                </a:solidFill>
              </a:rPr>
              <a:t>Sharia</a:t>
            </a:r>
            <a:endParaRPr lang="tr-TR" i="1" dirty="0" smtClean="0">
              <a:solidFill>
                <a:srgbClr val="7030A0"/>
              </a:solidFill>
            </a:endParaRPr>
          </a:p>
          <a:p>
            <a:r>
              <a:rPr lang="tr-TR" i="1" dirty="0" err="1">
                <a:solidFill>
                  <a:srgbClr val="7030A0"/>
                </a:solidFill>
              </a:rPr>
              <a:t>Responsible</a:t>
            </a:r>
            <a:r>
              <a:rPr lang="tr-TR" i="1" dirty="0">
                <a:solidFill>
                  <a:srgbClr val="7030A0"/>
                </a:solidFill>
              </a:rPr>
              <a:t> Finance </a:t>
            </a:r>
            <a:r>
              <a:rPr lang="tr-TR" i="1" dirty="0" err="1">
                <a:solidFill>
                  <a:srgbClr val="7030A0"/>
                </a:solidFill>
              </a:rPr>
              <a:t>Institute</a:t>
            </a:r>
            <a:r>
              <a:rPr lang="tr-TR" i="1" dirty="0">
                <a:solidFill>
                  <a:srgbClr val="7030A0"/>
                </a:solidFill>
              </a:rPr>
              <a:t> </a:t>
            </a:r>
            <a:r>
              <a:rPr lang="tr-TR" i="1" dirty="0" smtClean="0">
                <a:solidFill>
                  <a:srgbClr val="7030A0"/>
                </a:solidFill>
              </a:rPr>
              <a:t>Foundation</a:t>
            </a:r>
          </a:p>
          <a:p>
            <a:r>
              <a:rPr lang="tr-TR" i="1" dirty="0" err="1" smtClean="0">
                <a:solidFill>
                  <a:srgbClr val="7030A0"/>
                </a:solidFill>
              </a:rPr>
              <a:t>Socially</a:t>
            </a:r>
            <a:r>
              <a:rPr lang="tr-TR" i="1" dirty="0" smtClean="0">
                <a:solidFill>
                  <a:srgbClr val="7030A0"/>
                </a:solidFill>
              </a:rPr>
              <a:t> </a:t>
            </a:r>
            <a:r>
              <a:rPr lang="tr-TR" i="1" dirty="0" err="1" smtClean="0">
                <a:solidFill>
                  <a:srgbClr val="7030A0"/>
                </a:solidFill>
              </a:rPr>
              <a:t>Responsible</a:t>
            </a:r>
            <a:r>
              <a:rPr lang="tr-TR" i="1" dirty="0" smtClean="0">
                <a:solidFill>
                  <a:srgbClr val="7030A0"/>
                </a:solidFill>
              </a:rPr>
              <a:t> </a:t>
            </a:r>
            <a:r>
              <a:rPr lang="tr-TR" i="1" dirty="0" err="1" smtClean="0">
                <a:solidFill>
                  <a:srgbClr val="7030A0"/>
                </a:solidFill>
              </a:rPr>
              <a:t>Investment</a:t>
            </a:r>
            <a:r>
              <a:rPr lang="tr-TR" i="1" dirty="0" smtClean="0">
                <a:solidFill>
                  <a:srgbClr val="7030A0"/>
                </a:solidFill>
              </a:rPr>
              <a:t> </a:t>
            </a:r>
            <a:r>
              <a:rPr lang="tr-TR" i="1" dirty="0" err="1" smtClean="0">
                <a:solidFill>
                  <a:srgbClr val="7030A0"/>
                </a:solidFill>
              </a:rPr>
              <a:t>and</a:t>
            </a:r>
            <a:r>
              <a:rPr lang="tr-TR" i="1" dirty="0" smtClean="0">
                <a:solidFill>
                  <a:srgbClr val="7030A0"/>
                </a:solidFill>
              </a:rPr>
              <a:t> </a:t>
            </a:r>
            <a:r>
              <a:rPr lang="tr-TR" i="1" dirty="0" err="1" smtClean="0">
                <a:solidFill>
                  <a:srgbClr val="7030A0"/>
                </a:solidFill>
              </a:rPr>
              <a:t>The</a:t>
            </a:r>
            <a:r>
              <a:rPr lang="tr-TR" i="1" dirty="0" smtClean="0">
                <a:solidFill>
                  <a:srgbClr val="7030A0"/>
                </a:solidFill>
              </a:rPr>
              <a:t> Case </a:t>
            </a:r>
            <a:r>
              <a:rPr lang="tr-TR" i="1" dirty="0" err="1" smtClean="0">
                <a:solidFill>
                  <a:srgbClr val="7030A0"/>
                </a:solidFill>
              </a:rPr>
              <a:t>for</a:t>
            </a:r>
            <a:r>
              <a:rPr lang="tr-TR" i="1" dirty="0" smtClean="0">
                <a:solidFill>
                  <a:srgbClr val="7030A0"/>
                </a:solidFill>
              </a:rPr>
              <a:t> </a:t>
            </a:r>
            <a:r>
              <a:rPr lang="tr-TR" i="1" dirty="0" err="1" smtClean="0">
                <a:solidFill>
                  <a:srgbClr val="7030A0"/>
                </a:solidFill>
              </a:rPr>
              <a:t>Islamic</a:t>
            </a:r>
            <a:r>
              <a:rPr lang="tr-TR" i="1" dirty="0" smtClean="0">
                <a:solidFill>
                  <a:srgbClr val="7030A0"/>
                </a:solidFill>
              </a:rPr>
              <a:t> </a:t>
            </a:r>
            <a:r>
              <a:rPr lang="tr-TR" i="1" dirty="0" err="1" smtClean="0">
                <a:solidFill>
                  <a:srgbClr val="7030A0"/>
                </a:solidFill>
              </a:rPr>
              <a:t>Investment</a:t>
            </a:r>
            <a:endParaRPr lang="tr-TR" i="1" dirty="0">
              <a:solidFill>
                <a:srgbClr val="7030A0"/>
              </a:solidFill>
            </a:endParaRPr>
          </a:p>
        </p:txBody>
      </p:sp>
    </p:spTree>
    <p:extLst>
      <p:ext uri="{BB962C8B-B14F-4D97-AF65-F5344CB8AC3E}">
        <p14:creationId xmlns:p14="http://schemas.microsoft.com/office/powerpoint/2010/main" val="41497253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dirty="0" smtClean="0"/>
              <a:t>CONVENTIONAL FINANCE</a:t>
            </a:r>
            <a:endParaRPr lang="tr-TR" dirty="0"/>
          </a:p>
        </p:txBody>
      </p:sp>
      <p:sp>
        <p:nvSpPr>
          <p:cNvPr id="4" name="Subtitle 3"/>
          <p:cNvSpPr>
            <a:spLocks noGrp="1"/>
          </p:cNvSpPr>
          <p:nvPr>
            <p:ph type="subTitle" idx="1"/>
          </p:nvPr>
        </p:nvSpPr>
        <p:spPr/>
        <p:txBody>
          <a:bodyPr/>
          <a:lstStyle/>
          <a:p>
            <a:endParaRPr lang="tr-TR" dirty="0" smtClean="0"/>
          </a:p>
          <a:p>
            <a:r>
              <a:rPr lang="tr-TR" sz="5400" b="1" i="1" dirty="0" err="1" smtClean="0">
                <a:solidFill>
                  <a:srgbClr val="00B050"/>
                </a:solidFill>
              </a:rPr>
              <a:t>By</a:t>
            </a:r>
            <a:r>
              <a:rPr lang="tr-TR" sz="5400" b="1" i="1" dirty="0" smtClean="0">
                <a:solidFill>
                  <a:srgbClr val="00B050"/>
                </a:solidFill>
              </a:rPr>
              <a:t> </a:t>
            </a:r>
            <a:r>
              <a:rPr lang="tr-TR" sz="5400" b="1" i="1" dirty="0" err="1" smtClean="0">
                <a:solidFill>
                  <a:srgbClr val="00B050"/>
                </a:solidFill>
              </a:rPr>
              <a:t>Conscience</a:t>
            </a:r>
            <a:endParaRPr lang="tr-TR" sz="5400" b="1" i="1" dirty="0">
              <a:solidFill>
                <a:srgbClr val="00B050"/>
              </a:solidFill>
            </a:endParaRPr>
          </a:p>
        </p:txBody>
      </p:sp>
    </p:spTree>
    <p:extLst>
      <p:ext uri="{BB962C8B-B14F-4D97-AF65-F5344CB8AC3E}">
        <p14:creationId xmlns:p14="http://schemas.microsoft.com/office/powerpoint/2010/main" val="40343742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r-TR" sz="3600" b="1" u="sng" dirty="0"/>
              <a:t>U.N. SUSTAINABLE DEVELOPMENT GOALS</a:t>
            </a:r>
            <a:br>
              <a:rPr lang="tr-TR" sz="3600" b="1" u="sng" dirty="0"/>
            </a:br>
            <a:endParaRPr lang="tr-TR" sz="3600" b="1" u="sng" dirty="0"/>
          </a:p>
        </p:txBody>
      </p:sp>
      <p:sp>
        <p:nvSpPr>
          <p:cNvPr id="3" name="Content Placeholder 2"/>
          <p:cNvSpPr>
            <a:spLocks noGrp="1"/>
          </p:cNvSpPr>
          <p:nvPr>
            <p:ph idx="1"/>
          </p:nvPr>
        </p:nvSpPr>
        <p:spPr/>
        <p:txBody>
          <a:bodyPr/>
          <a:lstStyle/>
          <a:p>
            <a:pPr marL="0" indent="0" algn="ctr">
              <a:buNone/>
            </a:pPr>
            <a:r>
              <a:rPr lang="tr-TR" b="1" dirty="0" err="1">
                <a:solidFill>
                  <a:srgbClr val="7030A0"/>
                </a:solidFill>
              </a:rPr>
              <a:t>T</a:t>
            </a:r>
            <a:r>
              <a:rPr lang="tr-TR" b="1" dirty="0" err="1" smtClean="0">
                <a:solidFill>
                  <a:srgbClr val="7030A0"/>
                </a:solidFill>
              </a:rPr>
              <a:t>he</a:t>
            </a:r>
            <a:r>
              <a:rPr lang="tr-TR" b="1" dirty="0" smtClean="0">
                <a:solidFill>
                  <a:srgbClr val="7030A0"/>
                </a:solidFill>
              </a:rPr>
              <a:t> 2030 </a:t>
            </a:r>
            <a:r>
              <a:rPr lang="tr-TR" b="1" dirty="0" err="1">
                <a:solidFill>
                  <a:srgbClr val="7030A0"/>
                </a:solidFill>
              </a:rPr>
              <a:t>A</a:t>
            </a:r>
            <a:r>
              <a:rPr lang="tr-TR" b="1" dirty="0" err="1" smtClean="0">
                <a:solidFill>
                  <a:srgbClr val="7030A0"/>
                </a:solidFill>
              </a:rPr>
              <a:t>genda</a:t>
            </a:r>
            <a:r>
              <a:rPr lang="tr-TR" b="1" dirty="0" smtClean="0">
                <a:solidFill>
                  <a:srgbClr val="7030A0"/>
                </a:solidFill>
              </a:rPr>
              <a:t> </a:t>
            </a:r>
            <a:r>
              <a:rPr lang="tr-TR" b="1" dirty="0" err="1" smtClean="0">
                <a:solidFill>
                  <a:srgbClr val="7030A0"/>
                </a:solidFill>
              </a:rPr>
              <a:t>for</a:t>
            </a:r>
            <a:r>
              <a:rPr lang="tr-TR" b="1" dirty="0" smtClean="0">
                <a:solidFill>
                  <a:srgbClr val="7030A0"/>
                </a:solidFill>
              </a:rPr>
              <a:t> </a:t>
            </a:r>
            <a:r>
              <a:rPr lang="tr-TR" b="1" dirty="0" err="1" smtClean="0">
                <a:solidFill>
                  <a:srgbClr val="7030A0"/>
                </a:solidFill>
              </a:rPr>
              <a:t>Sustainable</a:t>
            </a:r>
            <a:r>
              <a:rPr lang="tr-TR" b="1" dirty="0" smtClean="0">
                <a:solidFill>
                  <a:srgbClr val="7030A0"/>
                </a:solidFill>
              </a:rPr>
              <a:t> Development </a:t>
            </a:r>
          </a:p>
          <a:p>
            <a:pPr marL="0" indent="0" algn="ctr">
              <a:buNone/>
            </a:pPr>
            <a:endParaRPr lang="tr-TR" b="1" dirty="0" smtClean="0">
              <a:solidFill>
                <a:srgbClr val="7030A0"/>
              </a:solidFill>
            </a:endParaRPr>
          </a:p>
          <a:p>
            <a:pPr marL="0" indent="0" algn="ctr">
              <a:buNone/>
            </a:pPr>
            <a:r>
              <a:rPr lang="tr-TR" b="1" i="1" dirty="0" smtClean="0">
                <a:solidFill>
                  <a:srgbClr val="C00000"/>
                </a:solidFill>
              </a:rPr>
              <a:t>17 </a:t>
            </a:r>
            <a:r>
              <a:rPr lang="tr-TR" b="1" i="1" dirty="0" err="1" smtClean="0">
                <a:solidFill>
                  <a:srgbClr val="C00000"/>
                </a:solidFill>
              </a:rPr>
              <a:t>Goals</a:t>
            </a:r>
            <a:r>
              <a:rPr lang="tr-TR" b="1" i="1" dirty="0" smtClean="0">
                <a:solidFill>
                  <a:srgbClr val="C00000"/>
                </a:solidFill>
              </a:rPr>
              <a:t> of </a:t>
            </a:r>
            <a:r>
              <a:rPr lang="tr-TR" b="1" i="1" dirty="0" err="1" smtClean="0">
                <a:solidFill>
                  <a:srgbClr val="C00000"/>
                </a:solidFill>
              </a:rPr>
              <a:t>Sustainable</a:t>
            </a:r>
            <a:r>
              <a:rPr lang="tr-TR" b="1" i="1" dirty="0" smtClean="0">
                <a:solidFill>
                  <a:srgbClr val="C00000"/>
                </a:solidFill>
              </a:rPr>
              <a:t> Development  </a:t>
            </a:r>
          </a:p>
          <a:p>
            <a:pPr marL="0" indent="0" algn="ctr">
              <a:buNone/>
            </a:pPr>
            <a:r>
              <a:rPr lang="tr-TR" i="1" dirty="0" err="1" smtClean="0">
                <a:solidFill>
                  <a:srgbClr val="0070C0"/>
                </a:solidFill>
              </a:rPr>
              <a:t>adopted</a:t>
            </a:r>
            <a:r>
              <a:rPr lang="tr-TR" i="1" dirty="0" smtClean="0">
                <a:solidFill>
                  <a:srgbClr val="0070C0"/>
                </a:solidFill>
              </a:rPr>
              <a:t> </a:t>
            </a:r>
            <a:r>
              <a:rPr lang="tr-TR" i="1" dirty="0" err="1" smtClean="0">
                <a:solidFill>
                  <a:srgbClr val="0070C0"/>
                </a:solidFill>
              </a:rPr>
              <a:t>by</a:t>
            </a:r>
            <a:r>
              <a:rPr lang="tr-TR" i="1" dirty="0" smtClean="0">
                <a:solidFill>
                  <a:srgbClr val="0070C0"/>
                </a:solidFill>
              </a:rPr>
              <a:t> </a:t>
            </a:r>
            <a:r>
              <a:rPr lang="tr-TR" i="1" dirty="0" err="1" smtClean="0">
                <a:solidFill>
                  <a:srgbClr val="0070C0"/>
                </a:solidFill>
              </a:rPr>
              <a:t>world</a:t>
            </a:r>
            <a:r>
              <a:rPr lang="tr-TR" i="1" dirty="0" smtClean="0">
                <a:solidFill>
                  <a:srgbClr val="0070C0"/>
                </a:solidFill>
              </a:rPr>
              <a:t> </a:t>
            </a:r>
            <a:r>
              <a:rPr lang="tr-TR" i="1" dirty="0" err="1" smtClean="0">
                <a:solidFill>
                  <a:srgbClr val="0070C0"/>
                </a:solidFill>
              </a:rPr>
              <a:t>leaders</a:t>
            </a:r>
            <a:r>
              <a:rPr lang="tr-TR" i="1" dirty="0" smtClean="0">
                <a:solidFill>
                  <a:srgbClr val="0070C0"/>
                </a:solidFill>
              </a:rPr>
              <a:t> in </a:t>
            </a:r>
            <a:r>
              <a:rPr lang="tr-TR" i="1" dirty="0" err="1" smtClean="0">
                <a:solidFill>
                  <a:srgbClr val="0070C0"/>
                </a:solidFill>
              </a:rPr>
              <a:t>September</a:t>
            </a:r>
            <a:r>
              <a:rPr lang="tr-TR" i="1" dirty="0" smtClean="0">
                <a:solidFill>
                  <a:srgbClr val="0070C0"/>
                </a:solidFill>
              </a:rPr>
              <a:t> 2015 at UN </a:t>
            </a:r>
            <a:r>
              <a:rPr lang="tr-TR" i="1" dirty="0" err="1" smtClean="0">
                <a:solidFill>
                  <a:srgbClr val="0070C0"/>
                </a:solidFill>
              </a:rPr>
              <a:t>Summit</a:t>
            </a:r>
            <a:r>
              <a:rPr lang="tr-TR" i="1" dirty="0" smtClean="0">
                <a:solidFill>
                  <a:srgbClr val="0070C0"/>
                </a:solidFill>
              </a:rPr>
              <a:t>, </a:t>
            </a:r>
            <a:r>
              <a:rPr lang="tr-TR" i="1" dirty="0" err="1" smtClean="0">
                <a:solidFill>
                  <a:srgbClr val="0070C0"/>
                </a:solidFill>
              </a:rPr>
              <a:t>officially</a:t>
            </a:r>
            <a:r>
              <a:rPr lang="tr-TR" i="1" dirty="0" smtClean="0">
                <a:solidFill>
                  <a:srgbClr val="0070C0"/>
                </a:solidFill>
              </a:rPr>
              <a:t> </a:t>
            </a:r>
            <a:r>
              <a:rPr lang="tr-TR" i="1" dirty="0" err="1" smtClean="0">
                <a:solidFill>
                  <a:srgbClr val="0070C0"/>
                </a:solidFill>
              </a:rPr>
              <a:t>came</a:t>
            </a:r>
            <a:r>
              <a:rPr lang="tr-TR" i="1" dirty="0" smtClean="0">
                <a:solidFill>
                  <a:srgbClr val="0070C0"/>
                </a:solidFill>
              </a:rPr>
              <a:t> </a:t>
            </a:r>
            <a:r>
              <a:rPr lang="tr-TR" i="1" dirty="0" err="1" smtClean="0">
                <a:solidFill>
                  <a:srgbClr val="0070C0"/>
                </a:solidFill>
              </a:rPr>
              <a:t>into</a:t>
            </a:r>
            <a:r>
              <a:rPr lang="tr-TR" i="1" dirty="0" smtClean="0">
                <a:solidFill>
                  <a:srgbClr val="0070C0"/>
                </a:solidFill>
              </a:rPr>
              <a:t> </a:t>
            </a:r>
            <a:r>
              <a:rPr lang="tr-TR" i="1" dirty="0" err="1" smtClean="0">
                <a:solidFill>
                  <a:srgbClr val="0070C0"/>
                </a:solidFill>
              </a:rPr>
              <a:t>force</a:t>
            </a:r>
            <a:endParaRPr lang="tr-TR" i="1" dirty="0">
              <a:solidFill>
                <a:srgbClr val="0070C0"/>
              </a:solidFill>
            </a:endParaRPr>
          </a:p>
          <a:p>
            <a:pPr marL="0" indent="0" algn="ctr">
              <a:buNone/>
            </a:pPr>
            <a:r>
              <a:rPr lang="tr-TR" i="1" dirty="0" err="1" smtClean="0">
                <a:solidFill>
                  <a:srgbClr val="0070C0"/>
                </a:solidFill>
              </a:rPr>
              <a:t>by</a:t>
            </a:r>
            <a:r>
              <a:rPr lang="tr-TR" i="1" dirty="0" smtClean="0">
                <a:solidFill>
                  <a:srgbClr val="0070C0"/>
                </a:solidFill>
              </a:rPr>
              <a:t> </a:t>
            </a:r>
            <a:r>
              <a:rPr lang="tr-TR" i="1" dirty="0">
                <a:solidFill>
                  <a:srgbClr val="0070C0"/>
                </a:solidFill>
              </a:rPr>
              <a:t>Jan.1,2016 </a:t>
            </a:r>
          </a:p>
          <a:p>
            <a:pPr marL="0" indent="0" algn="ctr">
              <a:buNone/>
            </a:pPr>
            <a:endParaRPr lang="tr-TR" dirty="0" smtClean="0"/>
          </a:p>
          <a:p>
            <a:pPr marL="0" indent="0" algn="ctr">
              <a:buNone/>
            </a:pPr>
            <a:endParaRPr lang="tr-TR" dirty="0"/>
          </a:p>
        </p:txBody>
      </p:sp>
    </p:spTree>
    <p:extLst>
      <p:ext uri="{BB962C8B-B14F-4D97-AF65-F5344CB8AC3E}">
        <p14:creationId xmlns:p14="http://schemas.microsoft.com/office/powerpoint/2010/main" val="42898237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 Povert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836712"/>
            <a:ext cx="140017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Zero Hung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9687" y="836712"/>
            <a:ext cx="140017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ood Health and Well-Be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3905" y="1196752"/>
            <a:ext cx="140017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Quality educat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64080" y="597307"/>
            <a:ext cx="140017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Gender Equalit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19779" y="836712"/>
            <a:ext cx="140017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lean water and sanitati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07157" y="764704"/>
            <a:ext cx="140017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Affordable and clean energ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0332" y="2617008"/>
            <a:ext cx="140017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Decent work and economic growth"/>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23344" y="2561433"/>
            <a:ext cx="140017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Industry, innovation and infrastructur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31840" y="2617008"/>
            <a:ext cx="140017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Reduced inequalitie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48613" y="2542163"/>
            <a:ext cx="140017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Sustainable cities and communities"/>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004031" y="2627894"/>
            <a:ext cx="140017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Responsible consumption and production"/>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219954" y="2630348"/>
            <a:ext cx="140017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Climate Action"/>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44196" y="4581128"/>
            <a:ext cx="140017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Life below wate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979712" y="4725144"/>
            <a:ext cx="140017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Life on land"/>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557126" y="4725144"/>
            <a:ext cx="140017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Peace, justice and strong institutions"/>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248700" y="4725143"/>
            <a:ext cx="140017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Sustainable development goals"/>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63800" y="-146275"/>
            <a:ext cx="1400175" cy="134302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Partnerships for the goals"/>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235120" y="4869160"/>
            <a:ext cx="1400175" cy="140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5363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What is Responsible Investment (RI)?</a:t>
            </a:r>
            <a:r>
              <a:rPr lang="en-US" dirty="0"/>
              <a:t/>
            </a:r>
            <a:br>
              <a:rPr lang="en-US" dirty="0"/>
            </a:br>
            <a:endParaRPr lang="tr-TR"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a:t>
            </a:r>
            <a:r>
              <a:rPr lang="en-US" b="1" i="1" dirty="0" smtClean="0">
                <a:solidFill>
                  <a:srgbClr val="C00000"/>
                </a:solidFill>
              </a:rPr>
              <a:t>RI </a:t>
            </a:r>
            <a:r>
              <a:rPr lang="en-US" b="1" i="1" dirty="0">
                <a:solidFill>
                  <a:srgbClr val="C00000"/>
                </a:solidFill>
              </a:rPr>
              <a:t>incorporates an active consideration of </a:t>
            </a:r>
            <a:r>
              <a:rPr lang="en-US" sz="3600" b="1" i="1" u="sng" dirty="0">
                <a:solidFill>
                  <a:srgbClr val="C00000"/>
                </a:solidFill>
              </a:rPr>
              <a:t>environmental, social and corporate governance (ESG) factors </a:t>
            </a:r>
            <a:r>
              <a:rPr lang="en-US" b="1" i="1" dirty="0">
                <a:solidFill>
                  <a:srgbClr val="C00000"/>
                </a:solidFill>
              </a:rPr>
              <a:t>within investment decision making and ownership practices.</a:t>
            </a:r>
          </a:p>
          <a:p>
            <a:pPr marL="0" indent="0">
              <a:buNone/>
            </a:pPr>
            <a:r>
              <a:rPr lang="tr-TR" dirty="0"/>
              <a:t>•</a:t>
            </a:r>
            <a:r>
              <a:rPr lang="tr-TR" b="1" dirty="0" err="1"/>
              <a:t>What</a:t>
            </a:r>
            <a:r>
              <a:rPr lang="tr-TR" b="1" dirty="0"/>
              <a:t> is ESG?</a:t>
            </a:r>
            <a:endParaRPr lang="tr-TR" dirty="0"/>
          </a:p>
          <a:p>
            <a:pPr marL="0" indent="0">
              <a:buNone/>
            </a:pPr>
            <a:r>
              <a:rPr lang="en-US" dirty="0"/>
              <a:t>–ESG is an acronym, used globally, describing the so-called corporate governance triple bottom line, namely </a:t>
            </a:r>
            <a:r>
              <a:rPr lang="en-US" sz="3600" u="sng" dirty="0">
                <a:solidFill>
                  <a:srgbClr val="002060"/>
                </a:solidFill>
              </a:rPr>
              <a:t>environment, social matters and governance.</a:t>
            </a:r>
            <a:endParaRPr lang="en-US" u="sng" dirty="0">
              <a:solidFill>
                <a:srgbClr val="002060"/>
              </a:solidFill>
            </a:endParaRPr>
          </a:p>
          <a:p>
            <a:pPr marL="0" indent="0">
              <a:buNone/>
            </a:pPr>
            <a:r>
              <a:rPr lang="en-US" dirty="0">
                <a:solidFill>
                  <a:srgbClr val="7030A0"/>
                </a:solidFill>
              </a:rPr>
              <a:t>•</a:t>
            </a:r>
            <a:r>
              <a:rPr lang="en-US" b="1" dirty="0">
                <a:solidFill>
                  <a:srgbClr val="7030A0"/>
                </a:solidFill>
              </a:rPr>
              <a:t>What is the objective of the UN PRI?</a:t>
            </a:r>
            <a:endParaRPr lang="en-US" dirty="0">
              <a:solidFill>
                <a:srgbClr val="7030A0"/>
              </a:solidFill>
            </a:endParaRPr>
          </a:p>
          <a:p>
            <a:pPr marL="0" indent="0">
              <a:buNone/>
            </a:pPr>
            <a:r>
              <a:rPr lang="en-US" dirty="0">
                <a:solidFill>
                  <a:srgbClr val="7030A0"/>
                </a:solidFill>
              </a:rPr>
              <a:t>–</a:t>
            </a:r>
            <a:r>
              <a:rPr lang="en-US" b="1" i="1" dirty="0">
                <a:solidFill>
                  <a:srgbClr val="7030A0"/>
                </a:solidFill>
              </a:rPr>
              <a:t>To implement a set of global principles that facilitates the integration of environmental, social and governance (ESG) factors into mainstream investment decision-making and ownership practices.</a:t>
            </a:r>
          </a:p>
          <a:p>
            <a:pPr marL="0" indent="0">
              <a:buNone/>
            </a:pPr>
            <a:endParaRPr lang="tr-TR" dirty="0">
              <a:solidFill>
                <a:srgbClr val="7030A0"/>
              </a:solidFill>
            </a:endParaRPr>
          </a:p>
        </p:txBody>
      </p:sp>
    </p:spTree>
    <p:extLst>
      <p:ext uri="{BB962C8B-B14F-4D97-AF65-F5344CB8AC3E}">
        <p14:creationId xmlns:p14="http://schemas.microsoft.com/office/powerpoint/2010/main" val="37199642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How can RI create investment value?</a:t>
            </a:r>
            <a:r>
              <a:rPr lang="en-US" dirty="0"/>
              <a:t/>
            </a:r>
            <a:br>
              <a:rPr lang="en-US" dirty="0"/>
            </a:br>
            <a:endParaRPr lang="tr-TR"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a:t>
            </a:r>
            <a:r>
              <a:rPr lang="en-US" dirty="0"/>
              <a:t>RI helps identify ESG-related risks as well as opportunities</a:t>
            </a:r>
          </a:p>
          <a:p>
            <a:pPr marL="0" indent="0">
              <a:buNone/>
            </a:pPr>
            <a:r>
              <a:rPr lang="en-US" dirty="0"/>
              <a:t>•Lengthening the investment horizon can enhance long-term value</a:t>
            </a:r>
          </a:p>
          <a:p>
            <a:pPr marL="0" indent="0">
              <a:buNone/>
            </a:pPr>
            <a:r>
              <a:rPr lang="en-US" dirty="0"/>
              <a:t>•</a:t>
            </a:r>
            <a:r>
              <a:rPr lang="en-US" b="1" i="1" dirty="0">
                <a:solidFill>
                  <a:srgbClr val="7030A0"/>
                </a:solidFill>
              </a:rPr>
              <a:t>Strong ESG performance can result in new opportunities and reduced risks for investee firms</a:t>
            </a:r>
          </a:p>
          <a:p>
            <a:pPr marL="0" indent="0">
              <a:buNone/>
            </a:pPr>
            <a:r>
              <a:rPr lang="en-US" dirty="0"/>
              <a:t>•Macro issues such as climate change or corruption can impact performance of the economy as a whole and are therefore material to entire portfolios</a:t>
            </a:r>
          </a:p>
          <a:p>
            <a:pPr marL="0" indent="0">
              <a:buNone/>
            </a:pPr>
            <a:r>
              <a:rPr lang="en-US" dirty="0"/>
              <a:t>•Active ownership is important to protect and strengthen investments</a:t>
            </a:r>
          </a:p>
          <a:p>
            <a:endParaRPr lang="tr-TR" dirty="0"/>
          </a:p>
        </p:txBody>
      </p:sp>
    </p:spTree>
    <p:extLst>
      <p:ext uri="{BB962C8B-B14F-4D97-AF65-F5344CB8AC3E}">
        <p14:creationId xmlns:p14="http://schemas.microsoft.com/office/powerpoint/2010/main" val="25274595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r-TR" sz="3600" b="1" dirty="0" smtClean="0"/>
              <a:t/>
            </a:r>
            <a:br>
              <a:rPr lang="tr-TR" sz="3600" b="1" dirty="0" smtClean="0"/>
            </a:br>
            <a:r>
              <a:rPr lang="en-US" sz="3600" b="1" dirty="0" smtClean="0"/>
              <a:t>WHAT IS THE </a:t>
            </a:r>
            <a:r>
              <a:rPr lang="en-US" sz="3600" b="1" dirty="0" smtClean="0">
                <a:solidFill>
                  <a:srgbClr val="C00000"/>
                </a:solidFill>
              </a:rPr>
              <a:t>PRI</a:t>
            </a:r>
            <a:r>
              <a:rPr lang="tr-TR" sz="3600" b="1" dirty="0" smtClean="0"/>
              <a:t/>
            </a:r>
            <a:br>
              <a:rPr lang="tr-TR" sz="3600" b="1" dirty="0" smtClean="0"/>
            </a:br>
            <a:r>
              <a:rPr lang="tr-TR" sz="3600" b="1" dirty="0" err="1" smtClean="0">
                <a:solidFill>
                  <a:srgbClr val="C00000"/>
                </a:solidFill>
              </a:rPr>
              <a:t>P</a:t>
            </a:r>
            <a:r>
              <a:rPr lang="tr-TR" sz="3600" b="1" dirty="0" err="1" smtClean="0"/>
              <a:t>rinciples</a:t>
            </a:r>
            <a:r>
              <a:rPr lang="tr-TR" sz="3600" b="1" dirty="0" smtClean="0"/>
              <a:t> of </a:t>
            </a:r>
            <a:r>
              <a:rPr lang="tr-TR" sz="3600" b="1" dirty="0" err="1" smtClean="0">
                <a:solidFill>
                  <a:srgbClr val="C00000"/>
                </a:solidFill>
              </a:rPr>
              <a:t>R</a:t>
            </a:r>
            <a:r>
              <a:rPr lang="tr-TR" sz="3600" b="1" dirty="0" err="1" smtClean="0"/>
              <a:t>esonsible</a:t>
            </a:r>
            <a:r>
              <a:rPr lang="tr-TR" sz="3600" b="1" dirty="0" smtClean="0"/>
              <a:t> </a:t>
            </a:r>
            <a:r>
              <a:rPr lang="tr-TR" sz="3600" b="1" dirty="0" err="1" smtClean="0">
                <a:solidFill>
                  <a:srgbClr val="C00000"/>
                </a:solidFill>
              </a:rPr>
              <a:t>I</a:t>
            </a:r>
            <a:r>
              <a:rPr lang="tr-TR" sz="3600" b="1" dirty="0" err="1" smtClean="0"/>
              <a:t>nvestment</a:t>
            </a:r>
            <a:r>
              <a:rPr lang="en-US" sz="3600" b="1" dirty="0" smtClean="0"/>
              <a:t> </a:t>
            </a:r>
            <a:br>
              <a:rPr lang="en-US" sz="3600" b="1" dirty="0" smtClean="0"/>
            </a:br>
            <a:endParaRPr lang="tr-TR" sz="3600" dirty="0"/>
          </a:p>
        </p:txBody>
      </p:sp>
      <p:sp>
        <p:nvSpPr>
          <p:cNvPr id="3" name="Content Placeholder 2"/>
          <p:cNvSpPr>
            <a:spLocks noGrp="1"/>
          </p:cNvSpPr>
          <p:nvPr>
            <p:ph idx="1"/>
          </p:nvPr>
        </p:nvSpPr>
        <p:spPr/>
        <p:txBody>
          <a:bodyPr>
            <a:normAutofit fontScale="62500" lnSpcReduction="20000"/>
          </a:bodyPr>
          <a:lstStyle/>
          <a:p>
            <a:pPr marL="0" indent="0" algn="ctr">
              <a:buNone/>
            </a:pPr>
            <a:r>
              <a:rPr lang="en-US" sz="3800" b="1" i="1" dirty="0" smtClean="0">
                <a:solidFill>
                  <a:srgbClr val="002060"/>
                </a:solidFill>
              </a:rPr>
              <a:t>The PRI is the world's leading proponent of responsible investment.</a:t>
            </a:r>
          </a:p>
          <a:p>
            <a:pPr marL="0" indent="0" algn="ctr">
              <a:buNone/>
            </a:pPr>
            <a:r>
              <a:rPr lang="en-US" b="1" dirty="0" smtClean="0">
                <a:solidFill>
                  <a:srgbClr val="C00000"/>
                </a:solidFill>
              </a:rPr>
              <a:t>It works to understand the investment implications of </a:t>
            </a:r>
            <a:r>
              <a:rPr lang="en-US" sz="3400" b="1" u="sng" dirty="0" smtClean="0">
                <a:solidFill>
                  <a:srgbClr val="002060"/>
                </a:solidFill>
              </a:rPr>
              <a:t>environmental, social and governance (ESG) factors </a:t>
            </a:r>
            <a:r>
              <a:rPr lang="en-US" dirty="0" smtClean="0"/>
              <a:t>and to support its international </a:t>
            </a:r>
            <a:r>
              <a:rPr lang="en-US" sz="3800" i="1" u="sng" dirty="0" smtClean="0">
                <a:solidFill>
                  <a:srgbClr val="C00000"/>
                </a:solidFill>
              </a:rPr>
              <a:t>network of investor signatories in incorporating these factors into their investment and ownership decisions</a:t>
            </a:r>
            <a:r>
              <a:rPr lang="en-US" sz="3800" dirty="0" smtClean="0"/>
              <a:t>. </a:t>
            </a:r>
            <a:endParaRPr lang="tr-TR" sz="3800" dirty="0" smtClean="0"/>
          </a:p>
          <a:p>
            <a:pPr marL="0" indent="0" algn="ctr">
              <a:buNone/>
            </a:pPr>
            <a:r>
              <a:rPr lang="en-US" dirty="0" smtClean="0"/>
              <a:t>The PRI acts in the long-term interests of its signatories, of the financial markets and economies in which they operate and ultimately of the environment and society as a whole.</a:t>
            </a:r>
          </a:p>
          <a:p>
            <a:pPr marL="0" indent="0" algn="ctr">
              <a:buNone/>
            </a:pPr>
            <a:r>
              <a:rPr lang="en-US" b="1" dirty="0" smtClean="0">
                <a:solidFill>
                  <a:srgbClr val="00B050"/>
                </a:solidFill>
              </a:rPr>
              <a:t>The PRI is truly independent. </a:t>
            </a:r>
            <a:r>
              <a:rPr lang="en-US" dirty="0" smtClean="0"/>
              <a:t>It encourages investors to use responsible investment to enhance returns and better manage risks, but does not operate for its own profit; it engages with global policymakers but is not associated with any government; </a:t>
            </a:r>
            <a:endParaRPr lang="tr-TR" dirty="0" smtClean="0"/>
          </a:p>
          <a:p>
            <a:pPr marL="0" indent="0" algn="ctr">
              <a:buNone/>
            </a:pPr>
            <a:endParaRPr lang="tr-TR" sz="3400" b="1" i="1" dirty="0" smtClean="0">
              <a:solidFill>
                <a:srgbClr val="002060"/>
              </a:solidFill>
            </a:endParaRPr>
          </a:p>
          <a:p>
            <a:pPr marL="0" indent="0" algn="ctr">
              <a:buNone/>
            </a:pPr>
            <a:r>
              <a:rPr lang="tr-TR" sz="4000" b="1" i="1" dirty="0" smtClean="0">
                <a:solidFill>
                  <a:srgbClr val="002060"/>
                </a:solidFill>
              </a:rPr>
              <a:t>PRI </a:t>
            </a:r>
            <a:r>
              <a:rPr lang="en-US" sz="4000" b="1" i="1" dirty="0" smtClean="0">
                <a:solidFill>
                  <a:srgbClr val="002060"/>
                </a:solidFill>
              </a:rPr>
              <a:t> is supported by, but not part of, the United Nations.</a:t>
            </a:r>
          </a:p>
          <a:p>
            <a:pPr marL="0" indent="0" algn="ctr">
              <a:buNone/>
            </a:pPr>
            <a:endParaRPr lang="tr-TR" sz="4000" b="1" i="1" dirty="0">
              <a:solidFill>
                <a:srgbClr val="002060"/>
              </a:solidFill>
            </a:endParaRPr>
          </a:p>
        </p:txBody>
      </p:sp>
    </p:spTree>
    <p:extLst>
      <p:ext uri="{BB962C8B-B14F-4D97-AF65-F5344CB8AC3E}">
        <p14:creationId xmlns:p14="http://schemas.microsoft.com/office/powerpoint/2010/main" val="38619452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r-TR" sz="3600" b="1" dirty="0" smtClean="0"/>
              <a:t>PRI  </a:t>
            </a:r>
            <a:br>
              <a:rPr lang="tr-TR" sz="3600" b="1" dirty="0" smtClean="0"/>
            </a:br>
            <a:r>
              <a:rPr lang="tr-TR" sz="3600" b="1" dirty="0" smtClean="0"/>
              <a:t>www.unpri.org</a:t>
            </a:r>
            <a:r>
              <a:rPr lang="tr-TR" sz="3600" dirty="0"/>
              <a:t/>
            </a:r>
            <a:br>
              <a:rPr lang="tr-TR" sz="3600" dirty="0"/>
            </a:br>
            <a:endParaRPr lang="tr-TR" sz="3600" dirty="0"/>
          </a:p>
        </p:txBody>
      </p:sp>
      <p:sp>
        <p:nvSpPr>
          <p:cNvPr id="3" name="Content Placeholder 2"/>
          <p:cNvSpPr>
            <a:spLocks noGrp="1"/>
          </p:cNvSpPr>
          <p:nvPr>
            <p:ph idx="1"/>
          </p:nvPr>
        </p:nvSpPr>
        <p:spPr/>
        <p:txBody>
          <a:bodyPr>
            <a:normAutofit fontScale="85000" lnSpcReduction="10000"/>
          </a:bodyPr>
          <a:lstStyle/>
          <a:p>
            <a:r>
              <a:rPr lang="en-US" dirty="0" smtClean="0"/>
              <a:t>A </a:t>
            </a:r>
            <a:r>
              <a:rPr lang="en-US" dirty="0"/>
              <a:t>tool kit for </a:t>
            </a:r>
            <a:r>
              <a:rPr lang="en-US" u="sng" dirty="0">
                <a:solidFill>
                  <a:srgbClr val="C00000"/>
                </a:solidFill>
              </a:rPr>
              <a:t>integrating ESG issues </a:t>
            </a:r>
            <a:r>
              <a:rPr lang="en-US" dirty="0"/>
              <a:t>into mainstream </a:t>
            </a:r>
            <a:r>
              <a:rPr lang="en-US" u="sng" dirty="0">
                <a:solidFill>
                  <a:srgbClr val="C00000"/>
                </a:solidFill>
              </a:rPr>
              <a:t>investment practices and across asset classes</a:t>
            </a:r>
          </a:p>
          <a:p>
            <a:r>
              <a:rPr lang="tr-TR" dirty="0" err="1" smtClean="0"/>
              <a:t>Grounded</a:t>
            </a:r>
            <a:r>
              <a:rPr lang="tr-TR" dirty="0" smtClean="0"/>
              <a:t> </a:t>
            </a:r>
            <a:r>
              <a:rPr lang="tr-TR" dirty="0"/>
              <a:t>in </a:t>
            </a:r>
            <a:r>
              <a:rPr lang="tr-TR" dirty="0" err="1"/>
              <a:t>fiduciary</a:t>
            </a:r>
            <a:r>
              <a:rPr lang="tr-TR" dirty="0"/>
              <a:t> </a:t>
            </a:r>
            <a:r>
              <a:rPr lang="tr-TR" dirty="0" err="1"/>
              <a:t>duty</a:t>
            </a:r>
            <a:endParaRPr lang="tr-TR" dirty="0"/>
          </a:p>
          <a:p>
            <a:r>
              <a:rPr lang="tr-TR" dirty="0" err="1" smtClean="0"/>
              <a:t>Voluntary</a:t>
            </a:r>
            <a:r>
              <a:rPr lang="tr-TR" dirty="0" smtClean="0"/>
              <a:t> </a:t>
            </a:r>
            <a:r>
              <a:rPr lang="tr-TR" dirty="0" err="1"/>
              <a:t>and</a:t>
            </a:r>
            <a:r>
              <a:rPr lang="tr-TR" dirty="0"/>
              <a:t> </a:t>
            </a:r>
            <a:r>
              <a:rPr lang="tr-TR" dirty="0" err="1"/>
              <a:t>aspirational</a:t>
            </a:r>
            <a:endParaRPr lang="tr-TR" dirty="0"/>
          </a:p>
          <a:p>
            <a:r>
              <a:rPr lang="tr-TR" dirty="0" smtClean="0"/>
              <a:t>A </a:t>
            </a:r>
            <a:r>
              <a:rPr lang="tr-TR" dirty="0"/>
              <a:t>global </a:t>
            </a:r>
            <a:r>
              <a:rPr lang="tr-TR" dirty="0" err="1"/>
              <a:t>collaborative</a:t>
            </a:r>
            <a:r>
              <a:rPr lang="tr-TR" dirty="0"/>
              <a:t> </a:t>
            </a:r>
            <a:r>
              <a:rPr lang="tr-TR" dirty="0" err="1"/>
              <a:t>investor</a:t>
            </a:r>
            <a:r>
              <a:rPr lang="tr-TR" dirty="0"/>
              <a:t> network</a:t>
            </a:r>
          </a:p>
          <a:p>
            <a:r>
              <a:rPr lang="en-US" dirty="0" smtClean="0"/>
              <a:t>A </a:t>
            </a:r>
            <a:r>
              <a:rPr lang="en-US" dirty="0"/>
              <a:t>forum for discussion and concrete action on long-term risk issues and value drivers</a:t>
            </a:r>
          </a:p>
          <a:p>
            <a:r>
              <a:rPr lang="en-US" dirty="0" smtClean="0"/>
              <a:t>A </a:t>
            </a:r>
            <a:r>
              <a:rPr lang="en-US" dirty="0"/>
              <a:t>secretariat providing practical guidance on emerging ESG issues and implementation support for signatories</a:t>
            </a:r>
          </a:p>
          <a:p>
            <a:endParaRPr lang="tr-TR" dirty="0"/>
          </a:p>
        </p:txBody>
      </p:sp>
    </p:spTree>
    <p:extLst>
      <p:ext uri="{BB962C8B-B14F-4D97-AF65-F5344CB8AC3E}">
        <p14:creationId xmlns:p14="http://schemas.microsoft.com/office/powerpoint/2010/main" val="2071105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tr-TR" sz="2400" dirty="0" smtClean="0"/>
              <a:t/>
            </a:r>
            <a:br>
              <a:rPr lang="tr-TR" sz="2400" dirty="0" smtClean="0"/>
            </a:br>
            <a:r>
              <a:rPr lang="en-US" sz="2400" b="1" dirty="0" smtClean="0">
                <a:solidFill>
                  <a:srgbClr val="C00000"/>
                </a:solidFill>
              </a:rPr>
              <a:t>The six Principles for Responsible Investment are </a:t>
            </a:r>
            <a:r>
              <a:rPr lang="tr-TR" sz="2400" b="1" dirty="0" smtClean="0">
                <a:solidFill>
                  <a:srgbClr val="C00000"/>
                </a:solidFill>
              </a:rPr>
              <a:t/>
            </a:r>
            <a:br>
              <a:rPr lang="tr-TR" sz="2400" b="1" dirty="0" smtClean="0">
                <a:solidFill>
                  <a:srgbClr val="C00000"/>
                </a:solidFill>
              </a:rPr>
            </a:br>
            <a:r>
              <a:rPr lang="en-US" sz="2400" b="1" dirty="0" smtClean="0">
                <a:solidFill>
                  <a:srgbClr val="C00000"/>
                </a:solidFill>
              </a:rPr>
              <a:t>a voluntary and aspirational set of investment principles that offer a menu of possible actions for </a:t>
            </a:r>
            <a:r>
              <a:rPr lang="tr-TR" sz="2400" b="1" dirty="0" smtClean="0">
                <a:solidFill>
                  <a:srgbClr val="C00000"/>
                </a:solidFill>
              </a:rPr>
              <a:t/>
            </a:r>
            <a:br>
              <a:rPr lang="tr-TR" sz="2400" b="1" dirty="0" smtClean="0">
                <a:solidFill>
                  <a:srgbClr val="C00000"/>
                </a:solidFill>
              </a:rPr>
            </a:br>
            <a:r>
              <a:rPr lang="en-US" sz="2400" b="1" dirty="0" smtClean="0">
                <a:solidFill>
                  <a:srgbClr val="C00000"/>
                </a:solidFill>
              </a:rPr>
              <a:t>incorporating ESG issues into investment practice.</a:t>
            </a:r>
            <a:br>
              <a:rPr lang="en-US" sz="2400" b="1" dirty="0" smtClean="0">
                <a:solidFill>
                  <a:srgbClr val="C00000"/>
                </a:solidFill>
              </a:rPr>
            </a:br>
            <a:endParaRPr lang="en-US" sz="2400" b="1" dirty="0">
              <a:solidFill>
                <a:srgbClr val="C00000"/>
              </a:solidFill>
            </a:endParaRPr>
          </a:p>
        </p:txBody>
      </p:sp>
      <p:sp>
        <p:nvSpPr>
          <p:cNvPr id="5" name="Subtitle 4"/>
          <p:cNvSpPr>
            <a:spLocks noGrp="1"/>
          </p:cNvSpPr>
          <p:nvPr>
            <p:ph type="subTitle" idx="1"/>
          </p:nvPr>
        </p:nvSpPr>
        <p:spPr>
          <a:xfrm>
            <a:off x="1403648" y="3861048"/>
            <a:ext cx="6400800" cy="1752600"/>
          </a:xfrm>
        </p:spPr>
        <p:txBody>
          <a:bodyPr>
            <a:noAutofit/>
          </a:bodyPr>
          <a:lstStyle/>
          <a:p>
            <a:r>
              <a:rPr lang="en-US" sz="2000" b="1" i="1" dirty="0" smtClean="0">
                <a:solidFill>
                  <a:srgbClr val="7030A0"/>
                </a:solidFill>
              </a:rPr>
              <a:t>The Principles were developed </a:t>
            </a:r>
            <a:r>
              <a:rPr lang="en-US" sz="2000" b="1" i="1" u="sng" dirty="0" smtClean="0">
                <a:solidFill>
                  <a:srgbClr val="7030A0"/>
                </a:solidFill>
              </a:rPr>
              <a:t>by investors, for investors</a:t>
            </a:r>
            <a:r>
              <a:rPr lang="en-US" sz="2000" b="1" i="1" dirty="0" smtClean="0">
                <a:solidFill>
                  <a:srgbClr val="7030A0"/>
                </a:solidFill>
              </a:rPr>
              <a:t>. In implementing them, signatories contribute to developing a more sustainable global financial system. </a:t>
            </a:r>
            <a:endParaRPr lang="tr-TR" sz="2000" b="1" i="1" dirty="0" smtClean="0">
              <a:solidFill>
                <a:srgbClr val="7030A0"/>
              </a:solidFill>
            </a:endParaRPr>
          </a:p>
          <a:p>
            <a:r>
              <a:rPr lang="en-US" sz="2400" b="1" i="1" u="sng" dirty="0" smtClean="0">
                <a:solidFill>
                  <a:srgbClr val="002060"/>
                </a:solidFill>
              </a:rPr>
              <a:t>They have nearly 1,700 signatories, from over 50 countries, representing US$62 trillion.</a:t>
            </a:r>
            <a:endParaRPr lang="tr-TR" sz="2400" b="1" i="1" u="sng" dirty="0">
              <a:solidFill>
                <a:srgbClr val="002060"/>
              </a:solidFill>
            </a:endParaRPr>
          </a:p>
        </p:txBody>
      </p:sp>
    </p:spTree>
    <p:extLst>
      <p:ext uri="{BB962C8B-B14F-4D97-AF65-F5344CB8AC3E}">
        <p14:creationId xmlns:p14="http://schemas.microsoft.com/office/powerpoint/2010/main" val="32161013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meespe\AppData\Local\Temp\PHOTO-2019-11-19-19-48-4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4499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solidFill>
                  <a:srgbClr val="C00000"/>
                </a:solidFill>
              </a:rPr>
              <a:t>The six Principles for Responsible Investment</a:t>
            </a:r>
            <a:endParaRPr lang="tr-TR" sz="3200" dirty="0"/>
          </a:p>
        </p:txBody>
      </p:sp>
      <p:sp>
        <p:nvSpPr>
          <p:cNvPr id="3" name="Content Placeholder 2"/>
          <p:cNvSpPr>
            <a:spLocks noGrp="1"/>
          </p:cNvSpPr>
          <p:nvPr>
            <p:ph idx="1"/>
          </p:nvPr>
        </p:nvSpPr>
        <p:spPr/>
        <p:txBody>
          <a:bodyPr>
            <a:normAutofit fontScale="55000" lnSpcReduction="20000"/>
          </a:bodyPr>
          <a:lstStyle/>
          <a:p>
            <a:pPr marL="0" indent="0">
              <a:buNone/>
            </a:pPr>
            <a:r>
              <a:rPr lang="en-US" b="1" dirty="0">
                <a:solidFill>
                  <a:srgbClr val="00B0F0"/>
                </a:solidFill>
              </a:rPr>
              <a:t>Principle 1</a:t>
            </a:r>
            <a:r>
              <a:rPr lang="en-US" b="1" dirty="0" smtClean="0">
                <a:solidFill>
                  <a:srgbClr val="00B0F0"/>
                </a:solidFill>
              </a:rPr>
              <a:t> </a:t>
            </a:r>
          </a:p>
          <a:p>
            <a:pPr marL="0" indent="0">
              <a:buNone/>
            </a:pPr>
            <a:r>
              <a:rPr lang="en-US" b="1" dirty="0">
                <a:solidFill>
                  <a:srgbClr val="00B0F0"/>
                </a:solidFill>
              </a:rPr>
              <a:t>We will </a:t>
            </a:r>
            <a:r>
              <a:rPr lang="en-US" b="1" i="1" u="sng" dirty="0">
                <a:solidFill>
                  <a:srgbClr val="00B0F0"/>
                </a:solidFill>
              </a:rPr>
              <a:t>incorporate ESG issues into investment analysis </a:t>
            </a:r>
            <a:r>
              <a:rPr lang="en-US" b="1" dirty="0">
                <a:solidFill>
                  <a:srgbClr val="00B0F0"/>
                </a:solidFill>
              </a:rPr>
              <a:t>and decision-making processes.</a:t>
            </a:r>
            <a:r>
              <a:rPr lang="en-US" b="1" dirty="0" smtClean="0">
                <a:solidFill>
                  <a:srgbClr val="00B0F0"/>
                </a:solidFill>
              </a:rPr>
              <a:t> </a:t>
            </a:r>
          </a:p>
          <a:p>
            <a:pPr marL="0" indent="0">
              <a:buNone/>
            </a:pPr>
            <a:r>
              <a:rPr lang="en-US" b="1" dirty="0">
                <a:solidFill>
                  <a:srgbClr val="0070C0"/>
                </a:solidFill>
              </a:rPr>
              <a:t>Principle 2 </a:t>
            </a:r>
          </a:p>
          <a:p>
            <a:pPr marL="0" indent="0">
              <a:buNone/>
            </a:pPr>
            <a:r>
              <a:rPr lang="en-US" b="1" dirty="0">
                <a:solidFill>
                  <a:srgbClr val="0070C0"/>
                </a:solidFill>
              </a:rPr>
              <a:t>We will be active owners and </a:t>
            </a:r>
            <a:r>
              <a:rPr lang="en-US" b="1" i="1" u="sng" dirty="0">
                <a:solidFill>
                  <a:srgbClr val="0070C0"/>
                </a:solidFill>
              </a:rPr>
              <a:t>incorporate ESG issues into our ownership policies </a:t>
            </a:r>
            <a:r>
              <a:rPr lang="en-US" b="1" dirty="0">
                <a:solidFill>
                  <a:srgbClr val="0070C0"/>
                </a:solidFill>
              </a:rPr>
              <a:t>and practices.</a:t>
            </a:r>
          </a:p>
          <a:p>
            <a:pPr marL="0" indent="0">
              <a:buNone/>
            </a:pPr>
            <a:r>
              <a:rPr lang="en-US" b="1" dirty="0">
                <a:solidFill>
                  <a:srgbClr val="002060"/>
                </a:solidFill>
              </a:rPr>
              <a:t>Principle 3 </a:t>
            </a:r>
          </a:p>
          <a:p>
            <a:pPr marL="0" indent="0">
              <a:buNone/>
            </a:pPr>
            <a:r>
              <a:rPr lang="en-US" b="1" dirty="0">
                <a:solidFill>
                  <a:srgbClr val="002060"/>
                </a:solidFill>
              </a:rPr>
              <a:t>We will seek appropriate </a:t>
            </a:r>
            <a:r>
              <a:rPr lang="en-US" b="1" i="1" u="sng" dirty="0">
                <a:solidFill>
                  <a:srgbClr val="002060"/>
                </a:solidFill>
              </a:rPr>
              <a:t>disclosure on ESG issue</a:t>
            </a:r>
            <a:r>
              <a:rPr lang="en-US" b="1" dirty="0">
                <a:solidFill>
                  <a:srgbClr val="002060"/>
                </a:solidFill>
              </a:rPr>
              <a:t>s by the entities in which we invest.</a:t>
            </a:r>
          </a:p>
          <a:p>
            <a:pPr marL="0" indent="0">
              <a:buNone/>
            </a:pPr>
            <a:r>
              <a:rPr lang="en-US" b="1" dirty="0">
                <a:solidFill>
                  <a:srgbClr val="7030A0"/>
                </a:solidFill>
              </a:rPr>
              <a:t>Principle 4 </a:t>
            </a:r>
          </a:p>
          <a:p>
            <a:pPr marL="0" indent="0">
              <a:buNone/>
            </a:pPr>
            <a:r>
              <a:rPr lang="en-US" b="1" dirty="0">
                <a:solidFill>
                  <a:srgbClr val="7030A0"/>
                </a:solidFill>
              </a:rPr>
              <a:t>We will </a:t>
            </a:r>
            <a:r>
              <a:rPr lang="en-US" b="1" i="1" u="sng" dirty="0">
                <a:solidFill>
                  <a:srgbClr val="7030A0"/>
                </a:solidFill>
              </a:rPr>
              <a:t>promote acceptance and implementation of the Principles within the investment industry.</a:t>
            </a:r>
          </a:p>
          <a:p>
            <a:pPr marL="0" indent="0">
              <a:buNone/>
            </a:pPr>
            <a:r>
              <a:rPr lang="en-US" b="1" dirty="0">
                <a:solidFill>
                  <a:srgbClr val="92D050"/>
                </a:solidFill>
              </a:rPr>
              <a:t>Principle 5 </a:t>
            </a:r>
          </a:p>
          <a:p>
            <a:pPr marL="0" indent="0">
              <a:buNone/>
            </a:pPr>
            <a:r>
              <a:rPr lang="en-US" b="1" dirty="0">
                <a:solidFill>
                  <a:srgbClr val="92D050"/>
                </a:solidFill>
              </a:rPr>
              <a:t>We will </a:t>
            </a:r>
            <a:r>
              <a:rPr lang="en-US" sz="3600" b="1" i="1" u="sng" dirty="0">
                <a:solidFill>
                  <a:srgbClr val="92D050"/>
                </a:solidFill>
              </a:rPr>
              <a:t>work together </a:t>
            </a:r>
            <a:r>
              <a:rPr lang="en-US" b="1" dirty="0">
                <a:solidFill>
                  <a:srgbClr val="92D050"/>
                </a:solidFill>
              </a:rPr>
              <a:t>to enhance our effectiveness in implementing the Principles.</a:t>
            </a:r>
          </a:p>
          <a:p>
            <a:pPr marL="0" indent="0">
              <a:buNone/>
            </a:pPr>
            <a:r>
              <a:rPr lang="en-US" b="1" dirty="0">
                <a:solidFill>
                  <a:srgbClr val="C00000"/>
                </a:solidFill>
              </a:rPr>
              <a:t>Principle 6 </a:t>
            </a:r>
          </a:p>
          <a:p>
            <a:pPr marL="0" indent="0">
              <a:buNone/>
            </a:pPr>
            <a:r>
              <a:rPr lang="en-US" b="1" dirty="0">
                <a:solidFill>
                  <a:srgbClr val="C00000"/>
                </a:solidFill>
              </a:rPr>
              <a:t>We will each </a:t>
            </a:r>
            <a:r>
              <a:rPr lang="en-US" b="1" i="1" u="sng" dirty="0">
                <a:solidFill>
                  <a:srgbClr val="C00000"/>
                </a:solidFill>
              </a:rPr>
              <a:t>report on our activities and progress </a:t>
            </a:r>
            <a:r>
              <a:rPr lang="en-US" b="1" dirty="0">
                <a:solidFill>
                  <a:srgbClr val="C00000"/>
                </a:solidFill>
              </a:rPr>
              <a:t>towards implementing the Principles.</a:t>
            </a:r>
          </a:p>
          <a:p>
            <a:pPr marL="0" indent="0">
              <a:buNone/>
            </a:pPr>
            <a:endParaRPr lang="tr-TR" dirty="0"/>
          </a:p>
        </p:txBody>
      </p:sp>
    </p:spTree>
    <p:extLst>
      <p:ext uri="{BB962C8B-B14F-4D97-AF65-F5344CB8AC3E}">
        <p14:creationId xmlns:p14="http://schemas.microsoft.com/office/powerpoint/2010/main" val="28667131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bg2">
                    <a:lumMod val="25000"/>
                  </a:schemeClr>
                </a:solidFill>
                <a:cs typeface="Arial" pitchFamily="34" charset="0"/>
              </a:rPr>
              <a:t>Sustainability Accounting Standards Board (SASB)</a:t>
            </a:r>
            <a:endParaRPr lang="tr-TR" b="1" dirty="0">
              <a:solidFill>
                <a:schemeClr val="bg2">
                  <a:lumMod val="25000"/>
                </a:schemeClr>
              </a:solidFill>
              <a:cs typeface="Arial" pitchFamily="34" charset="0"/>
            </a:endParaRPr>
          </a:p>
        </p:txBody>
      </p:sp>
      <p:sp>
        <p:nvSpPr>
          <p:cNvPr id="3" name="Content Placeholder 2"/>
          <p:cNvSpPr>
            <a:spLocks noGrp="1"/>
          </p:cNvSpPr>
          <p:nvPr>
            <p:ph idx="1"/>
          </p:nvPr>
        </p:nvSpPr>
        <p:spPr/>
        <p:txBody>
          <a:bodyPr>
            <a:normAutofit lnSpcReduction="10000"/>
          </a:bodyPr>
          <a:lstStyle/>
          <a:p>
            <a:pPr>
              <a:buNone/>
            </a:pPr>
            <a:endParaRPr lang="tr-TR" dirty="0"/>
          </a:p>
          <a:p>
            <a:pPr marL="0" indent="0" algn="ctr">
              <a:buNone/>
            </a:pPr>
            <a:r>
              <a:rPr lang="tr-TR" dirty="0"/>
              <a:t>an i</a:t>
            </a:r>
            <a:r>
              <a:rPr lang="en-US" dirty="0" err="1"/>
              <a:t>ndependent</a:t>
            </a:r>
            <a:r>
              <a:rPr lang="en-US" dirty="0"/>
              <a:t> non</a:t>
            </a:r>
            <a:r>
              <a:rPr lang="tr-TR" dirty="0"/>
              <a:t>-</a:t>
            </a:r>
            <a:r>
              <a:rPr lang="en-US" dirty="0"/>
              <a:t>profit organization</a:t>
            </a:r>
            <a:endParaRPr lang="tr-TR" i="1" dirty="0"/>
          </a:p>
          <a:p>
            <a:pPr algn="ctr">
              <a:buNone/>
            </a:pPr>
            <a:endParaRPr lang="tr-TR" i="1" dirty="0"/>
          </a:p>
          <a:p>
            <a:pPr marL="0" indent="0" algn="ctr">
              <a:buNone/>
            </a:pPr>
            <a:r>
              <a:rPr lang="tr-TR" dirty="0"/>
              <a:t>19 </a:t>
            </a:r>
            <a:r>
              <a:rPr lang="tr-TR" dirty="0" err="1"/>
              <a:t>members</a:t>
            </a:r>
            <a:endParaRPr lang="tr-TR" dirty="0"/>
          </a:p>
          <a:p>
            <a:pPr algn="ctr"/>
            <a:endParaRPr lang="tr-TR" dirty="0"/>
          </a:p>
          <a:p>
            <a:pPr marL="0" indent="0" algn="ctr">
              <a:buNone/>
            </a:pPr>
            <a:r>
              <a:rPr lang="tr-TR" sz="3600" b="1" dirty="0">
                <a:solidFill>
                  <a:srgbClr val="002060"/>
                </a:solidFill>
              </a:rPr>
              <a:t>d</a:t>
            </a:r>
            <a:r>
              <a:rPr lang="en-US" sz="3600" b="1" dirty="0" err="1">
                <a:solidFill>
                  <a:srgbClr val="002060"/>
                </a:solidFill>
              </a:rPr>
              <a:t>evelop</a:t>
            </a:r>
            <a:r>
              <a:rPr lang="tr-TR" sz="3600" b="1" dirty="0">
                <a:solidFill>
                  <a:srgbClr val="002060"/>
                </a:solidFill>
              </a:rPr>
              <a:t>s</a:t>
            </a:r>
            <a:r>
              <a:rPr lang="en-US" sz="3600" b="1" dirty="0">
                <a:solidFill>
                  <a:srgbClr val="002060"/>
                </a:solidFill>
              </a:rPr>
              <a:t> sustainability accounting standards</a:t>
            </a:r>
            <a:r>
              <a:rPr lang="tr-TR" sz="3600" b="1" dirty="0">
                <a:solidFill>
                  <a:srgbClr val="002060"/>
                </a:solidFill>
              </a:rPr>
              <a:t> </a:t>
            </a:r>
            <a:r>
              <a:rPr lang="tr-TR" sz="3600" b="1" dirty="0" err="1">
                <a:solidFill>
                  <a:srgbClr val="002060"/>
                </a:solidFill>
              </a:rPr>
              <a:t>which</a:t>
            </a:r>
            <a:r>
              <a:rPr lang="tr-TR" sz="3600" b="1" dirty="0">
                <a:solidFill>
                  <a:srgbClr val="002060"/>
                </a:solidFill>
              </a:rPr>
              <a:t> </a:t>
            </a:r>
            <a:r>
              <a:rPr lang="tr-TR" sz="3600" b="1" dirty="0" err="1">
                <a:solidFill>
                  <a:srgbClr val="002060"/>
                </a:solidFill>
              </a:rPr>
              <a:t>are</a:t>
            </a:r>
            <a:r>
              <a:rPr lang="tr-TR" sz="3600" b="1" dirty="0">
                <a:solidFill>
                  <a:srgbClr val="002060"/>
                </a:solidFill>
              </a:rPr>
              <a:t> </a:t>
            </a:r>
            <a:r>
              <a:rPr lang="en-US" sz="3600" b="1" dirty="0">
                <a:solidFill>
                  <a:srgbClr val="002060"/>
                </a:solidFill>
              </a:rPr>
              <a:t>for voluntary use in disclosures</a:t>
            </a:r>
            <a:endParaRPr lang="tr-TR" sz="3600" b="1" dirty="0">
              <a:solidFill>
                <a:srgbClr val="002060"/>
              </a:solidFill>
            </a:endParaRPr>
          </a:p>
          <a:p>
            <a:endParaRPr lang="tr-TR" dirty="0"/>
          </a:p>
        </p:txBody>
      </p:sp>
    </p:spTree>
    <p:extLst>
      <p:ext uri="{BB962C8B-B14F-4D97-AF65-F5344CB8AC3E}">
        <p14:creationId xmlns:p14="http://schemas.microsoft.com/office/powerpoint/2010/main" val="10110858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tr-TR" b="1" dirty="0">
                <a:solidFill>
                  <a:schemeClr val="bg1">
                    <a:lumMod val="95000"/>
                  </a:schemeClr>
                </a:solidFill>
                <a:cs typeface="Arial" pitchFamily="34" charset="0"/>
              </a:rPr>
              <a:t> </a:t>
            </a:r>
            <a:r>
              <a:rPr lang="tr-TR" b="1" i="1" dirty="0" err="1" smtClean="0">
                <a:solidFill>
                  <a:schemeClr val="tx1">
                    <a:lumMod val="95000"/>
                    <a:lumOff val="5000"/>
                  </a:schemeClr>
                </a:solidFill>
                <a:cs typeface="Arial" pitchFamily="34" charset="0"/>
              </a:rPr>
              <a:t>FiveBroad</a:t>
            </a:r>
            <a:r>
              <a:rPr lang="tr-TR" b="1" i="1" dirty="0" smtClean="0">
                <a:solidFill>
                  <a:schemeClr val="tx1">
                    <a:lumMod val="95000"/>
                    <a:lumOff val="5000"/>
                  </a:schemeClr>
                </a:solidFill>
                <a:cs typeface="Arial" pitchFamily="34" charset="0"/>
              </a:rPr>
              <a:t> </a:t>
            </a:r>
            <a:r>
              <a:rPr lang="tr-TR" b="1" i="1" dirty="0" err="1">
                <a:solidFill>
                  <a:schemeClr val="tx1">
                    <a:lumMod val="95000"/>
                    <a:lumOff val="5000"/>
                  </a:schemeClr>
                </a:solidFill>
                <a:cs typeface="Arial" pitchFamily="34" charset="0"/>
              </a:rPr>
              <a:t>Sustainability</a:t>
            </a:r>
            <a:r>
              <a:rPr lang="tr-TR" b="1" i="1" dirty="0">
                <a:solidFill>
                  <a:schemeClr val="tx1">
                    <a:lumMod val="95000"/>
                    <a:lumOff val="5000"/>
                  </a:schemeClr>
                </a:solidFill>
                <a:cs typeface="Arial" pitchFamily="34" charset="0"/>
              </a:rPr>
              <a:t> </a:t>
            </a:r>
            <a:r>
              <a:rPr lang="tr-TR" b="1" i="1" dirty="0" err="1">
                <a:solidFill>
                  <a:schemeClr val="tx1">
                    <a:lumMod val="95000"/>
                    <a:lumOff val="5000"/>
                  </a:schemeClr>
                </a:solidFill>
                <a:cs typeface="Arial" pitchFamily="34" charset="0"/>
              </a:rPr>
              <a:t>Dimensions</a:t>
            </a:r>
            <a:endParaRPr lang="tr-TR" i="1" dirty="0">
              <a:solidFill>
                <a:schemeClr val="tx1">
                  <a:lumMod val="95000"/>
                  <a:lumOff val="5000"/>
                </a:schemeClr>
              </a:solidFill>
            </a:endParaRPr>
          </a:p>
        </p:txBody>
      </p:sp>
      <p:sp>
        <p:nvSpPr>
          <p:cNvPr id="5" name="Subtitle 4"/>
          <p:cNvSpPr>
            <a:spLocks noGrp="1"/>
          </p:cNvSpPr>
          <p:nvPr>
            <p:ph type="subTitle" idx="1"/>
          </p:nvPr>
        </p:nvSpPr>
        <p:spPr/>
        <p:txBody>
          <a:bodyPr/>
          <a:lstStyle/>
          <a:p>
            <a:endParaRPr lang="tr-TR" dirty="0" smtClean="0"/>
          </a:p>
          <a:p>
            <a:r>
              <a:rPr lang="tr-TR" b="1" dirty="0" err="1" smtClean="0">
                <a:solidFill>
                  <a:srgbClr val="C00000"/>
                </a:solidFill>
              </a:rPr>
              <a:t>By</a:t>
            </a:r>
            <a:r>
              <a:rPr lang="tr-TR" b="1" dirty="0" smtClean="0">
                <a:solidFill>
                  <a:srgbClr val="C00000"/>
                </a:solidFill>
              </a:rPr>
              <a:t> SASB</a:t>
            </a:r>
            <a:endParaRPr lang="tr-TR" b="1" dirty="0">
              <a:solidFill>
                <a:srgbClr val="C00000"/>
              </a:solidFill>
            </a:endParaRPr>
          </a:p>
        </p:txBody>
      </p:sp>
    </p:spTree>
    <p:extLst>
      <p:ext uri="{BB962C8B-B14F-4D97-AF65-F5344CB8AC3E}">
        <p14:creationId xmlns:p14="http://schemas.microsoft.com/office/powerpoint/2010/main" val="531545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87827" y="642918"/>
            <a:ext cx="9056205" cy="5500726"/>
          </a:xfrm>
          <a:prstGeom prst="rect">
            <a:avLst/>
          </a:prstGeom>
          <a:noFill/>
          <a:ln w="9525">
            <a:noFill/>
            <a:miter lim="800000"/>
            <a:headEnd/>
            <a:tailEnd/>
          </a:ln>
          <a:effectLst/>
        </p:spPr>
      </p:pic>
      <p:sp>
        <p:nvSpPr>
          <p:cNvPr id="3" name="2 Slayt Numarası Yer Tutucusu"/>
          <p:cNvSpPr>
            <a:spLocks noGrp="1"/>
          </p:cNvSpPr>
          <p:nvPr>
            <p:ph type="sldNum" sz="quarter" idx="12"/>
          </p:nvPr>
        </p:nvSpPr>
        <p:spPr/>
        <p:txBody>
          <a:bodyPr/>
          <a:lstStyle/>
          <a:p>
            <a:fld id="{96D9B6BF-51B7-4009-90D2-8D1FC4149EDB}" type="slidenum">
              <a:rPr lang="tr-TR" smtClean="0"/>
              <a:pPr/>
              <a:t>23</a:t>
            </a:fld>
            <a:endParaRPr lang="tr-TR"/>
          </a:p>
        </p:txBody>
      </p:sp>
    </p:spTree>
    <p:extLst>
      <p:ext uri="{BB962C8B-B14F-4D97-AF65-F5344CB8AC3E}">
        <p14:creationId xmlns:p14="http://schemas.microsoft.com/office/powerpoint/2010/main" val="20043402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tr-TR" sz="3600" b="1" dirty="0" err="1" smtClean="0">
                <a:solidFill>
                  <a:srgbClr val="002060"/>
                </a:solidFill>
              </a:rPr>
              <a:t>Sustainability</a:t>
            </a:r>
            <a:r>
              <a:rPr lang="tr-TR" sz="3600" b="1" dirty="0">
                <a:solidFill>
                  <a:srgbClr val="002060"/>
                </a:solidFill>
              </a:rPr>
              <a:t> </a:t>
            </a:r>
            <a:r>
              <a:rPr lang="tr-TR" sz="3600" b="1" dirty="0" smtClean="0">
                <a:solidFill>
                  <a:srgbClr val="002060"/>
                </a:solidFill>
              </a:rPr>
              <a:t>/ </a:t>
            </a:r>
            <a:r>
              <a:rPr lang="tr-TR" sz="3600" b="1" dirty="0" err="1" smtClean="0">
                <a:solidFill>
                  <a:srgbClr val="002060"/>
                </a:solidFill>
              </a:rPr>
              <a:t>Sustainability</a:t>
            </a:r>
            <a:r>
              <a:rPr lang="tr-TR" sz="3600" b="1" dirty="0" smtClean="0">
                <a:solidFill>
                  <a:srgbClr val="002060"/>
                </a:solidFill>
              </a:rPr>
              <a:t> Accounting</a:t>
            </a:r>
            <a:endParaRPr lang="tr-TR" sz="3600" b="1" dirty="0">
              <a:solidFill>
                <a:srgbClr val="002060"/>
              </a:solidFill>
            </a:endParaRPr>
          </a:p>
        </p:txBody>
      </p:sp>
      <p:sp>
        <p:nvSpPr>
          <p:cNvPr id="7" name="Content Placeholder 6"/>
          <p:cNvSpPr>
            <a:spLocks noGrp="1"/>
          </p:cNvSpPr>
          <p:nvPr>
            <p:ph idx="1"/>
          </p:nvPr>
        </p:nvSpPr>
        <p:spPr/>
        <p:txBody>
          <a:bodyPr/>
          <a:lstStyle/>
          <a:p>
            <a:pPr marL="176213" indent="22225" algn="ctr">
              <a:buNone/>
            </a:pPr>
            <a:r>
              <a:rPr lang="tr-TR" b="1" dirty="0" err="1">
                <a:solidFill>
                  <a:schemeClr val="bg2">
                    <a:lumMod val="25000"/>
                  </a:schemeClr>
                </a:solidFill>
                <a:cs typeface="Arial" pitchFamily="34" charset="0"/>
              </a:rPr>
              <a:t>Sustainability</a:t>
            </a:r>
            <a:r>
              <a:rPr lang="tr-TR" b="1" dirty="0">
                <a:solidFill>
                  <a:schemeClr val="bg2">
                    <a:lumMod val="25000"/>
                  </a:schemeClr>
                </a:solidFill>
                <a:cs typeface="Arial" pitchFamily="34" charset="0"/>
              </a:rPr>
              <a:t>:</a:t>
            </a:r>
          </a:p>
          <a:p>
            <a:pPr marL="182563" indent="22225" algn="ctr">
              <a:buNone/>
            </a:pPr>
            <a:r>
              <a:rPr lang="en-US" i="1" dirty="0">
                <a:solidFill>
                  <a:schemeClr val="accent6">
                    <a:lumMod val="50000"/>
                  </a:schemeClr>
                </a:solidFill>
              </a:rPr>
              <a:t>corporate activities </a:t>
            </a:r>
            <a:r>
              <a:rPr lang="en-US" i="1" dirty="0"/>
              <a:t>that maintain or enhance the ability of the company to create value over the </a:t>
            </a:r>
            <a:r>
              <a:rPr lang="en-US" i="1" u="sng" dirty="0"/>
              <a:t>long term</a:t>
            </a:r>
            <a:r>
              <a:rPr lang="en-US" i="1" dirty="0"/>
              <a:t>. </a:t>
            </a:r>
            <a:endParaRPr lang="tr-TR" i="1" dirty="0"/>
          </a:p>
          <a:p>
            <a:endParaRPr lang="tr-TR" dirty="0"/>
          </a:p>
          <a:p>
            <a:pPr marL="176213" indent="22225" algn="ctr">
              <a:buNone/>
            </a:pPr>
            <a:r>
              <a:rPr lang="tr-TR" b="1" dirty="0" err="1">
                <a:solidFill>
                  <a:schemeClr val="bg2">
                    <a:lumMod val="25000"/>
                  </a:schemeClr>
                </a:solidFill>
                <a:cs typeface="Arial" pitchFamily="34" charset="0"/>
              </a:rPr>
              <a:t>Sustainability</a:t>
            </a:r>
            <a:r>
              <a:rPr lang="tr-TR" b="1" dirty="0">
                <a:solidFill>
                  <a:schemeClr val="bg2">
                    <a:lumMod val="25000"/>
                  </a:schemeClr>
                </a:solidFill>
                <a:cs typeface="Arial" pitchFamily="34" charset="0"/>
              </a:rPr>
              <a:t> Accounting:</a:t>
            </a:r>
          </a:p>
          <a:p>
            <a:pPr marL="182563" indent="22225" algn="ctr">
              <a:buNone/>
            </a:pPr>
            <a:r>
              <a:rPr lang="en-US" i="1" dirty="0"/>
              <a:t>the measurement, management, and reporting of such </a:t>
            </a:r>
            <a:r>
              <a:rPr lang="en-US" i="1" dirty="0">
                <a:solidFill>
                  <a:schemeClr val="accent6">
                    <a:lumMod val="50000"/>
                  </a:schemeClr>
                </a:solidFill>
              </a:rPr>
              <a:t>corporate activities</a:t>
            </a:r>
            <a:r>
              <a:rPr lang="en-US" i="1" dirty="0"/>
              <a:t>. </a:t>
            </a:r>
            <a:endParaRPr lang="tr-TR" i="1" dirty="0"/>
          </a:p>
          <a:p>
            <a:endParaRPr lang="tr-TR" dirty="0"/>
          </a:p>
        </p:txBody>
      </p:sp>
    </p:spTree>
    <p:extLst>
      <p:ext uri="{BB962C8B-B14F-4D97-AF65-F5344CB8AC3E}">
        <p14:creationId xmlns:p14="http://schemas.microsoft.com/office/powerpoint/2010/main" val="9045135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solidFill>
                  <a:schemeClr val="bg2">
                    <a:lumMod val="25000"/>
                  </a:schemeClr>
                </a:solidFill>
                <a:cs typeface="Arial" pitchFamily="34" charset="0"/>
              </a:rPr>
              <a:t/>
            </a:r>
            <a:br>
              <a:rPr lang="tr-TR" b="1" dirty="0" smtClean="0">
                <a:solidFill>
                  <a:schemeClr val="bg2">
                    <a:lumMod val="25000"/>
                  </a:schemeClr>
                </a:solidFill>
                <a:cs typeface="Arial" pitchFamily="34" charset="0"/>
              </a:rPr>
            </a:br>
            <a:r>
              <a:rPr lang="tr-TR" b="1" dirty="0" err="1" smtClean="0">
                <a:solidFill>
                  <a:schemeClr val="bg2">
                    <a:lumMod val="25000"/>
                  </a:schemeClr>
                </a:solidFill>
                <a:cs typeface="Arial" pitchFamily="34" charset="0"/>
              </a:rPr>
              <a:t>Social</a:t>
            </a:r>
            <a:r>
              <a:rPr lang="tr-TR" b="1" dirty="0" smtClean="0">
                <a:solidFill>
                  <a:schemeClr val="bg2">
                    <a:lumMod val="25000"/>
                  </a:schemeClr>
                </a:solidFill>
                <a:cs typeface="Arial" pitchFamily="34" charset="0"/>
              </a:rPr>
              <a:t> </a:t>
            </a:r>
            <a:r>
              <a:rPr lang="tr-TR" b="1" dirty="0" err="1">
                <a:solidFill>
                  <a:schemeClr val="bg2">
                    <a:lumMod val="25000"/>
                  </a:schemeClr>
                </a:solidFill>
                <a:cs typeface="Arial" pitchFamily="34" charset="0"/>
              </a:rPr>
              <a:t>Capital</a:t>
            </a:r>
            <a:r>
              <a:rPr lang="tr-TR" b="1" dirty="0">
                <a:solidFill>
                  <a:schemeClr val="bg2">
                    <a:lumMod val="25000"/>
                  </a:schemeClr>
                </a:solidFill>
                <a:cs typeface="Arial" pitchFamily="34" charset="0"/>
              </a:rPr>
              <a:t> </a:t>
            </a:r>
            <a:br>
              <a:rPr lang="tr-TR" b="1" dirty="0">
                <a:solidFill>
                  <a:schemeClr val="bg2">
                    <a:lumMod val="25000"/>
                  </a:schemeClr>
                </a:solidFill>
                <a:cs typeface="Arial" pitchFamily="34" charset="0"/>
              </a:rPr>
            </a:br>
            <a:endParaRPr lang="tr-TR" dirty="0"/>
          </a:p>
        </p:txBody>
      </p:sp>
      <p:sp>
        <p:nvSpPr>
          <p:cNvPr id="3" name="Content Placeholder 2"/>
          <p:cNvSpPr>
            <a:spLocks noGrp="1"/>
          </p:cNvSpPr>
          <p:nvPr>
            <p:ph idx="1"/>
          </p:nvPr>
        </p:nvSpPr>
        <p:spPr/>
        <p:txBody>
          <a:bodyPr>
            <a:normAutofit fontScale="92500" lnSpcReduction="20000"/>
          </a:bodyPr>
          <a:lstStyle/>
          <a:p>
            <a:pPr marL="82550" indent="0">
              <a:buNone/>
            </a:pPr>
            <a:r>
              <a:rPr lang="tr-TR" b="1" dirty="0" smtClean="0">
                <a:solidFill>
                  <a:srgbClr val="C00000"/>
                </a:solidFill>
              </a:rPr>
              <a:t>B</a:t>
            </a:r>
            <a:r>
              <a:rPr lang="en-US" b="1" dirty="0" err="1" smtClean="0">
                <a:solidFill>
                  <a:srgbClr val="C00000"/>
                </a:solidFill>
              </a:rPr>
              <a:t>usiness</a:t>
            </a:r>
            <a:r>
              <a:rPr lang="en-US" b="1" dirty="0" smtClean="0">
                <a:solidFill>
                  <a:srgbClr val="C00000"/>
                </a:solidFill>
              </a:rPr>
              <a:t> </a:t>
            </a:r>
            <a:r>
              <a:rPr lang="en-US" b="1" dirty="0" err="1">
                <a:solidFill>
                  <a:srgbClr val="C00000"/>
                </a:solidFill>
              </a:rPr>
              <a:t>i</a:t>
            </a:r>
            <a:r>
              <a:rPr lang="tr-TR" b="1" dirty="0">
                <a:solidFill>
                  <a:srgbClr val="C00000"/>
                </a:solidFill>
              </a:rPr>
              <a:t>s </a:t>
            </a:r>
            <a:r>
              <a:rPr lang="tr-TR" b="1" dirty="0" err="1">
                <a:solidFill>
                  <a:srgbClr val="C00000"/>
                </a:solidFill>
              </a:rPr>
              <a:t>expected</a:t>
            </a:r>
            <a:r>
              <a:rPr lang="tr-TR" b="1" dirty="0">
                <a:solidFill>
                  <a:srgbClr val="C00000"/>
                </a:solidFill>
              </a:rPr>
              <a:t> </a:t>
            </a:r>
            <a:r>
              <a:rPr lang="tr-TR" b="1" i="1" u="sng" dirty="0" err="1">
                <a:solidFill>
                  <a:srgbClr val="C00000"/>
                </a:solidFill>
              </a:rPr>
              <a:t>to</a:t>
            </a:r>
            <a:r>
              <a:rPr lang="tr-TR" b="1" i="1" u="sng" dirty="0">
                <a:solidFill>
                  <a:srgbClr val="C00000"/>
                </a:solidFill>
              </a:rPr>
              <a:t> </a:t>
            </a:r>
            <a:r>
              <a:rPr lang="tr-TR" b="1" i="1" u="sng" dirty="0" err="1">
                <a:solidFill>
                  <a:srgbClr val="C00000"/>
                </a:solidFill>
              </a:rPr>
              <a:t>contribute</a:t>
            </a:r>
            <a:r>
              <a:rPr lang="tr-TR" b="1" i="1" u="sng" dirty="0">
                <a:solidFill>
                  <a:srgbClr val="C00000"/>
                </a:solidFill>
              </a:rPr>
              <a:t> </a:t>
            </a:r>
            <a:r>
              <a:rPr lang="tr-TR" b="1" i="1" u="sng" dirty="0" err="1">
                <a:solidFill>
                  <a:srgbClr val="C00000"/>
                </a:solidFill>
              </a:rPr>
              <a:t>to</a:t>
            </a:r>
            <a:r>
              <a:rPr lang="tr-TR" b="1" i="1" u="sng" dirty="0">
                <a:solidFill>
                  <a:srgbClr val="C00000"/>
                </a:solidFill>
              </a:rPr>
              <a:t> </a:t>
            </a:r>
            <a:r>
              <a:rPr lang="tr-TR" b="1" i="1" u="sng" dirty="0" err="1">
                <a:solidFill>
                  <a:srgbClr val="C00000"/>
                </a:solidFill>
              </a:rPr>
              <a:t>soci</a:t>
            </a:r>
            <a:r>
              <a:rPr lang="en-US" b="1" i="1" u="sng" dirty="0" err="1">
                <a:solidFill>
                  <a:srgbClr val="C00000"/>
                </a:solidFill>
              </a:rPr>
              <a:t>ety</a:t>
            </a:r>
            <a:r>
              <a:rPr lang="tr-TR" b="1" i="1" u="sng" dirty="0">
                <a:solidFill>
                  <a:srgbClr val="C00000"/>
                </a:solidFill>
              </a:rPr>
              <a:t> </a:t>
            </a:r>
            <a:r>
              <a:rPr lang="en-US" b="1" dirty="0">
                <a:solidFill>
                  <a:srgbClr val="C00000"/>
                </a:solidFill>
              </a:rPr>
              <a:t>in return for a social license </a:t>
            </a:r>
            <a:r>
              <a:rPr lang="tr-TR" b="1" dirty="0" err="1">
                <a:solidFill>
                  <a:srgbClr val="C00000"/>
                </a:solidFill>
              </a:rPr>
              <a:t>to</a:t>
            </a:r>
            <a:r>
              <a:rPr lang="tr-TR" b="1" dirty="0">
                <a:solidFill>
                  <a:srgbClr val="C00000"/>
                </a:solidFill>
              </a:rPr>
              <a:t> </a:t>
            </a:r>
            <a:r>
              <a:rPr lang="tr-TR" b="1" dirty="0" err="1">
                <a:solidFill>
                  <a:srgbClr val="C00000"/>
                </a:solidFill>
              </a:rPr>
              <a:t>operate</a:t>
            </a:r>
            <a:endParaRPr lang="tr-TR" b="1" dirty="0">
              <a:solidFill>
                <a:srgbClr val="C00000"/>
              </a:solidFill>
            </a:endParaRPr>
          </a:p>
          <a:p>
            <a:pPr>
              <a:buNone/>
            </a:pPr>
            <a:endParaRPr lang="tr-TR" sz="2000" dirty="0"/>
          </a:p>
          <a:p>
            <a:pPr>
              <a:buFont typeface="Wingdings" pitchFamily="2" charset="2"/>
              <a:buChar char="ü"/>
            </a:pPr>
            <a:r>
              <a:rPr lang="en-US" dirty="0"/>
              <a:t>human rights, </a:t>
            </a:r>
            <a:endParaRPr lang="tr-TR" dirty="0"/>
          </a:p>
          <a:p>
            <a:pPr>
              <a:buFont typeface="Wingdings" pitchFamily="2" charset="2"/>
              <a:buChar char="ü"/>
            </a:pPr>
            <a:r>
              <a:rPr lang="tr-TR" dirty="0"/>
              <a:t>p</a:t>
            </a:r>
            <a:r>
              <a:rPr lang="en-US" dirty="0" err="1"/>
              <a:t>rotection</a:t>
            </a:r>
            <a:r>
              <a:rPr lang="en-US" dirty="0"/>
              <a:t> of vulnerable groups, </a:t>
            </a:r>
            <a:endParaRPr lang="tr-TR" dirty="0"/>
          </a:p>
          <a:p>
            <a:pPr>
              <a:buFont typeface="Wingdings" pitchFamily="2" charset="2"/>
              <a:buChar char="ü"/>
            </a:pPr>
            <a:r>
              <a:rPr lang="en-US" dirty="0"/>
              <a:t>local economic development, </a:t>
            </a:r>
            <a:endParaRPr lang="tr-TR" dirty="0"/>
          </a:p>
          <a:p>
            <a:pPr>
              <a:buFont typeface="Wingdings" pitchFamily="2" charset="2"/>
              <a:buChar char="ü"/>
            </a:pPr>
            <a:r>
              <a:rPr lang="en-US" dirty="0"/>
              <a:t>access to and quality of products and services, </a:t>
            </a:r>
            <a:endParaRPr lang="tr-TR" dirty="0"/>
          </a:p>
          <a:p>
            <a:pPr>
              <a:buFont typeface="Wingdings" pitchFamily="2" charset="2"/>
              <a:buChar char="ü"/>
            </a:pPr>
            <a:r>
              <a:rPr lang="en-US" dirty="0"/>
              <a:t>affordability, </a:t>
            </a:r>
            <a:endParaRPr lang="tr-TR" dirty="0"/>
          </a:p>
          <a:p>
            <a:pPr>
              <a:buFont typeface="Wingdings" pitchFamily="2" charset="2"/>
              <a:buChar char="ü"/>
            </a:pPr>
            <a:r>
              <a:rPr lang="en-US" dirty="0"/>
              <a:t>responsible business practices in marketing </a:t>
            </a:r>
            <a:endParaRPr lang="tr-TR" dirty="0"/>
          </a:p>
          <a:p>
            <a:pPr>
              <a:buFont typeface="Wingdings" pitchFamily="2" charset="2"/>
              <a:buChar char="ü"/>
            </a:pPr>
            <a:r>
              <a:rPr lang="en-US" dirty="0"/>
              <a:t>customer privacy</a:t>
            </a:r>
          </a:p>
          <a:p>
            <a:endParaRPr lang="tr-TR" dirty="0"/>
          </a:p>
        </p:txBody>
      </p:sp>
    </p:spTree>
    <p:extLst>
      <p:ext uri="{BB962C8B-B14F-4D97-AF65-F5344CB8AC3E}">
        <p14:creationId xmlns:p14="http://schemas.microsoft.com/office/powerpoint/2010/main" val="1174760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solidFill>
                  <a:schemeClr val="bg2">
                    <a:lumMod val="25000"/>
                  </a:schemeClr>
                </a:solidFill>
                <a:cs typeface="Arial" pitchFamily="34" charset="0"/>
              </a:rPr>
              <a:t/>
            </a:r>
            <a:br>
              <a:rPr lang="tr-TR" b="1" dirty="0" smtClean="0">
                <a:solidFill>
                  <a:schemeClr val="bg2">
                    <a:lumMod val="25000"/>
                  </a:schemeClr>
                </a:solidFill>
                <a:cs typeface="Arial" pitchFamily="34" charset="0"/>
              </a:rPr>
            </a:br>
            <a:r>
              <a:rPr lang="tr-TR" b="1" dirty="0" smtClean="0">
                <a:solidFill>
                  <a:schemeClr val="bg2">
                    <a:lumMod val="25000"/>
                  </a:schemeClr>
                </a:solidFill>
                <a:cs typeface="Arial" pitchFamily="34" charset="0"/>
              </a:rPr>
              <a:t>Human </a:t>
            </a:r>
            <a:r>
              <a:rPr lang="tr-TR" b="1" dirty="0" err="1">
                <a:solidFill>
                  <a:schemeClr val="bg2">
                    <a:lumMod val="25000"/>
                  </a:schemeClr>
                </a:solidFill>
                <a:cs typeface="Arial" pitchFamily="34" charset="0"/>
              </a:rPr>
              <a:t>Capital</a:t>
            </a:r>
            <a:r>
              <a:rPr lang="tr-TR" b="1" dirty="0">
                <a:solidFill>
                  <a:schemeClr val="bg2">
                    <a:lumMod val="25000"/>
                  </a:schemeClr>
                </a:solidFill>
                <a:cs typeface="Arial" pitchFamily="34" charset="0"/>
              </a:rPr>
              <a:t/>
            </a:r>
            <a:br>
              <a:rPr lang="tr-TR" b="1" dirty="0">
                <a:solidFill>
                  <a:schemeClr val="bg2">
                    <a:lumMod val="25000"/>
                  </a:schemeClr>
                </a:solidFill>
                <a:cs typeface="Arial" pitchFamily="34" charset="0"/>
              </a:rPr>
            </a:br>
            <a:endParaRPr lang="tr-TR" dirty="0"/>
          </a:p>
        </p:txBody>
      </p:sp>
      <p:sp>
        <p:nvSpPr>
          <p:cNvPr id="3" name="Content Placeholder 2"/>
          <p:cNvSpPr>
            <a:spLocks noGrp="1"/>
          </p:cNvSpPr>
          <p:nvPr>
            <p:ph idx="1"/>
          </p:nvPr>
        </p:nvSpPr>
        <p:spPr/>
        <p:txBody>
          <a:bodyPr/>
          <a:lstStyle/>
          <a:p>
            <a:pPr marL="82550" indent="0">
              <a:buNone/>
            </a:pPr>
            <a:r>
              <a:rPr lang="tr-TR" dirty="0" smtClean="0"/>
              <a:t>HR </a:t>
            </a:r>
            <a:r>
              <a:rPr lang="tr-TR" dirty="0" err="1"/>
              <a:t>are</a:t>
            </a:r>
            <a:r>
              <a:rPr lang="tr-TR" dirty="0"/>
              <a:t> </a:t>
            </a:r>
            <a:r>
              <a:rPr lang="tr-TR" dirty="0" err="1"/>
              <a:t>key</a:t>
            </a:r>
            <a:r>
              <a:rPr lang="tr-TR" dirty="0"/>
              <a:t> </a:t>
            </a:r>
            <a:r>
              <a:rPr lang="tr-TR" dirty="0" err="1"/>
              <a:t>assets</a:t>
            </a:r>
            <a:r>
              <a:rPr lang="tr-TR" dirty="0"/>
              <a:t> </a:t>
            </a:r>
            <a:r>
              <a:rPr lang="tr-TR" dirty="0" err="1"/>
              <a:t>to</a:t>
            </a:r>
            <a:r>
              <a:rPr lang="tr-TR" dirty="0"/>
              <a:t> </a:t>
            </a:r>
            <a:r>
              <a:rPr lang="tr-TR" dirty="0" err="1"/>
              <a:t>delivering</a:t>
            </a:r>
            <a:r>
              <a:rPr lang="tr-TR" dirty="0"/>
              <a:t> </a:t>
            </a:r>
            <a:r>
              <a:rPr lang="tr-TR" dirty="0" err="1"/>
              <a:t>long-term</a:t>
            </a:r>
            <a:r>
              <a:rPr lang="tr-TR" dirty="0"/>
              <a:t> </a:t>
            </a:r>
            <a:r>
              <a:rPr lang="tr-TR" dirty="0" err="1"/>
              <a:t>value</a:t>
            </a:r>
            <a:endParaRPr lang="tr-TR" dirty="0"/>
          </a:p>
          <a:p>
            <a:pPr marL="82550" indent="0">
              <a:buNone/>
            </a:pPr>
            <a:endParaRPr lang="tr-TR" dirty="0"/>
          </a:p>
          <a:p>
            <a:pPr marL="514350" indent="-514350">
              <a:buFont typeface="Wingdings" pitchFamily="2" charset="2"/>
              <a:buChar char="ü"/>
            </a:pPr>
            <a:r>
              <a:rPr lang="tr-TR" dirty="0"/>
              <a:t>H</a:t>
            </a:r>
            <a:r>
              <a:rPr lang="en-US" dirty="0" err="1"/>
              <a:t>ealth</a:t>
            </a:r>
            <a:r>
              <a:rPr lang="en-US" dirty="0"/>
              <a:t> and safety of employees </a:t>
            </a:r>
            <a:endParaRPr lang="tr-TR" dirty="0"/>
          </a:p>
          <a:p>
            <a:pPr marL="514350" indent="-514350">
              <a:buFont typeface="Wingdings" pitchFamily="2" charset="2"/>
              <a:buChar char="ü"/>
            </a:pPr>
            <a:r>
              <a:rPr lang="tr-TR" dirty="0" err="1"/>
              <a:t>Employee</a:t>
            </a:r>
            <a:r>
              <a:rPr lang="tr-TR" dirty="0"/>
              <a:t> </a:t>
            </a:r>
            <a:r>
              <a:rPr lang="tr-TR" dirty="0" err="1"/>
              <a:t>engagement</a:t>
            </a:r>
            <a:r>
              <a:rPr lang="tr-TR" dirty="0"/>
              <a:t> </a:t>
            </a:r>
          </a:p>
          <a:p>
            <a:pPr marL="514350" indent="-514350">
              <a:buFont typeface="Wingdings" pitchFamily="2" charset="2"/>
              <a:buChar char="ü"/>
            </a:pPr>
            <a:r>
              <a:rPr lang="en-US" dirty="0"/>
              <a:t>Diversity</a:t>
            </a:r>
            <a:endParaRPr lang="tr-TR" dirty="0"/>
          </a:p>
          <a:p>
            <a:pPr marL="514350" indent="-514350">
              <a:buFont typeface="Wingdings" pitchFamily="2" charset="2"/>
              <a:buChar char="ü"/>
            </a:pPr>
            <a:r>
              <a:rPr lang="tr-TR" dirty="0"/>
              <a:t>I</a:t>
            </a:r>
            <a:r>
              <a:rPr lang="en-US" dirty="0" err="1"/>
              <a:t>ncentives</a:t>
            </a:r>
            <a:r>
              <a:rPr lang="en-US" dirty="0"/>
              <a:t> and compensation </a:t>
            </a:r>
            <a:endParaRPr lang="tr-TR" dirty="0"/>
          </a:p>
          <a:p>
            <a:pPr>
              <a:buNone/>
            </a:pPr>
            <a:endParaRPr lang="tr-TR" sz="2000" dirty="0"/>
          </a:p>
          <a:p>
            <a:endParaRPr lang="tr-TR" dirty="0"/>
          </a:p>
        </p:txBody>
      </p:sp>
    </p:spTree>
    <p:extLst>
      <p:ext uri="{BB962C8B-B14F-4D97-AF65-F5344CB8AC3E}">
        <p14:creationId xmlns:p14="http://schemas.microsoft.com/office/powerpoint/2010/main" val="4253300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57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5013176"/>
            <a:ext cx="4572000" cy="1569660"/>
          </a:xfrm>
          <a:prstGeom prst="rect">
            <a:avLst/>
          </a:prstGeom>
        </p:spPr>
        <p:txBody>
          <a:bodyPr>
            <a:spAutoFit/>
          </a:bodyPr>
          <a:lstStyle/>
          <a:p>
            <a:pPr algn="ctr"/>
            <a:r>
              <a:rPr lang="en-US" sz="2400" b="1" dirty="0">
                <a:solidFill>
                  <a:srgbClr val="C00000"/>
                </a:solidFill>
              </a:rPr>
              <a:t>USING THE GUIDELINES </a:t>
            </a:r>
            <a:endParaRPr lang="tr-TR" sz="2400" b="1" dirty="0">
              <a:solidFill>
                <a:srgbClr val="C00000"/>
              </a:solidFill>
            </a:endParaRPr>
          </a:p>
          <a:p>
            <a:pPr algn="ctr"/>
            <a:r>
              <a:rPr lang="en-US" sz="2400" b="1" dirty="0">
                <a:solidFill>
                  <a:srgbClr val="C00000"/>
                </a:solidFill>
              </a:rPr>
              <a:t>TO PREPARE A SUSTAINABILITY REPORT: </a:t>
            </a:r>
            <a:endParaRPr lang="tr-TR" sz="2400" b="1" dirty="0">
              <a:solidFill>
                <a:srgbClr val="C00000"/>
              </a:solidFill>
            </a:endParaRPr>
          </a:p>
          <a:p>
            <a:pPr algn="ctr"/>
            <a:r>
              <a:rPr lang="en-US" sz="2400" b="1" dirty="0">
                <a:solidFill>
                  <a:srgbClr val="002060"/>
                </a:solidFill>
              </a:rPr>
              <a:t>THE STEPS TO FOLLOW  </a:t>
            </a:r>
            <a:endParaRPr lang="tr-TR" b="1" dirty="0">
              <a:solidFill>
                <a:srgbClr val="002060"/>
              </a:solidFill>
            </a:endParaRPr>
          </a:p>
        </p:txBody>
      </p:sp>
    </p:spTree>
    <p:extLst>
      <p:ext uri="{BB962C8B-B14F-4D97-AF65-F5344CB8AC3E}">
        <p14:creationId xmlns:p14="http://schemas.microsoft.com/office/powerpoint/2010/main" val="40323284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
            </a:r>
            <a:br>
              <a:rPr lang="tr-TR" b="1" dirty="0" smtClean="0"/>
            </a:br>
            <a:r>
              <a:rPr lang="en-US" b="1" dirty="0" smtClean="0"/>
              <a:t>PREPARE </a:t>
            </a:r>
            <a:r>
              <a:rPr lang="en-US" b="1" dirty="0"/>
              <a:t>TO DISCLOSE GENERAL STANDARD DISCLOSURES </a:t>
            </a:r>
            <a:r>
              <a:rPr lang="en-US" dirty="0"/>
              <a:t/>
            </a:r>
            <a:br>
              <a:rPr lang="en-US" dirty="0"/>
            </a:br>
            <a:endParaRPr lang="tr-TR" dirty="0"/>
          </a:p>
        </p:txBody>
      </p:sp>
      <p:sp>
        <p:nvSpPr>
          <p:cNvPr id="3" name="Content Placeholder 2"/>
          <p:cNvSpPr>
            <a:spLocks noGrp="1"/>
          </p:cNvSpPr>
          <p:nvPr>
            <p:ph idx="1"/>
          </p:nvPr>
        </p:nvSpPr>
        <p:spPr/>
        <p:txBody>
          <a:bodyPr>
            <a:normAutofit fontScale="55000" lnSpcReduction="20000"/>
          </a:bodyPr>
          <a:lstStyle/>
          <a:p>
            <a:r>
              <a:rPr lang="en-US" dirty="0" smtClean="0"/>
              <a:t>Identify </a:t>
            </a:r>
            <a:r>
              <a:rPr lang="en-US" dirty="0"/>
              <a:t>the General Standard Disclosures required for the chosen ‘in accordance’ option </a:t>
            </a:r>
          </a:p>
          <a:p>
            <a:r>
              <a:rPr lang="en-US" dirty="0"/>
              <a:t>Check if there are General Standard Disclosures that apply to the organization’s sector. </a:t>
            </a:r>
            <a:r>
              <a:rPr lang="en-US" sz="4200" b="1" dirty="0"/>
              <a:t>The GRI Sector Disclosures can be found at </a:t>
            </a:r>
            <a:r>
              <a:rPr lang="en-US" sz="4200" b="1" i="1" dirty="0"/>
              <a:t>www.globalreporting.org/reporting/sector-guidance </a:t>
            </a:r>
            <a:endParaRPr lang="en-US" b="1" dirty="0"/>
          </a:p>
          <a:p>
            <a:r>
              <a:rPr lang="en-US" dirty="0"/>
              <a:t>Read the Principles for Defining Reporting Quality </a:t>
            </a:r>
          </a:p>
          <a:p>
            <a:r>
              <a:rPr lang="en-US" dirty="0"/>
              <a:t>Plan the processes to disclose the General Standard Disclosures </a:t>
            </a:r>
          </a:p>
          <a:p>
            <a:r>
              <a:rPr lang="en-US" dirty="0"/>
              <a:t>Consult the information presented in the </a:t>
            </a:r>
            <a:r>
              <a:rPr lang="en-US" i="1" dirty="0"/>
              <a:t>Implementation Manual </a:t>
            </a:r>
            <a:r>
              <a:rPr lang="en-US" dirty="0"/>
              <a:t>for explanations of how to disclose the General Standard Disclosures </a:t>
            </a:r>
          </a:p>
          <a:p>
            <a:r>
              <a:rPr lang="en-US" dirty="0"/>
              <a:t>Dedicate adequate time and attention to complete the General Standard Disclosures under the section ‘Identified Material Aspects and Boundaries’ (pp. 28-29). These General Standard Disclosures are a central element of both ‘in accordance’ options, and should be disclosed for both. To do this: Read the Principles for Defining Report Content (pp. 16-17) </a:t>
            </a:r>
          </a:p>
          <a:p>
            <a:r>
              <a:rPr lang="en-US" dirty="0"/>
              <a:t>Read the three steps for defining material Aspects and Boundaries, presented in the </a:t>
            </a:r>
            <a:r>
              <a:rPr lang="en-US" i="1" dirty="0"/>
              <a:t>Implementation Manual </a:t>
            </a:r>
            <a:r>
              <a:rPr lang="en-US" dirty="0"/>
              <a:t>(pp. 31-40), and use the visual support for these steps (p. 90) </a:t>
            </a:r>
          </a:p>
          <a:p>
            <a:endParaRPr lang="tr-TR" dirty="0"/>
          </a:p>
          <a:p>
            <a:endParaRPr lang="tr-TR" dirty="0"/>
          </a:p>
        </p:txBody>
      </p:sp>
    </p:spTree>
    <p:extLst>
      <p:ext uri="{BB962C8B-B14F-4D97-AF65-F5344CB8AC3E}">
        <p14:creationId xmlns:p14="http://schemas.microsoft.com/office/powerpoint/2010/main" val="23953038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
            </a:r>
            <a:br>
              <a:rPr lang="tr-TR" b="1" dirty="0" smtClean="0"/>
            </a:br>
            <a:r>
              <a:rPr lang="en-US" b="1" dirty="0" smtClean="0"/>
              <a:t>PREPARE </a:t>
            </a:r>
            <a:r>
              <a:rPr lang="en-US" b="1" dirty="0"/>
              <a:t>TO DISCLOSE SPECIFIC STANDARD DISCLOSURES </a:t>
            </a:r>
            <a:r>
              <a:rPr lang="en-US" dirty="0"/>
              <a:t/>
            </a:r>
            <a:br>
              <a:rPr lang="en-US" dirty="0"/>
            </a:br>
            <a:endParaRPr lang="tr-TR" dirty="0"/>
          </a:p>
        </p:txBody>
      </p:sp>
      <p:sp>
        <p:nvSpPr>
          <p:cNvPr id="3" name="Content Placeholder 2"/>
          <p:cNvSpPr>
            <a:spLocks noGrp="1"/>
          </p:cNvSpPr>
          <p:nvPr>
            <p:ph idx="1"/>
          </p:nvPr>
        </p:nvSpPr>
        <p:spPr/>
        <p:txBody>
          <a:bodyPr>
            <a:normAutofit fontScale="62500" lnSpcReduction="20000"/>
          </a:bodyPr>
          <a:lstStyle/>
          <a:p>
            <a:r>
              <a:rPr lang="en-US" b="1" dirty="0" smtClean="0"/>
              <a:t> </a:t>
            </a:r>
            <a:r>
              <a:rPr lang="en-US" dirty="0" smtClean="0"/>
              <a:t>Specific </a:t>
            </a:r>
            <a:r>
              <a:rPr lang="en-US" dirty="0"/>
              <a:t>Standard Disclosures are Disclosures on Management Approach (DMA) and Indicators. They are presented under Categories and Aspects, as displayed in Table 1 on the next page </a:t>
            </a:r>
          </a:p>
          <a:p>
            <a:r>
              <a:rPr lang="en-US" dirty="0"/>
              <a:t>Identify the DMA and Indicators related to the material Aspects </a:t>
            </a:r>
          </a:p>
          <a:p>
            <a:r>
              <a:rPr lang="en-US" dirty="0"/>
              <a:t>Check if there are Aspects and Specific Standard Disclosures that apply to the organization’s sector. The Sector Disclosures can be found at </a:t>
            </a:r>
            <a:r>
              <a:rPr lang="en-US" i="1" dirty="0"/>
              <a:t>www.globalreporting.org/reporting/sector-guidance </a:t>
            </a:r>
            <a:endParaRPr lang="en-US" dirty="0"/>
          </a:p>
          <a:p>
            <a:r>
              <a:rPr lang="en-US" dirty="0"/>
              <a:t>Read the Principles for Defining Reporting Quality (pp. 17-18) </a:t>
            </a:r>
          </a:p>
          <a:p>
            <a:r>
              <a:rPr lang="en-US" dirty="0"/>
              <a:t>Plan the necessary processes to disclose the Specific Standard Disclosures. The report should cover DMA and Indicators for </a:t>
            </a:r>
            <a:r>
              <a:rPr lang="en-US" b="1" dirty="0"/>
              <a:t>identified material Aspects </a:t>
            </a:r>
            <a:r>
              <a:rPr lang="en-US" dirty="0"/>
              <a:t>(pp. 62-235 of the </a:t>
            </a:r>
            <a:r>
              <a:rPr lang="en-US" i="1" dirty="0"/>
              <a:t>Implementation Manual</a:t>
            </a:r>
            <a:r>
              <a:rPr lang="en-US" dirty="0"/>
              <a:t>). Aspects that are not identified as material do not need to be covered in the report </a:t>
            </a:r>
          </a:p>
          <a:p>
            <a:r>
              <a:rPr lang="en-US" dirty="0"/>
              <a:t>Consult the information presented in the </a:t>
            </a:r>
            <a:r>
              <a:rPr lang="en-US" i="1" dirty="0"/>
              <a:t>Implementation Manual </a:t>
            </a:r>
            <a:r>
              <a:rPr lang="en-US" dirty="0"/>
              <a:t>for explanations of how to disclose the Specific Standard Disclosures </a:t>
            </a:r>
          </a:p>
          <a:p>
            <a:r>
              <a:rPr lang="en-US" dirty="0"/>
              <a:t>Information on topics considered material by the organization but not covered by the GRI Aspects list can also be included </a:t>
            </a:r>
          </a:p>
          <a:p>
            <a:endParaRPr lang="tr-TR" dirty="0"/>
          </a:p>
        </p:txBody>
      </p:sp>
    </p:spTree>
    <p:extLst>
      <p:ext uri="{BB962C8B-B14F-4D97-AF65-F5344CB8AC3E}">
        <p14:creationId xmlns:p14="http://schemas.microsoft.com/office/powerpoint/2010/main" val="32597014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tr-TR" sz="3600" b="1" dirty="0" smtClean="0">
                <a:solidFill>
                  <a:srgbClr val="002060"/>
                </a:solidFill>
              </a:rPr>
              <a:t/>
            </a:r>
            <a:br>
              <a:rPr lang="tr-TR" sz="3600" b="1" dirty="0" smtClean="0">
                <a:solidFill>
                  <a:srgbClr val="002060"/>
                </a:solidFill>
              </a:rPr>
            </a:br>
            <a:r>
              <a:rPr lang="tr-TR" sz="3600" b="1" dirty="0" smtClean="0">
                <a:solidFill>
                  <a:srgbClr val="002060"/>
                </a:solidFill>
              </a:rPr>
              <a:t>AN </a:t>
            </a:r>
            <a:r>
              <a:rPr lang="tr-TR" sz="3600" b="1" dirty="0">
                <a:solidFill>
                  <a:srgbClr val="002060"/>
                </a:solidFill>
              </a:rPr>
              <a:t>OVERVIEW OF ISLAMIC FINANCE IN PERSPECTIVE OF UNITED NATIONS SUSTAINABLE DEVELOPMENT GOALS </a:t>
            </a:r>
            <a:r>
              <a:rPr lang="tr-TR" sz="3600" b="1" dirty="0" smtClean="0">
                <a:solidFill>
                  <a:srgbClr val="002060"/>
                </a:solidFill>
              </a:rPr>
              <a:t/>
            </a:r>
            <a:br>
              <a:rPr lang="tr-TR" sz="3600" b="1" dirty="0" smtClean="0">
                <a:solidFill>
                  <a:srgbClr val="002060"/>
                </a:solidFill>
              </a:rPr>
            </a:br>
            <a:r>
              <a:rPr lang="tr-TR" sz="2700" b="1" dirty="0" smtClean="0">
                <a:solidFill>
                  <a:srgbClr val="C00000"/>
                </a:solidFill>
              </a:rPr>
              <a:t>21 </a:t>
            </a:r>
            <a:r>
              <a:rPr lang="tr-TR" sz="2700" b="1" dirty="0" err="1" smtClean="0">
                <a:solidFill>
                  <a:srgbClr val="C00000"/>
                </a:solidFill>
              </a:rPr>
              <a:t>November</a:t>
            </a:r>
            <a:r>
              <a:rPr lang="tr-TR" sz="2700" b="1" dirty="0" smtClean="0">
                <a:solidFill>
                  <a:srgbClr val="C00000"/>
                </a:solidFill>
              </a:rPr>
              <a:t> 2019</a:t>
            </a:r>
            <a:r>
              <a:rPr lang="tr-TR" sz="3600" b="1" dirty="0">
                <a:solidFill>
                  <a:srgbClr val="C00000"/>
                </a:solidFill>
              </a:rPr>
              <a:t/>
            </a:r>
            <a:br>
              <a:rPr lang="tr-TR" sz="3600" b="1" dirty="0">
                <a:solidFill>
                  <a:srgbClr val="C00000"/>
                </a:solidFill>
              </a:rPr>
            </a:br>
            <a:endParaRPr lang="tr-TR" dirty="0">
              <a:solidFill>
                <a:srgbClr val="C00000"/>
              </a:solidFill>
            </a:endParaRPr>
          </a:p>
        </p:txBody>
      </p:sp>
      <p:sp>
        <p:nvSpPr>
          <p:cNvPr id="5" name="Subtitle 4"/>
          <p:cNvSpPr>
            <a:spLocks noGrp="1"/>
          </p:cNvSpPr>
          <p:nvPr>
            <p:ph type="subTitle" idx="1"/>
          </p:nvPr>
        </p:nvSpPr>
        <p:spPr/>
        <p:txBody>
          <a:bodyPr/>
          <a:lstStyle/>
          <a:p>
            <a:r>
              <a:rPr lang="tr-TR" dirty="0">
                <a:solidFill>
                  <a:srgbClr val="002060"/>
                </a:solidFill>
              </a:rPr>
              <a:t>Prof. Dr. Necdet Sensoy</a:t>
            </a:r>
            <a:br>
              <a:rPr lang="tr-TR" dirty="0">
                <a:solidFill>
                  <a:srgbClr val="002060"/>
                </a:solidFill>
              </a:rPr>
            </a:br>
            <a:r>
              <a:rPr lang="tr-TR" dirty="0" err="1" smtClean="0">
                <a:solidFill>
                  <a:srgbClr val="002060"/>
                </a:solidFill>
              </a:rPr>
              <a:t>Istanbul</a:t>
            </a:r>
            <a:r>
              <a:rPr lang="tr-TR" dirty="0" smtClean="0">
                <a:solidFill>
                  <a:srgbClr val="002060"/>
                </a:solidFill>
              </a:rPr>
              <a:t> Commerce </a:t>
            </a:r>
            <a:r>
              <a:rPr lang="tr-TR" dirty="0" err="1" smtClean="0">
                <a:solidFill>
                  <a:srgbClr val="002060"/>
                </a:solidFill>
              </a:rPr>
              <a:t>University</a:t>
            </a:r>
            <a:endParaRPr lang="tr-TR" dirty="0" smtClean="0">
              <a:solidFill>
                <a:srgbClr val="002060"/>
              </a:solidFill>
            </a:endParaRPr>
          </a:p>
          <a:p>
            <a:r>
              <a:rPr lang="tr-TR" dirty="0" err="1" smtClean="0">
                <a:solidFill>
                  <a:srgbClr val="002060"/>
                </a:solidFill>
              </a:rPr>
              <a:t>Faculty</a:t>
            </a:r>
            <a:r>
              <a:rPr lang="tr-TR" dirty="0" smtClean="0">
                <a:solidFill>
                  <a:srgbClr val="002060"/>
                </a:solidFill>
              </a:rPr>
              <a:t> of Business Administration</a:t>
            </a:r>
            <a:endParaRPr lang="tr-TR" dirty="0">
              <a:solidFill>
                <a:srgbClr val="002060"/>
              </a:solidFill>
            </a:endParaRPr>
          </a:p>
        </p:txBody>
      </p:sp>
    </p:spTree>
    <p:extLst>
      <p:ext uri="{BB962C8B-B14F-4D97-AF65-F5344CB8AC3E}">
        <p14:creationId xmlns:p14="http://schemas.microsoft.com/office/powerpoint/2010/main" val="35615636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
            </a:r>
            <a:br>
              <a:rPr lang="tr-TR" b="1" dirty="0" smtClean="0"/>
            </a:br>
            <a:r>
              <a:rPr lang="en-US" b="1" dirty="0" smtClean="0"/>
              <a:t>PREPARE </a:t>
            </a:r>
            <a:r>
              <a:rPr lang="en-US" b="1" dirty="0"/>
              <a:t>THE SUSTAINABILITY REPORT </a:t>
            </a:r>
            <a:r>
              <a:rPr lang="en-US" dirty="0"/>
              <a:t/>
            </a:r>
            <a:br>
              <a:rPr lang="en-US" dirty="0"/>
            </a:br>
            <a:endParaRPr lang="tr-TR" dirty="0"/>
          </a:p>
        </p:txBody>
      </p:sp>
      <p:sp>
        <p:nvSpPr>
          <p:cNvPr id="3" name="Content Placeholder 2"/>
          <p:cNvSpPr>
            <a:spLocks noGrp="1"/>
          </p:cNvSpPr>
          <p:nvPr>
            <p:ph idx="1"/>
          </p:nvPr>
        </p:nvSpPr>
        <p:spPr/>
        <p:txBody>
          <a:bodyPr>
            <a:normAutofit fontScale="62500" lnSpcReduction="20000"/>
          </a:bodyPr>
          <a:lstStyle/>
          <a:p>
            <a:r>
              <a:rPr lang="tr-TR" dirty="0" err="1" smtClean="0"/>
              <a:t>Present</a:t>
            </a:r>
            <a:r>
              <a:rPr lang="tr-TR" dirty="0" smtClean="0"/>
              <a:t> </a:t>
            </a:r>
            <a:r>
              <a:rPr lang="tr-TR" dirty="0" err="1"/>
              <a:t>the</a:t>
            </a:r>
            <a:r>
              <a:rPr lang="tr-TR" dirty="0"/>
              <a:t> </a:t>
            </a:r>
            <a:r>
              <a:rPr lang="tr-TR" dirty="0" err="1"/>
              <a:t>information</a:t>
            </a:r>
            <a:r>
              <a:rPr lang="tr-TR" dirty="0"/>
              <a:t> </a:t>
            </a:r>
            <a:r>
              <a:rPr lang="tr-TR" dirty="0" err="1"/>
              <a:t>prepared</a:t>
            </a:r>
            <a:r>
              <a:rPr lang="tr-TR" dirty="0"/>
              <a:t> </a:t>
            </a:r>
          </a:p>
          <a:p>
            <a:r>
              <a:rPr lang="en-US" dirty="0"/>
              <a:t>Electronic or web-based reporting and paper reports are appropriate media for reporting. Organizations may choose to use a combination of web and paper-based reports or use only one medium. For example, the organization may choose to provide a detailed report on its website and provide an executive summary, including its strategy and analysis and performance information, in paper form. The choice will likely depend on the organization’s decisions on its reporting period, its plans for updating content, the likely users of the report, and other practical factors, such as its distribution strategy </a:t>
            </a:r>
          </a:p>
          <a:p>
            <a:r>
              <a:rPr lang="en-US" dirty="0"/>
              <a:t>At least one medium (web or paper) should provide users with access to the complete set of information for the reporting period </a:t>
            </a:r>
          </a:p>
          <a:p>
            <a:endParaRPr lang="tr-TR" dirty="0"/>
          </a:p>
          <a:p>
            <a:r>
              <a:rPr lang="en-US" dirty="0"/>
              <a:t>In case of unintended discrepancies between the first part </a:t>
            </a:r>
            <a:r>
              <a:rPr lang="en-US" i="1" dirty="0"/>
              <a:t>Reporting Principle and Standard Disclosures </a:t>
            </a:r>
            <a:r>
              <a:rPr lang="en-US" dirty="0"/>
              <a:t>and the second part </a:t>
            </a:r>
            <a:r>
              <a:rPr lang="en-US" i="1" dirty="0"/>
              <a:t>Implementation Manual, </a:t>
            </a:r>
            <a:r>
              <a:rPr lang="en-US" dirty="0"/>
              <a:t>the first part contains the authoritative text and shall apply.</a:t>
            </a:r>
            <a:endParaRPr lang="tr-TR" dirty="0"/>
          </a:p>
          <a:p>
            <a:endParaRPr lang="tr-TR" dirty="0"/>
          </a:p>
          <a:p>
            <a:endParaRPr lang="tr-TR" dirty="0"/>
          </a:p>
        </p:txBody>
      </p:sp>
    </p:spTree>
    <p:extLst>
      <p:ext uri="{BB962C8B-B14F-4D97-AF65-F5344CB8AC3E}">
        <p14:creationId xmlns:p14="http://schemas.microsoft.com/office/powerpoint/2010/main" val="15151465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tr-TR" dirty="0" smtClean="0"/>
              <a:t>ISLAMIC FINANCE</a:t>
            </a:r>
            <a:endParaRPr lang="tr-TR" dirty="0"/>
          </a:p>
        </p:txBody>
      </p:sp>
      <p:sp>
        <p:nvSpPr>
          <p:cNvPr id="5" name="Subtitle 4"/>
          <p:cNvSpPr>
            <a:spLocks noGrp="1"/>
          </p:cNvSpPr>
          <p:nvPr>
            <p:ph type="subTitle" idx="1"/>
          </p:nvPr>
        </p:nvSpPr>
        <p:spPr/>
        <p:txBody>
          <a:bodyPr/>
          <a:lstStyle/>
          <a:p>
            <a:endParaRPr lang="tr-TR" dirty="0" smtClean="0"/>
          </a:p>
          <a:p>
            <a:r>
              <a:rPr lang="tr-TR" sz="4800" b="1" i="1" dirty="0" err="1" smtClean="0">
                <a:solidFill>
                  <a:srgbClr val="7030A0"/>
                </a:solidFill>
              </a:rPr>
              <a:t>Its</a:t>
            </a:r>
            <a:r>
              <a:rPr lang="tr-TR" sz="4800" b="1" i="1" dirty="0" smtClean="0">
                <a:solidFill>
                  <a:srgbClr val="7030A0"/>
                </a:solidFill>
              </a:rPr>
              <a:t> </a:t>
            </a:r>
            <a:r>
              <a:rPr lang="tr-TR" sz="4800" b="1" i="1" dirty="0" err="1" smtClean="0">
                <a:solidFill>
                  <a:srgbClr val="7030A0"/>
                </a:solidFill>
              </a:rPr>
              <a:t>intrinsic</a:t>
            </a:r>
            <a:r>
              <a:rPr lang="tr-TR" sz="4800" b="1" i="1" dirty="0" smtClean="0">
                <a:solidFill>
                  <a:srgbClr val="7030A0"/>
                </a:solidFill>
              </a:rPr>
              <a:t> </a:t>
            </a:r>
            <a:r>
              <a:rPr lang="tr-TR" sz="4800" b="1" i="1" dirty="0" err="1" smtClean="0">
                <a:solidFill>
                  <a:srgbClr val="7030A0"/>
                </a:solidFill>
              </a:rPr>
              <a:t>value</a:t>
            </a:r>
            <a:endParaRPr lang="tr-TR" sz="4800" b="1" i="1" dirty="0">
              <a:solidFill>
                <a:srgbClr val="7030A0"/>
              </a:solidFill>
            </a:endParaRPr>
          </a:p>
        </p:txBody>
      </p:sp>
    </p:spTree>
    <p:extLst>
      <p:ext uri="{BB962C8B-B14F-4D97-AF65-F5344CB8AC3E}">
        <p14:creationId xmlns:p14="http://schemas.microsoft.com/office/powerpoint/2010/main" val="10722063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tr-TR" i="1" dirty="0" err="1" smtClean="0">
                <a:solidFill>
                  <a:srgbClr val="002060"/>
                </a:solidFill>
              </a:rPr>
              <a:t>Maqasid</a:t>
            </a:r>
            <a:r>
              <a:rPr lang="tr-TR" i="1" dirty="0" smtClean="0">
                <a:solidFill>
                  <a:srgbClr val="002060"/>
                </a:solidFill>
              </a:rPr>
              <a:t> al </a:t>
            </a:r>
            <a:r>
              <a:rPr lang="tr-TR" i="1" dirty="0" err="1" smtClean="0">
                <a:solidFill>
                  <a:srgbClr val="002060"/>
                </a:solidFill>
              </a:rPr>
              <a:t>Sharia</a:t>
            </a:r>
            <a:r>
              <a:rPr lang="tr-TR" i="1" dirty="0" smtClean="0">
                <a:solidFill>
                  <a:srgbClr val="002060"/>
                </a:solidFill>
              </a:rPr>
              <a:t> </a:t>
            </a:r>
            <a:br>
              <a:rPr lang="tr-TR" i="1" dirty="0" smtClean="0">
                <a:solidFill>
                  <a:srgbClr val="002060"/>
                </a:solidFill>
              </a:rPr>
            </a:br>
            <a:r>
              <a:rPr lang="tr-TR" dirty="0" smtClean="0"/>
              <a:t> </a:t>
            </a:r>
            <a:r>
              <a:rPr lang="tr-TR" b="1" i="1" dirty="0" err="1" smtClean="0">
                <a:solidFill>
                  <a:srgbClr val="7030A0"/>
                </a:solidFill>
              </a:rPr>
              <a:t>Objectives</a:t>
            </a:r>
            <a:r>
              <a:rPr lang="tr-TR" b="1" i="1" dirty="0" smtClean="0">
                <a:solidFill>
                  <a:srgbClr val="7030A0"/>
                </a:solidFill>
              </a:rPr>
              <a:t> of </a:t>
            </a:r>
            <a:r>
              <a:rPr lang="tr-TR" b="1" i="1" dirty="0" err="1" smtClean="0">
                <a:solidFill>
                  <a:srgbClr val="7030A0"/>
                </a:solidFill>
              </a:rPr>
              <a:t>Islamic</a:t>
            </a:r>
            <a:r>
              <a:rPr lang="tr-TR" b="1" i="1" dirty="0" smtClean="0">
                <a:solidFill>
                  <a:srgbClr val="7030A0"/>
                </a:solidFill>
              </a:rPr>
              <a:t> </a:t>
            </a:r>
            <a:r>
              <a:rPr lang="tr-TR" b="1" i="1" dirty="0" err="1" smtClean="0">
                <a:solidFill>
                  <a:srgbClr val="7030A0"/>
                </a:solidFill>
              </a:rPr>
              <a:t>Law</a:t>
            </a:r>
            <a:endParaRPr lang="tr-TR" b="1" i="1" dirty="0">
              <a:solidFill>
                <a:srgbClr val="7030A0"/>
              </a:solidFill>
            </a:endParaRPr>
          </a:p>
        </p:txBody>
      </p:sp>
      <p:sp>
        <p:nvSpPr>
          <p:cNvPr id="5" name="Content Placeholder 4"/>
          <p:cNvSpPr>
            <a:spLocks noGrp="1"/>
          </p:cNvSpPr>
          <p:nvPr>
            <p:ph idx="1"/>
          </p:nvPr>
        </p:nvSpPr>
        <p:spPr/>
        <p:txBody>
          <a:bodyPr/>
          <a:lstStyle/>
          <a:p>
            <a:pPr algn="ctr"/>
            <a:r>
              <a:rPr lang="tr-TR" dirty="0" err="1" smtClean="0"/>
              <a:t>Developed</a:t>
            </a:r>
            <a:r>
              <a:rPr lang="tr-TR" dirty="0" smtClean="0"/>
              <a:t> since </a:t>
            </a:r>
            <a:r>
              <a:rPr lang="tr-TR" dirty="0" err="1" smtClean="0"/>
              <a:t>early</a:t>
            </a:r>
            <a:r>
              <a:rPr lang="tr-TR" dirty="0" smtClean="0"/>
              <a:t> </a:t>
            </a:r>
            <a:r>
              <a:rPr lang="tr-TR" dirty="0" err="1" smtClean="0"/>
              <a:t>islamic</a:t>
            </a:r>
            <a:r>
              <a:rPr lang="tr-TR" dirty="0" smtClean="0"/>
              <a:t> </a:t>
            </a:r>
            <a:r>
              <a:rPr lang="tr-TR" dirty="0" err="1" smtClean="0"/>
              <a:t>era</a:t>
            </a:r>
            <a:endParaRPr lang="tr-TR" dirty="0" smtClean="0"/>
          </a:p>
          <a:p>
            <a:pPr algn="ctr"/>
            <a:r>
              <a:rPr lang="tr-TR" dirty="0" err="1" smtClean="0"/>
              <a:t>Contemporary</a:t>
            </a:r>
            <a:r>
              <a:rPr lang="tr-TR" dirty="0" smtClean="0"/>
              <a:t> </a:t>
            </a:r>
            <a:r>
              <a:rPr lang="tr-TR" dirty="0" err="1" smtClean="0"/>
              <a:t>Researchers</a:t>
            </a:r>
            <a:r>
              <a:rPr lang="tr-TR" dirty="0" smtClean="0"/>
              <a:t> on </a:t>
            </a:r>
            <a:r>
              <a:rPr lang="tr-TR" dirty="0" err="1" smtClean="0"/>
              <a:t>Islamic</a:t>
            </a:r>
            <a:r>
              <a:rPr lang="tr-TR" dirty="0" smtClean="0"/>
              <a:t> Finance </a:t>
            </a:r>
            <a:r>
              <a:rPr lang="tr-TR" dirty="0" err="1" smtClean="0"/>
              <a:t>refers</a:t>
            </a:r>
            <a:r>
              <a:rPr lang="tr-TR" dirty="0" smtClean="0"/>
              <a:t> </a:t>
            </a:r>
            <a:r>
              <a:rPr lang="tr-TR" dirty="0" err="1" smtClean="0"/>
              <a:t>to</a:t>
            </a:r>
            <a:r>
              <a:rPr lang="tr-TR" dirty="0" smtClean="0"/>
              <a:t> </a:t>
            </a:r>
            <a:r>
              <a:rPr lang="tr-TR" dirty="0" err="1" smtClean="0"/>
              <a:t>this</a:t>
            </a:r>
            <a:r>
              <a:rPr lang="tr-TR" dirty="0" smtClean="0"/>
              <a:t> </a:t>
            </a:r>
            <a:r>
              <a:rPr lang="tr-TR" dirty="0" err="1" smtClean="0"/>
              <a:t>concept</a:t>
            </a:r>
            <a:r>
              <a:rPr lang="tr-TR" dirty="0" smtClean="0"/>
              <a:t> </a:t>
            </a:r>
            <a:r>
              <a:rPr lang="tr-TR" dirty="0" err="1" smtClean="0"/>
              <a:t>very</a:t>
            </a:r>
            <a:r>
              <a:rPr lang="tr-TR" dirty="0" smtClean="0"/>
              <a:t> </a:t>
            </a:r>
            <a:r>
              <a:rPr lang="tr-TR" dirty="0" err="1" smtClean="0"/>
              <a:t>frequently</a:t>
            </a:r>
            <a:endParaRPr lang="tr-TR" dirty="0"/>
          </a:p>
        </p:txBody>
      </p:sp>
    </p:spTree>
    <p:extLst>
      <p:ext uri="{BB962C8B-B14F-4D97-AF65-F5344CB8AC3E}">
        <p14:creationId xmlns:p14="http://schemas.microsoft.com/office/powerpoint/2010/main" val="8439190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r-TR" sz="3200" dirty="0" smtClean="0"/>
              <a:t/>
            </a:r>
            <a:br>
              <a:rPr lang="tr-TR" sz="3200" dirty="0" smtClean="0"/>
            </a:br>
            <a:r>
              <a:rPr lang="tr-TR" sz="3600" b="1" dirty="0" err="1" smtClean="0"/>
              <a:t>preserve</a:t>
            </a:r>
            <a:r>
              <a:rPr lang="tr-TR" sz="3600" b="1" dirty="0" smtClean="0"/>
              <a:t> </a:t>
            </a:r>
            <a:r>
              <a:rPr lang="tr-TR" sz="3600" b="1" dirty="0" err="1"/>
              <a:t>and</a:t>
            </a:r>
            <a:r>
              <a:rPr lang="tr-TR" sz="3600" b="1" dirty="0"/>
              <a:t> </a:t>
            </a:r>
            <a:r>
              <a:rPr lang="tr-TR" sz="3600" b="1" dirty="0" err="1"/>
              <a:t>enrich</a:t>
            </a:r>
            <a:r>
              <a:rPr lang="tr-TR" sz="3600" b="1" dirty="0"/>
              <a:t> :</a:t>
            </a:r>
            <a:br>
              <a:rPr lang="tr-TR" sz="3600" b="1" dirty="0"/>
            </a:br>
            <a:endParaRPr lang="tr-TR" sz="3600" b="1" dirty="0"/>
          </a:p>
        </p:txBody>
      </p:sp>
      <p:sp>
        <p:nvSpPr>
          <p:cNvPr id="3" name="Content Placeholder 2"/>
          <p:cNvSpPr>
            <a:spLocks noGrp="1"/>
          </p:cNvSpPr>
          <p:nvPr>
            <p:ph idx="1"/>
          </p:nvPr>
        </p:nvSpPr>
        <p:spPr/>
        <p:txBody>
          <a:bodyPr>
            <a:normAutofit fontScale="32500" lnSpcReduction="20000"/>
          </a:bodyPr>
          <a:lstStyle/>
          <a:p>
            <a:pPr marL="514350" lvl="0" indent="-514350" algn="ctr">
              <a:buFont typeface="+mj-lt"/>
              <a:buAutoNum type="arabicPeriod"/>
            </a:pPr>
            <a:r>
              <a:rPr lang="tr-TR" sz="8600" b="1" dirty="0" err="1" smtClean="0">
                <a:solidFill>
                  <a:srgbClr val="0070C0"/>
                </a:solidFill>
              </a:rPr>
              <a:t>Faith</a:t>
            </a:r>
            <a:r>
              <a:rPr lang="tr-TR" sz="8600" b="1" dirty="0">
                <a:solidFill>
                  <a:srgbClr val="0070C0"/>
                </a:solidFill>
              </a:rPr>
              <a:t>,</a:t>
            </a:r>
            <a:endParaRPr lang="tr-TR" sz="8600" dirty="0">
              <a:solidFill>
                <a:srgbClr val="0070C0"/>
              </a:solidFill>
            </a:endParaRPr>
          </a:p>
          <a:p>
            <a:pPr marL="514350" lvl="0" indent="-514350" algn="ctr">
              <a:buFont typeface="+mj-lt"/>
              <a:buAutoNum type="arabicPeriod"/>
            </a:pPr>
            <a:r>
              <a:rPr lang="tr-TR" sz="8600" b="1" dirty="0">
                <a:solidFill>
                  <a:srgbClr val="C00000"/>
                </a:solidFill>
              </a:rPr>
              <a:t>Life,</a:t>
            </a:r>
            <a:endParaRPr lang="tr-TR" sz="8600" dirty="0">
              <a:solidFill>
                <a:srgbClr val="C00000"/>
              </a:solidFill>
            </a:endParaRPr>
          </a:p>
          <a:p>
            <a:pPr marL="514350" lvl="0" indent="-514350" algn="ctr">
              <a:buFont typeface="+mj-lt"/>
              <a:buAutoNum type="arabicPeriod"/>
            </a:pPr>
            <a:r>
              <a:rPr lang="tr-TR" sz="8600" b="1" dirty="0" err="1">
                <a:solidFill>
                  <a:srgbClr val="002060"/>
                </a:solidFill>
              </a:rPr>
              <a:t>Intellect</a:t>
            </a:r>
            <a:r>
              <a:rPr lang="tr-TR" sz="8600" b="1" dirty="0">
                <a:solidFill>
                  <a:srgbClr val="002060"/>
                </a:solidFill>
              </a:rPr>
              <a:t>,</a:t>
            </a:r>
            <a:endParaRPr lang="tr-TR" sz="8600" dirty="0">
              <a:solidFill>
                <a:srgbClr val="002060"/>
              </a:solidFill>
            </a:endParaRPr>
          </a:p>
          <a:p>
            <a:pPr marL="514350" lvl="0" indent="-514350" algn="ctr">
              <a:buFont typeface="+mj-lt"/>
              <a:buAutoNum type="arabicPeriod"/>
            </a:pPr>
            <a:r>
              <a:rPr lang="tr-TR" sz="8600" b="1" dirty="0" err="1">
                <a:solidFill>
                  <a:srgbClr val="00B050"/>
                </a:solidFill>
              </a:rPr>
              <a:t>Posterity</a:t>
            </a:r>
            <a:r>
              <a:rPr lang="tr-TR" sz="8600" b="1" dirty="0">
                <a:solidFill>
                  <a:srgbClr val="C00000"/>
                </a:solidFill>
              </a:rPr>
              <a:t>  </a:t>
            </a:r>
            <a:r>
              <a:rPr lang="tr-TR" sz="8600" b="1" dirty="0" err="1">
                <a:solidFill>
                  <a:srgbClr val="C00000"/>
                </a:solidFill>
              </a:rPr>
              <a:t>and</a:t>
            </a:r>
            <a:endParaRPr lang="tr-TR" sz="8600" dirty="0">
              <a:solidFill>
                <a:srgbClr val="C00000"/>
              </a:solidFill>
            </a:endParaRPr>
          </a:p>
          <a:p>
            <a:pPr marL="514350" lvl="0" indent="-514350" algn="ctr">
              <a:buFont typeface="+mj-lt"/>
              <a:buAutoNum type="arabicPeriod"/>
            </a:pPr>
            <a:r>
              <a:rPr lang="tr-TR" sz="8600" b="1" dirty="0" err="1">
                <a:solidFill>
                  <a:srgbClr val="7030A0"/>
                </a:solidFill>
              </a:rPr>
              <a:t>Wealth</a:t>
            </a:r>
            <a:endParaRPr lang="tr-TR" sz="8600" dirty="0">
              <a:solidFill>
                <a:srgbClr val="7030A0"/>
              </a:solidFill>
            </a:endParaRPr>
          </a:p>
          <a:p>
            <a:pPr marL="0" indent="0" algn="ctr">
              <a:buNone/>
            </a:pPr>
            <a:endParaRPr lang="tr-TR" sz="6700" b="1" i="1" dirty="0" smtClean="0">
              <a:solidFill>
                <a:srgbClr val="002060"/>
              </a:solidFill>
            </a:endParaRPr>
          </a:p>
          <a:p>
            <a:pPr marL="0" indent="0" algn="ctr">
              <a:buNone/>
            </a:pPr>
            <a:r>
              <a:rPr lang="tr-TR" sz="6700" b="1" i="1" dirty="0" err="1" smtClean="0">
                <a:solidFill>
                  <a:srgbClr val="002060"/>
                </a:solidFill>
              </a:rPr>
              <a:t>Whatever</a:t>
            </a:r>
            <a:r>
              <a:rPr lang="tr-TR" sz="6700" b="1" i="1" dirty="0" smtClean="0">
                <a:solidFill>
                  <a:srgbClr val="002060"/>
                </a:solidFill>
              </a:rPr>
              <a:t> </a:t>
            </a:r>
            <a:r>
              <a:rPr lang="tr-TR" sz="6700" b="1" i="1" dirty="0" err="1">
                <a:solidFill>
                  <a:srgbClr val="002060"/>
                </a:solidFill>
              </a:rPr>
              <a:t>ensures</a:t>
            </a:r>
            <a:r>
              <a:rPr lang="tr-TR" sz="6700" b="1" i="1" dirty="0">
                <a:solidFill>
                  <a:srgbClr val="002060"/>
                </a:solidFill>
              </a:rPr>
              <a:t> </a:t>
            </a:r>
            <a:r>
              <a:rPr lang="tr-TR" sz="6700" b="1" i="1" dirty="0" err="1">
                <a:solidFill>
                  <a:srgbClr val="002060"/>
                </a:solidFill>
              </a:rPr>
              <a:t>the</a:t>
            </a:r>
            <a:r>
              <a:rPr lang="tr-TR" sz="6700" b="1" i="1" dirty="0">
                <a:solidFill>
                  <a:srgbClr val="002060"/>
                </a:solidFill>
              </a:rPr>
              <a:t> </a:t>
            </a:r>
            <a:r>
              <a:rPr lang="tr-TR" sz="6700" b="1" i="1" dirty="0" err="1">
                <a:solidFill>
                  <a:srgbClr val="002060"/>
                </a:solidFill>
              </a:rPr>
              <a:t>safeguarding</a:t>
            </a:r>
            <a:r>
              <a:rPr lang="tr-TR" sz="6700" b="1" i="1" dirty="0">
                <a:solidFill>
                  <a:srgbClr val="002060"/>
                </a:solidFill>
              </a:rPr>
              <a:t> of </a:t>
            </a:r>
            <a:r>
              <a:rPr lang="tr-TR" sz="6700" b="1" i="1" dirty="0" err="1">
                <a:solidFill>
                  <a:srgbClr val="002060"/>
                </a:solidFill>
              </a:rPr>
              <a:t>these</a:t>
            </a:r>
            <a:r>
              <a:rPr lang="tr-TR" sz="6700" b="1" i="1" dirty="0">
                <a:solidFill>
                  <a:srgbClr val="002060"/>
                </a:solidFill>
              </a:rPr>
              <a:t> </a:t>
            </a:r>
            <a:r>
              <a:rPr lang="tr-TR" sz="6700" b="1" i="1" dirty="0" err="1" smtClean="0">
                <a:solidFill>
                  <a:srgbClr val="002060"/>
                </a:solidFill>
              </a:rPr>
              <a:t>five</a:t>
            </a:r>
            <a:r>
              <a:rPr lang="tr-TR" sz="6700" b="1" i="1" dirty="0" smtClean="0">
                <a:solidFill>
                  <a:srgbClr val="002060"/>
                </a:solidFill>
              </a:rPr>
              <a:t>,</a:t>
            </a:r>
          </a:p>
          <a:p>
            <a:pPr marL="0" indent="0" algn="ctr">
              <a:buNone/>
            </a:pPr>
            <a:r>
              <a:rPr lang="tr-TR" sz="6700" b="1" i="1" dirty="0" smtClean="0">
                <a:solidFill>
                  <a:srgbClr val="002060"/>
                </a:solidFill>
              </a:rPr>
              <a:t> </a:t>
            </a:r>
            <a:r>
              <a:rPr lang="tr-TR" sz="6700" b="1" i="1" dirty="0" err="1">
                <a:solidFill>
                  <a:srgbClr val="002060"/>
                </a:solidFill>
              </a:rPr>
              <a:t>Serves</a:t>
            </a:r>
            <a:r>
              <a:rPr lang="tr-TR" sz="6700" b="1" i="1" dirty="0">
                <a:solidFill>
                  <a:srgbClr val="002060"/>
                </a:solidFill>
              </a:rPr>
              <a:t> </a:t>
            </a:r>
            <a:r>
              <a:rPr lang="tr-TR" sz="6700" b="1" dirty="0" err="1">
                <a:solidFill>
                  <a:srgbClr val="C00000"/>
                </a:solidFill>
              </a:rPr>
              <a:t>public</a:t>
            </a:r>
            <a:r>
              <a:rPr lang="tr-TR" sz="6700" b="1" dirty="0">
                <a:solidFill>
                  <a:srgbClr val="C00000"/>
                </a:solidFill>
              </a:rPr>
              <a:t> </a:t>
            </a:r>
            <a:r>
              <a:rPr lang="tr-TR" sz="6700" b="1" dirty="0" err="1">
                <a:solidFill>
                  <a:srgbClr val="C00000"/>
                </a:solidFill>
              </a:rPr>
              <a:t>interest</a:t>
            </a:r>
            <a:r>
              <a:rPr lang="tr-TR" sz="6700" b="1" i="1" dirty="0">
                <a:solidFill>
                  <a:srgbClr val="002060"/>
                </a:solidFill>
              </a:rPr>
              <a:t> </a:t>
            </a:r>
            <a:r>
              <a:rPr lang="tr-TR" sz="6700" b="1" i="1" dirty="0" err="1">
                <a:solidFill>
                  <a:srgbClr val="002060"/>
                </a:solidFill>
              </a:rPr>
              <a:t>and</a:t>
            </a:r>
            <a:r>
              <a:rPr lang="tr-TR" sz="6700" b="1" i="1" dirty="0">
                <a:solidFill>
                  <a:srgbClr val="002060"/>
                </a:solidFill>
              </a:rPr>
              <a:t> </a:t>
            </a:r>
            <a:r>
              <a:rPr lang="tr-TR" sz="6700" b="1" i="1" dirty="0" smtClean="0">
                <a:solidFill>
                  <a:srgbClr val="002060"/>
                </a:solidFill>
              </a:rPr>
              <a:t>it is </a:t>
            </a:r>
            <a:r>
              <a:rPr lang="tr-TR" sz="6700" b="1" i="1" dirty="0" err="1" smtClean="0">
                <a:solidFill>
                  <a:srgbClr val="002060"/>
                </a:solidFill>
              </a:rPr>
              <a:t>Desireable</a:t>
            </a:r>
            <a:r>
              <a:rPr lang="tr-TR" sz="6700" b="1" i="1" dirty="0" smtClean="0">
                <a:solidFill>
                  <a:srgbClr val="002060"/>
                </a:solidFill>
              </a:rPr>
              <a:t> </a:t>
            </a:r>
          </a:p>
          <a:p>
            <a:pPr marL="0" indent="0" algn="ctr">
              <a:buNone/>
            </a:pPr>
            <a:r>
              <a:rPr lang="tr-TR" sz="5800" dirty="0" smtClean="0"/>
              <a:t>( </a:t>
            </a:r>
            <a:r>
              <a:rPr lang="tr-TR" sz="5800" dirty="0"/>
              <a:t>al-</a:t>
            </a:r>
            <a:r>
              <a:rPr lang="tr-TR" sz="5800" dirty="0" err="1"/>
              <a:t>Ghazali</a:t>
            </a:r>
            <a:r>
              <a:rPr lang="tr-TR" sz="5800" dirty="0"/>
              <a:t> </a:t>
            </a:r>
            <a:r>
              <a:rPr lang="tr-TR" sz="5800" dirty="0" smtClean="0"/>
              <a:t>)</a:t>
            </a:r>
          </a:p>
          <a:p>
            <a:pPr marL="0" indent="0" algn="ctr">
              <a:buNone/>
            </a:pPr>
            <a:endParaRPr lang="tr-TR" sz="5800" dirty="0"/>
          </a:p>
          <a:p>
            <a:pPr marL="0" indent="0" algn="ctr">
              <a:buNone/>
            </a:pPr>
            <a:r>
              <a:rPr lang="tr-TR" dirty="0"/>
              <a:t> </a:t>
            </a:r>
          </a:p>
          <a:p>
            <a:endParaRPr lang="tr-TR" dirty="0"/>
          </a:p>
        </p:txBody>
      </p:sp>
    </p:spTree>
    <p:extLst>
      <p:ext uri="{BB962C8B-B14F-4D97-AF65-F5344CB8AC3E}">
        <p14:creationId xmlns:p14="http://schemas.microsoft.com/office/powerpoint/2010/main" val="19058042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u="sng" dirty="0" smtClean="0"/>
              <a:t>MAQASİD AND THE GLOBALGOALS FOR SUSTAINABLE DEVELOPMENT</a:t>
            </a:r>
            <a:endParaRPr lang="tr-TR" dirty="0"/>
          </a:p>
        </p:txBody>
      </p:sp>
      <p:sp>
        <p:nvSpPr>
          <p:cNvPr id="3" name="Content Placeholder 2"/>
          <p:cNvSpPr>
            <a:spLocks noGrp="1"/>
          </p:cNvSpPr>
          <p:nvPr>
            <p:ph idx="1"/>
          </p:nvPr>
        </p:nvSpPr>
        <p:spPr/>
        <p:txBody>
          <a:bodyPr>
            <a:normAutofit fontScale="77500" lnSpcReduction="20000"/>
          </a:bodyPr>
          <a:lstStyle/>
          <a:p>
            <a:endParaRPr lang="tr-TR" dirty="0"/>
          </a:p>
          <a:p>
            <a:pPr marL="514350" lvl="0" indent="-514350">
              <a:buFont typeface="+mj-lt"/>
              <a:buAutoNum type="arabicPeriod"/>
            </a:pPr>
            <a:r>
              <a:rPr lang="tr-TR" b="1" u="sng" dirty="0" err="1"/>
              <a:t>Faith</a:t>
            </a:r>
            <a:r>
              <a:rPr lang="tr-TR" b="1" u="sng" dirty="0"/>
              <a:t>	:</a:t>
            </a:r>
            <a:endParaRPr lang="tr-TR" dirty="0"/>
          </a:p>
          <a:p>
            <a:pPr marL="514350" lvl="0" indent="-514350">
              <a:buFont typeface="+mj-lt"/>
              <a:buAutoNum type="arabicPeriod"/>
            </a:pPr>
            <a:r>
              <a:rPr lang="tr-TR" b="1" u="sng" dirty="0">
                <a:solidFill>
                  <a:srgbClr val="00B050"/>
                </a:solidFill>
              </a:rPr>
              <a:t>Life	</a:t>
            </a:r>
            <a:r>
              <a:rPr lang="tr-TR" b="1" dirty="0">
                <a:solidFill>
                  <a:srgbClr val="00B050"/>
                </a:solidFill>
              </a:rPr>
              <a:t>:	No </a:t>
            </a:r>
            <a:r>
              <a:rPr lang="tr-TR" b="1" dirty="0" err="1">
                <a:solidFill>
                  <a:srgbClr val="00B050"/>
                </a:solidFill>
              </a:rPr>
              <a:t>poverty</a:t>
            </a:r>
            <a:r>
              <a:rPr lang="tr-TR" b="1" dirty="0">
                <a:solidFill>
                  <a:srgbClr val="00B050"/>
                </a:solidFill>
              </a:rPr>
              <a:t>, Zero </a:t>
            </a:r>
            <a:r>
              <a:rPr lang="tr-TR" b="1" dirty="0" err="1">
                <a:solidFill>
                  <a:srgbClr val="00B050"/>
                </a:solidFill>
              </a:rPr>
              <a:t>Hunger</a:t>
            </a:r>
            <a:r>
              <a:rPr lang="tr-TR" b="1" dirty="0">
                <a:solidFill>
                  <a:srgbClr val="00B050"/>
                </a:solidFill>
              </a:rPr>
              <a:t>, </a:t>
            </a:r>
            <a:r>
              <a:rPr lang="tr-TR" b="1" dirty="0" err="1">
                <a:solidFill>
                  <a:srgbClr val="00B050"/>
                </a:solidFill>
              </a:rPr>
              <a:t>Good</a:t>
            </a:r>
            <a:r>
              <a:rPr lang="tr-TR" b="1" dirty="0">
                <a:solidFill>
                  <a:srgbClr val="00B050"/>
                </a:solidFill>
              </a:rPr>
              <a:t> </a:t>
            </a:r>
            <a:r>
              <a:rPr lang="tr-TR" b="1" dirty="0" err="1">
                <a:solidFill>
                  <a:srgbClr val="00B050"/>
                </a:solidFill>
              </a:rPr>
              <a:t>health</a:t>
            </a:r>
            <a:r>
              <a:rPr lang="tr-TR" b="1" dirty="0">
                <a:solidFill>
                  <a:srgbClr val="00B050"/>
                </a:solidFill>
              </a:rPr>
              <a:t> </a:t>
            </a:r>
            <a:r>
              <a:rPr lang="tr-TR" b="1" dirty="0" err="1">
                <a:solidFill>
                  <a:srgbClr val="00B050"/>
                </a:solidFill>
              </a:rPr>
              <a:t>and</a:t>
            </a:r>
            <a:r>
              <a:rPr lang="tr-TR" b="1" dirty="0">
                <a:solidFill>
                  <a:srgbClr val="00B050"/>
                </a:solidFill>
              </a:rPr>
              <a:t> </a:t>
            </a:r>
            <a:r>
              <a:rPr lang="tr-TR" b="1" dirty="0" err="1">
                <a:solidFill>
                  <a:srgbClr val="00B050"/>
                </a:solidFill>
              </a:rPr>
              <a:t>wellbeing</a:t>
            </a:r>
            <a:r>
              <a:rPr lang="tr-TR" b="1" dirty="0">
                <a:solidFill>
                  <a:srgbClr val="00B050"/>
                </a:solidFill>
              </a:rPr>
              <a:t>, </a:t>
            </a:r>
            <a:r>
              <a:rPr lang="tr-TR" b="1" dirty="0" err="1">
                <a:solidFill>
                  <a:srgbClr val="00B050"/>
                </a:solidFill>
              </a:rPr>
              <a:t>sustainable</a:t>
            </a:r>
            <a:r>
              <a:rPr lang="tr-TR" b="1" dirty="0">
                <a:solidFill>
                  <a:srgbClr val="00B050"/>
                </a:solidFill>
              </a:rPr>
              <a:t> </a:t>
            </a:r>
            <a:r>
              <a:rPr lang="tr-TR" b="1" dirty="0" err="1">
                <a:solidFill>
                  <a:srgbClr val="00B050"/>
                </a:solidFill>
              </a:rPr>
              <a:t>cities</a:t>
            </a:r>
            <a:r>
              <a:rPr lang="tr-TR" b="1" dirty="0">
                <a:solidFill>
                  <a:srgbClr val="00B050"/>
                </a:solidFill>
              </a:rPr>
              <a:t> </a:t>
            </a:r>
            <a:r>
              <a:rPr lang="tr-TR" b="1" dirty="0" err="1">
                <a:solidFill>
                  <a:srgbClr val="00B050"/>
                </a:solidFill>
              </a:rPr>
              <a:t>and</a:t>
            </a:r>
            <a:r>
              <a:rPr lang="tr-TR" b="1" dirty="0">
                <a:solidFill>
                  <a:srgbClr val="00B050"/>
                </a:solidFill>
              </a:rPr>
              <a:t> </a:t>
            </a:r>
            <a:r>
              <a:rPr lang="tr-TR" b="1" dirty="0" err="1">
                <a:solidFill>
                  <a:srgbClr val="00B050"/>
                </a:solidFill>
              </a:rPr>
              <a:t>communities</a:t>
            </a:r>
            <a:endParaRPr lang="tr-TR" b="1" dirty="0">
              <a:solidFill>
                <a:srgbClr val="00B050"/>
              </a:solidFill>
            </a:endParaRPr>
          </a:p>
          <a:p>
            <a:pPr marL="514350" lvl="0" indent="-514350">
              <a:buFont typeface="+mj-lt"/>
              <a:buAutoNum type="arabicPeriod"/>
            </a:pPr>
            <a:r>
              <a:rPr lang="tr-TR" b="1" u="sng" dirty="0" err="1"/>
              <a:t>Intellect</a:t>
            </a:r>
            <a:r>
              <a:rPr lang="tr-TR" b="1" u="sng" dirty="0"/>
              <a:t>, </a:t>
            </a:r>
            <a:r>
              <a:rPr lang="tr-TR" dirty="0" err="1" smtClean="0"/>
              <a:t>Peace</a:t>
            </a:r>
            <a:r>
              <a:rPr lang="tr-TR" dirty="0" smtClean="0"/>
              <a:t>, </a:t>
            </a:r>
            <a:r>
              <a:rPr lang="tr-TR" dirty="0" err="1"/>
              <a:t>Justice</a:t>
            </a:r>
            <a:r>
              <a:rPr lang="tr-TR" dirty="0"/>
              <a:t> </a:t>
            </a:r>
            <a:r>
              <a:rPr lang="tr-TR" dirty="0" err="1"/>
              <a:t>and</a:t>
            </a:r>
            <a:r>
              <a:rPr lang="tr-TR" dirty="0"/>
              <a:t> </a:t>
            </a:r>
            <a:r>
              <a:rPr lang="tr-TR" dirty="0" err="1"/>
              <a:t>Strong</a:t>
            </a:r>
            <a:r>
              <a:rPr lang="tr-TR" dirty="0"/>
              <a:t> </a:t>
            </a:r>
            <a:r>
              <a:rPr lang="tr-TR" dirty="0" err="1"/>
              <a:t>Institutions</a:t>
            </a:r>
            <a:r>
              <a:rPr lang="tr-TR" dirty="0"/>
              <a:t>, </a:t>
            </a:r>
            <a:r>
              <a:rPr lang="tr-TR" dirty="0" err="1"/>
              <a:t>Reduced</a:t>
            </a:r>
            <a:r>
              <a:rPr lang="tr-TR" dirty="0"/>
              <a:t> </a:t>
            </a:r>
            <a:r>
              <a:rPr lang="tr-TR" dirty="0" err="1"/>
              <a:t>Inequalities</a:t>
            </a:r>
            <a:endParaRPr lang="tr-TR" dirty="0"/>
          </a:p>
          <a:p>
            <a:pPr marL="514350" lvl="0" indent="-514350">
              <a:buFont typeface="+mj-lt"/>
              <a:buAutoNum type="arabicPeriod"/>
            </a:pPr>
            <a:r>
              <a:rPr lang="tr-TR" b="1" u="sng" dirty="0" err="1"/>
              <a:t>Posterity</a:t>
            </a:r>
            <a:r>
              <a:rPr lang="tr-TR" b="1" u="sng" dirty="0"/>
              <a:t> 	:</a:t>
            </a:r>
            <a:r>
              <a:rPr lang="tr-TR" dirty="0"/>
              <a:t>	</a:t>
            </a:r>
            <a:r>
              <a:rPr lang="tr-TR" dirty="0" err="1"/>
              <a:t>Quality</a:t>
            </a:r>
            <a:r>
              <a:rPr lang="tr-TR" dirty="0"/>
              <a:t> </a:t>
            </a:r>
            <a:r>
              <a:rPr lang="tr-TR" dirty="0" err="1"/>
              <a:t>Education</a:t>
            </a:r>
            <a:r>
              <a:rPr lang="tr-TR" dirty="0"/>
              <a:t>, </a:t>
            </a:r>
            <a:r>
              <a:rPr lang="tr-TR" dirty="0" err="1"/>
              <a:t>Clean</a:t>
            </a:r>
            <a:r>
              <a:rPr lang="tr-TR" dirty="0"/>
              <a:t> </a:t>
            </a:r>
            <a:r>
              <a:rPr lang="tr-TR" dirty="0" err="1"/>
              <a:t>Water</a:t>
            </a:r>
            <a:r>
              <a:rPr lang="tr-TR" dirty="0"/>
              <a:t> </a:t>
            </a:r>
            <a:r>
              <a:rPr lang="tr-TR" dirty="0" err="1"/>
              <a:t>and</a:t>
            </a:r>
            <a:r>
              <a:rPr lang="tr-TR" dirty="0"/>
              <a:t> </a:t>
            </a:r>
            <a:r>
              <a:rPr lang="tr-TR" dirty="0" err="1"/>
              <a:t>Sanitation</a:t>
            </a:r>
            <a:r>
              <a:rPr lang="tr-TR" dirty="0"/>
              <a:t>, </a:t>
            </a:r>
            <a:r>
              <a:rPr lang="tr-TR" dirty="0" err="1"/>
              <a:t>Climate</a:t>
            </a:r>
            <a:r>
              <a:rPr lang="tr-TR" dirty="0"/>
              <a:t> Action, Life </a:t>
            </a:r>
            <a:r>
              <a:rPr lang="tr-TR" dirty="0" err="1"/>
              <a:t>below</a:t>
            </a:r>
            <a:r>
              <a:rPr lang="tr-TR" dirty="0"/>
              <a:t> </a:t>
            </a:r>
            <a:r>
              <a:rPr lang="tr-TR" dirty="0" err="1"/>
              <a:t>Water</a:t>
            </a:r>
            <a:r>
              <a:rPr lang="tr-TR" dirty="0"/>
              <a:t>, Life on Land, </a:t>
            </a:r>
            <a:r>
              <a:rPr lang="tr-TR" dirty="0" err="1"/>
              <a:t>Gender</a:t>
            </a:r>
            <a:r>
              <a:rPr lang="tr-TR" dirty="0"/>
              <a:t> </a:t>
            </a:r>
            <a:r>
              <a:rPr lang="tr-TR" dirty="0" err="1"/>
              <a:t>Equality</a:t>
            </a:r>
            <a:endParaRPr lang="tr-TR" dirty="0"/>
          </a:p>
          <a:p>
            <a:pPr marL="514350" lvl="0" indent="-514350">
              <a:buFont typeface="+mj-lt"/>
              <a:buAutoNum type="arabicPeriod"/>
            </a:pPr>
            <a:r>
              <a:rPr lang="tr-TR" b="1" u="sng" dirty="0" err="1"/>
              <a:t>Wealth</a:t>
            </a:r>
            <a:r>
              <a:rPr lang="tr-TR" b="1" u="sng" dirty="0"/>
              <a:t>		:</a:t>
            </a:r>
            <a:r>
              <a:rPr lang="tr-TR" b="1" dirty="0"/>
              <a:t>	</a:t>
            </a:r>
            <a:r>
              <a:rPr lang="tr-TR" dirty="0" err="1"/>
              <a:t>Decent</a:t>
            </a:r>
            <a:r>
              <a:rPr lang="tr-TR" dirty="0"/>
              <a:t> </a:t>
            </a:r>
            <a:r>
              <a:rPr lang="tr-TR" dirty="0" err="1"/>
              <a:t>work</a:t>
            </a:r>
            <a:r>
              <a:rPr lang="tr-TR" dirty="0"/>
              <a:t> &amp; </a:t>
            </a:r>
            <a:r>
              <a:rPr lang="tr-TR" dirty="0" err="1"/>
              <a:t>economic</a:t>
            </a:r>
            <a:r>
              <a:rPr lang="tr-TR" dirty="0"/>
              <a:t> </a:t>
            </a:r>
            <a:r>
              <a:rPr lang="tr-TR" dirty="0" err="1"/>
              <a:t>Growth</a:t>
            </a:r>
            <a:r>
              <a:rPr lang="tr-TR" dirty="0"/>
              <a:t>, </a:t>
            </a:r>
            <a:r>
              <a:rPr lang="tr-TR" dirty="0" err="1"/>
              <a:t>Industry</a:t>
            </a:r>
            <a:r>
              <a:rPr lang="tr-TR" dirty="0"/>
              <a:t>, </a:t>
            </a:r>
            <a:r>
              <a:rPr lang="tr-TR" dirty="0" err="1"/>
              <a:t>Innovation</a:t>
            </a:r>
            <a:r>
              <a:rPr lang="tr-TR" dirty="0"/>
              <a:t> &amp; </a:t>
            </a:r>
            <a:r>
              <a:rPr lang="tr-TR" dirty="0" err="1"/>
              <a:t>Infrastructure</a:t>
            </a:r>
            <a:r>
              <a:rPr lang="tr-TR" dirty="0"/>
              <a:t>, </a:t>
            </a:r>
            <a:r>
              <a:rPr lang="tr-TR" dirty="0" err="1"/>
              <a:t>Affordable</a:t>
            </a:r>
            <a:r>
              <a:rPr lang="tr-TR" dirty="0"/>
              <a:t> </a:t>
            </a:r>
            <a:r>
              <a:rPr lang="tr-TR" dirty="0" err="1"/>
              <a:t>and</a:t>
            </a:r>
            <a:r>
              <a:rPr lang="tr-TR" dirty="0"/>
              <a:t> </a:t>
            </a:r>
            <a:r>
              <a:rPr lang="tr-TR" dirty="0" err="1"/>
              <a:t>Clean</a:t>
            </a:r>
            <a:r>
              <a:rPr lang="tr-TR" dirty="0"/>
              <a:t> </a:t>
            </a:r>
            <a:r>
              <a:rPr lang="tr-TR" dirty="0" err="1"/>
              <a:t>Energy</a:t>
            </a:r>
            <a:endParaRPr lang="tr-TR" dirty="0"/>
          </a:p>
          <a:p>
            <a:endParaRPr lang="tr-TR" dirty="0"/>
          </a:p>
          <a:p>
            <a:endParaRPr lang="tr-TR" dirty="0"/>
          </a:p>
        </p:txBody>
      </p:sp>
    </p:spTree>
    <p:extLst>
      <p:ext uri="{BB962C8B-B14F-4D97-AF65-F5344CB8AC3E}">
        <p14:creationId xmlns:p14="http://schemas.microsoft.com/office/powerpoint/2010/main" val="15814972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r-TR" sz="3200" i="1" dirty="0" smtClean="0"/>
              <a:t/>
            </a:r>
            <a:br>
              <a:rPr lang="tr-TR" sz="3200" i="1" dirty="0" smtClean="0"/>
            </a:br>
            <a:r>
              <a:rPr lang="tr-TR" sz="3200" i="1" dirty="0" smtClean="0"/>
              <a:t>Do </a:t>
            </a:r>
            <a:r>
              <a:rPr lang="tr-TR" sz="3200" i="1" dirty="0" err="1" smtClean="0"/>
              <a:t>Economics</a:t>
            </a:r>
            <a:r>
              <a:rPr lang="tr-TR" sz="3200" i="1" dirty="0" smtClean="0"/>
              <a:t> &amp; Finance </a:t>
            </a:r>
            <a:r>
              <a:rPr lang="tr-TR" sz="3200" i="1" dirty="0" err="1" smtClean="0"/>
              <a:t>help</a:t>
            </a:r>
            <a:r>
              <a:rPr lang="tr-TR" sz="3200" i="1" dirty="0" smtClean="0"/>
              <a:t> </a:t>
            </a:r>
            <a:br>
              <a:rPr lang="tr-TR" sz="3200" i="1" dirty="0" smtClean="0"/>
            </a:br>
            <a:r>
              <a:rPr lang="tr-TR" sz="3200" i="1" dirty="0" err="1" smtClean="0"/>
              <a:t>safeguarding</a:t>
            </a:r>
            <a:r>
              <a:rPr lang="tr-TR" sz="3200" i="1" dirty="0" smtClean="0"/>
              <a:t> of </a:t>
            </a:r>
            <a:r>
              <a:rPr lang="tr-TR" sz="3200" i="1" dirty="0" err="1" smtClean="0"/>
              <a:t>these</a:t>
            </a:r>
            <a:r>
              <a:rPr lang="tr-TR" sz="3200" i="1" dirty="0" smtClean="0"/>
              <a:t> </a:t>
            </a:r>
            <a:r>
              <a:rPr lang="tr-TR" sz="3200" i="1" dirty="0" err="1" smtClean="0"/>
              <a:t>five</a:t>
            </a:r>
            <a:r>
              <a:rPr lang="tr-TR" sz="3200" i="1" dirty="0" smtClean="0"/>
              <a:t> ?</a:t>
            </a:r>
            <a:r>
              <a:rPr lang="tr-TR" sz="3200" dirty="0" smtClean="0"/>
              <a:t/>
            </a:r>
            <a:br>
              <a:rPr lang="tr-TR" sz="3200" dirty="0" smtClean="0"/>
            </a:br>
            <a:endParaRPr lang="tr-TR" sz="3200" dirty="0"/>
          </a:p>
        </p:txBody>
      </p:sp>
      <p:sp>
        <p:nvSpPr>
          <p:cNvPr id="3" name="Content Placeholder 2"/>
          <p:cNvSpPr>
            <a:spLocks noGrp="1"/>
          </p:cNvSpPr>
          <p:nvPr>
            <p:ph idx="1"/>
          </p:nvPr>
        </p:nvSpPr>
        <p:spPr/>
        <p:txBody>
          <a:bodyPr>
            <a:normAutofit/>
          </a:bodyPr>
          <a:lstStyle/>
          <a:p>
            <a:pPr marL="0" indent="0" algn="ctr">
              <a:buNone/>
            </a:pPr>
            <a:r>
              <a:rPr lang="tr-TR" b="1" dirty="0" err="1" smtClean="0"/>
              <a:t>For</a:t>
            </a:r>
            <a:r>
              <a:rPr lang="tr-TR" b="1" dirty="0" smtClean="0"/>
              <a:t> </a:t>
            </a:r>
            <a:r>
              <a:rPr lang="tr-TR" b="1" dirty="0" err="1" smtClean="0"/>
              <a:t>example</a:t>
            </a:r>
            <a:r>
              <a:rPr lang="tr-TR" b="1" dirty="0" smtClean="0"/>
              <a:t>: </a:t>
            </a:r>
            <a:r>
              <a:rPr lang="tr-TR" b="1" dirty="0" err="1" smtClean="0"/>
              <a:t>To</a:t>
            </a:r>
            <a:r>
              <a:rPr lang="tr-TR" b="1" dirty="0" smtClean="0"/>
              <a:t> </a:t>
            </a:r>
            <a:r>
              <a:rPr lang="tr-TR" b="1" dirty="0" err="1"/>
              <a:t>Preserve</a:t>
            </a:r>
            <a:r>
              <a:rPr lang="tr-TR" b="1" dirty="0"/>
              <a:t> </a:t>
            </a:r>
            <a:r>
              <a:rPr lang="tr-TR" b="1" dirty="0" err="1"/>
              <a:t>and</a:t>
            </a:r>
            <a:r>
              <a:rPr lang="tr-TR" b="1" dirty="0"/>
              <a:t> </a:t>
            </a:r>
            <a:r>
              <a:rPr lang="tr-TR" b="1" dirty="0" err="1"/>
              <a:t>Enrich</a:t>
            </a:r>
            <a:r>
              <a:rPr lang="tr-TR" b="1" dirty="0"/>
              <a:t> </a:t>
            </a:r>
            <a:r>
              <a:rPr lang="tr-TR" b="1" dirty="0" err="1"/>
              <a:t>Faith</a:t>
            </a:r>
            <a:r>
              <a:rPr lang="tr-TR" dirty="0"/>
              <a:t> </a:t>
            </a:r>
          </a:p>
          <a:p>
            <a:pPr marL="0" indent="0" algn="ctr">
              <a:buNone/>
            </a:pPr>
            <a:r>
              <a:rPr lang="tr-TR" b="1" i="1" dirty="0">
                <a:solidFill>
                  <a:srgbClr val="C00000"/>
                </a:solidFill>
              </a:rPr>
              <a:t>- </a:t>
            </a:r>
            <a:r>
              <a:rPr lang="tr-TR" b="1" i="1" u="sng" dirty="0" smtClean="0">
                <a:solidFill>
                  <a:srgbClr val="C00000"/>
                </a:solidFill>
              </a:rPr>
              <a:t>“MAKE INFERENCE</a:t>
            </a:r>
            <a:r>
              <a:rPr lang="tr-TR" b="1" i="1" u="sng" dirty="0">
                <a:solidFill>
                  <a:srgbClr val="C00000"/>
                </a:solidFill>
              </a:rPr>
              <a:t>”</a:t>
            </a:r>
            <a:endParaRPr lang="tr-TR" b="1" i="1" dirty="0">
              <a:solidFill>
                <a:srgbClr val="C00000"/>
              </a:solidFill>
            </a:endParaRPr>
          </a:p>
          <a:p>
            <a:pPr marL="0" indent="0" algn="ctr">
              <a:buNone/>
            </a:pPr>
            <a:r>
              <a:rPr lang="tr-TR" b="1" dirty="0" err="1">
                <a:solidFill>
                  <a:srgbClr val="002060"/>
                </a:solidFill>
              </a:rPr>
              <a:t>Fraud</a:t>
            </a:r>
            <a:r>
              <a:rPr lang="tr-TR" b="1" dirty="0">
                <a:solidFill>
                  <a:srgbClr val="002060"/>
                </a:solidFill>
              </a:rPr>
              <a:t> can be </a:t>
            </a:r>
            <a:r>
              <a:rPr lang="tr-TR" b="1" dirty="0" err="1">
                <a:solidFill>
                  <a:srgbClr val="002060"/>
                </a:solidFill>
              </a:rPr>
              <a:t>considered</a:t>
            </a:r>
            <a:r>
              <a:rPr lang="tr-TR" b="1" dirty="0">
                <a:solidFill>
                  <a:srgbClr val="002060"/>
                </a:solidFill>
              </a:rPr>
              <a:t> as a sin. </a:t>
            </a:r>
            <a:endParaRPr lang="tr-TR" b="1" dirty="0" smtClean="0">
              <a:solidFill>
                <a:srgbClr val="002060"/>
              </a:solidFill>
            </a:endParaRPr>
          </a:p>
          <a:p>
            <a:pPr marL="0" indent="0" algn="ctr">
              <a:buNone/>
            </a:pPr>
            <a:r>
              <a:rPr lang="tr-TR" b="1" dirty="0" smtClean="0">
                <a:solidFill>
                  <a:srgbClr val="002060"/>
                </a:solidFill>
              </a:rPr>
              <a:t>Sin  </a:t>
            </a:r>
            <a:r>
              <a:rPr lang="tr-TR" b="1" dirty="0" err="1" smtClean="0">
                <a:solidFill>
                  <a:srgbClr val="002060"/>
                </a:solidFill>
              </a:rPr>
              <a:t>damages</a:t>
            </a:r>
            <a:r>
              <a:rPr lang="tr-TR" b="1" dirty="0" smtClean="0">
                <a:solidFill>
                  <a:srgbClr val="002060"/>
                </a:solidFill>
              </a:rPr>
              <a:t> </a:t>
            </a:r>
            <a:r>
              <a:rPr lang="tr-TR" b="1" dirty="0">
                <a:solidFill>
                  <a:srgbClr val="002060"/>
                </a:solidFill>
              </a:rPr>
              <a:t>( </a:t>
            </a:r>
            <a:r>
              <a:rPr lang="tr-TR" b="1" dirty="0" err="1">
                <a:solidFill>
                  <a:srgbClr val="002060"/>
                </a:solidFill>
              </a:rPr>
              <a:t>cover</a:t>
            </a:r>
            <a:r>
              <a:rPr lang="tr-TR" b="1" dirty="0">
                <a:solidFill>
                  <a:srgbClr val="002060"/>
                </a:solidFill>
              </a:rPr>
              <a:t> ) </a:t>
            </a:r>
            <a:r>
              <a:rPr lang="tr-TR" b="1" dirty="0" err="1">
                <a:solidFill>
                  <a:srgbClr val="002060"/>
                </a:solidFill>
              </a:rPr>
              <a:t>Faith</a:t>
            </a:r>
            <a:r>
              <a:rPr lang="tr-TR" b="1" dirty="0">
                <a:solidFill>
                  <a:srgbClr val="002060"/>
                </a:solidFill>
              </a:rPr>
              <a:t>.</a:t>
            </a:r>
          </a:p>
          <a:p>
            <a:pPr marL="0" indent="0" algn="ctr">
              <a:buNone/>
            </a:pPr>
            <a:r>
              <a:rPr lang="tr-TR" b="1" i="1" dirty="0" err="1">
                <a:solidFill>
                  <a:srgbClr val="C00000"/>
                </a:solidFill>
              </a:rPr>
              <a:t>Regulations</a:t>
            </a:r>
            <a:r>
              <a:rPr lang="tr-TR" b="1" i="1" dirty="0">
                <a:solidFill>
                  <a:srgbClr val="C00000"/>
                </a:solidFill>
              </a:rPr>
              <a:t> </a:t>
            </a:r>
            <a:r>
              <a:rPr lang="tr-TR" b="1" i="1" dirty="0" err="1">
                <a:solidFill>
                  <a:srgbClr val="C00000"/>
                </a:solidFill>
              </a:rPr>
              <a:t>to</a:t>
            </a:r>
            <a:r>
              <a:rPr lang="tr-TR" b="1" i="1" dirty="0">
                <a:solidFill>
                  <a:srgbClr val="C00000"/>
                </a:solidFill>
              </a:rPr>
              <a:t> </a:t>
            </a:r>
            <a:r>
              <a:rPr lang="tr-TR" b="1" i="1" dirty="0" err="1">
                <a:solidFill>
                  <a:srgbClr val="C00000"/>
                </a:solidFill>
              </a:rPr>
              <a:t>prevent</a:t>
            </a:r>
            <a:r>
              <a:rPr lang="tr-TR" b="1" i="1" dirty="0">
                <a:solidFill>
                  <a:srgbClr val="C00000"/>
                </a:solidFill>
              </a:rPr>
              <a:t> </a:t>
            </a:r>
            <a:r>
              <a:rPr lang="tr-TR" b="1" i="1" dirty="0" err="1">
                <a:solidFill>
                  <a:srgbClr val="C00000"/>
                </a:solidFill>
              </a:rPr>
              <a:t>Fraud</a:t>
            </a:r>
            <a:r>
              <a:rPr lang="tr-TR" b="1" i="1" dirty="0">
                <a:solidFill>
                  <a:srgbClr val="C00000"/>
                </a:solidFill>
              </a:rPr>
              <a:t> </a:t>
            </a:r>
            <a:endParaRPr lang="tr-TR" b="1" i="1" dirty="0" smtClean="0">
              <a:solidFill>
                <a:srgbClr val="C00000"/>
              </a:solidFill>
            </a:endParaRPr>
          </a:p>
          <a:p>
            <a:pPr marL="0" indent="0" algn="ctr">
              <a:buNone/>
            </a:pPr>
            <a:r>
              <a:rPr lang="tr-TR" b="1" i="1" dirty="0" err="1" smtClean="0">
                <a:solidFill>
                  <a:srgbClr val="002060"/>
                </a:solidFill>
              </a:rPr>
              <a:t>safeguards</a:t>
            </a:r>
            <a:r>
              <a:rPr lang="tr-TR" b="1" i="1" dirty="0" smtClean="0">
                <a:solidFill>
                  <a:srgbClr val="002060"/>
                </a:solidFill>
              </a:rPr>
              <a:t> </a:t>
            </a:r>
            <a:r>
              <a:rPr lang="tr-TR" b="1" i="1" dirty="0" err="1">
                <a:solidFill>
                  <a:srgbClr val="002060"/>
                </a:solidFill>
              </a:rPr>
              <a:t>Faith</a:t>
            </a:r>
            <a:r>
              <a:rPr lang="tr-TR" b="1" i="1" dirty="0">
                <a:solidFill>
                  <a:srgbClr val="002060"/>
                </a:solidFill>
              </a:rPr>
              <a:t> </a:t>
            </a:r>
            <a:endParaRPr lang="tr-TR" b="1" i="1" dirty="0" smtClean="0">
              <a:solidFill>
                <a:srgbClr val="002060"/>
              </a:solidFill>
            </a:endParaRPr>
          </a:p>
          <a:p>
            <a:pPr marL="0" indent="0" algn="ctr">
              <a:buNone/>
            </a:pPr>
            <a:r>
              <a:rPr lang="tr-TR" b="1" i="1" dirty="0" smtClean="0">
                <a:solidFill>
                  <a:srgbClr val="7030A0"/>
                </a:solidFill>
              </a:rPr>
              <a:t>( </a:t>
            </a:r>
            <a:r>
              <a:rPr lang="tr-TR" b="1" i="1" dirty="0" err="1">
                <a:solidFill>
                  <a:srgbClr val="7030A0"/>
                </a:solidFill>
              </a:rPr>
              <a:t>ie.COSO</a:t>
            </a:r>
            <a:r>
              <a:rPr lang="tr-TR" b="1" i="1" dirty="0">
                <a:solidFill>
                  <a:srgbClr val="7030A0"/>
                </a:solidFill>
              </a:rPr>
              <a:t> Control Environment)</a:t>
            </a:r>
            <a:endParaRPr lang="tr-TR" b="1" dirty="0">
              <a:solidFill>
                <a:srgbClr val="7030A0"/>
              </a:solidFill>
            </a:endParaRPr>
          </a:p>
          <a:p>
            <a:pPr marL="0" indent="0" algn="ctr">
              <a:buNone/>
            </a:pPr>
            <a:endParaRPr lang="tr-TR" b="1" dirty="0">
              <a:solidFill>
                <a:srgbClr val="7030A0"/>
              </a:solidFill>
            </a:endParaRPr>
          </a:p>
        </p:txBody>
      </p:sp>
    </p:spTree>
    <p:extLst>
      <p:ext uri="{BB962C8B-B14F-4D97-AF65-F5344CB8AC3E}">
        <p14:creationId xmlns:p14="http://schemas.microsoft.com/office/powerpoint/2010/main" val="35615633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
            </a:r>
            <a:br>
              <a:rPr lang="tr-TR" b="1" dirty="0" smtClean="0"/>
            </a:br>
            <a:r>
              <a:rPr lang="tr-TR" b="1" dirty="0" err="1" smtClean="0"/>
              <a:t>To</a:t>
            </a:r>
            <a:r>
              <a:rPr lang="tr-TR" b="1" dirty="0" smtClean="0"/>
              <a:t> </a:t>
            </a:r>
            <a:r>
              <a:rPr lang="tr-TR" b="1" dirty="0" err="1" smtClean="0"/>
              <a:t>Preserve</a:t>
            </a:r>
            <a:r>
              <a:rPr lang="tr-TR" b="1" dirty="0" smtClean="0"/>
              <a:t> </a:t>
            </a:r>
            <a:r>
              <a:rPr lang="tr-TR" b="1" dirty="0" err="1" smtClean="0"/>
              <a:t>and</a:t>
            </a:r>
            <a:r>
              <a:rPr lang="tr-TR" b="1" dirty="0" smtClean="0"/>
              <a:t> </a:t>
            </a:r>
            <a:r>
              <a:rPr lang="tr-TR" b="1" dirty="0" err="1" smtClean="0"/>
              <a:t>Enrich</a:t>
            </a:r>
            <a:r>
              <a:rPr lang="tr-TR" b="1" dirty="0" smtClean="0"/>
              <a:t> </a:t>
            </a:r>
            <a:br>
              <a:rPr lang="tr-TR" b="1" dirty="0" smtClean="0"/>
            </a:br>
            <a:r>
              <a:rPr lang="tr-TR" b="1" dirty="0" smtClean="0"/>
              <a:t>Life </a:t>
            </a:r>
            <a:r>
              <a:rPr lang="tr-TR" b="1" dirty="0" err="1" smtClean="0"/>
              <a:t>and</a:t>
            </a:r>
            <a:r>
              <a:rPr lang="tr-TR" b="1" dirty="0" smtClean="0"/>
              <a:t> </a:t>
            </a:r>
            <a:r>
              <a:rPr lang="tr-TR" b="1" dirty="0" err="1" smtClean="0"/>
              <a:t>Intellect</a:t>
            </a:r>
            <a:r>
              <a:rPr lang="tr-TR" dirty="0" smtClean="0"/>
              <a:t/>
            </a:r>
            <a:br>
              <a:rPr lang="tr-TR" dirty="0" smtClean="0"/>
            </a:br>
            <a:endParaRPr lang="tr-TR" dirty="0"/>
          </a:p>
        </p:txBody>
      </p:sp>
      <p:sp>
        <p:nvSpPr>
          <p:cNvPr id="3" name="Content Placeholder 2"/>
          <p:cNvSpPr>
            <a:spLocks noGrp="1"/>
          </p:cNvSpPr>
          <p:nvPr>
            <p:ph idx="1"/>
          </p:nvPr>
        </p:nvSpPr>
        <p:spPr/>
        <p:txBody>
          <a:bodyPr>
            <a:normAutofit fontScale="92500" lnSpcReduction="10000"/>
          </a:bodyPr>
          <a:lstStyle/>
          <a:p>
            <a:pPr marL="0" indent="0" algn="ctr">
              <a:buNone/>
            </a:pPr>
            <a:r>
              <a:rPr lang="tr-TR" b="1" dirty="0" err="1" smtClean="0"/>
              <a:t>Everything</a:t>
            </a:r>
            <a:r>
              <a:rPr lang="tr-TR" b="1" dirty="0" smtClean="0"/>
              <a:t> done </a:t>
            </a:r>
            <a:r>
              <a:rPr lang="tr-TR" b="1" dirty="0" err="1" smtClean="0"/>
              <a:t>to</a:t>
            </a:r>
            <a:r>
              <a:rPr lang="tr-TR" b="1" dirty="0" smtClean="0"/>
              <a:t> </a:t>
            </a:r>
            <a:r>
              <a:rPr lang="tr-TR" b="1" dirty="0" err="1" smtClean="0"/>
              <a:t>ensure</a:t>
            </a:r>
            <a:r>
              <a:rPr lang="tr-TR" b="1" dirty="0" smtClean="0"/>
              <a:t>;</a:t>
            </a:r>
          </a:p>
          <a:p>
            <a:pPr marL="0" indent="0" algn="ctr">
              <a:buNone/>
            </a:pPr>
            <a:r>
              <a:rPr lang="tr-TR" dirty="0" smtClean="0"/>
              <a:t> </a:t>
            </a:r>
            <a:r>
              <a:rPr lang="tr-TR" dirty="0" err="1" smtClean="0">
                <a:solidFill>
                  <a:srgbClr val="FF0000"/>
                </a:solidFill>
              </a:rPr>
              <a:t>Adequate</a:t>
            </a:r>
            <a:r>
              <a:rPr lang="tr-TR" dirty="0" smtClean="0">
                <a:solidFill>
                  <a:srgbClr val="FF0000"/>
                </a:solidFill>
              </a:rPr>
              <a:t> </a:t>
            </a:r>
            <a:r>
              <a:rPr lang="tr-TR" dirty="0" err="1" smtClean="0">
                <a:solidFill>
                  <a:srgbClr val="FF0000"/>
                </a:solidFill>
              </a:rPr>
              <a:t>Nutrition</a:t>
            </a:r>
            <a:r>
              <a:rPr lang="tr-TR" dirty="0" smtClean="0">
                <a:solidFill>
                  <a:srgbClr val="FF0000"/>
                </a:solidFill>
              </a:rPr>
              <a:t>, </a:t>
            </a:r>
          </a:p>
          <a:p>
            <a:pPr marL="0" indent="0" algn="ctr">
              <a:buNone/>
            </a:pPr>
            <a:r>
              <a:rPr lang="tr-TR" dirty="0" err="1" smtClean="0">
                <a:solidFill>
                  <a:srgbClr val="C00000"/>
                </a:solidFill>
              </a:rPr>
              <a:t>Clothing</a:t>
            </a:r>
            <a:r>
              <a:rPr lang="tr-TR" dirty="0" smtClean="0">
                <a:solidFill>
                  <a:srgbClr val="C00000"/>
                </a:solidFill>
              </a:rPr>
              <a:t>, </a:t>
            </a:r>
          </a:p>
          <a:p>
            <a:pPr marL="0" indent="0" algn="ctr">
              <a:buNone/>
            </a:pPr>
            <a:r>
              <a:rPr lang="tr-TR" b="1" dirty="0" err="1" smtClean="0">
                <a:solidFill>
                  <a:srgbClr val="00B050"/>
                </a:solidFill>
              </a:rPr>
              <a:t>Proper</a:t>
            </a:r>
            <a:r>
              <a:rPr lang="tr-TR" b="1" dirty="0" smtClean="0">
                <a:solidFill>
                  <a:srgbClr val="00B050"/>
                </a:solidFill>
              </a:rPr>
              <a:t> </a:t>
            </a:r>
            <a:r>
              <a:rPr lang="tr-TR" b="1" dirty="0" err="1" smtClean="0">
                <a:solidFill>
                  <a:srgbClr val="00B050"/>
                </a:solidFill>
              </a:rPr>
              <a:t>upbringing</a:t>
            </a:r>
            <a:r>
              <a:rPr lang="tr-TR" b="1" dirty="0" smtClean="0">
                <a:solidFill>
                  <a:srgbClr val="00B050"/>
                </a:solidFill>
              </a:rPr>
              <a:t> </a:t>
            </a:r>
            <a:r>
              <a:rPr lang="tr-TR" b="1" dirty="0" err="1" smtClean="0">
                <a:solidFill>
                  <a:srgbClr val="00B050"/>
                </a:solidFill>
              </a:rPr>
              <a:t>and</a:t>
            </a:r>
            <a:r>
              <a:rPr lang="tr-TR" b="1" dirty="0" smtClean="0">
                <a:solidFill>
                  <a:srgbClr val="00B050"/>
                </a:solidFill>
              </a:rPr>
              <a:t> </a:t>
            </a:r>
            <a:r>
              <a:rPr lang="tr-TR" b="1" dirty="0" err="1" smtClean="0">
                <a:solidFill>
                  <a:srgbClr val="00B050"/>
                </a:solidFill>
              </a:rPr>
              <a:t>education</a:t>
            </a:r>
            <a:r>
              <a:rPr lang="tr-TR" b="1" dirty="0" smtClean="0">
                <a:solidFill>
                  <a:srgbClr val="00B050"/>
                </a:solidFill>
              </a:rPr>
              <a:t> </a:t>
            </a:r>
            <a:r>
              <a:rPr lang="tr-TR" b="1" dirty="0" err="1" smtClean="0">
                <a:solidFill>
                  <a:srgbClr val="00B050"/>
                </a:solidFill>
              </a:rPr>
              <a:t>for</a:t>
            </a:r>
            <a:r>
              <a:rPr lang="tr-TR" b="1" dirty="0" smtClean="0">
                <a:solidFill>
                  <a:srgbClr val="00B050"/>
                </a:solidFill>
              </a:rPr>
              <a:t> </a:t>
            </a:r>
            <a:r>
              <a:rPr lang="tr-TR" b="1" dirty="0" err="1" smtClean="0">
                <a:solidFill>
                  <a:srgbClr val="00B050"/>
                </a:solidFill>
              </a:rPr>
              <a:t>spiritual</a:t>
            </a:r>
            <a:r>
              <a:rPr lang="tr-TR" b="1" dirty="0" smtClean="0">
                <a:solidFill>
                  <a:srgbClr val="00B050"/>
                </a:solidFill>
              </a:rPr>
              <a:t> </a:t>
            </a:r>
            <a:r>
              <a:rPr lang="tr-TR" b="1" dirty="0" err="1" smtClean="0">
                <a:solidFill>
                  <a:srgbClr val="00B050"/>
                </a:solidFill>
              </a:rPr>
              <a:t>development</a:t>
            </a:r>
            <a:r>
              <a:rPr lang="tr-TR" b="1" dirty="0" smtClean="0">
                <a:solidFill>
                  <a:srgbClr val="00B050"/>
                </a:solidFill>
              </a:rPr>
              <a:t>, </a:t>
            </a:r>
          </a:p>
          <a:p>
            <a:pPr marL="0" indent="0" algn="ctr">
              <a:buNone/>
            </a:pPr>
            <a:r>
              <a:rPr lang="tr-TR" b="1" dirty="0" err="1" smtClean="0">
                <a:solidFill>
                  <a:srgbClr val="C00000"/>
                </a:solidFill>
              </a:rPr>
              <a:t>Housing</a:t>
            </a:r>
            <a:r>
              <a:rPr lang="tr-TR" b="1" dirty="0" smtClean="0">
                <a:solidFill>
                  <a:srgbClr val="C00000"/>
                </a:solidFill>
              </a:rPr>
              <a:t> ,</a:t>
            </a:r>
            <a:r>
              <a:rPr lang="tr-TR" dirty="0" smtClean="0"/>
              <a:t> </a:t>
            </a:r>
            <a:r>
              <a:rPr lang="tr-TR" i="1" dirty="0" smtClean="0">
                <a:solidFill>
                  <a:srgbClr val="7030A0"/>
                </a:solidFill>
              </a:rPr>
              <a:t>A </a:t>
            </a:r>
            <a:r>
              <a:rPr lang="tr-TR" i="1" dirty="0" err="1" smtClean="0">
                <a:solidFill>
                  <a:srgbClr val="7030A0"/>
                </a:solidFill>
              </a:rPr>
              <a:t>Healthy</a:t>
            </a:r>
            <a:r>
              <a:rPr lang="tr-TR" i="1" dirty="0" smtClean="0">
                <a:solidFill>
                  <a:srgbClr val="7030A0"/>
                </a:solidFill>
              </a:rPr>
              <a:t>  </a:t>
            </a:r>
            <a:r>
              <a:rPr lang="tr-TR" i="1" dirty="0" err="1" smtClean="0">
                <a:solidFill>
                  <a:srgbClr val="7030A0"/>
                </a:solidFill>
              </a:rPr>
              <a:t>spiritual</a:t>
            </a:r>
            <a:r>
              <a:rPr lang="tr-TR" i="1" dirty="0" smtClean="0">
                <a:solidFill>
                  <a:srgbClr val="7030A0"/>
                </a:solidFill>
              </a:rPr>
              <a:t> </a:t>
            </a:r>
            <a:r>
              <a:rPr lang="tr-TR" i="1" dirty="0" err="1" smtClean="0">
                <a:solidFill>
                  <a:srgbClr val="7030A0"/>
                </a:solidFill>
              </a:rPr>
              <a:t>and</a:t>
            </a:r>
            <a:r>
              <a:rPr lang="tr-TR" i="1" dirty="0" smtClean="0">
                <a:solidFill>
                  <a:srgbClr val="7030A0"/>
                </a:solidFill>
              </a:rPr>
              <a:t> </a:t>
            </a:r>
            <a:r>
              <a:rPr lang="tr-TR" i="1" dirty="0" err="1" smtClean="0">
                <a:solidFill>
                  <a:srgbClr val="7030A0"/>
                </a:solidFill>
              </a:rPr>
              <a:t>physical</a:t>
            </a:r>
            <a:r>
              <a:rPr lang="tr-TR" i="1" dirty="0" smtClean="0">
                <a:solidFill>
                  <a:srgbClr val="7030A0"/>
                </a:solidFill>
              </a:rPr>
              <a:t> </a:t>
            </a:r>
            <a:r>
              <a:rPr lang="tr-TR" i="1" dirty="0" err="1" smtClean="0">
                <a:solidFill>
                  <a:srgbClr val="7030A0"/>
                </a:solidFill>
              </a:rPr>
              <a:t>environment</a:t>
            </a:r>
            <a:r>
              <a:rPr lang="tr-TR" i="1" dirty="0" smtClean="0">
                <a:solidFill>
                  <a:srgbClr val="7030A0"/>
                </a:solidFill>
              </a:rPr>
              <a:t>,</a:t>
            </a:r>
          </a:p>
          <a:p>
            <a:pPr marL="0" indent="0" algn="ctr">
              <a:buNone/>
            </a:pPr>
            <a:r>
              <a:rPr lang="tr-TR" b="1" dirty="0" err="1" smtClean="0">
                <a:solidFill>
                  <a:srgbClr val="002060"/>
                </a:solidFill>
              </a:rPr>
              <a:t>Medical</a:t>
            </a:r>
            <a:r>
              <a:rPr lang="tr-TR" b="1" dirty="0" smtClean="0">
                <a:solidFill>
                  <a:srgbClr val="002060"/>
                </a:solidFill>
              </a:rPr>
              <a:t> </a:t>
            </a:r>
            <a:r>
              <a:rPr lang="tr-TR" b="1" dirty="0" err="1" smtClean="0">
                <a:solidFill>
                  <a:srgbClr val="002060"/>
                </a:solidFill>
              </a:rPr>
              <a:t>Facilities</a:t>
            </a:r>
            <a:r>
              <a:rPr lang="tr-TR" b="1" dirty="0" smtClean="0">
                <a:solidFill>
                  <a:srgbClr val="002060"/>
                </a:solidFill>
              </a:rPr>
              <a:t>, </a:t>
            </a:r>
            <a:r>
              <a:rPr lang="tr-TR" b="1" dirty="0" err="1" smtClean="0">
                <a:solidFill>
                  <a:srgbClr val="002060"/>
                </a:solidFill>
              </a:rPr>
              <a:t>Comfortable</a:t>
            </a:r>
            <a:r>
              <a:rPr lang="tr-TR" b="1" dirty="0" smtClean="0">
                <a:solidFill>
                  <a:srgbClr val="002060"/>
                </a:solidFill>
              </a:rPr>
              <a:t> transport</a:t>
            </a:r>
          </a:p>
          <a:p>
            <a:pPr marL="0" indent="0" algn="ctr">
              <a:buNone/>
            </a:pPr>
            <a:r>
              <a:rPr lang="tr-TR" dirty="0" smtClean="0"/>
              <a:t>( Chapra,p.8 )</a:t>
            </a:r>
          </a:p>
          <a:p>
            <a:pPr marL="0" indent="0">
              <a:buNone/>
            </a:pPr>
            <a:endParaRPr lang="tr-TR" dirty="0"/>
          </a:p>
        </p:txBody>
      </p:sp>
    </p:spTree>
    <p:extLst>
      <p:ext uri="{BB962C8B-B14F-4D97-AF65-F5344CB8AC3E}">
        <p14:creationId xmlns:p14="http://schemas.microsoft.com/office/powerpoint/2010/main" val="25880081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err="1" smtClean="0">
                <a:solidFill>
                  <a:srgbClr val="0070C0"/>
                </a:solidFill>
              </a:rPr>
              <a:t>Posterity</a:t>
            </a:r>
            <a:r>
              <a:rPr lang="tr-TR" b="1" dirty="0" smtClean="0">
                <a:solidFill>
                  <a:srgbClr val="0070C0"/>
                </a:solidFill>
              </a:rPr>
              <a:t> = </a:t>
            </a:r>
            <a:r>
              <a:rPr lang="tr-TR" b="1" dirty="0" err="1" smtClean="0">
                <a:solidFill>
                  <a:srgbClr val="0070C0"/>
                </a:solidFill>
              </a:rPr>
              <a:t>offspring</a:t>
            </a:r>
            <a:endParaRPr lang="tr-TR" b="1" dirty="0">
              <a:solidFill>
                <a:srgbClr val="0070C0"/>
              </a:solidFill>
            </a:endParaRPr>
          </a:p>
        </p:txBody>
      </p:sp>
      <p:sp>
        <p:nvSpPr>
          <p:cNvPr id="3" name="Content Placeholder 2"/>
          <p:cNvSpPr>
            <a:spLocks noGrp="1"/>
          </p:cNvSpPr>
          <p:nvPr>
            <p:ph idx="1"/>
          </p:nvPr>
        </p:nvSpPr>
        <p:spPr/>
        <p:txBody>
          <a:bodyPr>
            <a:normAutofit lnSpcReduction="10000"/>
          </a:bodyPr>
          <a:lstStyle/>
          <a:p>
            <a:pPr marL="0" indent="0" algn="ctr">
              <a:buNone/>
            </a:pPr>
            <a:r>
              <a:rPr lang="tr-TR" b="1" i="1" dirty="0" smtClean="0">
                <a:solidFill>
                  <a:srgbClr val="7030A0"/>
                </a:solidFill>
              </a:rPr>
              <a:t>«</a:t>
            </a:r>
            <a:r>
              <a:rPr lang="tr-TR" b="1" i="1" dirty="0" err="1" smtClean="0">
                <a:solidFill>
                  <a:srgbClr val="7030A0"/>
                </a:solidFill>
              </a:rPr>
              <a:t>Preserve</a:t>
            </a:r>
            <a:r>
              <a:rPr lang="tr-TR" b="1" i="1" dirty="0" smtClean="0">
                <a:solidFill>
                  <a:srgbClr val="7030A0"/>
                </a:solidFill>
              </a:rPr>
              <a:t> </a:t>
            </a:r>
            <a:r>
              <a:rPr lang="tr-TR" b="1" i="1" dirty="0" err="1" smtClean="0">
                <a:solidFill>
                  <a:srgbClr val="7030A0"/>
                </a:solidFill>
              </a:rPr>
              <a:t>and</a:t>
            </a:r>
            <a:r>
              <a:rPr lang="tr-TR" b="1" i="1" dirty="0" smtClean="0">
                <a:solidFill>
                  <a:srgbClr val="7030A0"/>
                </a:solidFill>
              </a:rPr>
              <a:t> </a:t>
            </a:r>
            <a:r>
              <a:rPr lang="tr-TR" b="1" i="1" dirty="0" err="1" smtClean="0">
                <a:solidFill>
                  <a:srgbClr val="7030A0"/>
                </a:solidFill>
              </a:rPr>
              <a:t>protect</a:t>
            </a:r>
            <a:r>
              <a:rPr lang="tr-TR" b="1" i="1" dirty="0" smtClean="0">
                <a:solidFill>
                  <a:srgbClr val="7030A0"/>
                </a:solidFill>
              </a:rPr>
              <a:t> </a:t>
            </a:r>
            <a:r>
              <a:rPr lang="tr-TR" b="1" i="1" dirty="0" err="1" smtClean="0">
                <a:solidFill>
                  <a:srgbClr val="7030A0"/>
                </a:solidFill>
              </a:rPr>
              <a:t>rights</a:t>
            </a:r>
            <a:r>
              <a:rPr lang="tr-TR" b="1" i="1" dirty="0" smtClean="0">
                <a:solidFill>
                  <a:srgbClr val="7030A0"/>
                </a:solidFill>
              </a:rPr>
              <a:t> of </a:t>
            </a:r>
            <a:r>
              <a:rPr lang="tr-TR" b="1" i="1" dirty="0" err="1" smtClean="0">
                <a:solidFill>
                  <a:srgbClr val="7030A0"/>
                </a:solidFill>
              </a:rPr>
              <a:t>future</a:t>
            </a:r>
            <a:r>
              <a:rPr lang="tr-TR" b="1" i="1" dirty="0" smtClean="0">
                <a:solidFill>
                  <a:srgbClr val="7030A0"/>
                </a:solidFill>
              </a:rPr>
              <a:t> </a:t>
            </a:r>
            <a:r>
              <a:rPr lang="tr-TR" b="1" i="1" dirty="0" err="1" smtClean="0">
                <a:solidFill>
                  <a:srgbClr val="7030A0"/>
                </a:solidFill>
              </a:rPr>
              <a:t>generations</a:t>
            </a:r>
            <a:r>
              <a:rPr lang="tr-TR" b="1" i="1" dirty="0" smtClean="0">
                <a:solidFill>
                  <a:srgbClr val="7030A0"/>
                </a:solidFill>
              </a:rPr>
              <a:t>»</a:t>
            </a:r>
          </a:p>
          <a:p>
            <a:pPr marL="0" indent="0" algn="ctr">
              <a:buNone/>
            </a:pPr>
            <a:r>
              <a:rPr lang="tr-TR" b="1" i="1" dirty="0" err="1" smtClean="0">
                <a:solidFill>
                  <a:srgbClr val="C00000"/>
                </a:solidFill>
              </a:rPr>
              <a:t>The</a:t>
            </a:r>
            <a:r>
              <a:rPr lang="tr-TR" b="1" i="1" dirty="0" smtClean="0">
                <a:solidFill>
                  <a:srgbClr val="C00000"/>
                </a:solidFill>
              </a:rPr>
              <a:t> </a:t>
            </a:r>
            <a:r>
              <a:rPr lang="tr-TR" b="1" i="1" dirty="0" err="1" smtClean="0">
                <a:solidFill>
                  <a:srgbClr val="C00000"/>
                </a:solidFill>
              </a:rPr>
              <a:t>following</a:t>
            </a:r>
            <a:r>
              <a:rPr lang="tr-TR" b="1" i="1" dirty="0" smtClean="0">
                <a:solidFill>
                  <a:srgbClr val="C00000"/>
                </a:solidFill>
              </a:rPr>
              <a:t> </a:t>
            </a:r>
            <a:r>
              <a:rPr lang="tr-TR" b="1" i="1" dirty="0" err="1" smtClean="0">
                <a:solidFill>
                  <a:srgbClr val="C00000"/>
                </a:solidFill>
              </a:rPr>
              <a:t>are</a:t>
            </a:r>
            <a:r>
              <a:rPr lang="tr-TR" b="1" i="1" dirty="0" smtClean="0">
                <a:solidFill>
                  <a:srgbClr val="C00000"/>
                </a:solidFill>
              </a:rPr>
              <a:t> not </a:t>
            </a:r>
            <a:r>
              <a:rPr lang="tr-TR" b="1" i="1" dirty="0" err="1" smtClean="0">
                <a:solidFill>
                  <a:srgbClr val="C00000"/>
                </a:solidFill>
              </a:rPr>
              <a:t>complying</a:t>
            </a:r>
            <a:r>
              <a:rPr lang="tr-TR" b="1" i="1" dirty="0" smtClean="0">
                <a:solidFill>
                  <a:srgbClr val="C00000"/>
                </a:solidFill>
              </a:rPr>
              <a:t> :</a:t>
            </a:r>
          </a:p>
          <a:p>
            <a:pPr algn="ctr"/>
            <a:r>
              <a:rPr lang="tr-TR" dirty="0" err="1" smtClean="0"/>
              <a:t>Transferring</a:t>
            </a:r>
            <a:r>
              <a:rPr lang="tr-TR" dirty="0" smtClean="0"/>
              <a:t> </a:t>
            </a:r>
            <a:r>
              <a:rPr lang="tr-TR" dirty="0" err="1" smtClean="0"/>
              <a:t>debt</a:t>
            </a:r>
            <a:r>
              <a:rPr lang="tr-TR" dirty="0" smtClean="0"/>
              <a:t> </a:t>
            </a:r>
            <a:r>
              <a:rPr lang="tr-TR" dirty="0" err="1" smtClean="0"/>
              <a:t>obligations</a:t>
            </a:r>
            <a:r>
              <a:rPr lang="tr-TR" dirty="0" smtClean="0"/>
              <a:t> </a:t>
            </a:r>
            <a:r>
              <a:rPr lang="tr-TR" dirty="0" err="1" smtClean="0"/>
              <a:t>to</a:t>
            </a:r>
            <a:r>
              <a:rPr lang="tr-TR" dirty="0" smtClean="0"/>
              <a:t> </a:t>
            </a:r>
            <a:r>
              <a:rPr lang="tr-TR" dirty="0" err="1" smtClean="0"/>
              <a:t>future</a:t>
            </a:r>
            <a:r>
              <a:rPr lang="tr-TR" dirty="0" smtClean="0"/>
              <a:t> </a:t>
            </a:r>
            <a:r>
              <a:rPr lang="tr-TR" dirty="0" err="1" smtClean="0"/>
              <a:t>generations</a:t>
            </a:r>
            <a:endParaRPr lang="tr-TR" dirty="0" smtClean="0"/>
          </a:p>
          <a:p>
            <a:pPr algn="ctr"/>
            <a:r>
              <a:rPr lang="tr-TR" dirty="0" err="1" smtClean="0"/>
              <a:t>Transferring</a:t>
            </a:r>
            <a:r>
              <a:rPr lang="tr-TR" dirty="0" smtClean="0"/>
              <a:t> </a:t>
            </a:r>
            <a:r>
              <a:rPr lang="tr-TR" dirty="0" err="1" smtClean="0"/>
              <a:t>degraded</a:t>
            </a:r>
            <a:r>
              <a:rPr lang="tr-TR" dirty="0" smtClean="0"/>
              <a:t> </a:t>
            </a:r>
            <a:r>
              <a:rPr lang="tr-TR" dirty="0" err="1" smtClean="0"/>
              <a:t>environment</a:t>
            </a:r>
            <a:r>
              <a:rPr lang="tr-TR" dirty="0" smtClean="0"/>
              <a:t> </a:t>
            </a:r>
            <a:r>
              <a:rPr lang="tr-TR" dirty="0" err="1" smtClean="0"/>
              <a:t>to</a:t>
            </a:r>
            <a:r>
              <a:rPr lang="tr-TR" dirty="0" smtClean="0"/>
              <a:t> </a:t>
            </a:r>
            <a:r>
              <a:rPr lang="tr-TR" dirty="0" err="1" smtClean="0"/>
              <a:t>the</a:t>
            </a:r>
            <a:r>
              <a:rPr lang="tr-TR" dirty="0" smtClean="0"/>
              <a:t> </a:t>
            </a:r>
            <a:r>
              <a:rPr lang="tr-TR" dirty="0" err="1" smtClean="0"/>
              <a:t>future</a:t>
            </a:r>
            <a:r>
              <a:rPr lang="tr-TR" dirty="0" smtClean="0"/>
              <a:t> </a:t>
            </a:r>
            <a:r>
              <a:rPr lang="tr-TR" dirty="0" err="1" smtClean="0"/>
              <a:t>generations</a:t>
            </a:r>
            <a:endParaRPr lang="tr-TR" dirty="0" smtClean="0"/>
          </a:p>
          <a:p>
            <a:pPr marL="0" indent="0">
              <a:buNone/>
            </a:pPr>
            <a:r>
              <a:rPr lang="tr-TR" sz="2000" b="1" dirty="0" err="1" smtClean="0"/>
              <a:t>Tariqullah</a:t>
            </a:r>
            <a:r>
              <a:rPr lang="tr-TR" sz="2000" b="1" dirty="0" smtClean="0"/>
              <a:t> </a:t>
            </a:r>
            <a:r>
              <a:rPr lang="tr-TR" sz="2000" b="1" dirty="0" err="1" smtClean="0"/>
              <a:t>Khan</a:t>
            </a:r>
            <a:r>
              <a:rPr lang="tr-TR" sz="2000" b="1" dirty="0" smtClean="0"/>
              <a:t>,</a:t>
            </a:r>
          </a:p>
          <a:p>
            <a:pPr marL="0" indent="0">
              <a:buNone/>
            </a:pPr>
            <a:r>
              <a:rPr lang="tr-TR" sz="2000" b="1" dirty="0" smtClean="0"/>
              <a:t>www.linkedin.com/pulse/ethics-islamic-finance-tariqullah-khan</a:t>
            </a:r>
            <a:endParaRPr lang="tr-TR" sz="2000" b="1" dirty="0"/>
          </a:p>
        </p:txBody>
      </p:sp>
    </p:spTree>
    <p:extLst>
      <p:ext uri="{BB962C8B-B14F-4D97-AF65-F5344CB8AC3E}">
        <p14:creationId xmlns:p14="http://schemas.microsoft.com/office/powerpoint/2010/main" val="23229194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err="1" smtClean="0"/>
              <a:t>To</a:t>
            </a:r>
            <a:r>
              <a:rPr lang="tr-TR" b="1" dirty="0" smtClean="0"/>
              <a:t> </a:t>
            </a:r>
            <a:r>
              <a:rPr lang="tr-TR" b="1" dirty="0" err="1" smtClean="0"/>
              <a:t>Preserve</a:t>
            </a:r>
            <a:r>
              <a:rPr lang="tr-TR" b="1" dirty="0" smtClean="0"/>
              <a:t> </a:t>
            </a:r>
            <a:r>
              <a:rPr lang="tr-TR" b="1" dirty="0" err="1" smtClean="0"/>
              <a:t>and</a:t>
            </a:r>
            <a:r>
              <a:rPr lang="tr-TR" b="1" dirty="0" smtClean="0"/>
              <a:t> </a:t>
            </a:r>
            <a:r>
              <a:rPr lang="tr-TR" b="1" dirty="0" err="1" smtClean="0"/>
              <a:t>Enrich</a:t>
            </a:r>
            <a:r>
              <a:rPr lang="tr-TR" b="1" dirty="0" smtClean="0"/>
              <a:t> </a:t>
            </a:r>
            <a:r>
              <a:rPr lang="tr-TR" b="1" dirty="0" err="1" smtClean="0"/>
              <a:t>Wealth</a:t>
            </a:r>
            <a:r>
              <a:rPr lang="tr-TR" b="1" dirty="0" smtClean="0"/>
              <a:t/>
            </a:r>
            <a:br>
              <a:rPr lang="tr-TR" b="1" dirty="0" smtClean="0"/>
            </a:br>
            <a:endParaRPr lang="tr-TR" dirty="0"/>
          </a:p>
        </p:txBody>
      </p:sp>
      <p:sp>
        <p:nvSpPr>
          <p:cNvPr id="3" name="Content Placeholder 2"/>
          <p:cNvSpPr>
            <a:spLocks noGrp="1"/>
          </p:cNvSpPr>
          <p:nvPr>
            <p:ph idx="1"/>
          </p:nvPr>
        </p:nvSpPr>
        <p:spPr/>
        <p:txBody>
          <a:bodyPr>
            <a:normAutofit/>
          </a:bodyPr>
          <a:lstStyle/>
          <a:p>
            <a:pPr marL="0" indent="0" algn="ctr">
              <a:buNone/>
            </a:pPr>
            <a:r>
              <a:rPr lang="tr-TR" sz="3300" b="1" i="1" u="sng" dirty="0" err="1" smtClean="0">
                <a:solidFill>
                  <a:srgbClr val="002060"/>
                </a:solidFill>
              </a:rPr>
              <a:t>Economics</a:t>
            </a:r>
            <a:r>
              <a:rPr lang="tr-TR" sz="3300" b="1" i="1" dirty="0" smtClean="0">
                <a:solidFill>
                  <a:srgbClr val="002060"/>
                </a:solidFill>
              </a:rPr>
              <a:t>  </a:t>
            </a:r>
            <a:r>
              <a:rPr lang="tr-TR" sz="3300" b="1" i="1" dirty="0" err="1" smtClean="0">
                <a:solidFill>
                  <a:srgbClr val="002060"/>
                </a:solidFill>
              </a:rPr>
              <a:t>focus</a:t>
            </a:r>
            <a:r>
              <a:rPr lang="tr-TR" sz="3300" b="1" i="1" dirty="0" smtClean="0">
                <a:solidFill>
                  <a:srgbClr val="002060"/>
                </a:solidFill>
              </a:rPr>
              <a:t> on  </a:t>
            </a:r>
            <a:r>
              <a:rPr lang="tr-TR" sz="3300" b="1" i="1" dirty="0" err="1" smtClean="0">
                <a:solidFill>
                  <a:srgbClr val="002060"/>
                </a:solidFill>
              </a:rPr>
              <a:t>Acqisition</a:t>
            </a:r>
            <a:r>
              <a:rPr lang="tr-TR" sz="3300" b="1" i="1" dirty="0" smtClean="0">
                <a:solidFill>
                  <a:srgbClr val="002060"/>
                </a:solidFill>
              </a:rPr>
              <a:t> of </a:t>
            </a:r>
            <a:r>
              <a:rPr lang="tr-TR" sz="3300" b="1" i="1" dirty="0" err="1" smtClean="0">
                <a:solidFill>
                  <a:srgbClr val="002060"/>
                </a:solidFill>
              </a:rPr>
              <a:t>Wealth</a:t>
            </a:r>
            <a:endParaRPr lang="tr-TR" sz="3300" b="1" i="1" dirty="0" smtClean="0">
              <a:solidFill>
                <a:srgbClr val="002060"/>
              </a:solidFill>
            </a:endParaRPr>
          </a:p>
          <a:p>
            <a:pPr marL="0" indent="0" algn="ctr">
              <a:buNone/>
            </a:pPr>
            <a:r>
              <a:rPr lang="tr-TR" sz="3300" b="1" i="1" u="sng" dirty="0" smtClean="0">
                <a:solidFill>
                  <a:srgbClr val="C00000"/>
                </a:solidFill>
              </a:rPr>
              <a:t>Finance </a:t>
            </a:r>
            <a:r>
              <a:rPr lang="tr-TR" sz="3300" b="1" dirty="0" smtClean="0">
                <a:solidFill>
                  <a:srgbClr val="C00000"/>
                </a:solidFill>
              </a:rPr>
              <a:t> </a:t>
            </a:r>
            <a:r>
              <a:rPr lang="tr-TR" sz="3300" b="1" dirty="0" err="1" smtClean="0">
                <a:solidFill>
                  <a:srgbClr val="C00000"/>
                </a:solidFill>
              </a:rPr>
              <a:t>focus</a:t>
            </a:r>
            <a:r>
              <a:rPr lang="tr-TR" sz="3300" b="1" dirty="0" smtClean="0">
                <a:solidFill>
                  <a:srgbClr val="C00000"/>
                </a:solidFill>
              </a:rPr>
              <a:t> on  Management, </a:t>
            </a:r>
            <a:r>
              <a:rPr lang="tr-TR" sz="3300" b="1" dirty="0" err="1" smtClean="0">
                <a:solidFill>
                  <a:srgbClr val="C00000"/>
                </a:solidFill>
              </a:rPr>
              <a:t>maintenance</a:t>
            </a:r>
            <a:r>
              <a:rPr lang="tr-TR" sz="3300" b="1" dirty="0" smtClean="0">
                <a:solidFill>
                  <a:srgbClr val="C00000"/>
                </a:solidFill>
              </a:rPr>
              <a:t> </a:t>
            </a:r>
            <a:r>
              <a:rPr lang="tr-TR" sz="3300" b="1" dirty="0" err="1" smtClean="0">
                <a:solidFill>
                  <a:srgbClr val="C00000"/>
                </a:solidFill>
              </a:rPr>
              <a:t>and</a:t>
            </a:r>
            <a:r>
              <a:rPr lang="tr-TR" sz="3300" b="1" dirty="0" smtClean="0">
                <a:solidFill>
                  <a:srgbClr val="C00000"/>
                </a:solidFill>
              </a:rPr>
              <a:t> </a:t>
            </a:r>
            <a:r>
              <a:rPr lang="tr-TR" sz="3300" b="1" dirty="0" err="1" smtClean="0">
                <a:solidFill>
                  <a:srgbClr val="C00000"/>
                </a:solidFill>
              </a:rPr>
              <a:t>increase</a:t>
            </a:r>
            <a:r>
              <a:rPr lang="tr-TR" sz="3300" b="1" dirty="0" smtClean="0">
                <a:solidFill>
                  <a:srgbClr val="C00000"/>
                </a:solidFill>
              </a:rPr>
              <a:t> of </a:t>
            </a:r>
            <a:r>
              <a:rPr lang="tr-TR" sz="3300" b="1" dirty="0" err="1" smtClean="0">
                <a:solidFill>
                  <a:srgbClr val="C00000"/>
                </a:solidFill>
              </a:rPr>
              <a:t>wealth</a:t>
            </a:r>
            <a:r>
              <a:rPr lang="tr-TR" sz="3300" b="1" dirty="0" smtClean="0">
                <a:solidFill>
                  <a:srgbClr val="C00000"/>
                </a:solidFill>
              </a:rPr>
              <a:t> </a:t>
            </a:r>
          </a:p>
          <a:p>
            <a:endParaRPr lang="tr-TR" dirty="0"/>
          </a:p>
        </p:txBody>
      </p:sp>
    </p:spTree>
    <p:extLst>
      <p:ext uri="{BB962C8B-B14F-4D97-AF65-F5344CB8AC3E}">
        <p14:creationId xmlns:p14="http://schemas.microsoft.com/office/powerpoint/2010/main" val="713193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i="1" dirty="0" err="1">
                <a:solidFill>
                  <a:srgbClr val="0070C0"/>
                </a:solidFill>
              </a:rPr>
              <a:t>Falah</a:t>
            </a:r>
            <a:r>
              <a:rPr lang="tr-TR" b="1" i="1" dirty="0">
                <a:solidFill>
                  <a:srgbClr val="0070C0"/>
                </a:solidFill>
              </a:rPr>
              <a:t> &amp; Hayat </a:t>
            </a:r>
            <a:r>
              <a:rPr lang="tr-TR" b="1" i="1" dirty="0" err="1">
                <a:solidFill>
                  <a:srgbClr val="0070C0"/>
                </a:solidFill>
              </a:rPr>
              <a:t>Tayyibah</a:t>
            </a:r>
            <a:r>
              <a:rPr lang="tr-TR" b="1" dirty="0">
                <a:solidFill>
                  <a:srgbClr val="0070C0"/>
                </a:solidFill>
              </a:rPr>
              <a:t>;</a:t>
            </a:r>
            <a:endParaRPr lang="tr-TR" dirty="0"/>
          </a:p>
        </p:txBody>
      </p:sp>
      <p:sp>
        <p:nvSpPr>
          <p:cNvPr id="3" name="Content Placeholder 2"/>
          <p:cNvSpPr>
            <a:spLocks noGrp="1"/>
          </p:cNvSpPr>
          <p:nvPr>
            <p:ph idx="1"/>
          </p:nvPr>
        </p:nvSpPr>
        <p:spPr/>
        <p:txBody>
          <a:bodyPr/>
          <a:lstStyle/>
          <a:p>
            <a:pPr marL="0" indent="0" algn="ctr">
              <a:buNone/>
            </a:pPr>
            <a:r>
              <a:rPr lang="tr-TR" b="1" dirty="0" err="1" smtClean="0">
                <a:solidFill>
                  <a:srgbClr val="0070C0"/>
                </a:solidFill>
              </a:rPr>
              <a:t>To</a:t>
            </a:r>
            <a:r>
              <a:rPr lang="tr-TR" b="1" dirty="0" smtClean="0">
                <a:solidFill>
                  <a:srgbClr val="0070C0"/>
                </a:solidFill>
              </a:rPr>
              <a:t> </a:t>
            </a:r>
            <a:r>
              <a:rPr lang="tr-TR" b="1" dirty="0" err="1">
                <a:solidFill>
                  <a:srgbClr val="0070C0"/>
                </a:solidFill>
              </a:rPr>
              <a:t>achieve</a:t>
            </a:r>
            <a:r>
              <a:rPr lang="tr-TR" b="1" dirty="0">
                <a:solidFill>
                  <a:srgbClr val="0070C0"/>
                </a:solidFill>
              </a:rPr>
              <a:t> </a:t>
            </a:r>
            <a:r>
              <a:rPr lang="tr-TR" b="1" dirty="0" err="1">
                <a:solidFill>
                  <a:srgbClr val="0070C0"/>
                </a:solidFill>
              </a:rPr>
              <a:t>Falah</a:t>
            </a:r>
            <a:r>
              <a:rPr lang="tr-TR" b="1" dirty="0">
                <a:solidFill>
                  <a:srgbClr val="0070C0"/>
                </a:solidFill>
              </a:rPr>
              <a:t> &amp; Hayat </a:t>
            </a:r>
            <a:r>
              <a:rPr lang="tr-TR" b="1" dirty="0" err="1">
                <a:solidFill>
                  <a:srgbClr val="0070C0"/>
                </a:solidFill>
              </a:rPr>
              <a:t>Tayyibah</a:t>
            </a:r>
            <a:r>
              <a:rPr lang="tr-TR" b="1" dirty="0">
                <a:solidFill>
                  <a:srgbClr val="0070C0"/>
                </a:solidFill>
              </a:rPr>
              <a:t>, </a:t>
            </a:r>
            <a:endParaRPr lang="tr-TR" b="1" dirty="0" smtClean="0">
              <a:solidFill>
                <a:srgbClr val="0070C0"/>
              </a:solidFill>
            </a:endParaRPr>
          </a:p>
          <a:p>
            <a:pPr marL="0" indent="0" algn="ctr">
              <a:buNone/>
            </a:pPr>
            <a:r>
              <a:rPr lang="tr-TR" b="1" dirty="0" err="1" smtClean="0">
                <a:solidFill>
                  <a:srgbClr val="0070C0"/>
                </a:solidFill>
              </a:rPr>
              <a:t>Economic</a:t>
            </a:r>
            <a:r>
              <a:rPr lang="tr-TR" b="1" dirty="0" smtClean="0">
                <a:solidFill>
                  <a:srgbClr val="0070C0"/>
                </a:solidFill>
              </a:rPr>
              <a:t> </a:t>
            </a:r>
            <a:r>
              <a:rPr lang="tr-TR" b="1" dirty="0">
                <a:solidFill>
                  <a:srgbClr val="0070C0"/>
                </a:solidFill>
              </a:rPr>
              <a:t>Development is </a:t>
            </a:r>
            <a:r>
              <a:rPr lang="tr-TR" b="1" dirty="0" err="1">
                <a:solidFill>
                  <a:srgbClr val="0070C0"/>
                </a:solidFill>
              </a:rPr>
              <a:t>necessary</a:t>
            </a:r>
            <a:r>
              <a:rPr lang="tr-TR" b="1" dirty="0">
                <a:solidFill>
                  <a:srgbClr val="0070C0"/>
                </a:solidFill>
              </a:rPr>
              <a:t> </a:t>
            </a:r>
            <a:endParaRPr lang="tr-TR" b="1" dirty="0" smtClean="0">
              <a:solidFill>
                <a:srgbClr val="0070C0"/>
              </a:solidFill>
            </a:endParaRPr>
          </a:p>
          <a:p>
            <a:pPr marL="0" indent="0" algn="ctr">
              <a:buNone/>
            </a:pPr>
            <a:r>
              <a:rPr lang="tr-TR" b="1" dirty="0" err="1" smtClean="0">
                <a:solidFill>
                  <a:srgbClr val="0070C0"/>
                </a:solidFill>
              </a:rPr>
              <a:t>which</a:t>
            </a:r>
            <a:r>
              <a:rPr lang="tr-TR" b="1" dirty="0" smtClean="0">
                <a:solidFill>
                  <a:srgbClr val="0070C0"/>
                </a:solidFill>
              </a:rPr>
              <a:t> </a:t>
            </a:r>
            <a:r>
              <a:rPr lang="tr-TR" b="1" dirty="0">
                <a:solidFill>
                  <a:srgbClr val="0070C0"/>
                </a:solidFill>
              </a:rPr>
              <a:t>is </a:t>
            </a:r>
            <a:r>
              <a:rPr lang="tr-TR" b="1" i="1" u="sng" dirty="0">
                <a:solidFill>
                  <a:srgbClr val="0070C0"/>
                </a:solidFill>
              </a:rPr>
              <a:t>“</a:t>
            </a:r>
            <a:r>
              <a:rPr lang="tr-TR" b="1" i="1" u="sng" dirty="0" err="1">
                <a:solidFill>
                  <a:srgbClr val="0070C0"/>
                </a:solidFill>
              </a:rPr>
              <a:t>mostly</a:t>
            </a:r>
            <a:r>
              <a:rPr lang="tr-TR" b="1" i="1" u="sng" dirty="0">
                <a:solidFill>
                  <a:srgbClr val="0070C0"/>
                </a:solidFill>
              </a:rPr>
              <a:t> </a:t>
            </a:r>
            <a:r>
              <a:rPr lang="tr-TR" b="1" i="1" u="sng" dirty="0" err="1">
                <a:solidFill>
                  <a:srgbClr val="0070C0"/>
                </a:solidFill>
              </a:rPr>
              <a:t>qualitative</a:t>
            </a:r>
            <a:r>
              <a:rPr lang="tr-TR" b="1" i="1" u="sng" dirty="0">
                <a:solidFill>
                  <a:srgbClr val="0070C0"/>
                </a:solidFill>
              </a:rPr>
              <a:t>”</a:t>
            </a:r>
            <a:r>
              <a:rPr lang="tr-TR" b="1" dirty="0">
                <a:solidFill>
                  <a:srgbClr val="0070C0"/>
                </a:solidFill>
              </a:rPr>
              <a:t> . </a:t>
            </a:r>
            <a:endParaRPr lang="tr-TR" b="1" dirty="0" smtClean="0">
              <a:solidFill>
                <a:srgbClr val="0070C0"/>
              </a:solidFill>
            </a:endParaRPr>
          </a:p>
          <a:p>
            <a:pPr marL="0" indent="0" algn="ctr">
              <a:buNone/>
            </a:pPr>
            <a:r>
              <a:rPr lang="tr-TR" b="1" dirty="0" smtClean="0">
                <a:solidFill>
                  <a:srgbClr val="0070C0"/>
                </a:solidFill>
              </a:rPr>
              <a:t>As </a:t>
            </a:r>
            <a:r>
              <a:rPr lang="tr-TR" b="1" dirty="0" err="1">
                <a:solidFill>
                  <a:srgbClr val="0070C0"/>
                </a:solidFill>
              </a:rPr>
              <a:t>well</a:t>
            </a:r>
            <a:r>
              <a:rPr lang="tr-TR" b="1" dirty="0">
                <a:solidFill>
                  <a:srgbClr val="0070C0"/>
                </a:solidFill>
              </a:rPr>
              <a:t> as </a:t>
            </a:r>
            <a:r>
              <a:rPr lang="tr-TR" b="1" dirty="0" err="1">
                <a:solidFill>
                  <a:srgbClr val="0070C0"/>
                </a:solidFill>
              </a:rPr>
              <a:t>Economic</a:t>
            </a:r>
            <a:r>
              <a:rPr lang="tr-TR" b="1" dirty="0">
                <a:solidFill>
                  <a:srgbClr val="0070C0"/>
                </a:solidFill>
              </a:rPr>
              <a:t> </a:t>
            </a:r>
            <a:r>
              <a:rPr lang="tr-TR" b="1" dirty="0" err="1">
                <a:solidFill>
                  <a:srgbClr val="0070C0"/>
                </a:solidFill>
              </a:rPr>
              <a:t>Growth</a:t>
            </a:r>
            <a:r>
              <a:rPr lang="tr-TR" b="1" dirty="0">
                <a:solidFill>
                  <a:srgbClr val="0070C0"/>
                </a:solidFill>
              </a:rPr>
              <a:t> </a:t>
            </a:r>
            <a:endParaRPr lang="tr-TR" b="1" dirty="0" smtClean="0">
              <a:solidFill>
                <a:srgbClr val="0070C0"/>
              </a:solidFill>
            </a:endParaRPr>
          </a:p>
          <a:p>
            <a:pPr marL="0" indent="0" algn="ctr">
              <a:buNone/>
            </a:pPr>
            <a:r>
              <a:rPr lang="tr-TR" b="1" dirty="0" err="1" smtClean="0">
                <a:solidFill>
                  <a:srgbClr val="0070C0"/>
                </a:solidFill>
              </a:rPr>
              <a:t>which</a:t>
            </a:r>
            <a:r>
              <a:rPr lang="tr-TR" b="1" dirty="0" smtClean="0">
                <a:solidFill>
                  <a:srgbClr val="0070C0"/>
                </a:solidFill>
              </a:rPr>
              <a:t> </a:t>
            </a:r>
            <a:r>
              <a:rPr lang="tr-TR" b="1" dirty="0">
                <a:solidFill>
                  <a:srgbClr val="0070C0"/>
                </a:solidFill>
              </a:rPr>
              <a:t>is </a:t>
            </a:r>
            <a:r>
              <a:rPr lang="tr-TR" b="1" i="1" u="sng" dirty="0">
                <a:solidFill>
                  <a:srgbClr val="0070C0"/>
                </a:solidFill>
              </a:rPr>
              <a:t>“</a:t>
            </a:r>
            <a:r>
              <a:rPr lang="tr-TR" b="1" i="1" u="sng" dirty="0" err="1">
                <a:solidFill>
                  <a:srgbClr val="0070C0"/>
                </a:solidFill>
              </a:rPr>
              <a:t>purely</a:t>
            </a:r>
            <a:r>
              <a:rPr lang="tr-TR" b="1" i="1" u="sng" dirty="0">
                <a:solidFill>
                  <a:srgbClr val="0070C0"/>
                </a:solidFill>
              </a:rPr>
              <a:t> </a:t>
            </a:r>
            <a:r>
              <a:rPr lang="tr-TR" b="1" i="1" u="sng" dirty="0" err="1">
                <a:solidFill>
                  <a:srgbClr val="0070C0"/>
                </a:solidFill>
              </a:rPr>
              <a:t>quantitative</a:t>
            </a:r>
            <a:r>
              <a:rPr lang="tr-TR" b="1" i="1" u="sng" dirty="0">
                <a:solidFill>
                  <a:srgbClr val="0070C0"/>
                </a:solidFill>
              </a:rPr>
              <a:t>”.</a:t>
            </a:r>
            <a:endParaRPr lang="tr-TR" b="1" dirty="0">
              <a:solidFill>
                <a:srgbClr val="0070C0"/>
              </a:solidFill>
            </a:endParaRPr>
          </a:p>
          <a:p>
            <a:pPr algn="ctr"/>
            <a:endParaRPr lang="tr-TR" dirty="0"/>
          </a:p>
        </p:txBody>
      </p:sp>
    </p:spTree>
    <p:extLst>
      <p:ext uri="{BB962C8B-B14F-4D97-AF65-F5344CB8AC3E}">
        <p14:creationId xmlns:p14="http://schemas.microsoft.com/office/powerpoint/2010/main" val="30137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smtClean="0"/>
              <a:t>Topics</a:t>
            </a:r>
            <a:r>
              <a:rPr lang="tr-TR" dirty="0" smtClean="0"/>
              <a:t> </a:t>
            </a:r>
            <a:r>
              <a:rPr lang="tr-TR" dirty="0" err="1" smtClean="0"/>
              <a:t>to</a:t>
            </a:r>
            <a:r>
              <a:rPr lang="tr-TR" dirty="0" smtClean="0"/>
              <a:t> be </a:t>
            </a:r>
            <a:r>
              <a:rPr lang="tr-TR" dirty="0" err="1" smtClean="0"/>
              <a:t>covered</a:t>
            </a:r>
            <a:endParaRPr lang="tr-TR"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tr-TR" dirty="0" smtClean="0"/>
              <a:t>Background of </a:t>
            </a:r>
            <a:r>
              <a:rPr lang="tr-TR" dirty="0" err="1" smtClean="0"/>
              <a:t>developments</a:t>
            </a:r>
            <a:endParaRPr lang="tr-TR" dirty="0" smtClean="0"/>
          </a:p>
          <a:p>
            <a:pPr marL="514350" indent="-514350">
              <a:buFont typeface="+mj-lt"/>
              <a:buAutoNum type="arabicPeriod"/>
            </a:pPr>
            <a:r>
              <a:rPr lang="tr-TR" dirty="0" smtClean="0"/>
              <a:t>UN </a:t>
            </a:r>
            <a:r>
              <a:rPr lang="tr-TR" dirty="0" err="1" smtClean="0"/>
              <a:t>Sustainable</a:t>
            </a:r>
            <a:r>
              <a:rPr lang="tr-TR" dirty="0" smtClean="0"/>
              <a:t> Development </a:t>
            </a:r>
            <a:r>
              <a:rPr lang="tr-TR" dirty="0" err="1" smtClean="0"/>
              <a:t>Goals</a:t>
            </a:r>
            <a:endParaRPr lang="tr-TR" dirty="0" smtClean="0"/>
          </a:p>
          <a:p>
            <a:pPr marL="514350" indent="-514350">
              <a:buFont typeface="+mj-lt"/>
              <a:buAutoNum type="arabicPeriod"/>
            </a:pPr>
            <a:r>
              <a:rPr lang="tr-TR" dirty="0" err="1" smtClean="0"/>
              <a:t>Principles</a:t>
            </a:r>
            <a:r>
              <a:rPr lang="tr-TR" dirty="0" smtClean="0"/>
              <a:t> </a:t>
            </a:r>
            <a:r>
              <a:rPr lang="tr-TR" dirty="0" err="1" smtClean="0"/>
              <a:t>for</a:t>
            </a:r>
            <a:r>
              <a:rPr lang="tr-TR" dirty="0" smtClean="0"/>
              <a:t> </a:t>
            </a:r>
            <a:r>
              <a:rPr lang="tr-TR" dirty="0" err="1" smtClean="0"/>
              <a:t>Responsible</a:t>
            </a:r>
            <a:r>
              <a:rPr lang="tr-TR" dirty="0" smtClean="0"/>
              <a:t> </a:t>
            </a:r>
            <a:r>
              <a:rPr lang="tr-TR" dirty="0" err="1" smtClean="0"/>
              <a:t>Investment</a:t>
            </a:r>
            <a:r>
              <a:rPr lang="tr-TR" dirty="0" smtClean="0"/>
              <a:t> </a:t>
            </a:r>
          </a:p>
          <a:p>
            <a:pPr marL="514350" indent="-514350">
              <a:buFont typeface="+mj-lt"/>
              <a:buAutoNum type="arabicPeriod"/>
            </a:pPr>
            <a:r>
              <a:rPr lang="tr-TR" dirty="0" err="1" smtClean="0"/>
              <a:t>Sustainability</a:t>
            </a:r>
            <a:r>
              <a:rPr lang="tr-TR" dirty="0" smtClean="0"/>
              <a:t> Accounting &amp; </a:t>
            </a:r>
            <a:r>
              <a:rPr lang="tr-TR" dirty="0" err="1" smtClean="0"/>
              <a:t>Reporting</a:t>
            </a:r>
            <a:endParaRPr lang="tr-TR" dirty="0" smtClean="0"/>
          </a:p>
          <a:p>
            <a:pPr marL="514350" indent="-514350">
              <a:buFont typeface="+mj-lt"/>
              <a:buAutoNum type="arabicPeriod"/>
            </a:pPr>
            <a:r>
              <a:rPr lang="tr-TR" dirty="0" smtClean="0"/>
              <a:t>Global </a:t>
            </a:r>
            <a:r>
              <a:rPr lang="tr-TR" dirty="0" err="1" smtClean="0"/>
              <a:t>Reporting</a:t>
            </a:r>
            <a:r>
              <a:rPr lang="tr-TR" dirty="0" smtClean="0"/>
              <a:t> </a:t>
            </a:r>
            <a:r>
              <a:rPr lang="tr-TR" dirty="0" err="1" smtClean="0"/>
              <a:t>Initiative</a:t>
            </a:r>
            <a:r>
              <a:rPr lang="tr-TR" dirty="0" smtClean="0"/>
              <a:t> ( GRI )</a:t>
            </a:r>
          </a:p>
          <a:p>
            <a:pPr marL="514350" indent="-514350">
              <a:buFont typeface="+mj-lt"/>
              <a:buAutoNum type="arabicPeriod"/>
            </a:pPr>
            <a:r>
              <a:rPr lang="tr-TR" dirty="0" err="1"/>
              <a:t>Maqasid</a:t>
            </a:r>
            <a:r>
              <a:rPr lang="tr-TR" dirty="0"/>
              <a:t> Al </a:t>
            </a:r>
            <a:r>
              <a:rPr lang="tr-TR" dirty="0" err="1"/>
              <a:t>Sharia</a:t>
            </a:r>
            <a:endParaRPr lang="tr-TR" dirty="0"/>
          </a:p>
          <a:p>
            <a:pPr marL="514350" indent="-514350">
              <a:buFont typeface="+mj-lt"/>
              <a:buAutoNum type="arabicPeriod"/>
            </a:pPr>
            <a:r>
              <a:rPr lang="tr-TR" dirty="0" err="1" smtClean="0"/>
              <a:t>Responsible</a:t>
            </a:r>
            <a:r>
              <a:rPr lang="tr-TR" dirty="0" smtClean="0"/>
              <a:t> Finance </a:t>
            </a:r>
            <a:r>
              <a:rPr lang="tr-TR" dirty="0" err="1" smtClean="0"/>
              <a:t>Institute</a:t>
            </a:r>
            <a:r>
              <a:rPr lang="tr-TR" dirty="0" smtClean="0"/>
              <a:t> Foundation</a:t>
            </a:r>
          </a:p>
          <a:p>
            <a:pPr marL="514350" indent="-514350">
              <a:buFont typeface="+mj-lt"/>
              <a:buAutoNum type="arabicPeriod"/>
            </a:pPr>
            <a:r>
              <a:rPr lang="tr-TR" dirty="0" smtClean="0"/>
              <a:t>Compatibility of </a:t>
            </a:r>
            <a:r>
              <a:rPr lang="tr-TR" dirty="0" err="1" smtClean="0"/>
              <a:t>Islamic</a:t>
            </a:r>
            <a:r>
              <a:rPr lang="tr-TR" dirty="0" smtClean="0"/>
              <a:t> Finance </a:t>
            </a:r>
            <a:r>
              <a:rPr lang="tr-TR" dirty="0" err="1" smtClean="0"/>
              <a:t>to</a:t>
            </a:r>
            <a:r>
              <a:rPr lang="tr-TR" dirty="0" smtClean="0"/>
              <a:t> </a:t>
            </a:r>
            <a:r>
              <a:rPr lang="tr-TR" dirty="0" err="1" smtClean="0"/>
              <a:t>Sustainability</a:t>
            </a:r>
            <a:r>
              <a:rPr lang="tr-TR" dirty="0" smtClean="0"/>
              <a:t> </a:t>
            </a:r>
            <a:r>
              <a:rPr lang="tr-TR" dirty="0" err="1" smtClean="0"/>
              <a:t>Standards</a:t>
            </a:r>
            <a:endParaRPr lang="tr-TR" dirty="0" smtClean="0"/>
          </a:p>
          <a:p>
            <a:pPr marL="514350" indent="-514350">
              <a:buFont typeface="+mj-lt"/>
              <a:buAutoNum type="arabicPeriod"/>
            </a:pPr>
            <a:r>
              <a:rPr lang="tr-TR" dirty="0" err="1" smtClean="0"/>
              <a:t>Conclusion</a:t>
            </a:r>
            <a:endParaRPr lang="tr-TR" dirty="0"/>
          </a:p>
        </p:txBody>
      </p:sp>
    </p:spTree>
    <p:extLst>
      <p:ext uri="{BB962C8B-B14F-4D97-AF65-F5344CB8AC3E}">
        <p14:creationId xmlns:p14="http://schemas.microsoft.com/office/powerpoint/2010/main" val="28671120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err="1"/>
              <a:t>Economic</a:t>
            </a:r>
            <a:r>
              <a:rPr lang="tr-TR" dirty="0"/>
              <a:t> </a:t>
            </a:r>
            <a:r>
              <a:rPr lang="tr-TR" dirty="0" err="1"/>
              <a:t>and</a:t>
            </a:r>
            <a:r>
              <a:rPr lang="tr-TR" dirty="0"/>
              <a:t> </a:t>
            </a:r>
            <a:r>
              <a:rPr lang="tr-TR" dirty="0" err="1"/>
              <a:t>Social</a:t>
            </a:r>
            <a:r>
              <a:rPr lang="tr-TR" dirty="0"/>
              <a:t> Development </a:t>
            </a:r>
            <a:br>
              <a:rPr lang="tr-TR" dirty="0"/>
            </a:br>
            <a:endParaRPr lang="tr-TR" dirty="0"/>
          </a:p>
        </p:txBody>
      </p:sp>
      <p:sp>
        <p:nvSpPr>
          <p:cNvPr id="3" name="Content Placeholder 2"/>
          <p:cNvSpPr>
            <a:spLocks noGrp="1"/>
          </p:cNvSpPr>
          <p:nvPr>
            <p:ph idx="1"/>
          </p:nvPr>
        </p:nvSpPr>
        <p:spPr/>
        <p:txBody>
          <a:bodyPr/>
          <a:lstStyle/>
          <a:p>
            <a:pPr marL="0" indent="0" algn="ctr">
              <a:buNone/>
            </a:pPr>
            <a:r>
              <a:rPr lang="tr-TR" b="1" i="1" dirty="0" err="1">
                <a:solidFill>
                  <a:srgbClr val="7030A0"/>
                </a:solidFill>
              </a:rPr>
              <a:t>Economic</a:t>
            </a:r>
            <a:r>
              <a:rPr lang="tr-TR" b="1" i="1" dirty="0">
                <a:solidFill>
                  <a:srgbClr val="7030A0"/>
                </a:solidFill>
              </a:rPr>
              <a:t> </a:t>
            </a:r>
            <a:r>
              <a:rPr lang="tr-TR" b="1" i="1" dirty="0" err="1">
                <a:solidFill>
                  <a:srgbClr val="7030A0"/>
                </a:solidFill>
              </a:rPr>
              <a:t>and</a:t>
            </a:r>
            <a:r>
              <a:rPr lang="tr-TR" b="1" i="1" dirty="0">
                <a:solidFill>
                  <a:srgbClr val="7030A0"/>
                </a:solidFill>
              </a:rPr>
              <a:t> </a:t>
            </a:r>
            <a:r>
              <a:rPr lang="tr-TR" b="1" i="1" dirty="0" err="1">
                <a:solidFill>
                  <a:srgbClr val="7030A0"/>
                </a:solidFill>
              </a:rPr>
              <a:t>Social</a:t>
            </a:r>
            <a:r>
              <a:rPr lang="tr-TR" b="1" i="1" dirty="0">
                <a:solidFill>
                  <a:srgbClr val="7030A0"/>
                </a:solidFill>
              </a:rPr>
              <a:t> Development </a:t>
            </a:r>
            <a:endParaRPr lang="tr-TR" b="1" i="1" dirty="0" smtClean="0">
              <a:solidFill>
                <a:srgbClr val="7030A0"/>
              </a:solidFill>
            </a:endParaRPr>
          </a:p>
          <a:p>
            <a:pPr marL="0" indent="0" algn="ctr">
              <a:buNone/>
            </a:pPr>
            <a:r>
              <a:rPr lang="tr-TR" b="1" i="1" dirty="0" smtClean="0">
                <a:solidFill>
                  <a:srgbClr val="7030A0"/>
                </a:solidFill>
              </a:rPr>
              <a:t> </a:t>
            </a:r>
            <a:r>
              <a:rPr lang="tr-TR" b="1" i="1" dirty="0" err="1">
                <a:solidFill>
                  <a:srgbClr val="7030A0"/>
                </a:solidFill>
              </a:rPr>
              <a:t>provides</a:t>
            </a:r>
            <a:r>
              <a:rPr lang="tr-TR" b="1" i="1" dirty="0">
                <a:solidFill>
                  <a:srgbClr val="7030A0"/>
                </a:solidFill>
              </a:rPr>
              <a:t> </a:t>
            </a:r>
            <a:r>
              <a:rPr lang="tr-TR" b="1" i="1" dirty="0" err="1">
                <a:solidFill>
                  <a:srgbClr val="7030A0"/>
                </a:solidFill>
              </a:rPr>
              <a:t>opportunity</a:t>
            </a:r>
            <a:r>
              <a:rPr lang="tr-TR" b="1" i="1" dirty="0">
                <a:solidFill>
                  <a:srgbClr val="7030A0"/>
                </a:solidFill>
              </a:rPr>
              <a:t> </a:t>
            </a:r>
            <a:r>
              <a:rPr lang="tr-TR" b="1" i="1" dirty="0" err="1">
                <a:solidFill>
                  <a:srgbClr val="7030A0"/>
                </a:solidFill>
              </a:rPr>
              <a:t>for</a:t>
            </a:r>
            <a:r>
              <a:rPr lang="tr-TR" b="1" i="1" dirty="0">
                <a:solidFill>
                  <a:srgbClr val="7030A0"/>
                </a:solidFill>
              </a:rPr>
              <a:t> </a:t>
            </a:r>
            <a:r>
              <a:rPr lang="tr-TR" b="1" i="1" dirty="0" smtClean="0">
                <a:solidFill>
                  <a:srgbClr val="7030A0"/>
                </a:solidFill>
              </a:rPr>
              <a:t>:</a:t>
            </a:r>
          </a:p>
          <a:p>
            <a:pPr algn="ctr"/>
            <a:r>
              <a:rPr lang="tr-TR" b="1" i="1" dirty="0" err="1" smtClean="0">
                <a:solidFill>
                  <a:srgbClr val="7030A0"/>
                </a:solidFill>
              </a:rPr>
              <a:t>Education</a:t>
            </a:r>
            <a:r>
              <a:rPr lang="tr-TR" b="1" i="1" dirty="0" smtClean="0">
                <a:solidFill>
                  <a:srgbClr val="7030A0"/>
                </a:solidFill>
              </a:rPr>
              <a:t> </a:t>
            </a:r>
            <a:r>
              <a:rPr lang="tr-TR" b="1" i="1" dirty="0" err="1">
                <a:solidFill>
                  <a:srgbClr val="7030A0"/>
                </a:solidFill>
              </a:rPr>
              <a:t>and</a:t>
            </a:r>
            <a:r>
              <a:rPr lang="tr-TR" b="1" i="1" dirty="0">
                <a:solidFill>
                  <a:srgbClr val="7030A0"/>
                </a:solidFill>
              </a:rPr>
              <a:t> </a:t>
            </a:r>
            <a:r>
              <a:rPr lang="tr-TR" b="1" i="1" dirty="0" err="1">
                <a:solidFill>
                  <a:srgbClr val="7030A0"/>
                </a:solidFill>
              </a:rPr>
              <a:t>health</a:t>
            </a:r>
            <a:r>
              <a:rPr lang="tr-TR" b="1" i="1" dirty="0">
                <a:solidFill>
                  <a:srgbClr val="7030A0"/>
                </a:solidFill>
              </a:rPr>
              <a:t>, </a:t>
            </a:r>
            <a:endParaRPr lang="tr-TR" b="1" i="1" dirty="0" smtClean="0">
              <a:solidFill>
                <a:srgbClr val="7030A0"/>
              </a:solidFill>
            </a:endParaRPr>
          </a:p>
          <a:p>
            <a:pPr algn="ctr"/>
            <a:r>
              <a:rPr lang="tr-TR" b="1" dirty="0" err="1" smtClean="0">
                <a:solidFill>
                  <a:srgbClr val="002060"/>
                </a:solidFill>
              </a:rPr>
              <a:t>Rule</a:t>
            </a:r>
            <a:r>
              <a:rPr lang="tr-TR" b="1" dirty="0" smtClean="0">
                <a:solidFill>
                  <a:srgbClr val="002060"/>
                </a:solidFill>
              </a:rPr>
              <a:t> </a:t>
            </a:r>
            <a:r>
              <a:rPr lang="tr-TR" b="1" dirty="0">
                <a:solidFill>
                  <a:srgbClr val="002060"/>
                </a:solidFill>
              </a:rPr>
              <a:t>of  </a:t>
            </a:r>
            <a:r>
              <a:rPr lang="tr-TR" b="1" dirty="0" err="1">
                <a:solidFill>
                  <a:srgbClr val="002060"/>
                </a:solidFill>
              </a:rPr>
              <a:t>Law</a:t>
            </a:r>
            <a:endParaRPr lang="tr-TR" b="1" dirty="0">
              <a:solidFill>
                <a:srgbClr val="002060"/>
              </a:solidFill>
            </a:endParaRPr>
          </a:p>
          <a:p>
            <a:pPr algn="ctr"/>
            <a:r>
              <a:rPr lang="tr-TR" b="1" dirty="0" err="1">
                <a:solidFill>
                  <a:srgbClr val="002060"/>
                </a:solidFill>
              </a:rPr>
              <a:t>Equatible</a:t>
            </a:r>
            <a:r>
              <a:rPr lang="tr-TR" b="1" dirty="0">
                <a:solidFill>
                  <a:srgbClr val="002060"/>
                </a:solidFill>
              </a:rPr>
              <a:t> Distribution of </a:t>
            </a:r>
            <a:r>
              <a:rPr lang="tr-TR" b="1" dirty="0" err="1">
                <a:solidFill>
                  <a:srgbClr val="002060"/>
                </a:solidFill>
              </a:rPr>
              <a:t>Income</a:t>
            </a:r>
            <a:r>
              <a:rPr lang="tr-TR" b="1" dirty="0">
                <a:solidFill>
                  <a:srgbClr val="002060"/>
                </a:solidFill>
              </a:rPr>
              <a:t> &amp; </a:t>
            </a:r>
            <a:r>
              <a:rPr lang="tr-TR" b="1" dirty="0" err="1">
                <a:solidFill>
                  <a:srgbClr val="002060"/>
                </a:solidFill>
              </a:rPr>
              <a:t>Wealth</a:t>
            </a:r>
            <a:r>
              <a:rPr lang="tr-TR" b="1" dirty="0">
                <a:solidFill>
                  <a:srgbClr val="002060"/>
                </a:solidFill>
              </a:rPr>
              <a:t>.”</a:t>
            </a:r>
          </a:p>
          <a:p>
            <a:pPr marL="0" indent="0" algn="ctr">
              <a:buNone/>
            </a:pPr>
            <a:r>
              <a:rPr lang="tr-TR" b="1" dirty="0">
                <a:solidFill>
                  <a:srgbClr val="002060"/>
                </a:solidFill>
              </a:rPr>
              <a:t> </a:t>
            </a:r>
          </a:p>
          <a:p>
            <a:endParaRPr lang="tr-TR" dirty="0"/>
          </a:p>
        </p:txBody>
      </p:sp>
    </p:spTree>
    <p:extLst>
      <p:ext uri="{BB962C8B-B14F-4D97-AF65-F5344CB8AC3E}">
        <p14:creationId xmlns:p14="http://schemas.microsoft.com/office/powerpoint/2010/main" val="39540170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ISLAMIC FINANCE</a:t>
            </a:r>
            <a:endParaRPr lang="tr-TR" dirty="0"/>
          </a:p>
        </p:txBody>
      </p:sp>
      <p:sp>
        <p:nvSpPr>
          <p:cNvPr id="3" name="Content Placeholder 2"/>
          <p:cNvSpPr>
            <a:spLocks noGrp="1"/>
          </p:cNvSpPr>
          <p:nvPr>
            <p:ph idx="1"/>
          </p:nvPr>
        </p:nvSpPr>
        <p:spPr/>
        <p:txBody>
          <a:bodyPr/>
          <a:lstStyle/>
          <a:p>
            <a:pPr marL="0" indent="0" algn="ctr">
              <a:buNone/>
            </a:pPr>
            <a:r>
              <a:rPr lang="tr-TR" dirty="0" err="1" smtClean="0"/>
              <a:t>Helps</a:t>
            </a:r>
            <a:r>
              <a:rPr lang="tr-TR" dirty="0" smtClean="0"/>
              <a:t> </a:t>
            </a:r>
            <a:r>
              <a:rPr lang="tr-TR" dirty="0" err="1" smtClean="0"/>
              <a:t>Preserve</a:t>
            </a:r>
            <a:r>
              <a:rPr lang="tr-TR" dirty="0" smtClean="0"/>
              <a:t> </a:t>
            </a:r>
            <a:r>
              <a:rPr lang="tr-TR" dirty="0" err="1" smtClean="0"/>
              <a:t>and</a:t>
            </a:r>
            <a:r>
              <a:rPr lang="tr-TR" dirty="0" smtClean="0"/>
              <a:t> </a:t>
            </a:r>
            <a:r>
              <a:rPr lang="tr-TR" dirty="0" err="1" smtClean="0"/>
              <a:t>enrich</a:t>
            </a:r>
            <a:r>
              <a:rPr lang="tr-TR" dirty="0" smtClean="0"/>
              <a:t> </a:t>
            </a:r>
          </a:p>
          <a:p>
            <a:pPr marL="0" lvl="0" indent="0" algn="ctr">
              <a:buNone/>
            </a:pPr>
            <a:r>
              <a:rPr lang="tr-TR" b="1" dirty="0" err="1" smtClean="0"/>
              <a:t>Wealth</a:t>
            </a:r>
            <a:endParaRPr lang="tr-TR" dirty="0" smtClean="0"/>
          </a:p>
          <a:p>
            <a:endParaRPr lang="tr-TR" dirty="0"/>
          </a:p>
        </p:txBody>
      </p:sp>
    </p:spTree>
    <p:extLst>
      <p:ext uri="{BB962C8B-B14F-4D97-AF65-F5344CB8AC3E}">
        <p14:creationId xmlns:p14="http://schemas.microsoft.com/office/powerpoint/2010/main" val="5229396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 Povert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2708920"/>
            <a:ext cx="140017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Zero Hung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5333" y="2708920"/>
            <a:ext cx="140017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ood Health and Well-Be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3" y="2708920"/>
            <a:ext cx="1400175" cy="14001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tr-TR" b="1" u="sng" dirty="0" err="1" smtClean="0">
                <a:solidFill>
                  <a:srgbClr val="00B050"/>
                </a:solidFill>
              </a:rPr>
              <a:t>Protect</a:t>
            </a:r>
            <a:r>
              <a:rPr lang="tr-TR" b="1" u="sng" dirty="0" smtClean="0">
                <a:solidFill>
                  <a:srgbClr val="00B050"/>
                </a:solidFill>
              </a:rPr>
              <a:t> </a:t>
            </a:r>
            <a:r>
              <a:rPr lang="tr-TR" b="1" u="sng" dirty="0" err="1" smtClean="0">
                <a:solidFill>
                  <a:srgbClr val="00B050"/>
                </a:solidFill>
              </a:rPr>
              <a:t>the</a:t>
            </a:r>
            <a:r>
              <a:rPr lang="tr-TR" b="1" u="sng" dirty="0" smtClean="0">
                <a:solidFill>
                  <a:srgbClr val="00B050"/>
                </a:solidFill>
              </a:rPr>
              <a:t> Life</a:t>
            </a:r>
            <a:endParaRPr lang="tr-TR" dirty="0"/>
          </a:p>
        </p:txBody>
      </p:sp>
      <p:pic>
        <p:nvPicPr>
          <p:cNvPr id="7" name="Picture 10" descr="Life below wat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5856" y="4470665"/>
            <a:ext cx="140017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Life on la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67940" y="4581128"/>
            <a:ext cx="140017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8" descr="Climate Action"/>
          <p:cNvPicPr>
            <a:picLocks noGrp="1" noChangeAspect="1" noChangeArrowheads="1"/>
          </p:cNvPicPr>
          <p:nvPr>
            <p:ph idx="1"/>
          </p:nvPr>
        </p:nvPicPr>
        <p:blipFill>
          <a:blip r:embed="rId7" cstate="print">
            <a:extLst>
              <a:ext uri="{28A0092B-C50C-407E-A947-70E740481C1C}">
                <a14:useLocalDpi xmlns:a14="http://schemas.microsoft.com/office/drawing/2010/main" val="0"/>
              </a:ext>
            </a:extLst>
          </a:blip>
          <a:srcRect/>
          <a:stretch>
            <a:fillRect/>
          </a:stretch>
        </p:blipFill>
        <p:spPr bwMode="auto">
          <a:xfrm>
            <a:off x="1187624" y="4478982"/>
            <a:ext cx="1400695" cy="1400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22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u="sng" dirty="0" err="1" smtClean="0">
                <a:solidFill>
                  <a:srgbClr val="00B050"/>
                </a:solidFill>
              </a:rPr>
              <a:t>Protect</a:t>
            </a:r>
            <a:r>
              <a:rPr lang="tr-TR" b="1" u="sng" dirty="0" smtClean="0">
                <a:solidFill>
                  <a:srgbClr val="00B050"/>
                </a:solidFill>
              </a:rPr>
              <a:t> </a:t>
            </a:r>
            <a:r>
              <a:rPr lang="tr-TR" b="1" u="sng" dirty="0" err="1" smtClean="0">
                <a:solidFill>
                  <a:srgbClr val="00B050"/>
                </a:solidFill>
              </a:rPr>
              <a:t>the</a:t>
            </a:r>
            <a:r>
              <a:rPr lang="tr-TR" b="1" u="sng" dirty="0" smtClean="0">
                <a:solidFill>
                  <a:srgbClr val="00B050"/>
                </a:solidFill>
              </a:rPr>
              <a:t> </a:t>
            </a:r>
            <a:r>
              <a:rPr lang="tr-TR" b="1" u="sng" dirty="0" err="1" smtClean="0">
                <a:solidFill>
                  <a:srgbClr val="00B050"/>
                </a:solidFill>
              </a:rPr>
              <a:t>Posterity</a:t>
            </a:r>
            <a:endParaRPr lang="tr-TR" u="sng" dirty="0"/>
          </a:p>
        </p:txBody>
      </p:sp>
      <p:pic>
        <p:nvPicPr>
          <p:cNvPr id="4" name="Picture 2" descr="Quality education"/>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2060848"/>
            <a:ext cx="1400695" cy="14006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Gender Equali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879" y="1988840"/>
            <a:ext cx="140017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lean water and sanita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4128" y="1844824"/>
            <a:ext cx="140017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duced inequaliti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79505" y="4077072"/>
            <a:ext cx="140017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Peace, justice and strong instituti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24128" y="4221088"/>
            <a:ext cx="1400175" cy="140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8816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tr-TR" b="1" dirty="0" smtClean="0">
                <a:solidFill>
                  <a:srgbClr val="7030A0"/>
                </a:solidFill>
              </a:rPr>
              <a:t/>
            </a:r>
            <a:br>
              <a:rPr lang="tr-TR" b="1" dirty="0" smtClean="0">
                <a:solidFill>
                  <a:srgbClr val="7030A0"/>
                </a:solidFill>
              </a:rPr>
            </a:br>
            <a:r>
              <a:rPr lang="tr-TR" b="1" u="sng" dirty="0" err="1" smtClean="0">
                <a:solidFill>
                  <a:srgbClr val="7030A0"/>
                </a:solidFill>
              </a:rPr>
              <a:t>Protect</a:t>
            </a:r>
            <a:r>
              <a:rPr lang="tr-TR" b="1" u="sng" dirty="0" smtClean="0">
                <a:solidFill>
                  <a:srgbClr val="7030A0"/>
                </a:solidFill>
              </a:rPr>
              <a:t> </a:t>
            </a:r>
            <a:r>
              <a:rPr lang="tr-TR" b="1" u="sng" dirty="0" err="1" smtClean="0">
                <a:solidFill>
                  <a:srgbClr val="7030A0"/>
                </a:solidFill>
              </a:rPr>
              <a:t>the</a:t>
            </a:r>
            <a:r>
              <a:rPr lang="tr-TR" b="1" u="sng" dirty="0" smtClean="0">
                <a:solidFill>
                  <a:srgbClr val="7030A0"/>
                </a:solidFill>
              </a:rPr>
              <a:t> </a:t>
            </a:r>
            <a:r>
              <a:rPr lang="tr-TR" b="1" u="sng" dirty="0" err="1" smtClean="0">
                <a:solidFill>
                  <a:srgbClr val="7030A0"/>
                </a:solidFill>
              </a:rPr>
              <a:t>Wealth</a:t>
            </a:r>
            <a:r>
              <a:rPr lang="tr-TR" u="sng" dirty="0">
                <a:solidFill>
                  <a:srgbClr val="7030A0"/>
                </a:solidFill>
              </a:rPr>
              <a:t/>
            </a:r>
            <a:br>
              <a:rPr lang="tr-TR" u="sng" dirty="0">
                <a:solidFill>
                  <a:srgbClr val="7030A0"/>
                </a:solidFill>
              </a:rPr>
            </a:br>
            <a:endParaRPr lang="tr-TR" u="sng" dirty="0"/>
          </a:p>
        </p:txBody>
      </p:sp>
      <p:pic>
        <p:nvPicPr>
          <p:cNvPr id="4" name="Picture 8" descr="Affordable and clean energy"/>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2708920"/>
            <a:ext cx="1400695" cy="14006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Decent work and economic growt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2780928"/>
            <a:ext cx="140017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Industry, innovation and infrastructu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064" y="2828684"/>
            <a:ext cx="140017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Sustainable cities and communiti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0272" y="2828684"/>
            <a:ext cx="140017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Responsible consumption and producti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7624" y="4725144"/>
            <a:ext cx="140017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Partnerships for the goal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90658" y="5065191"/>
            <a:ext cx="1400175" cy="140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6870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tr-TR" dirty="0" smtClean="0"/>
              <a:t/>
            </a:r>
            <a:br>
              <a:rPr lang="tr-TR" dirty="0" smtClean="0"/>
            </a:br>
            <a:r>
              <a:rPr lang="tr-TR" b="1" i="1" dirty="0" err="1" smtClean="0">
                <a:solidFill>
                  <a:srgbClr val="7030A0"/>
                </a:solidFill>
              </a:rPr>
              <a:t>Convergence</a:t>
            </a:r>
            <a:r>
              <a:rPr lang="tr-TR" b="1" i="1" dirty="0" smtClean="0">
                <a:solidFill>
                  <a:srgbClr val="7030A0"/>
                </a:solidFill>
              </a:rPr>
              <a:t> </a:t>
            </a:r>
            <a:r>
              <a:rPr lang="tr-TR" b="1" i="1" dirty="0">
                <a:solidFill>
                  <a:srgbClr val="7030A0"/>
                </a:solidFill>
              </a:rPr>
              <a:t>of </a:t>
            </a:r>
            <a:r>
              <a:rPr lang="tr-TR" b="1" i="1" dirty="0" err="1">
                <a:solidFill>
                  <a:srgbClr val="7030A0"/>
                </a:solidFill>
              </a:rPr>
              <a:t>Islamic</a:t>
            </a:r>
            <a:r>
              <a:rPr lang="tr-TR" b="1" i="1" dirty="0">
                <a:solidFill>
                  <a:srgbClr val="7030A0"/>
                </a:solidFill>
              </a:rPr>
              <a:t> Finance </a:t>
            </a:r>
            <a:r>
              <a:rPr lang="tr-TR" b="1" i="1" dirty="0" err="1">
                <a:solidFill>
                  <a:srgbClr val="7030A0"/>
                </a:solidFill>
              </a:rPr>
              <a:t>to</a:t>
            </a:r>
            <a:r>
              <a:rPr lang="tr-TR" b="1" i="1" dirty="0">
                <a:solidFill>
                  <a:srgbClr val="7030A0"/>
                </a:solidFill>
              </a:rPr>
              <a:t> </a:t>
            </a:r>
            <a:r>
              <a:rPr lang="tr-TR" b="1" i="1" dirty="0" err="1">
                <a:solidFill>
                  <a:srgbClr val="7030A0"/>
                </a:solidFill>
              </a:rPr>
              <a:t>Sustainabilty</a:t>
            </a:r>
            <a:r>
              <a:rPr lang="tr-TR" b="1" i="1" dirty="0">
                <a:solidFill>
                  <a:srgbClr val="7030A0"/>
                </a:solidFill>
              </a:rPr>
              <a:t> </a:t>
            </a:r>
            <a:r>
              <a:rPr lang="tr-TR" b="1" i="1" dirty="0" err="1">
                <a:solidFill>
                  <a:srgbClr val="7030A0"/>
                </a:solidFill>
              </a:rPr>
              <a:t>Standards</a:t>
            </a:r>
            <a:r>
              <a:rPr lang="tr-TR" b="1" i="1" dirty="0">
                <a:solidFill>
                  <a:srgbClr val="7030A0"/>
                </a:solidFill>
              </a:rPr>
              <a:t/>
            </a:r>
            <a:br>
              <a:rPr lang="tr-TR" b="1" i="1" dirty="0">
                <a:solidFill>
                  <a:srgbClr val="7030A0"/>
                </a:solidFill>
              </a:rPr>
            </a:br>
            <a:endParaRPr lang="tr-TR" b="1" i="1" dirty="0">
              <a:solidFill>
                <a:srgbClr val="7030A0"/>
              </a:solidFill>
            </a:endParaRPr>
          </a:p>
        </p:txBody>
      </p:sp>
      <p:sp>
        <p:nvSpPr>
          <p:cNvPr id="5" name="Subtitle 4"/>
          <p:cNvSpPr>
            <a:spLocks noGrp="1"/>
          </p:cNvSpPr>
          <p:nvPr>
            <p:ph type="subTitle" idx="1"/>
          </p:nvPr>
        </p:nvSpPr>
        <p:spPr/>
        <p:txBody>
          <a:bodyPr>
            <a:normAutofit fontScale="92500" lnSpcReduction="20000"/>
          </a:bodyPr>
          <a:lstStyle/>
          <a:p>
            <a:pPr marL="457200" indent="-457200" algn="l">
              <a:buFont typeface="Arial" panose="020B0604020202020204" pitchFamily="34" charset="0"/>
              <a:buChar char="•"/>
            </a:pPr>
            <a:r>
              <a:rPr lang="tr-TR" b="1" i="1" dirty="0" smtClean="0">
                <a:solidFill>
                  <a:srgbClr val="C00000"/>
                </a:solidFill>
              </a:rPr>
              <a:t>CIBAFİ «</a:t>
            </a:r>
            <a:r>
              <a:rPr lang="tr-TR" b="1" i="1" dirty="0" err="1" smtClean="0">
                <a:solidFill>
                  <a:srgbClr val="C00000"/>
                </a:solidFill>
              </a:rPr>
              <a:t>Environmental&amp;Social</a:t>
            </a:r>
            <a:r>
              <a:rPr lang="tr-TR" b="1" i="1" dirty="0" smtClean="0">
                <a:solidFill>
                  <a:srgbClr val="C00000"/>
                </a:solidFill>
              </a:rPr>
              <a:t> </a:t>
            </a:r>
            <a:r>
              <a:rPr lang="tr-TR" b="1" i="1" dirty="0" err="1" smtClean="0">
                <a:solidFill>
                  <a:srgbClr val="C00000"/>
                </a:solidFill>
              </a:rPr>
              <a:t>Responsibility</a:t>
            </a:r>
            <a:r>
              <a:rPr lang="tr-TR" b="1" i="1" dirty="0" smtClean="0">
                <a:solidFill>
                  <a:srgbClr val="C00000"/>
                </a:solidFill>
              </a:rPr>
              <a:t> </a:t>
            </a:r>
            <a:r>
              <a:rPr lang="tr-TR" b="1" i="1" dirty="0" err="1" smtClean="0">
                <a:solidFill>
                  <a:srgbClr val="C00000"/>
                </a:solidFill>
              </a:rPr>
              <a:t>Award</a:t>
            </a:r>
            <a:r>
              <a:rPr lang="tr-TR" b="1" i="1" dirty="0" smtClean="0">
                <a:solidFill>
                  <a:srgbClr val="C00000"/>
                </a:solidFill>
              </a:rPr>
              <a:t>»</a:t>
            </a:r>
          </a:p>
          <a:p>
            <a:pPr marL="457200" indent="-457200" algn="l">
              <a:buFont typeface="Arial" panose="020B0604020202020204" pitchFamily="34" charset="0"/>
              <a:buChar char="•"/>
            </a:pPr>
            <a:r>
              <a:rPr lang="tr-TR" b="1" i="1" dirty="0" err="1" smtClean="0">
                <a:solidFill>
                  <a:srgbClr val="C00000"/>
                </a:solidFill>
              </a:rPr>
              <a:t>Institute</a:t>
            </a:r>
            <a:r>
              <a:rPr lang="tr-TR" b="1" i="1" dirty="0" smtClean="0">
                <a:solidFill>
                  <a:srgbClr val="C00000"/>
                </a:solidFill>
              </a:rPr>
              <a:t> of </a:t>
            </a:r>
            <a:r>
              <a:rPr lang="tr-TR" b="1" i="1" dirty="0" err="1" smtClean="0">
                <a:solidFill>
                  <a:srgbClr val="C00000"/>
                </a:solidFill>
              </a:rPr>
              <a:t>Responsible</a:t>
            </a:r>
            <a:r>
              <a:rPr lang="tr-TR" b="1" i="1" dirty="0" smtClean="0">
                <a:solidFill>
                  <a:srgbClr val="C00000"/>
                </a:solidFill>
              </a:rPr>
              <a:t> Finance Foundation</a:t>
            </a:r>
            <a:endParaRPr lang="tr-TR" b="1" i="1" dirty="0">
              <a:solidFill>
                <a:srgbClr val="C00000"/>
              </a:solidFill>
            </a:endParaRPr>
          </a:p>
        </p:txBody>
      </p:sp>
    </p:spTree>
    <p:extLst>
      <p:ext uri="{BB962C8B-B14F-4D97-AF65-F5344CB8AC3E}">
        <p14:creationId xmlns:p14="http://schemas.microsoft.com/office/powerpoint/2010/main" val="1444410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43000"/>
          </a:xfrm>
        </p:spPr>
        <p:txBody>
          <a:bodyPr>
            <a:normAutofit fontScale="90000"/>
          </a:bodyPr>
          <a:lstStyle/>
          <a:p>
            <a:r>
              <a:rPr lang="tr-TR" dirty="0" smtClean="0"/>
              <a:t/>
            </a:r>
            <a:br>
              <a:rPr lang="tr-TR" dirty="0" smtClean="0"/>
            </a:br>
            <a:r>
              <a:rPr lang="tr-TR" sz="4000" b="1" dirty="0" err="1" smtClean="0">
                <a:solidFill>
                  <a:srgbClr val="C00000"/>
                </a:solidFill>
              </a:rPr>
              <a:t>Responsible</a:t>
            </a:r>
            <a:r>
              <a:rPr lang="tr-TR" sz="4000" b="1" dirty="0" smtClean="0">
                <a:solidFill>
                  <a:srgbClr val="C00000"/>
                </a:solidFill>
              </a:rPr>
              <a:t> </a:t>
            </a:r>
            <a:r>
              <a:rPr lang="tr-TR" sz="4000" b="1" dirty="0">
                <a:solidFill>
                  <a:srgbClr val="C00000"/>
                </a:solidFill>
              </a:rPr>
              <a:t>Finance </a:t>
            </a:r>
            <a:r>
              <a:rPr lang="tr-TR" sz="4000" b="1" dirty="0" err="1">
                <a:solidFill>
                  <a:srgbClr val="C00000"/>
                </a:solidFill>
              </a:rPr>
              <a:t>Institute</a:t>
            </a:r>
            <a:r>
              <a:rPr lang="tr-TR" sz="4000" b="1" dirty="0">
                <a:solidFill>
                  <a:srgbClr val="C00000"/>
                </a:solidFill>
              </a:rPr>
              <a:t> </a:t>
            </a:r>
            <a:r>
              <a:rPr lang="tr-TR" sz="4000" b="1" dirty="0" smtClean="0">
                <a:solidFill>
                  <a:srgbClr val="C00000"/>
                </a:solidFill>
              </a:rPr>
              <a:t>Foundation </a:t>
            </a:r>
            <a:r>
              <a:rPr lang="tr-TR" dirty="0" smtClean="0">
                <a:solidFill>
                  <a:srgbClr val="7030A0"/>
                </a:solidFill>
              </a:rPr>
              <a:t>rfi-foundation.org</a:t>
            </a:r>
            <a:r>
              <a:rPr lang="tr-TR" dirty="0"/>
              <a:t/>
            </a:r>
            <a:br>
              <a:rPr lang="tr-TR" dirty="0"/>
            </a:br>
            <a:endParaRPr lang="tr-TR" dirty="0"/>
          </a:p>
        </p:txBody>
      </p:sp>
      <p:sp>
        <p:nvSpPr>
          <p:cNvPr id="3" name="Content Placeholder 2"/>
          <p:cNvSpPr>
            <a:spLocks noGrp="1"/>
          </p:cNvSpPr>
          <p:nvPr>
            <p:ph idx="1"/>
          </p:nvPr>
        </p:nvSpPr>
        <p:spPr>
          <a:xfrm>
            <a:off x="467544" y="1556792"/>
            <a:ext cx="8229600" cy="4525963"/>
          </a:xfrm>
        </p:spPr>
        <p:txBody>
          <a:bodyPr/>
          <a:lstStyle/>
          <a:p>
            <a:pPr marL="0" indent="0" algn="ctr">
              <a:buNone/>
            </a:pPr>
            <a:r>
              <a:rPr lang="tr-TR" b="1" dirty="0" smtClean="0">
                <a:solidFill>
                  <a:srgbClr val="00B050"/>
                </a:solidFill>
              </a:rPr>
              <a:t>THE ISLAMIC FINANCE </a:t>
            </a:r>
            <a:r>
              <a:rPr lang="tr-TR" b="1" dirty="0" smtClean="0">
                <a:solidFill>
                  <a:srgbClr val="002060"/>
                </a:solidFill>
              </a:rPr>
              <a:t>ESG REPORT</a:t>
            </a:r>
          </a:p>
          <a:p>
            <a:pPr marL="0" indent="0" algn="ctr">
              <a:buNone/>
            </a:pPr>
            <a:endParaRPr lang="tr-TR" b="1" dirty="0">
              <a:solidFill>
                <a:srgbClr val="00B050"/>
              </a:solidFill>
            </a:endParaRPr>
          </a:p>
          <a:p>
            <a:pPr marL="0" indent="0" algn="ctr">
              <a:buNone/>
            </a:pPr>
            <a:r>
              <a:rPr lang="tr-TR" b="1" dirty="0" err="1" smtClean="0">
                <a:solidFill>
                  <a:srgbClr val="00B050"/>
                </a:solidFill>
              </a:rPr>
              <a:t>Provides</a:t>
            </a:r>
            <a:r>
              <a:rPr lang="tr-TR" b="1" dirty="0" smtClean="0">
                <a:solidFill>
                  <a:srgbClr val="00B050"/>
                </a:solidFill>
              </a:rPr>
              <a:t> </a:t>
            </a:r>
            <a:r>
              <a:rPr lang="tr-TR" b="1" dirty="0" err="1" smtClean="0">
                <a:solidFill>
                  <a:srgbClr val="00B050"/>
                </a:solidFill>
              </a:rPr>
              <a:t>insights</a:t>
            </a:r>
            <a:r>
              <a:rPr lang="tr-TR" b="1" dirty="0" smtClean="0">
                <a:solidFill>
                  <a:srgbClr val="00B050"/>
                </a:solidFill>
              </a:rPr>
              <a:t> </a:t>
            </a:r>
            <a:r>
              <a:rPr lang="tr-TR" b="1" dirty="0" err="1" smtClean="0">
                <a:solidFill>
                  <a:srgbClr val="00B050"/>
                </a:solidFill>
              </a:rPr>
              <a:t>into</a:t>
            </a:r>
            <a:r>
              <a:rPr lang="tr-TR" b="1" dirty="0" smtClean="0">
                <a:solidFill>
                  <a:srgbClr val="00B050"/>
                </a:solidFill>
              </a:rPr>
              <a:t> </a:t>
            </a:r>
            <a:r>
              <a:rPr lang="tr-TR" b="1" dirty="0" err="1" smtClean="0">
                <a:solidFill>
                  <a:srgbClr val="00B050"/>
                </a:solidFill>
              </a:rPr>
              <a:t>the</a:t>
            </a:r>
            <a:r>
              <a:rPr lang="tr-TR" b="1" dirty="0" smtClean="0">
                <a:solidFill>
                  <a:srgbClr val="00B050"/>
                </a:solidFill>
              </a:rPr>
              <a:t> </a:t>
            </a:r>
            <a:r>
              <a:rPr lang="tr-TR" b="1" i="1" u="sng" dirty="0" err="1" smtClean="0">
                <a:solidFill>
                  <a:srgbClr val="002060"/>
                </a:solidFill>
              </a:rPr>
              <a:t>commonalities</a:t>
            </a:r>
            <a:r>
              <a:rPr lang="tr-TR" b="1" i="1" u="sng" dirty="0" smtClean="0">
                <a:solidFill>
                  <a:srgbClr val="002060"/>
                </a:solidFill>
              </a:rPr>
              <a:t> </a:t>
            </a:r>
            <a:r>
              <a:rPr lang="tr-TR" b="1" dirty="0" err="1" smtClean="0">
                <a:solidFill>
                  <a:srgbClr val="00B050"/>
                </a:solidFill>
              </a:rPr>
              <a:t>between</a:t>
            </a:r>
            <a:r>
              <a:rPr lang="tr-TR" b="1" dirty="0" smtClean="0">
                <a:solidFill>
                  <a:srgbClr val="00B050"/>
                </a:solidFill>
              </a:rPr>
              <a:t> ESG  &amp; </a:t>
            </a:r>
            <a:r>
              <a:rPr lang="tr-TR" b="1" dirty="0" err="1" smtClean="0">
                <a:solidFill>
                  <a:srgbClr val="00B050"/>
                </a:solidFill>
              </a:rPr>
              <a:t>Islamic</a:t>
            </a:r>
            <a:r>
              <a:rPr lang="tr-TR" b="1" dirty="0" smtClean="0">
                <a:solidFill>
                  <a:srgbClr val="00B050"/>
                </a:solidFill>
              </a:rPr>
              <a:t> Finance </a:t>
            </a:r>
            <a:r>
              <a:rPr lang="tr-TR" b="1" dirty="0" err="1" smtClean="0">
                <a:solidFill>
                  <a:srgbClr val="00B050"/>
                </a:solidFill>
              </a:rPr>
              <a:t>investing</a:t>
            </a:r>
            <a:r>
              <a:rPr lang="tr-TR" b="1" dirty="0" smtClean="0">
                <a:solidFill>
                  <a:srgbClr val="00B050"/>
                </a:solidFill>
              </a:rPr>
              <a:t>, </a:t>
            </a:r>
          </a:p>
          <a:p>
            <a:pPr marL="0" indent="0" algn="ctr">
              <a:buNone/>
            </a:pPr>
            <a:r>
              <a:rPr lang="tr-TR" b="1" dirty="0" err="1" smtClean="0">
                <a:solidFill>
                  <a:srgbClr val="00B050"/>
                </a:solidFill>
              </a:rPr>
              <a:t>using</a:t>
            </a:r>
            <a:r>
              <a:rPr lang="tr-TR" b="1" dirty="0" smtClean="0">
                <a:solidFill>
                  <a:srgbClr val="00B050"/>
                </a:solidFill>
              </a:rPr>
              <a:t> a </a:t>
            </a:r>
            <a:r>
              <a:rPr lang="tr-TR" b="1" dirty="0" err="1" smtClean="0">
                <a:solidFill>
                  <a:srgbClr val="00B050"/>
                </a:solidFill>
              </a:rPr>
              <a:t>specialized</a:t>
            </a:r>
            <a:r>
              <a:rPr lang="tr-TR" b="1" dirty="0" smtClean="0">
                <a:solidFill>
                  <a:srgbClr val="00B050"/>
                </a:solidFill>
              </a:rPr>
              <a:t> </a:t>
            </a:r>
            <a:r>
              <a:rPr lang="tr-TR" b="1" dirty="0" err="1" smtClean="0">
                <a:solidFill>
                  <a:srgbClr val="00B050"/>
                </a:solidFill>
              </a:rPr>
              <a:t>screening</a:t>
            </a:r>
            <a:r>
              <a:rPr lang="tr-TR" b="1" dirty="0" smtClean="0">
                <a:solidFill>
                  <a:srgbClr val="00B050"/>
                </a:solidFill>
              </a:rPr>
              <a:t> </a:t>
            </a:r>
            <a:r>
              <a:rPr lang="tr-TR" b="1" dirty="0" err="1" smtClean="0">
                <a:solidFill>
                  <a:srgbClr val="00B050"/>
                </a:solidFill>
              </a:rPr>
              <a:t>methodology</a:t>
            </a:r>
            <a:r>
              <a:rPr lang="tr-TR" b="1" dirty="0" smtClean="0">
                <a:solidFill>
                  <a:srgbClr val="00B050"/>
                </a:solidFill>
              </a:rPr>
              <a:t> </a:t>
            </a:r>
            <a:r>
              <a:rPr lang="tr-TR" b="1" dirty="0" err="1" smtClean="0">
                <a:solidFill>
                  <a:srgbClr val="00B050"/>
                </a:solidFill>
              </a:rPr>
              <a:t>to</a:t>
            </a:r>
            <a:r>
              <a:rPr lang="tr-TR" b="1" dirty="0" smtClean="0">
                <a:solidFill>
                  <a:srgbClr val="00B050"/>
                </a:solidFill>
              </a:rPr>
              <a:t> </a:t>
            </a:r>
            <a:r>
              <a:rPr lang="tr-TR" b="1" i="1" dirty="0" err="1" smtClean="0">
                <a:solidFill>
                  <a:srgbClr val="C00000"/>
                </a:solidFill>
              </a:rPr>
              <a:t>highlight</a:t>
            </a:r>
            <a:r>
              <a:rPr lang="tr-TR" b="1" i="1" dirty="0" smtClean="0">
                <a:solidFill>
                  <a:srgbClr val="C00000"/>
                </a:solidFill>
              </a:rPr>
              <a:t> ESG </a:t>
            </a:r>
            <a:r>
              <a:rPr lang="tr-TR" b="1" i="1" dirty="0" err="1" smtClean="0">
                <a:solidFill>
                  <a:srgbClr val="C00000"/>
                </a:solidFill>
              </a:rPr>
              <a:t>related</a:t>
            </a:r>
            <a:r>
              <a:rPr lang="tr-TR" b="1" i="1" dirty="0" smtClean="0">
                <a:solidFill>
                  <a:srgbClr val="C00000"/>
                </a:solidFill>
              </a:rPr>
              <a:t> </a:t>
            </a:r>
            <a:r>
              <a:rPr lang="tr-TR" b="1" i="1" dirty="0" err="1" smtClean="0">
                <a:solidFill>
                  <a:srgbClr val="C00000"/>
                </a:solidFill>
              </a:rPr>
              <a:t>risks</a:t>
            </a:r>
            <a:r>
              <a:rPr lang="tr-TR" b="1" i="1" dirty="0" smtClean="0">
                <a:solidFill>
                  <a:srgbClr val="C00000"/>
                </a:solidFill>
              </a:rPr>
              <a:t> </a:t>
            </a:r>
            <a:r>
              <a:rPr lang="tr-TR" b="1" i="1" dirty="0" err="1" smtClean="0">
                <a:solidFill>
                  <a:srgbClr val="C00000"/>
                </a:solidFill>
              </a:rPr>
              <a:t>with</a:t>
            </a:r>
            <a:r>
              <a:rPr lang="tr-TR" b="1" i="1" dirty="0" smtClean="0">
                <a:solidFill>
                  <a:srgbClr val="C00000"/>
                </a:solidFill>
              </a:rPr>
              <a:t> </a:t>
            </a:r>
            <a:r>
              <a:rPr lang="tr-TR" b="1" i="1" dirty="0" err="1" smtClean="0">
                <a:solidFill>
                  <a:srgbClr val="C00000"/>
                </a:solidFill>
              </a:rPr>
              <a:t>islamic</a:t>
            </a:r>
            <a:r>
              <a:rPr lang="tr-TR" b="1" i="1" dirty="0" smtClean="0">
                <a:solidFill>
                  <a:srgbClr val="C00000"/>
                </a:solidFill>
              </a:rPr>
              <a:t> </a:t>
            </a:r>
            <a:r>
              <a:rPr lang="tr-TR" b="1" i="1" dirty="0" err="1" smtClean="0">
                <a:solidFill>
                  <a:srgbClr val="C00000"/>
                </a:solidFill>
              </a:rPr>
              <a:t>investments</a:t>
            </a:r>
            <a:endParaRPr lang="tr-TR" b="1" i="1" dirty="0">
              <a:solidFill>
                <a:srgbClr val="C00000"/>
              </a:solidFill>
            </a:endParaRPr>
          </a:p>
        </p:txBody>
      </p:sp>
    </p:spTree>
    <p:extLst>
      <p:ext uri="{BB962C8B-B14F-4D97-AF65-F5344CB8AC3E}">
        <p14:creationId xmlns:p14="http://schemas.microsoft.com/office/powerpoint/2010/main" val="11397876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RFI Foundation &amp; IFSB</a:t>
            </a:r>
            <a:endParaRPr lang="tr-TR" dirty="0"/>
          </a:p>
        </p:txBody>
      </p:sp>
      <p:sp>
        <p:nvSpPr>
          <p:cNvPr id="3" name="Content Placeholder 2"/>
          <p:cNvSpPr>
            <a:spLocks noGrp="1"/>
          </p:cNvSpPr>
          <p:nvPr>
            <p:ph idx="1"/>
          </p:nvPr>
        </p:nvSpPr>
        <p:spPr/>
        <p:txBody>
          <a:bodyPr/>
          <a:lstStyle/>
          <a:p>
            <a:pPr marL="0" indent="0">
              <a:buNone/>
            </a:pPr>
            <a:endParaRPr lang="tr-TR" dirty="0" smtClean="0"/>
          </a:p>
          <a:p>
            <a:pPr marL="0" indent="0" algn="ctr">
              <a:buNone/>
            </a:pPr>
            <a:r>
              <a:rPr lang="tr-TR" sz="4400" b="1" i="1" dirty="0" smtClean="0">
                <a:solidFill>
                  <a:srgbClr val="7030A0"/>
                </a:solidFill>
              </a:rPr>
              <a:t>RESPONSIBLE FINANCE</a:t>
            </a:r>
          </a:p>
          <a:p>
            <a:pPr marL="0" indent="0" algn="ctr">
              <a:buNone/>
            </a:pPr>
            <a:r>
              <a:rPr lang="tr-TR" sz="4400" i="1" dirty="0" err="1" smtClean="0">
                <a:solidFill>
                  <a:srgbClr val="7030A0"/>
                </a:solidFill>
              </a:rPr>
              <a:t>Ethical</a:t>
            </a:r>
            <a:r>
              <a:rPr lang="tr-TR" sz="4400" i="1" dirty="0" smtClean="0">
                <a:solidFill>
                  <a:srgbClr val="7030A0"/>
                </a:solidFill>
              </a:rPr>
              <a:t> </a:t>
            </a:r>
            <a:r>
              <a:rPr lang="tr-TR" sz="4400" i="1" dirty="0" err="1" smtClean="0">
                <a:solidFill>
                  <a:srgbClr val="7030A0"/>
                </a:solidFill>
              </a:rPr>
              <a:t>and</a:t>
            </a:r>
            <a:r>
              <a:rPr lang="tr-TR" sz="4400" i="1" dirty="0" smtClean="0">
                <a:solidFill>
                  <a:srgbClr val="7030A0"/>
                </a:solidFill>
              </a:rPr>
              <a:t> </a:t>
            </a:r>
            <a:r>
              <a:rPr lang="tr-TR" sz="4400" i="1" dirty="0" err="1" smtClean="0">
                <a:solidFill>
                  <a:srgbClr val="7030A0"/>
                </a:solidFill>
              </a:rPr>
              <a:t>Islamic</a:t>
            </a:r>
            <a:r>
              <a:rPr lang="tr-TR" sz="4400" i="1" dirty="0" smtClean="0">
                <a:solidFill>
                  <a:srgbClr val="7030A0"/>
                </a:solidFill>
              </a:rPr>
              <a:t> Finance</a:t>
            </a:r>
          </a:p>
          <a:p>
            <a:pPr marL="0" indent="0" algn="ctr">
              <a:buNone/>
            </a:pPr>
            <a:r>
              <a:rPr lang="tr-TR" sz="4400" dirty="0" smtClean="0">
                <a:solidFill>
                  <a:srgbClr val="C00000"/>
                </a:solidFill>
              </a:rPr>
              <a:t>Meeting  </a:t>
            </a:r>
            <a:r>
              <a:rPr lang="tr-TR" sz="4400" dirty="0" err="1" smtClean="0">
                <a:solidFill>
                  <a:srgbClr val="C00000"/>
                </a:solidFill>
              </a:rPr>
              <a:t>the</a:t>
            </a:r>
            <a:r>
              <a:rPr lang="tr-TR" sz="4400" dirty="0" smtClean="0">
                <a:solidFill>
                  <a:srgbClr val="C00000"/>
                </a:solidFill>
              </a:rPr>
              <a:t> Global </a:t>
            </a:r>
            <a:r>
              <a:rPr lang="tr-TR" sz="4400" dirty="0" err="1" smtClean="0">
                <a:solidFill>
                  <a:srgbClr val="C00000"/>
                </a:solidFill>
              </a:rPr>
              <a:t>Agenda</a:t>
            </a:r>
            <a:endParaRPr lang="tr-TR" sz="4400" dirty="0">
              <a:solidFill>
                <a:srgbClr val="C00000"/>
              </a:solidFill>
            </a:endParaRPr>
          </a:p>
        </p:txBody>
      </p:sp>
    </p:spTree>
    <p:extLst>
      <p:ext uri="{BB962C8B-B14F-4D97-AF65-F5344CB8AC3E}">
        <p14:creationId xmlns:p14="http://schemas.microsoft.com/office/powerpoint/2010/main" val="12500523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err="1" smtClean="0"/>
              <a:t>Responsible</a:t>
            </a:r>
            <a:r>
              <a:rPr lang="tr-TR" dirty="0" smtClean="0"/>
              <a:t> Finance-</a:t>
            </a:r>
            <a:r>
              <a:rPr lang="tr-TR" dirty="0" err="1" smtClean="0"/>
              <a:t>Ethical</a:t>
            </a:r>
            <a:r>
              <a:rPr lang="tr-TR" dirty="0" smtClean="0"/>
              <a:t> &amp; </a:t>
            </a:r>
            <a:r>
              <a:rPr lang="tr-TR" dirty="0" err="1" smtClean="0"/>
              <a:t>Islamic</a:t>
            </a:r>
            <a:endParaRPr lang="tr-TR" dirty="0"/>
          </a:p>
        </p:txBody>
      </p:sp>
      <p:sp>
        <p:nvSpPr>
          <p:cNvPr id="3" name="Content Placeholder 2"/>
          <p:cNvSpPr>
            <a:spLocks noGrp="1"/>
          </p:cNvSpPr>
          <p:nvPr>
            <p:ph idx="1"/>
          </p:nvPr>
        </p:nvSpPr>
        <p:spPr/>
        <p:txBody>
          <a:bodyPr/>
          <a:lstStyle/>
          <a:p>
            <a:r>
              <a:rPr lang="tr-TR" dirty="0" smtClean="0"/>
              <a:t>Finance </a:t>
            </a:r>
            <a:r>
              <a:rPr lang="tr-TR" dirty="0" err="1" smtClean="0"/>
              <a:t>and</a:t>
            </a:r>
            <a:r>
              <a:rPr lang="tr-TR" dirty="0" smtClean="0"/>
              <a:t> </a:t>
            </a:r>
            <a:r>
              <a:rPr lang="tr-TR" dirty="0" err="1" smtClean="0"/>
              <a:t>Serving</a:t>
            </a:r>
            <a:r>
              <a:rPr lang="tr-TR" dirty="0" smtClean="0"/>
              <a:t> </a:t>
            </a:r>
            <a:r>
              <a:rPr lang="tr-TR" dirty="0" err="1" smtClean="0"/>
              <a:t>Economy</a:t>
            </a:r>
            <a:endParaRPr lang="tr-TR" dirty="0" smtClean="0"/>
          </a:p>
          <a:p>
            <a:r>
              <a:rPr lang="tr-TR" dirty="0" smtClean="0"/>
              <a:t>Finance </a:t>
            </a:r>
            <a:r>
              <a:rPr lang="tr-TR" dirty="0" err="1" smtClean="0"/>
              <a:t>and</a:t>
            </a:r>
            <a:r>
              <a:rPr lang="tr-TR" dirty="0" smtClean="0"/>
              <a:t> </a:t>
            </a:r>
            <a:r>
              <a:rPr lang="tr-TR" dirty="0" err="1" smtClean="0"/>
              <a:t>Bringing</a:t>
            </a:r>
            <a:r>
              <a:rPr lang="tr-TR" dirty="0" smtClean="0"/>
              <a:t> Value </a:t>
            </a:r>
            <a:r>
              <a:rPr lang="tr-TR" dirty="0" err="1" smtClean="0"/>
              <a:t>to</a:t>
            </a:r>
            <a:r>
              <a:rPr lang="tr-TR" dirty="0" smtClean="0"/>
              <a:t> </a:t>
            </a:r>
            <a:r>
              <a:rPr lang="tr-TR" dirty="0" err="1" smtClean="0"/>
              <a:t>Society</a:t>
            </a:r>
            <a:endParaRPr lang="tr-TR" dirty="0" smtClean="0"/>
          </a:p>
          <a:p>
            <a:r>
              <a:rPr lang="tr-TR" dirty="0" smtClean="0"/>
              <a:t>Finance </a:t>
            </a:r>
            <a:r>
              <a:rPr lang="tr-TR" dirty="0" err="1" smtClean="0"/>
              <a:t>and</a:t>
            </a:r>
            <a:r>
              <a:rPr lang="tr-TR" dirty="0" smtClean="0"/>
              <a:t> </a:t>
            </a:r>
            <a:r>
              <a:rPr lang="tr-TR" dirty="0" err="1" smtClean="0"/>
              <a:t>Environmental</a:t>
            </a:r>
            <a:r>
              <a:rPr lang="tr-TR" dirty="0" smtClean="0"/>
              <a:t> </a:t>
            </a:r>
            <a:r>
              <a:rPr lang="tr-TR" dirty="0" err="1" smtClean="0"/>
              <a:t>Sustainability</a:t>
            </a:r>
            <a:endParaRPr lang="tr-TR" dirty="0" smtClean="0"/>
          </a:p>
          <a:p>
            <a:r>
              <a:rPr lang="tr-TR" dirty="0" err="1" smtClean="0"/>
              <a:t>Ethical</a:t>
            </a:r>
            <a:r>
              <a:rPr lang="tr-TR" dirty="0" smtClean="0"/>
              <a:t> </a:t>
            </a:r>
            <a:r>
              <a:rPr lang="tr-TR" dirty="0" err="1" smtClean="0"/>
              <a:t>Aspects</a:t>
            </a:r>
            <a:r>
              <a:rPr lang="tr-TR" dirty="0" smtClean="0"/>
              <a:t> of Finance</a:t>
            </a:r>
          </a:p>
          <a:p>
            <a:r>
              <a:rPr lang="tr-TR" dirty="0" err="1" smtClean="0"/>
              <a:t>Responsible</a:t>
            </a:r>
            <a:r>
              <a:rPr lang="tr-TR" dirty="0" smtClean="0"/>
              <a:t> Finance </a:t>
            </a:r>
            <a:r>
              <a:rPr lang="tr-TR" dirty="0" err="1" smtClean="0"/>
              <a:t>and</a:t>
            </a:r>
            <a:r>
              <a:rPr lang="tr-TR" dirty="0" smtClean="0"/>
              <a:t> Financial </a:t>
            </a:r>
            <a:r>
              <a:rPr lang="tr-TR" dirty="0" err="1" smtClean="0"/>
              <a:t>Stability</a:t>
            </a:r>
            <a:endParaRPr lang="tr-TR" dirty="0"/>
          </a:p>
        </p:txBody>
      </p:sp>
    </p:spTree>
    <p:extLst>
      <p:ext uri="{BB962C8B-B14F-4D97-AF65-F5344CB8AC3E}">
        <p14:creationId xmlns:p14="http://schemas.microsoft.com/office/powerpoint/2010/main" val="3235545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tr-TR"/>
          </a:p>
        </p:txBody>
      </p:sp>
      <p:sp>
        <p:nvSpPr>
          <p:cNvPr id="5" name="Subtitle 4"/>
          <p:cNvSpPr>
            <a:spLocks noGrp="1"/>
          </p:cNvSpPr>
          <p:nvPr>
            <p:ph type="subTitle" idx="1"/>
          </p:nvPr>
        </p:nvSpPr>
        <p:spPr/>
        <p:txBody>
          <a:bodyPr/>
          <a:lstStyle/>
          <a:p>
            <a:endParaRPr lang="tr-TR"/>
          </a:p>
        </p:txBody>
      </p:sp>
      <p:pic>
        <p:nvPicPr>
          <p:cNvPr id="7170"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2195736" y="3573016"/>
            <a:ext cx="5991225" cy="431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124744"/>
            <a:ext cx="7124700"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9738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tr-TR" b="1" dirty="0"/>
              <a:t>Background of </a:t>
            </a:r>
            <a:r>
              <a:rPr lang="tr-TR" b="1" dirty="0" err="1"/>
              <a:t>developments</a:t>
            </a:r>
            <a:r>
              <a:rPr lang="tr-TR" b="1" dirty="0"/>
              <a:t/>
            </a:r>
            <a:br>
              <a:rPr lang="tr-TR" b="1" dirty="0"/>
            </a:br>
            <a:endParaRPr lang="tr-TR" b="1" dirty="0"/>
          </a:p>
        </p:txBody>
      </p:sp>
      <p:sp>
        <p:nvSpPr>
          <p:cNvPr id="5" name="Subtitle 4"/>
          <p:cNvSpPr>
            <a:spLocks noGrp="1"/>
          </p:cNvSpPr>
          <p:nvPr>
            <p:ph type="subTitle" idx="1"/>
          </p:nvPr>
        </p:nvSpPr>
        <p:spPr/>
        <p:txBody>
          <a:bodyPr/>
          <a:lstStyle/>
          <a:p>
            <a:endParaRPr lang="tr-TR"/>
          </a:p>
        </p:txBody>
      </p:sp>
    </p:spTree>
    <p:extLst>
      <p:ext uri="{BB962C8B-B14F-4D97-AF65-F5344CB8AC3E}">
        <p14:creationId xmlns:p14="http://schemas.microsoft.com/office/powerpoint/2010/main" val="40229744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002060"/>
                </a:solidFill>
              </a:rPr>
              <a:t>The Islamic Proposition to </a:t>
            </a:r>
            <a:r>
              <a:rPr lang="en-US" b="1" i="1" dirty="0" smtClean="0">
                <a:solidFill>
                  <a:srgbClr val="002060"/>
                </a:solidFill>
              </a:rPr>
              <a:t>SRIs</a:t>
            </a:r>
            <a:r>
              <a:rPr lang="tr-TR" b="1" i="1" dirty="0" smtClean="0">
                <a:solidFill>
                  <a:srgbClr val="002060"/>
                </a:solidFill>
              </a:rPr>
              <a:t> (1)</a:t>
            </a:r>
            <a:endParaRPr lang="tr-TR" b="1" i="1" dirty="0">
              <a:solidFill>
                <a:srgbClr val="002060"/>
              </a:solidFill>
            </a:endParaRPr>
          </a:p>
        </p:txBody>
      </p:sp>
      <p:sp>
        <p:nvSpPr>
          <p:cNvPr id="3" name="Content Placeholder 2"/>
          <p:cNvSpPr>
            <a:spLocks noGrp="1"/>
          </p:cNvSpPr>
          <p:nvPr>
            <p:ph idx="1"/>
          </p:nvPr>
        </p:nvSpPr>
        <p:spPr/>
        <p:txBody>
          <a:bodyPr/>
          <a:lstStyle/>
          <a:p>
            <a:r>
              <a:rPr lang="en-US" dirty="0"/>
              <a:t>A reduction in </a:t>
            </a:r>
            <a:r>
              <a:rPr lang="en-US" b="1" i="1" u="sng" dirty="0">
                <a:solidFill>
                  <a:srgbClr val="C00000"/>
                </a:solidFill>
              </a:rPr>
              <a:t>uncertainty and in leverage levels </a:t>
            </a:r>
            <a:r>
              <a:rPr lang="en-US" dirty="0"/>
              <a:t>in the business community</a:t>
            </a:r>
            <a:r>
              <a:rPr lang="en-US" dirty="0" smtClean="0"/>
              <a:t>;</a:t>
            </a:r>
            <a:r>
              <a:rPr lang="en-US" dirty="0"/>
              <a:t> </a:t>
            </a:r>
            <a:endParaRPr lang="tr-TR" dirty="0" smtClean="0"/>
          </a:p>
          <a:p>
            <a:r>
              <a:rPr lang="en-US" dirty="0" smtClean="0"/>
              <a:t>Establishing </a:t>
            </a:r>
            <a:r>
              <a:rPr lang="en-US" dirty="0"/>
              <a:t>a level playing field through </a:t>
            </a:r>
            <a:r>
              <a:rPr lang="en-US" b="1" i="1" u="sng" dirty="0">
                <a:solidFill>
                  <a:srgbClr val="7030A0"/>
                </a:solidFill>
              </a:rPr>
              <a:t>reasonable profit-taking and equitable bargaining power for </a:t>
            </a:r>
            <a:r>
              <a:rPr lang="en-US" b="1" i="1" u="sng" dirty="0" smtClean="0">
                <a:solidFill>
                  <a:srgbClr val="7030A0"/>
                </a:solidFill>
              </a:rPr>
              <a:t>transacting</a:t>
            </a:r>
            <a:r>
              <a:rPr lang="tr-TR" b="1" i="1" u="sng" dirty="0" smtClean="0">
                <a:solidFill>
                  <a:srgbClr val="7030A0"/>
                </a:solidFill>
              </a:rPr>
              <a:t> </a:t>
            </a:r>
            <a:r>
              <a:rPr lang="tr-TR" b="1" i="1" u="sng" dirty="0" err="1" smtClean="0">
                <a:solidFill>
                  <a:srgbClr val="7030A0"/>
                </a:solidFill>
              </a:rPr>
              <a:t>parties</a:t>
            </a:r>
            <a:r>
              <a:rPr lang="tr-TR" dirty="0" smtClean="0"/>
              <a:t>;</a:t>
            </a:r>
          </a:p>
          <a:p>
            <a:r>
              <a:rPr lang="en-US" b="1" i="1" dirty="0" smtClean="0">
                <a:solidFill>
                  <a:srgbClr val="0070C0"/>
                </a:solidFill>
              </a:rPr>
              <a:t>Maintaining </a:t>
            </a:r>
            <a:r>
              <a:rPr lang="en-US" b="1" i="1" dirty="0">
                <a:solidFill>
                  <a:srgbClr val="0070C0"/>
                </a:solidFill>
              </a:rPr>
              <a:t>stability by removing of business operations based on speculative ends</a:t>
            </a:r>
            <a:r>
              <a:rPr lang="en-US" dirty="0"/>
              <a:t>;</a:t>
            </a:r>
          </a:p>
        </p:txBody>
      </p:sp>
    </p:spTree>
    <p:extLst>
      <p:ext uri="{BB962C8B-B14F-4D97-AF65-F5344CB8AC3E}">
        <p14:creationId xmlns:p14="http://schemas.microsoft.com/office/powerpoint/2010/main" val="40240644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002060"/>
                </a:solidFill>
              </a:rPr>
              <a:t>The Islamic Proposition to </a:t>
            </a:r>
            <a:r>
              <a:rPr lang="en-US" b="1" i="1" dirty="0" smtClean="0">
                <a:solidFill>
                  <a:srgbClr val="002060"/>
                </a:solidFill>
              </a:rPr>
              <a:t>SRIs</a:t>
            </a:r>
            <a:r>
              <a:rPr lang="tr-TR" b="1" i="1" dirty="0" smtClean="0">
                <a:solidFill>
                  <a:srgbClr val="002060"/>
                </a:solidFill>
              </a:rPr>
              <a:t> (2)</a:t>
            </a:r>
            <a:endParaRPr lang="tr-TR" dirty="0"/>
          </a:p>
        </p:txBody>
      </p:sp>
      <p:sp>
        <p:nvSpPr>
          <p:cNvPr id="3" name="Content Placeholder 2"/>
          <p:cNvSpPr>
            <a:spLocks noGrp="1"/>
          </p:cNvSpPr>
          <p:nvPr>
            <p:ph idx="1"/>
          </p:nvPr>
        </p:nvSpPr>
        <p:spPr/>
        <p:txBody>
          <a:bodyPr>
            <a:normAutofit/>
          </a:bodyPr>
          <a:lstStyle/>
          <a:p>
            <a:r>
              <a:rPr lang="en-US" dirty="0"/>
              <a:t>Eradication of </a:t>
            </a:r>
            <a:r>
              <a:rPr lang="en-US" b="1" i="1" dirty="0">
                <a:solidFill>
                  <a:srgbClr val="C00000"/>
                </a:solidFill>
              </a:rPr>
              <a:t>business activities that have destructive objectives on men </a:t>
            </a:r>
            <a:r>
              <a:rPr lang="en-US" b="1" i="1" u="sng" dirty="0">
                <a:solidFill>
                  <a:srgbClr val="00B050"/>
                </a:solidFill>
              </a:rPr>
              <a:t>and nature </a:t>
            </a:r>
            <a:r>
              <a:rPr lang="en-US" dirty="0"/>
              <a:t>for the sake of continued </a:t>
            </a:r>
            <a:r>
              <a:rPr lang="en-US" dirty="0" smtClean="0"/>
              <a:t>and</a:t>
            </a:r>
            <a:r>
              <a:rPr lang="tr-TR" dirty="0" smtClean="0"/>
              <a:t> </a:t>
            </a:r>
            <a:r>
              <a:rPr lang="en-US" dirty="0" smtClean="0"/>
              <a:t>assured </a:t>
            </a:r>
            <a:r>
              <a:rPr lang="en-US" dirty="0"/>
              <a:t>economic stability for future generations</a:t>
            </a:r>
            <a:r>
              <a:rPr lang="en-US" dirty="0" smtClean="0"/>
              <a:t>;</a:t>
            </a:r>
            <a:r>
              <a:rPr lang="en-US" dirty="0"/>
              <a:t> </a:t>
            </a:r>
            <a:endParaRPr lang="tr-TR" dirty="0" smtClean="0"/>
          </a:p>
          <a:p>
            <a:r>
              <a:rPr lang="en-US" dirty="0" smtClean="0"/>
              <a:t>Promoting </a:t>
            </a:r>
            <a:r>
              <a:rPr lang="en-US" dirty="0"/>
              <a:t>sustainable business and investment activities that entail positive results with stable future </a:t>
            </a:r>
            <a:r>
              <a:rPr lang="en-US" dirty="0" smtClean="0"/>
              <a:t>prospects</a:t>
            </a:r>
            <a:r>
              <a:rPr lang="tr-TR" dirty="0" smtClean="0"/>
              <a:t> </a:t>
            </a:r>
            <a:r>
              <a:rPr lang="en-US" dirty="0" smtClean="0"/>
              <a:t>and </a:t>
            </a:r>
            <a:r>
              <a:rPr lang="en-US" dirty="0"/>
              <a:t>the welfare of men and the societies they live in;</a:t>
            </a:r>
            <a:endParaRPr lang="tr-TR" dirty="0"/>
          </a:p>
        </p:txBody>
      </p:sp>
    </p:spTree>
    <p:extLst>
      <p:ext uri="{BB962C8B-B14F-4D97-AF65-F5344CB8AC3E}">
        <p14:creationId xmlns:p14="http://schemas.microsoft.com/office/powerpoint/2010/main" val="8711406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002060"/>
                </a:solidFill>
              </a:rPr>
              <a:t>The Islamic Proposition to </a:t>
            </a:r>
            <a:r>
              <a:rPr lang="en-US" b="1" i="1" dirty="0" smtClean="0">
                <a:solidFill>
                  <a:srgbClr val="002060"/>
                </a:solidFill>
              </a:rPr>
              <a:t>SRIs</a:t>
            </a:r>
            <a:r>
              <a:rPr lang="tr-TR" b="1" i="1" dirty="0" smtClean="0">
                <a:solidFill>
                  <a:srgbClr val="002060"/>
                </a:solidFill>
              </a:rPr>
              <a:t> (3)</a:t>
            </a:r>
            <a:endParaRPr lang="tr-TR" dirty="0"/>
          </a:p>
        </p:txBody>
      </p:sp>
      <p:sp>
        <p:nvSpPr>
          <p:cNvPr id="3" name="Content Placeholder 2"/>
          <p:cNvSpPr>
            <a:spLocks noGrp="1"/>
          </p:cNvSpPr>
          <p:nvPr>
            <p:ph idx="1"/>
          </p:nvPr>
        </p:nvSpPr>
        <p:spPr/>
        <p:txBody>
          <a:bodyPr>
            <a:normAutofit/>
          </a:bodyPr>
          <a:lstStyle/>
          <a:p>
            <a:pPr algn="ctr"/>
            <a:r>
              <a:rPr lang="en-US" dirty="0"/>
              <a:t>Stimulating entrepreneurial vision, trade and industry growth based on sound relationships that span </a:t>
            </a:r>
            <a:r>
              <a:rPr lang="en-US" dirty="0" smtClean="0"/>
              <a:t>industries,</a:t>
            </a:r>
            <a:r>
              <a:rPr lang="tr-TR" dirty="0" smtClean="0"/>
              <a:t> </a:t>
            </a:r>
            <a:r>
              <a:rPr lang="en-US" dirty="0" smtClean="0"/>
              <a:t>suppliers </a:t>
            </a:r>
            <a:r>
              <a:rPr lang="en-US" dirty="0"/>
              <a:t>and customers and on mechanisms that channel wealth and assets originating from capital </a:t>
            </a:r>
            <a:r>
              <a:rPr lang="en-US" dirty="0" smtClean="0"/>
              <a:t>owners,</a:t>
            </a:r>
            <a:r>
              <a:rPr lang="tr-TR" dirty="0" smtClean="0"/>
              <a:t> </a:t>
            </a:r>
            <a:r>
              <a:rPr lang="en-US" dirty="0" smtClean="0"/>
              <a:t>savings </a:t>
            </a:r>
            <a:r>
              <a:rPr lang="en-US" dirty="0"/>
              <a:t>and charitable funds to achieve profits</a:t>
            </a:r>
            <a:r>
              <a:rPr lang="en-US"/>
              <a:t>. </a:t>
            </a:r>
            <a:endParaRPr lang="en-US" dirty="0"/>
          </a:p>
        </p:txBody>
      </p:sp>
    </p:spTree>
    <p:extLst>
      <p:ext uri="{BB962C8B-B14F-4D97-AF65-F5344CB8AC3E}">
        <p14:creationId xmlns:p14="http://schemas.microsoft.com/office/powerpoint/2010/main" val="27263550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002060"/>
                </a:solidFill>
              </a:rPr>
              <a:t>The Islamic Proposition to </a:t>
            </a:r>
            <a:r>
              <a:rPr lang="en-US" b="1" i="1" dirty="0" smtClean="0">
                <a:solidFill>
                  <a:srgbClr val="002060"/>
                </a:solidFill>
              </a:rPr>
              <a:t>SRIs</a:t>
            </a:r>
            <a:r>
              <a:rPr lang="tr-TR" b="1" i="1" dirty="0" smtClean="0">
                <a:solidFill>
                  <a:srgbClr val="002060"/>
                </a:solidFill>
              </a:rPr>
              <a:t> (3)</a:t>
            </a:r>
            <a:endParaRPr lang="tr-TR" dirty="0"/>
          </a:p>
        </p:txBody>
      </p:sp>
      <p:sp>
        <p:nvSpPr>
          <p:cNvPr id="3" name="Content Placeholder 2"/>
          <p:cNvSpPr>
            <a:spLocks noGrp="1"/>
          </p:cNvSpPr>
          <p:nvPr>
            <p:ph idx="1"/>
          </p:nvPr>
        </p:nvSpPr>
        <p:spPr/>
        <p:txBody>
          <a:bodyPr>
            <a:normAutofit/>
          </a:bodyPr>
          <a:lstStyle/>
          <a:p>
            <a:pPr algn="ctr"/>
            <a:r>
              <a:rPr lang="en-US" smtClean="0"/>
              <a:t>All </a:t>
            </a:r>
            <a:r>
              <a:rPr lang="en-US" dirty="0"/>
              <a:t>this is achieved while providing opportunities for success </a:t>
            </a:r>
            <a:r>
              <a:rPr lang="en-US" dirty="0" smtClean="0"/>
              <a:t>for</a:t>
            </a:r>
            <a:r>
              <a:rPr lang="tr-TR" dirty="0" smtClean="0"/>
              <a:t> </a:t>
            </a:r>
            <a:r>
              <a:rPr lang="en-US" dirty="0" smtClean="0"/>
              <a:t>those </a:t>
            </a:r>
            <a:r>
              <a:rPr lang="en-US" dirty="0"/>
              <a:t>seeking to improve their circumstances. </a:t>
            </a:r>
            <a:endParaRPr lang="tr-TR" dirty="0" smtClean="0"/>
          </a:p>
          <a:p>
            <a:pPr algn="ctr"/>
            <a:r>
              <a:rPr lang="en-US" dirty="0" smtClean="0"/>
              <a:t>This </a:t>
            </a:r>
            <a:r>
              <a:rPr lang="en-US" dirty="0"/>
              <a:t>approach reduces the </a:t>
            </a:r>
            <a:r>
              <a:rPr lang="en-US" dirty="0" err="1" smtClean="0"/>
              <a:t>i</a:t>
            </a:r>
            <a:r>
              <a:rPr lang="tr-TR" dirty="0" err="1" smtClean="0"/>
              <a:t>solated</a:t>
            </a:r>
            <a:r>
              <a:rPr lang="en-US" dirty="0" smtClean="0"/>
              <a:t> </a:t>
            </a:r>
            <a:r>
              <a:rPr lang="en-US" dirty="0"/>
              <a:t>nature of conventional saving </a:t>
            </a:r>
            <a:r>
              <a:rPr lang="en-US" dirty="0" smtClean="0"/>
              <a:t>and</a:t>
            </a:r>
            <a:r>
              <a:rPr lang="tr-TR" dirty="0"/>
              <a:t> </a:t>
            </a:r>
            <a:r>
              <a:rPr lang="tr-TR" dirty="0" err="1"/>
              <a:t>investment</a:t>
            </a:r>
            <a:r>
              <a:rPr lang="tr-TR" dirty="0"/>
              <a:t> </a:t>
            </a:r>
            <a:r>
              <a:rPr lang="tr-TR" dirty="0" err="1"/>
              <a:t>schemes</a:t>
            </a:r>
            <a:r>
              <a:rPr lang="tr-TR" dirty="0"/>
              <a:t>;</a:t>
            </a:r>
          </a:p>
        </p:txBody>
      </p:sp>
    </p:spTree>
    <p:extLst>
      <p:ext uri="{BB962C8B-B14F-4D97-AF65-F5344CB8AC3E}">
        <p14:creationId xmlns:p14="http://schemas.microsoft.com/office/powerpoint/2010/main" val="40172102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002060"/>
                </a:solidFill>
              </a:rPr>
              <a:t>The Islamic Proposition to </a:t>
            </a:r>
            <a:r>
              <a:rPr lang="en-US" b="1" i="1" dirty="0" smtClean="0">
                <a:solidFill>
                  <a:srgbClr val="002060"/>
                </a:solidFill>
              </a:rPr>
              <a:t>SRIs</a:t>
            </a:r>
            <a:r>
              <a:rPr lang="tr-TR" b="1" i="1" dirty="0" smtClean="0">
                <a:solidFill>
                  <a:srgbClr val="002060"/>
                </a:solidFill>
              </a:rPr>
              <a:t> (4)</a:t>
            </a:r>
            <a:endParaRPr lang="tr-TR" dirty="0"/>
          </a:p>
        </p:txBody>
      </p:sp>
      <p:sp>
        <p:nvSpPr>
          <p:cNvPr id="3" name="Content Placeholder 2"/>
          <p:cNvSpPr>
            <a:spLocks noGrp="1"/>
          </p:cNvSpPr>
          <p:nvPr>
            <p:ph idx="1"/>
          </p:nvPr>
        </p:nvSpPr>
        <p:spPr/>
        <p:txBody>
          <a:bodyPr/>
          <a:lstStyle/>
          <a:p>
            <a:r>
              <a:rPr lang="en-US" dirty="0"/>
              <a:t>Linking capital markets to real economic activities where capital owners and financial institutions become </a:t>
            </a:r>
            <a:r>
              <a:rPr lang="en-US" dirty="0" smtClean="0"/>
              <a:t>buyers,</a:t>
            </a:r>
            <a:r>
              <a:rPr lang="tr-TR" dirty="0" smtClean="0"/>
              <a:t> </a:t>
            </a:r>
            <a:r>
              <a:rPr lang="en-US" dirty="0" smtClean="0"/>
              <a:t>sellers </a:t>
            </a:r>
            <a:r>
              <a:rPr lang="en-US" dirty="0"/>
              <a:t>and partners instead of creditors. This translates in a more active business environment where investors </a:t>
            </a:r>
            <a:r>
              <a:rPr lang="en-US" dirty="0" smtClean="0"/>
              <a:t>take</a:t>
            </a:r>
            <a:r>
              <a:rPr lang="tr-TR" dirty="0" smtClean="0"/>
              <a:t> </a:t>
            </a:r>
            <a:r>
              <a:rPr lang="en-US" dirty="0" smtClean="0"/>
              <a:t>part </a:t>
            </a:r>
            <a:r>
              <a:rPr lang="en-US" dirty="0"/>
              <a:t>in clearly specified businesses and transactions;</a:t>
            </a:r>
            <a:endParaRPr lang="tr-TR" dirty="0"/>
          </a:p>
        </p:txBody>
      </p:sp>
    </p:spTree>
    <p:extLst>
      <p:ext uri="{BB962C8B-B14F-4D97-AF65-F5344CB8AC3E}">
        <p14:creationId xmlns:p14="http://schemas.microsoft.com/office/powerpoint/2010/main" val="40433990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002060"/>
                </a:solidFill>
              </a:rPr>
              <a:t>The Islamic Proposition to </a:t>
            </a:r>
            <a:r>
              <a:rPr lang="en-US" b="1" i="1" dirty="0" smtClean="0">
                <a:solidFill>
                  <a:srgbClr val="002060"/>
                </a:solidFill>
              </a:rPr>
              <a:t>SRIs</a:t>
            </a:r>
            <a:r>
              <a:rPr lang="tr-TR" b="1" i="1" dirty="0" smtClean="0">
                <a:solidFill>
                  <a:srgbClr val="002060"/>
                </a:solidFill>
              </a:rPr>
              <a:t> (5)</a:t>
            </a:r>
            <a:endParaRPr lang="tr-TR" dirty="0"/>
          </a:p>
        </p:txBody>
      </p:sp>
      <p:sp>
        <p:nvSpPr>
          <p:cNvPr id="3" name="Content Placeholder 2"/>
          <p:cNvSpPr>
            <a:spLocks noGrp="1"/>
          </p:cNvSpPr>
          <p:nvPr>
            <p:ph idx="1"/>
          </p:nvPr>
        </p:nvSpPr>
        <p:spPr/>
        <p:txBody>
          <a:bodyPr/>
          <a:lstStyle/>
          <a:p>
            <a:r>
              <a:rPr lang="en-US" dirty="0"/>
              <a:t>As a result of all of the above, greater stability builds its way into the economies of nations, </a:t>
            </a:r>
            <a:r>
              <a:rPr lang="en-US" dirty="0" smtClean="0"/>
              <a:t>ensuring</a:t>
            </a:r>
            <a:r>
              <a:rPr lang="tr-TR" dirty="0" smtClean="0"/>
              <a:t> </a:t>
            </a:r>
            <a:r>
              <a:rPr lang="en-US" dirty="0" smtClean="0"/>
              <a:t>socio-economic </a:t>
            </a:r>
            <a:r>
              <a:rPr lang="en-US" dirty="0"/>
              <a:t>wellbeing and spurs growth in a tenable manner that can be seen in carefully choosing </a:t>
            </a:r>
            <a:r>
              <a:rPr lang="en-US" dirty="0" smtClean="0"/>
              <a:t>business</a:t>
            </a:r>
            <a:r>
              <a:rPr lang="tr-TR" dirty="0" smtClean="0"/>
              <a:t> </a:t>
            </a:r>
            <a:r>
              <a:rPr lang="en-US" dirty="0" smtClean="0"/>
              <a:t>activities </a:t>
            </a:r>
            <a:r>
              <a:rPr lang="en-US" dirty="0"/>
              <a:t>anchored in Sharia and </a:t>
            </a:r>
            <a:r>
              <a:rPr lang="en-US" dirty="0" err="1"/>
              <a:t>characterised</a:t>
            </a:r>
            <a:r>
              <a:rPr lang="en-US" dirty="0"/>
              <a:t> by long term perspectives.</a:t>
            </a:r>
            <a:endParaRPr lang="tr-TR" dirty="0"/>
          </a:p>
        </p:txBody>
      </p:sp>
    </p:spTree>
    <p:extLst>
      <p:ext uri="{BB962C8B-B14F-4D97-AF65-F5344CB8AC3E}">
        <p14:creationId xmlns:p14="http://schemas.microsoft.com/office/powerpoint/2010/main" val="167441875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560" y="100012"/>
            <a:ext cx="9432000" cy="5876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31301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6450" y="176213"/>
            <a:ext cx="4991100" cy="650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95361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6450" y="176213"/>
            <a:ext cx="4991100" cy="650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9157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988" y="276225"/>
            <a:ext cx="7820025" cy="630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54582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solidFill>
                  <a:srgbClr val="002060"/>
                </a:solidFill>
              </a:rPr>
              <a:t>ECONOMIC PARADOXES</a:t>
            </a:r>
            <a:endParaRPr lang="tr-TR" b="1" dirty="0">
              <a:solidFill>
                <a:srgbClr val="002060"/>
              </a:solidFill>
            </a:endParaRPr>
          </a:p>
        </p:txBody>
      </p:sp>
      <p:sp>
        <p:nvSpPr>
          <p:cNvPr id="3" name="Content Placeholder 2"/>
          <p:cNvSpPr>
            <a:spLocks noGrp="1"/>
          </p:cNvSpPr>
          <p:nvPr>
            <p:ph idx="1"/>
          </p:nvPr>
        </p:nvSpPr>
        <p:spPr/>
        <p:txBody>
          <a:bodyPr/>
          <a:lstStyle/>
          <a:p>
            <a:r>
              <a:rPr lang="tr-TR" b="1" i="1" dirty="0" err="1" smtClean="0">
                <a:solidFill>
                  <a:srgbClr val="00B050"/>
                </a:solidFill>
              </a:rPr>
              <a:t>Growth</a:t>
            </a:r>
            <a:r>
              <a:rPr lang="tr-TR" b="1" i="1" dirty="0" smtClean="0">
                <a:solidFill>
                  <a:srgbClr val="00B050"/>
                </a:solidFill>
              </a:rPr>
              <a:t> </a:t>
            </a:r>
            <a:r>
              <a:rPr lang="tr-TR" b="1" i="1" dirty="0" err="1" smtClean="0">
                <a:solidFill>
                  <a:srgbClr val="00B050"/>
                </a:solidFill>
              </a:rPr>
              <a:t>versus</a:t>
            </a:r>
            <a:r>
              <a:rPr lang="tr-TR" b="1" i="1" dirty="0" smtClean="0">
                <a:solidFill>
                  <a:srgbClr val="00B050"/>
                </a:solidFill>
              </a:rPr>
              <a:t> </a:t>
            </a:r>
            <a:r>
              <a:rPr lang="tr-TR" b="1" i="1" dirty="0" err="1" smtClean="0">
                <a:solidFill>
                  <a:srgbClr val="00B050"/>
                </a:solidFill>
              </a:rPr>
              <a:t>Environmental</a:t>
            </a:r>
            <a:r>
              <a:rPr lang="tr-TR" b="1" i="1" dirty="0" smtClean="0">
                <a:solidFill>
                  <a:srgbClr val="00B050"/>
                </a:solidFill>
              </a:rPr>
              <a:t> </a:t>
            </a:r>
            <a:r>
              <a:rPr lang="tr-TR" b="1" i="1" dirty="0" err="1" smtClean="0">
                <a:solidFill>
                  <a:srgbClr val="00B050"/>
                </a:solidFill>
              </a:rPr>
              <a:t>Sensitivity</a:t>
            </a:r>
            <a:endParaRPr lang="tr-TR" b="1" i="1" dirty="0" smtClean="0">
              <a:solidFill>
                <a:srgbClr val="00B050"/>
              </a:solidFill>
            </a:endParaRPr>
          </a:p>
          <a:p>
            <a:r>
              <a:rPr lang="tr-TR" b="1" dirty="0" err="1" smtClean="0">
                <a:solidFill>
                  <a:srgbClr val="C00000"/>
                </a:solidFill>
              </a:rPr>
              <a:t>Greed</a:t>
            </a:r>
            <a:r>
              <a:rPr lang="tr-TR" b="1" dirty="0" smtClean="0">
                <a:solidFill>
                  <a:srgbClr val="C00000"/>
                </a:solidFill>
              </a:rPr>
              <a:t> </a:t>
            </a:r>
            <a:r>
              <a:rPr lang="tr-TR" b="1" dirty="0" err="1" smtClean="0">
                <a:solidFill>
                  <a:srgbClr val="C00000"/>
                </a:solidFill>
              </a:rPr>
              <a:t>versus</a:t>
            </a:r>
            <a:r>
              <a:rPr lang="tr-TR" b="1" dirty="0" smtClean="0">
                <a:solidFill>
                  <a:srgbClr val="C00000"/>
                </a:solidFill>
              </a:rPr>
              <a:t> </a:t>
            </a:r>
            <a:r>
              <a:rPr lang="tr-TR" b="1" dirty="0" err="1" smtClean="0">
                <a:solidFill>
                  <a:srgbClr val="C00000"/>
                </a:solidFill>
              </a:rPr>
              <a:t>Conscience</a:t>
            </a:r>
            <a:endParaRPr lang="tr-TR" b="1" dirty="0" smtClean="0">
              <a:solidFill>
                <a:srgbClr val="C00000"/>
              </a:solidFill>
            </a:endParaRPr>
          </a:p>
          <a:p>
            <a:r>
              <a:rPr lang="tr-TR" b="1" i="1" dirty="0" smtClean="0">
                <a:solidFill>
                  <a:srgbClr val="7030A0"/>
                </a:solidFill>
              </a:rPr>
              <a:t>Profit </a:t>
            </a:r>
            <a:r>
              <a:rPr lang="tr-TR" b="1" i="1" dirty="0" err="1" smtClean="0">
                <a:solidFill>
                  <a:srgbClr val="7030A0"/>
                </a:solidFill>
              </a:rPr>
              <a:t>maximization</a:t>
            </a:r>
            <a:r>
              <a:rPr lang="tr-TR" b="1" i="1" dirty="0" smtClean="0">
                <a:solidFill>
                  <a:srgbClr val="7030A0"/>
                </a:solidFill>
              </a:rPr>
              <a:t> </a:t>
            </a:r>
            <a:r>
              <a:rPr lang="tr-TR" b="1" i="1" dirty="0" err="1" smtClean="0">
                <a:solidFill>
                  <a:srgbClr val="7030A0"/>
                </a:solidFill>
              </a:rPr>
              <a:t>versus</a:t>
            </a:r>
            <a:r>
              <a:rPr lang="tr-TR" b="1" i="1" dirty="0" smtClean="0">
                <a:solidFill>
                  <a:srgbClr val="7030A0"/>
                </a:solidFill>
              </a:rPr>
              <a:t> </a:t>
            </a:r>
            <a:r>
              <a:rPr lang="tr-TR" b="1" i="1" dirty="0" err="1" smtClean="0">
                <a:solidFill>
                  <a:srgbClr val="7030A0"/>
                </a:solidFill>
              </a:rPr>
              <a:t>Social</a:t>
            </a:r>
            <a:r>
              <a:rPr lang="tr-TR" b="1" i="1" dirty="0" smtClean="0">
                <a:solidFill>
                  <a:srgbClr val="7030A0"/>
                </a:solidFill>
              </a:rPr>
              <a:t> </a:t>
            </a:r>
            <a:r>
              <a:rPr lang="tr-TR" b="1" i="1" dirty="0" err="1" smtClean="0">
                <a:solidFill>
                  <a:srgbClr val="7030A0"/>
                </a:solidFill>
              </a:rPr>
              <a:t>Responsibility</a:t>
            </a:r>
            <a:endParaRPr lang="tr-TR" b="1" i="1" dirty="0" smtClean="0">
              <a:solidFill>
                <a:srgbClr val="7030A0"/>
              </a:solidFill>
            </a:endParaRPr>
          </a:p>
          <a:p>
            <a:endParaRPr lang="tr-TR" b="1" i="1" dirty="0" smtClean="0">
              <a:solidFill>
                <a:srgbClr val="7030A0"/>
              </a:solidFill>
            </a:endParaRPr>
          </a:p>
          <a:p>
            <a:pPr marL="0" indent="0" algn="ctr">
              <a:buNone/>
            </a:pPr>
            <a:r>
              <a:rPr lang="tr-TR" dirty="0" err="1" smtClean="0">
                <a:solidFill>
                  <a:srgbClr val="FF0000"/>
                </a:solidFill>
              </a:rPr>
              <a:t>Trade</a:t>
            </a:r>
            <a:r>
              <a:rPr lang="tr-TR" dirty="0" smtClean="0">
                <a:solidFill>
                  <a:srgbClr val="FF0000"/>
                </a:solidFill>
              </a:rPr>
              <a:t> </a:t>
            </a:r>
            <a:r>
              <a:rPr lang="tr-TR" dirty="0" err="1" smtClean="0">
                <a:solidFill>
                  <a:srgbClr val="FF0000"/>
                </a:solidFill>
              </a:rPr>
              <a:t>off</a:t>
            </a:r>
            <a:r>
              <a:rPr lang="tr-TR" dirty="0" smtClean="0">
                <a:solidFill>
                  <a:srgbClr val="FF0000"/>
                </a:solidFill>
              </a:rPr>
              <a:t> ??</a:t>
            </a:r>
          </a:p>
          <a:p>
            <a:endParaRPr lang="tr-TR" dirty="0" smtClean="0"/>
          </a:p>
          <a:p>
            <a:endParaRPr lang="tr-TR" dirty="0" smtClean="0"/>
          </a:p>
          <a:p>
            <a:endParaRPr lang="tr-TR" dirty="0"/>
          </a:p>
        </p:txBody>
      </p:sp>
    </p:spTree>
    <p:extLst>
      <p:ext uri="{BB962C8B-B14F-4D97-AF65-F5344CB8AC3E}">
        <p14:creationId xmlns:p14="http://schemas.microsoft.com/office/powerpoint/2010/main" val="118594811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575" y="0"/>
            <a:ext cx="6800850" cy="706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610110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0"/>
            <a:ext cx="6667500" cy="698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363181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247650"/>
            <a:ext cx="7086600" cy="636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799676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2063" y="657225"/>
            <a:ext cx="6619875" cy="554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768439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err="1" smtClean="0">
                <a:solidFill>
                  <a:srgbClr val="00B050"/>
                </a:solidFill>
              </a:rPr>
              <a:t>Enhance</a:t>
            </a:r>
            <a:r>
              <a:rPr lang="tr-TR" b="1" dirty="0" smtClean="0">
                <a:solidFill>
                  <a:srgbClr val="00B050"/>
                </a:solidFill>
              </a:rPr>
              <a:t> </a:t>
            </a:r>
            <a:r>
              <a:rPr lang="tr-TR" b="1" dirty="0" err="1" smtClean="0">
                <a:solidFill>
                  <a:srgbClr val="00B050"/>
                </a:solidFill>
              </a:rPr>
              <a:t>Social</a:t>
            </a:r>
            <a:r>
              <a:rPr lang="tr-TR" b="1" dirty="0" smtClean="0">
                <a:solidFill>
                  <a:srgbClr val="00B050"/>
                </a:solidFill>
              </a:rPr>
              <a:t> </a:t>
            </a:r>
            <a:r>
              <a:rPr lang="tr-TR" b="1" dirty="0" err="1" smtClean="0">
                <a:solidFill>
                  <a:srgbClr val="00B050"/>
                </a:solidFill>
              </a:rPr>
              <a:t>Responsibilty</a:t>
            </a:r>
            <a:r>
              <a:rPr lang="tr-TR" b="1" dirty="0" smtClean="0">
                <a:solidFill>
                  <a:srgbClr val="00B050"/>
                </a:solidFill>
              </a:rPr>
              <a:t> in </a:t>
            </a:r>
            <a:br>
              <a:rPr lang="tr-TR" b="1" dirty="0" smtClean="0">
                <a:solidFill>
                  <a:srgbClr val="00B050"/>
                </a:solidFill>
              </a:rPr>
            </a:br>
            <a:r>
              <a:rPr lang="tr-TR" b="1" dirty="0" err="1" smtClean="0">
                <a:solidFill>
                  <a:srgbClr val="00B050"/>
                </a:solidFill>
              </a:rPr>
              <a:t>Islamic</a:t>
            </a:r>
            <a:r>
              <a:rPr lang="tr-TR" b="1" dirty="0" smtClean="0">
                <a:solidFill>
                  <a:srgbClr val="00B050"/>
                </a:solidFill>
              </a:rPr>
              <a:t> </a:t>
            </a:r>
            <a:r>
              <a:rPr lang="tr-TR" b="1" dirty="0" err="1" smtClean="0">
                <a:solidFill>
                  <a:srgbClr val="00B050"/>
                </a:solidFill>
              </a:rPr>
              <a:t>Banks</a:t>
            </a:r>
            <a:endParaRPr lang="tr-TR" b="1" dirty="0">
              <a:solidFill>
                <a:srgbClr val="00B050"/>
              </a:solidFill>
            </a:endParaRPr>
          </a:p>
        </p:txBody>
      </p:sp>
      <p:sp>
        <p:nvSpPr>
          <p:cNvPr id="3" name="Content Placeholder 2"/>
          <p:cNvSpPr>
            <a:spLocks noGrp="1"/>
          </p:cNvSpPr>
          <p:nvPr>
            <p:ph idx="1"/>
          </p:nvPr>
        </p:nvSpPr>
        <p:spPr/>
        <p:txBody>
          <a:bodyPr/>
          <a:lstStyle/>
          <a:p>
            <a:r>
              <a:rPr lang="tr-TR" dirty="0" smtClean="0"/>
              <a:t>Set </a:t>
            </a:r>
            <a:r>
              <a:rPr lang="tr-TR" dirty="0" err="1" smtClean="0"/>
              <a:t>environmentally</a:t>
            </a:r>
            <a:r>
              <a:rPr lang="tr-TR" dirty="0" smtClean="0"/>
              <a:t> </a:t>
            </a:r>
            <a:r>
              <a:rPr lang="tr-TR" dirty="0" err="1" smtClean="0"/>
              <a:t>friendly</a:t>
            </a:r>
            <a:r>
              <a:rPr lang="tr-TR" dirty="0" smtClean="0"/>
              <a:t> </a:t>
            </a:r>
            <a:r>
              <a:rPr lang="tr-TR" dirty="0" err="1" smtClean="0"/>
              <a:t>policies</a:t>
            </a:r>
            <a:r>
              <a:rPr lang="tr-TR" dirty="0" smtClean="0"/>
              <a:t>, </a:t>
            </a:r>
            <a:r>
              <a:rPr lang="tr-TR" dirty="0" err="1" smtClean="0"/>
              <a:t>procedures</a:t>
            </a:r>
            <a:r>
              <a:rPr lang="tr-TR" dirty="0" smtClean="0"/>
              <a:t> </a:t>
            </a:r>
            <a:r>
              <a:rPr lang="tr-TR" dirty="0" err="1" smtClean="0"/>
              <a:t>and</a:t>
            </a:r>
            <a:r>
              <a:rPr lang="tr-TR" dirty="0" smtClean="0"/>
              <a:t> Business </a:t>
            </a:r>
            <a:r>
              <a:rPr lang="tr-TR" dirty="0" err="1" smtClean="0"/>
              <a:t>Practices</a:t>
            </a:r>
            <a:endParaRPr lang="tr-TR" dirty="0" smtClean="0"/>
          </a:p>
          <a:p>
            <a:r>
              <a:rPr lang="tr-TR" dirty="0" err="1" smtClean="0"/>
              <a:t>Monitor</a:t>
            </a:r>
            <a:r>
              <a:rPr lang="tr-TR" dirty="0" smtClean="0"/>
              <a:t> </a:t>
            </a:r>
            <a:r>
              <a:rPr lang="tr-TR" dirty="0" err="1" smtClean="0"/>
              <a:t>customers</a:t>
            </a:r>
            <a:r>
              <a:rPr lang="tr-TR" dirty="0" smtClean="0"/>
              <a:t> </a:t>
            </a:r>
            <a:r>
              <a:rPr lang="tr-TR" dirty="0" err="1" smtClean="0"/>
              <a:t>compliance</a:t>
            </a:r>
            <a:r>
              <a:rPr lang="tr-TR" dirty="0" smtClean="0"/>
              <a:t> </a:t>
            </a:r>
            <a:r>
              <a:rPr lang="tr-TR" dirty="0" err="1" smtClean="0"/>
              <a:t>with</a:t>
            </a:r>
            <a:r>
              <a:rPr lang="tr-TR" dirty="0" smtClean="0"/>
              <a:t> </a:t>
            </a:r>
            <a:r>
              <a:rPr lang="tr-TR" dirty="0" err="1" smtClean="0"/>
              <a:t>environmental</a:t>
            </a:r>
            <a:r>
              <a:rPr lang="tr-TR" dirty="0" smtClean="0"/>
              <a:t> </a:t>
            </a:r>
            <a:r>
              <a:rPr lang="tr-TR" dirty="0" err="1" smtClean="0"/>
              <a:t>standards</a:t>
            </a:r>
            <a:endParaRPr lang="tr-TR" dirty="0" smtClean="0"/>
          </a:p>
          <a:p>
            <a:r>
              <a:rPr lang="tr-TR" dirty="0" err="1" smtClean="0"/>
              <a:t>Support</a:t>
            </a:r>
            <a:r>
              <a:rPr lang="tr-TR" dirty="0" smtClean="0"/>
              <a:t> </a:t>
            </a:r>
            <a:r>
              <a:rPr lang="tr-TR" dirty="0" err="1" smtClean="0"/>
              <a:t>phlianthropic</a:t>
            </a:r>
            <a:r>
              <a:rPr lang="tr-TR" dirty="0" smtClean="0"/>
              <a:t> </a:t>
            </a:r>
            <a:r>
              <a:rPr lang="tr-TR" dirty="0" err="1" smtClean="0"/>
              <a:t>and</a:t>
            </a:r>
            <a:r>
              <a:rPr lang="tr-TR" dirty="0" smtClean="0"/>
              <a:t> </a:t>
            </a:r>
            <a:r>
              <a:rPr lang="tr-TR" dirty="0" err="1" smtClean="0"/>
              <a:t>social</a:t>
            </a:r>
            <a:r>
              <a:rPr lang="tr-TR" dirty="0" smtClean="0"/>
              <a:t> </a:t>
            </a:r>
            <a:r>
              <a:rPr lang="tr-TR" dirty="0" err="1" smtClean="0"/>
              <a:t>programmes</a:t>
            </a:r>
            <a:endParaRPr lang="tr-TR" dirty="0" smtClean="0"/>
          </a:p>
          <a:p>
            <a:r>
              <a:rPr lang="tr-TR" dirty="0" err="1" smtClean="0"/>
              <a:t>Observe</a:t>
            </a:r>
            <a:r>
              <a:rPr lang="tr-TR" dirty="0" smtClean="0"/>
              <a:t> </a:t>
            </a:r>
            <a:r>
              <a:rPr lang="tr-TR" dirty="0" err="1" smtClean="0"/>
              <a:t>and</a:t>
            </a:r>
            <a:r>
              <a:rPr lang="tr-TR" dirty="0" smtClean="0"/>
              <a:t> </a:t>
            </a:r>
            <a:r>
              <a:rPr lang="tr-TR" dirty="0" err="1" smtClean="0"/>
              <a:t>care</a:t>
            </a:r>
            <a:r>
              <a:rPr lang="tr-TR" dirty="0" smtClean="0"/>
              <a:t> </a:t>
            </a:r>
            <a:r>
              <a:rPr lang="tr-TR" dirty="0" err="1" smtClean="0"/>
              <a:t>impact</a:t>
            </a:r>
            <a:r>
              <a:rPr lang="tr-TR" dirty="0" smtClean="0"/>
              <a:t> of </a:t>
            </a:r>
            <a:r>
              <a:rPr lang="tr-TR" dirty="0" err="1" smtClean="0"/>
              <a:t>environmental</a:t>
            </a:r>
            <a:r>
              <a:rPr lang="tr-TR" dirty="0" smtClean="0"/>
              <a:t> </a:t>
            </a:r>
            <a:r>
              <a:rPr lang="tr-TR" dirty="0" err="1" smtClean="0"/>
              <a:t>and</a:t>
            </a:r>
            <a:r>
              <a:rPr lang="tr-TR" dirty="0" smtClean="0"/>
              <a:t> </a:t>
            </a:r>
            <a:r>
              <a:rPr lang="tr-TR" dirty="0" err="1" smtClean="0"/>
              <a:t>social</a:t>
            </a:r>
            <a:r>
              <a:rPr lang="tr-TR" dirty="0" smtClean="0"/>
              <a:t> </a:t>
            </a:r>
            <a:r>
              <a:rPr lang="tr-TR" dirty="0" err="1" smtClean="0"/>
              <a:t>activities</a:t>
            </a:r>
            <a:endParaRPr lang="tr-TR" dirty="0"/>
          </a:p>
        </p:txBody>
      </p:sp>
    </p:spTree>
    <p:extLst>
      <p:ext uri="{BB962C8B-B14F-4D97-AF65-F5344CB8AC3E}">
        <p14:creationId xmlns:p14="http://schemas.microsoft.com/office/powerpoint/2010/main" val="3528698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err="1" smtClean="0">
                <a:solidFill>
                  <a:srgbClr val="00B050"/>
                </a:solidFill>
              </a:rPr>
              <a:t>Enhance</a:t>
            </a:r>
            <a:r>
              <a:rPr lang="tr-TR" b="1" dirty="0" smtClean="0">
                <a:solidFill>
                  <a:srgbClr val="00B050"/>
                </a:solidFill>
              </a:rPr>
              <a:t> </a:t>
            </a:r>
            <a:r>
              <a:rPr lang="tr-TR" b="1" dirty="0" err="1" smtClean="0">
                <a:solidFill>
                  <a:srgbClr val="00B050"/>
                </a:solidFill>
              </a:rPr>
              <a:t>Social</a:t>
            </a:r>
            <a:r>
              <a:rPr lang="tr-TR" b="1" dirty="0" smtClean="0">
                <a:solidFill>
                  <a:srgbClr val="00B050"/>
                </a:solidFill>
              </a:rPr>
              <a:t> </a:t>
            </a:r>
            <a:r>
              <a:rPr lang="tr-TR" b="1" dirty="0" err="1" smtClean="0">
                <a:solidFill>
                  <a:srgbClr val="00B050"/>
                </a:solidFill>
              </a:rPr>
              <a:t>Responsibilty</a:t>
            </a:r>
            <a:r>
              <a:rPr lang="tr-TR" b="1" dirty="0" smtClean="0">
                <a:solidFill>
                  <a:srgbClr val="00B050"/>
                </a:solidFill>
              </a:rPr>
              <a:t> in </a:t>
            </a:r>
            <a:br>
              <a:rPr lang="tr-TR" b="1" dirty="0" smtClean="0">
                <a:solidFill>
                  <a:srgbClr val="00B050"/>
                </a:solidFill>
              </a:rPr>
            </a:br>
            <a:r>
              <a:rPr lang="tr-TR" b="1" dirty="0" err="1" smtClean="0">
                <a:solidFill>
                  <a:srgbClr val="00B050"/>
                </a:solidFill>
              </a:rPr>
              <a:t>Islamic</a:t>
            </a:r>
            <a:r>
              <a:rPr lang="tr-TR" b="1" dirty="0" smtClean="0">
                <a:solidFill>
                  <a:srgbClr val="00B050"/>
                </a:solidFill>
              </a:rPr>
              <a:t> </a:t>
            </a:r>
            <a:r>
              <a:rPr lang="tr-TR" b="1" dirty="0" err="1" smtClean="0">
                <a:solidFill>
                  <a:srgbClr val="00B050"/>
                </a:solidFill>
              </a:rPr>
              <a:t>Banks</a:t>
            </a:r>
            <a:endParaRPr lang="tr-TR" b="1" dirty="0">
              <a:solidFill>
                <a:srgbClr val="00B050"/>
              </a:solidFill>
            </a:endParaRPr>
          </a:p>
        </p:txBody>
      </p:sp>
      <p:sp>
        <p:nvSpPr>
          <p:cNvPr id="3" name="Content Placeholder 2"/>
          <p:cNvSpPr>
            <a:spLocks noGrp="1"/>
          </p:cNvSpPr>
          <p:nvPr>
            <p:ph idx="1"/>
          </p:nvPr>
        </p:nvSpPr>
        <p:spPr/>
        <p:txBody>
          <a:bodyPr/>
          <a:lstStyle/>
          <a:p>
            <a:r>
              <a:rPr lang="tr-TR" dirty="0" smtClean="0"/>
              <a:t>Set </a:t>
            </a:r>
            <a:r>
              <a:rPr lang="tr-TR" dirty="0" err="1" smtClean="0"/>
              <a:t>environmentally</a:t>
            </a:r>
            <a:r>
              <a:rPr lang="tr-TR" dirty="0" smtClean="0"/>
              <a:t> </a:t>
            </a:r>
            <a:r>
              <a:rPr lang="tr-TR" dirty="0" err="1" smtClean="0"/>
              <a:t>friendly</a:t>
            </a:r>
            <a:r>
              <a:rPr lang="tr-TR" dirty="0" smtClean="0"/>
              <a:t> </a:t>
            </a:r>
            <a:r>
              <a:rPr lang="tr-TR" dirty="0" err="1" smtClean="0"/>
              <a:t>policies</a:t>
            </a:r>
            <a:r>
              <a:rPr lang="tr-TR" dirty="0" smtClean="0"/>
              <a:t>, </a:t>
            </a:r>
            <a:r>
              <a:rPr lang="tr-TR" dirty="0" err="1" smtClean="0"/>
              <a:t>procedures</a:t>
            </a:r>
            <a:r>
              <a:rPr lang="tr-TR" dirty="0" smtClean="0"/>
              <a:t> </a:t>
            </a:r>
            <a:r>
              <a:rPr lang="tr-TR" dirty="0" err="1" smtClean="0"/>
              <a:t>and</a:t>
            </a:r>
            <a:r>
              <a:rPr lang="tr-TR" dirty="0" smtClean="0"/>
              <a:t> Business </a:t>
            </a:r>
            <a:r>
              <a:rPr lang="tr-TR" dirty="0" err="1" smtClean="0"/>
              <a:t>Practices</a:t>
            </a:r>
            <a:endParaRPr lang="tr-TR" dirty="0" smtClean="0"/>
          </a:p>
          <a:p>
            <a:r>
              <a:rPr lang="tr-TR" dirty="0" err="1" smtClean="0"/>
              <a:t>Monitor</a:t>
            </a:r>
            <a:r>
              <a:rPr lang="tr-TR" dirty="0" smtClean="0"/>
              <a:t> </a:t>
            </a:r>
            <a:r>
              <a:rPr lang="tr-TR" dirty="0" err="1" smtClean="0"/>
              <a:t>customers</a:t>
            </a:r>
            <a:r>
              <a:rPr lang="tr-TR" dirty="0" smtClean="0"/>
              <a:t> </a:t>
            </a:r>
            <a:r>
              <a:rPr lang="tr-TR" dirty="0" err="1" smtClean="0"/>
              <a:t>compliance</a:t>
            </a:r>
            <a:r>
              <a:rPr lang="tr-TR" dirty="0" smtClean="0"/>
              <a:t> </a:t>
            </a:r>
            <a:r>
              <a:rPr lang="tr-TR" dirty="0" err="1" smtClean="0"/>
              <a:t>with</a:t>
            </a:r>
            <a:r>
              <a:rPr lang="tr-TR" dirty="0" smtClean="0"/>
              <a:t> </a:t>
            </a:r>
            <a:r>
              <a:rPr lang="tr-TR" dirty="0" err="1" smtClean="0"/>
              <a:t>environmental</a:t>
            </a:r>
            <a:r>
              <a:rPr lang="tr-TR" dirty="0" smtClean="0"/>
              <a:t> </a:t>
            </a:r>
            <a:r>
              <a:rPr lang="tr-TR" dirty="0" err="1" smtClean="0"/>
              <a:t>standards</a:t>
            </a:r>
            <a:endParaRPr lang="tr-TR" dirty="0" smtClean="0"/>
          </a:p>
          <a:p>
            <a:r>
              <a:rPr lang="tr-TR" dirty="0" err="1" smtClean="0"/>
              <a:t>Support</a:t>
            </a:r>
            <a:r>
              <a:rPr lang="tr-TR" dirty="0" smtClean="0"/>
              <a:t> </a:t>
            </a:r>
            <a:r>
              <a:rPr lang="tr-TR" dirty="0" err="1" smtClean="0"/>
              <a:t>phlianthropic</a:t>
            </a:r>
            <a:r>
              <a:rPr lang="tr-TR" dirty="0" smtClean="0"/>
              <a:t> </a:t>
            </a:r>
            <a:r>
              <a:rPr lang="tr-TR" dirty="0" err="1" smtClean="0"/>
              <a:t>and</a:t>
            </a:r>
            <a:r>
              <a:rPr lang="tr-TR" dirty="0" smtClean="0"/>
              <a:t> </a:t>
            </a:r>
            <a:r>
              <a:rPr lang="tr-TR" dirty="0" err="1" smtClean="0"/>
              <a:t>social</a:t>
            </a:r>
            <a:r>
              <a:rPr lang="tr-TR" dirty="0" smtClean="0"/>
              <a:t> </a:t>
            </a:r>
            <a:r>
              <a:rPr lang="tr-TR" dirty="0" err="1" smtClean="0"/>
              <a:t>programmes</a:t>
            </a:r>
            <a:endParaRPr lang="tr-TR" dirty="0" smtClean="0"/>
          </a:p>
          <a:p>
            <a:r>
              <a:rPr lang="tr-TR" dirty="0" err="1" smtClean="0"/>
              <a:t>Observe</a:t>
            </a:r>
            <a:r>
              <a:rPr lang="tr-TR" dirty="0" smtClean="0"/>
              <a:t> </a:t>
            </a:r>
            <a:r>
              <a:rPr lang="tr-TR" dirty="0" err="1" smtClean="0"/>
              <a:t>and</a:t>
            </a:r>
            <a:r>
              <a:rPr lang="tr-TR" dirty="0" smtClean="0"/>
              <a:t> </a:t>
            </a:r>
            <a:r>
              <a:rPr lang="tr-TR" dirty="0" err="1" smtClean="0"/>
              <a:t>care</a:t>
            </a:r>
            <a:r>
              <a:rPr lang="tr-TR" dirty="0" smtClean="0"/>
              <a:t> </a:t>
            </a:r>
            <a:r>
              <a:rPr lang="tr-TR" dirty="0" err="1" smtClean="0"/>
              <a:t>impact</a:t>
            </a:r>
            <a:r>
              <a:rPr lang="tr-TR" dirty="0" smtClean="0"/>
              <a:t> of </a:t>
            </a:r>
            <a:r>
              <a:rPr lang="tr-TR" dirty="0" err="1" smtClean="0"/>
              <a:t>environmental</a:t>
            </a:r>
            <a:r>
              <a:rPr lang="tr-TR" dirty="0" smtClean="0"/>
              <a:t> </a:t>
            </a:r>
            <a:r>
              <a:rPr lang="tr-TR" dirty="0" err="1" smtClean="0"/>
              <a:t>and</a:t>
            </a:r>
            <a:r>
              <a:rPr lang="tr-TR" dirty="0" smtClean="0"/>
              <a:t> </a:t>
            </a:r>
            <a:r>
              <a:rPr lang="tr-TR" dirty="0" err="1" smtClean="0"/>
              <a:t>social</a:t>
            </a:r>
            <a:r>
              <a:rPr lang="tr-TR" dirty="0" smtClean="0"/>
              <a:t> </a:t>
            </a:r>
            <a:r>
              <a:rPr lang="tr-TR" dirty="0" err="1" smtClean="0"/>
              <a:t>activities</a:t>
            </a:r>
            <a:endParaRPr lang="tr-TR" dirty="0"/>
          </a:p>
        </p:txBody>
      </p:sp>
    </p:spTree>
    <p:extLst>
      <p:ext uri="{BB962C8B-B14F-4D97-AF65-F5344CB8AC3E}">
        <p14:creationId xmlns:p14="http://schemas.microsoft.com/office/powerpoint/2010/main" val="206795335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CONCLUSION</a:t>
            </a:r>
            <a:endParaRPr lang="tr-TR" dirty="0"/>
          </a:p>
        </p:txBody>
      </p:sp>
      <p:sp>
        <p:nvSpPr>
          <p:cNvPr id="3" name="Content Placeholder 2"/>
          <p:cNvSpPr>
            <a:spLocks noGrp="1"/>
          </p:cNvSpPr>
          <p:nvPr>
            <p:ph idx="1"/>
          </p:nvPr>
        </p:nvSpPr>
        <p:spPr/>
        <p:txBody>
          <a:bodyPr/>
          <a:lstStyle/>
          <a:p>
            <a:pPr algn="ctr"/>
            <a:r>
              <a:rPr lang="tr-TR" sz="4000" b="1" dirty="0" err="1" smtClean="0">
                <a:solidFill>
                  <a:srgbClr val="92D050"/>
                </a:solidFill>
              </a:rPr>
              <a:t>Wisdom</a:t>
            </a:r>
            <a:r>
              <a:rPr lang="tr-TR" sz="4000" b="1" dirty="0" smtClean="0">
                <a:solidFill>
                  <a:srgbClr val="92D050"/>
                </a:solidFill>
              </a:rPr>
              <a:t> is </a:t>
            </a:r>
            <a:r>
              <a:rPr lang="tr-TR" sz="4000" b="1" dirty="0" err="1" smtClean="0">
                <a:solidFill>
                  <a:srgbClr val="92D050"/>
                </a:solidFill>
              </a:rPr>
              <a:t>common</a:t>
            </a:r>
            <a:r>
              <a:rPr lang="tr-TR" sz="4000" b="1" dirty="0" smtClean="0">
                <a:solidFill>
                  <a:srgbClr val="92D050"/>
                </a:solidFill>
              </a:rPr>
              <a:t> </a:t>
            </a:r>
            <a:r>
              <a:rPr lang="tr-TR" sz="4000" b="1" dirty="0" err="1" smtClean="0">
                <a:solidFill>
                  <a:srgbClr val="92D050"/>
                </a:solidFill>
              </a:rPr>
              <a:t>for</a:t>
            </a:r>
            <a:r>
              <a:rPr lang="tr-TR" sz="4000" b="1" dirty="0" smtClean="0">
                <a:solidFill>
                  <a:srgbClr val="92D050"/>
                </a:solidFill>
              </a:rPr>
              <a:t> </a:t>
            </a:r>
            <a:r>
              <a:rPr lang="tr-TR" sz="4000" b="1" dirty="0" err="1" smtClean="0">
                <a:solidFill>
                  <a:srgbClr val="92D050"/>
                </a:solidFill>
              </a:rPr>
              <a:t>all</a:t>
            </a:r>
            <a:r>
              <a:rPr lang="tr-TR" sz="4000" b="1" dirty="0" smtClean="0">
                <a:solidFill>
                  <a:srgbClr val="92D050"/>
                </a:solidFill>
              </a:rPr>
              <a:t> </a:t>
            </a:r>
            <a:r>
              <a:rPr lang="tr-TR" sz="4000" b="1" dirty="0" err="1" smtClean="0">
                <a:solidFill>
                  <a:srgbClr val="92D050"/>
                </a:solidFill>
              </a:rPr>
              <a:t>humanity</a:t>
            </a:r>
            <a:r>
              <a:rPr lang="tr-TR" sz="4000" b="1" dirty="0" smtClean="0">
                <a:solidFill>
                  <a:srgbClr val="92D050"/>
                </a:solidFill>
              </a:rPr>
              <a:t>,</a:t>
            </a:r>
          </a:p>
          <a:p>
            <a:pPr algn="ctr"/>
            <a:r>
              <a:rPr lang="tr-TR" b="1" i="1" dirty="0" err="1" smtClean="0">
                <a:solidFill>
                  <a:srgbClr val="7030A0"/>
                </a:solidFill>
              </a:rPr>
              <a:t>Merits</a:t>
            </a:r>
            <a:r>
              <a:rPr lang="tr-TR" b="1" i="1" dirty="0" smtClean="0">
                <a:solidFill>
                  <a:srgbClr val="7030A0"/>
                </a:solidFill>
              </a:rPr>
              <a:t> of </a:t>
            </a:r>
            <a:r>
              <a:rPr lang="tr-TR" b="1" i="1" dirty="0" err="1" smtClean="0">
                <a:solidFill>
                  <a:srgbClr val="7030A0"/>
                </a:solidFill>
              </a:rPr>
              <a:t>conventional</a:t>
            </a:r>
            <a:r>
              <a:rPr lang="tr-TR" b="1" i="1" dirty="0" smtClean="0">
                <a:solidFill>
                  <a:srgbClr val="7030A0"/>
                </a:solidFill>
              </a:rPr>
              <a:t> </a:t>
            </a:r>
            <a:r>
              <a:rPr lang="tr-TR" b="1" i="1" dirty="0" err="1" smtClean="0">
                <a:solidFill>
                  <a:srgbClr val="7030A0"/>
                </a:solidFill>
              </a:rPr>
              <a:t>finance</a:t>
            </a:r>
            <a:r>
              <a:rPr lang="tr-TR" b="1" i="1" dirty="0" smtClean="0">
                <a:solidFill>
                  <a:srgbClr val="7030A0"/>
                </a:solidFill>
              </a:rPr>
              <a:t> </a:t>
            </a:r>
            <a:r>
              <a:rPr lang="tr-TR" b="1" i="1" dirty="0" err="1" smtClean="0">
                <a:solidFill>
                  <a:srgbClr val="7030A0"/>
                </a:solidFill>
              </a:rPr>
              <a:t>and</a:t>
            </a:r>
            <a:r>
              <a:rPr lang="tr-TR" b="1" i="1" dirty="0" smtClean="0">
                <a:solidFill>
                  <a:srgbClr val="7030A0"/>
                </a:solidFill>
              </a:rPr>
              <a:t> </a:t>
            </a:r>
            <a:r>
              <a:rPr lang="tr-TR" b="1" i="1" dirty="0" err="1" smtClean="0">
                <a:solidFill>
                  <a:srgbClr val="7030A0"/>
                </a:solidFill>
              </a:rPr>
              <a:t>business</a:t>
            </a:r>
            <a:r>
              <a:rPr lang="tr-TR" b="1" i="1" dirty="0" smtClean="0">
                <a:solidFill>
                  <a:srgbClr val="7030A0"/>
                </a:solidFill>
              </a:rPr>
              <a:t> as </a:t>
            </a:r>
            <a:r>
              <a:rPr lang="tr-TR" b="1" i="1" dirty="0" err="1" smtClean="0">
                <a:solidFill>
                  <a:srgbClr val="7030A0"/>
                </a:solidFill>
              </a:rPr>
              <a:t>caring</a:t>
            </a:r>
            <a:r>
              <a:rPr lang="tr-TR" b="1" i="1" dirty="0" smtClean="0">
                <a:solidFill>
                  <a:srgbClr val="7030A0"/>
                </a:solidFill>
              </a:rPr>
              <a:t> </a:t>
            </a:r>
            <a:r>
              <a:rPr lang="tr-TR" b="1" i="1" dirty="0" err="1" smtClean="0">
                <a:solidFill>
                  <a:srgbClr val="7030A0"/>
                </a:solidFill>
              </a:rPr>
              <a:t>environment</a:t>
            </a:r>
            <a:r>
              <a:rPr lang="tr-TR" b="1" i="1" dirty="0" smtClean="0">
                <a:solidFill>
                  <a:srgbClr val="7030A0"/>
                </a:solidFill>
              </a:rPr>
              <a:t> </a:t>
            </a:r>
            <a:r>
              <a:rPr lang="tr-TR" b="1" i="1" dirty="0" err="1" smtClean="0">
                <a:solidFill>
                  <a:srgbClr val="7030A0"/>
                </a:solidFill>
              </a:rPr>
              <a:t>and</a:t>
            </a:r>
            <a:r>
              <a:rPr lang="tr-TR" b="1" i="1" dirty="0" smtClean="0">
                <a:solidFill>
                  <a:srgbClr val="7030A0"/>
                </a:solidFill>
              </a:rPr>
              <a:t> </a:t>
            </a:r>
            <a:r>
              <a:rPr lang="tr-TR" b="1" i="1" dirty="0" err="1" smtClean="0">
                <a:solidFill>
                  <a:srgbClr val="7030A0"/>
                </a:solidFill>
              </a:rPr>
              <a:t>being</a:t>
            </a:r>
            <a:r>
              <a:rPr lang="tr-TR" b="1" i="1" dirty="0" smtClean="0">
                <a:solidFill>
                  <a:srgbClr val="7030A0"/>
                </a:solidFill>
              </a:rPr>
              <a:t> </a:t>
            </a:r>
            <a:r>
              <a:rPr lang="tr-TR" b="1" i="1" dirty="0" err="1" smtClean="0">
                <a:solidFill>
                  <a:srgbClr val="7030A0"/>
                </a:solidFill>
              </a:rPr>
              <a:t>socially</a:t>
            </a:r>
            <a:r>
              <a:rPr lang="tr-TR" b="1" i="1" dirty="0" smtClean="0">
                <a:solidFill>
                  <a:srgbClr val="7030A0"/>
                </a:solidFill>
              </a:rPr>
              <a:t> </a:t>
            </a:r>
            <a:r>
              <a:rPr lang="tr-TR" b="1" i="1" dirty="0" err="1" smtClean="0">
                <a:solidFill>
                  <a:srgbClr val="7030A0"/>
                </a:solidFill>
              </a:rPr>
              <a:t>responsible</a:t>
            </a:r>
            <a:r>
              <a:rPr lang="tr-TR" b="1" i="1" dirty="0" smtClean="0">
                <a:solidFill>
                  <a:srgbClr val="7030A0"/>
                </a:solidFill>
              </a:rPr>
              <a:t> is </a:t>
            </a:r>
            <a:r>
              <a:rPr lang="tr-TR" b="1" i="1" dirty="0" err="1" smtClean="0">
                <a:solidFill>
                  <a:srgbClr val="7030A0"/>
                </a:solidFill>
              </a:rPr>
              <a:t>also</a:t>
            </a:r>
            <a:r>
              <a:rPr lang="tr-TR" b="1" i="1" dirty="0" smtClean="0">
                <a:solidFill>
                  <a:srgbClr val="7030A0"/>
                </a:solidFill>
              </a:rPr>
              <a:t> </a:t>
            </a:r>
            <a:r>
              <a:rPr lang="tr-TR" b="1" i="1" dirty="0" err="1" smtClean="0">
                <a:solidFill>
                  <a:srgbClr val="7030A0"/>
                </a:solidFill>
              </a:rPr>
              <a:t>virtue</a:t>
            </a:r>
            <a:r>
              <a:rPr lang="tr-TR" b="1" i="1" dirty="0" smtClean="0">
                <a:solidFill>
                  <a:srgbClr val="7030A0"/>
                </a:solidFill>
              </a:rPr>
              <a:t> of </a:t>
            </a:r>
            <a:r>
              <a:rPr lang="tr-TR" b="1" i="1" dirty="0" err="1" smtClean="0">
                <a:solidFill>
                  <a:srgbClr val="7030A0"/>
                </a:solidFill>
              </a:rPr>
              <a:t>Islamic</a:t>
            </a:r>
            <a:r>
              <a:rPr lang="tr-TR" b="1" i="1" dirty="0" smtClean="0">
                <a:solidFill>
                  <a:srgbClr val="7030A0"/>
                </a:solidFill>
              </a:rPr>
              <a:t> </a:t>
            </a:r>
            <a:r>
              <a:rPr lang="tr-TR" b="1" i="1" dirty="0" err="1" smtClean="0">
                <a:solidFill>
                  <a:srgbClr val="7030A0"/>
                </a:solidFill>
              </a:rPr>
              <a:t>Banking</a:t>
            </a:r>
            <a:r>
              <a:rPr lang="tr-TR" b="1" i="1" dirty="0" smtClean="0">
                <a:solidFill>
                  <a:srgbClr val="7030A0"/>
                </a:solidFill>
              </a:rPr>
              <a:t> </a:t>
            </a:r>
            <a:r>
              <a:rPr lang="tr-TR" b="1" i="1" dirty="0" err="1" smtClean="0">
                <a:solidFill>
                  <a:srgbClr val="7030A0"/>
                </a:solidFill>
              </a:rPr>
              <a:t>and</a:t>
            </a:r>
            <a:r>
              <a:rPr lang="tr-TR" b="1" i="1" dirty="0" smtClean="0">
                <a:solidFill>
                  <a:srgbClr val="7030A0"/>
                </a:solidFill>
              </a:rPr>
              <a:t> Finance</a:t>
            </a:r>
            <a:endParaRPr lang="tr-TR" b="1" i="1" dirty="0">
              <a:solidFill>
                <a:srgbClr val="7030A0"/>
              </a:solidFill>
            </a:endParaRPr>
          </a:p>
        </p:txBody>
      </p:sp>
    </p:spTree>
    <p:extLst>
      <p:ext uri="{BB962C8B-B14F-4D97-AF65-F5344CB8AC3E}">
        <p14:creationId xmlns:p14="http://schemas.microsoft.com/office/powerpoint/2010/main" val="95096308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tr-TR" dirty="0" err="1" smtClean="0"/>
              <a:t>Thanks</a:t>
            </a:r>
            <a:r>
              <a:rPr lang="tr-TR" dirty="0" smtClean="0"/>
              <a:t> ….</a:t>
            </a:r>
            <a:endParaRPr lang="tr-TR" dirty="0"/>
          </a:p>
        </p:txBody>
      </p:sp>
      <p:sp>
        <p:nvSpPr>
          <p:cNvPr id="5" name="Subtitle 4"/>
          <p:cNvSpPr>
            <a:spLocks noGrp="1"/>
          </p:cNvSpPr>
          <p:nvPr>
            <p:ph type="subTitle" idx="1"/>
          </p:nvPr>
        </p:nvSpPr>
        <p:spPr/>
        <p:txBody>
          <a:bodyPr/>
          <a:lstStyle/>
          <a:p>
            <a:endParaRPr lang="tr-TR" dirty="0" smtClean="0"/>
          </a:p>
          <a:p>
            <a:r>
              <a:rPr lang="tr-TR" dirty="0" smtClean="0">
                <a:hlinkClick r:id="rId2"/>
              </a:rPr>
              <a:t>sensoynecdet@gmail.com</a:t>
            </a:r>
            <a:endParaRPr lang="tr-TR" dirty="0" smtClean="0"/>
          </a:p>
          <a:p>
            <a:r>
              <a:rPr lang="tr-TR" dirty="0" smtClean="0"/>
              <a:t>Necdetsensoy.Academia.edu</a:t>
            </a:r>
            <a:endParaRPr lang="tr-TR" dirty="0"/>
          </a:p>
        </p:txBody>
      </p:sp>
    </p:spTree>
    <p:extLst>
      <p:ext uri="{BB962C8B-B14F-4D97-AF65-F5344CB8AC3E}">
        <p14:creationId xmlns:p14="http://schemas.microsoft.com/office/powerpoint/2010/main" val="23067960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b="1" dirty="0" smtClean="0">
                <a:solidFill>
                  <a:srgbClr val="C00000"/>
                </a:solidFill>
              </a:rPr>
              <a:t>FINANCE – </a:t>
            </a:r>
            <a:r>
              <a:rPr lang="tr-TR" b="1" dirty="0" err="1" smtClean="0">
                <a:solidFill>
                  <a:srgbClr val="C00000"/>
                </a:solidFill>
              </a:rPr>
              <a:t>Evolution</a:t>
            </a:r>
            <a:endParaRPr lang="tr-TR" b="1" dirty="0">
              <a:solidFill>
                <a:srgbClr val="C00000"/>
              </a:solidFill>
            </a:endParaRPr>
          </a:p>
        </p:txBody>
      </p:sp>
      <p:sp>
        <p:nvSpPr>
          <p:cNvPr id="5" name="Content Placeholder 4"/>
          <p:cNvSpPr>
            <a:spLocks noGrp="1"/>
          </p:cNvSpPr>
          <p:nvPr>
            <p:ph sz="half" idx="1"/>
          </p:nvPr>
        </p:nvSpPr>
        <p:spPr/>
        <p:txBody>
          <a:bodyPr>
            <a:normAutofit lnSpcReduction="10000"/>
          </a:bodyPr>
          <a:lstStyle/>
          <a:p>
            <a:pPr marL="0" indent="0">
              <a:buNone/>
            </a:pPr>
            <a:r>
              <a:rPr lang="tr-TR" b="1" i="1" u="sng" dirty="0" err="1" smtClean="0">
                <a:solidFill>
                  <a:srgbClr val="002060"/>
                </a:solidFill>
              </a:rPr>
              <a:t>Capitalism</a:t>
            </a:r>
            <a:endParaRPr lang="tr-TR" b="1" i="1" u="sng" dirty="0" smtClean="0">
              <a:solidFill>
                <a:srgbClr val="002060"/>
              </a:solidFill>
            </a:endParaRPr>
          </a:p>
          <a:p>
            <a:r>
              <a:rPr lang="tr-TR" b="1" dirty="0" smtClean="0">
                <a:solidFill>
                  <a:srgbClr val="002060"/>
                </a:solidFill>
              </a:rPr>
              <a:t>Wild </a:t>
            </a:r>
            <a:r>
              <a:rPr lang="tr-TR" b="1" dirty="0" err="1" smtClean="0">
                <a:solidFill>
                  <a:srgbClr val="002060"/>
                </a:solidFill>
              </a:rPr>
              <a:t>Capitalism</a:t>
            </a:r>
            <a:endParaRPr lang="tr-TR" b="1" dirty="0" smtClean="0">
              <a:solidFill>
                <a:srgbClr val="002060"/>
              </a:solidFill>
            </a:endParaRPr>
          </a:p>
          <a:p>
            <a:r>
              <a:rPr lang="tr-TR" b="1" dirty="0" smtClean="0">
                <a:solidFill>
                  <a:srgbClr val="002060"/>
                </a:solidFill>
              </a:rPr>
              <a:t>Moral </a:t>
            </a:r>
            <a:r>
              <a:rPr lang="tr-TR" b="1" dirty="0" err="1" smtClean="0">
                <a:solidFill>
                  <a:srgbClr val="002060"/>
                </a:solidFill>
              </a:rPr>
              <a:t>Capitalism</a:t>
            </a:r>
            <a:endParaRPr lang="tr-TR" b="1" dirty="0" smtClean="0">
              <a:solidFill>
                <a:srgbClr val="002060"/>
              </a:solidFill>
            </a:endParaRPr>
          </a:p>
          <a:p>
            <a:r>
              <a:rPr lang="tr-TR" b="1" dirty="0" err="1" smtClean="0">
                <a:solidFill>
                  <a:srgbClr val="002060"/>
                </a:solidFill>
              </a:rPr>
              <a:t>Ethical</a:t>
            </a:r>
            <a:r>
              <a:rPr lang="tr-TR" b="1" dirty="0" smtClean="0">
                <a:solidFill>
                  <a:srgbClr val="002060"/>
                </a:solidFill>
              </a:rPr>
              <a:t> Finance</a:t>
            </a:r>
          </a:p>
          <a:p>
            <a:r>
              <a:rPr lang="tr-TR" b="1" dirty="0" err="1" smtClean="0">
                <a:solidFill>
                  <a:srgbClr val="002060"/>
                </a:solidFill>
              </a:rPr>
              <a:t>Green</a:t>
            </a:r>
            <a:r>
              <a:rPr lang="tr-TR" b="1" dirty="0" smtClean="0">
                <a:solidFill>
                  <a:srgbClr val="002060"/>
                </a:solidFill>
              </a:rPr>
              <a:t> Finance</a:t>
            </a:r>
            <a:endParaRPr lang="tr-TR" b="1" dirty="0">
              <a:solidFill>
                <a:srgbClr val="002060"/>
              </a:solidFill>
            </a:endParaRPr>
          </a:p>
        </p:txBody>
      </p:sp>
      <p:sp>
        <p:nvSpPr>
          <p:cNvPr id="6" name="Content Placeholder 5"/>
          <p:cNvSpPr>
            <a:spLocks noGrp="1"/>
          </p:cNvSpPr>
          <p:nvPr>
            <p:ph sz="half" idx="2"/>
          </p:nvPr>
        </p:nvSpPr>
        <p:spPr/>
        <p:txBody>
          <a:bodyPr>
            <a:normAutofit lnSpcReduction="10000"/>
          </a:bodyPr>
          <a:lstStyle/>
          <a:p>
            <a:pPr marL="0" indent="0">
              <a:buNone/>
            </a:pPr>
            <a:r>
              <a:rPr lang="tr-TR" b="1" i="1" u="sng" dirty="0" err="1" smtClean="0">
                <a:solidFill>
                  <a:srgbClr val="00B050"/>
                </a:solidFill>
              </a:rPr>
              <a:t>Islamic</a:t>
            </a:r>
            <a:r>
              <a:rPr lang="tr-TR" b="1" i="1" u="sng" dirty="0" smtClean="0">
                <a:solidFill>
                  <a:srgbClr val="00B050"/>
                </a:solidFill>
              </a:rPr>
              <a:t> </a:t>
            </a:r>
            <a:r>
              <a:rPr lang="tr-TR" b="1" i="1" u="sng" dirty="0" err="1" smtClean="0">
                <a:solidFill>
                  <a:srgbClr val="00B050"/>
                </a:solidFill>
              </a:rPr>
              <a:t>Economics</a:t>
            </a:r>
            <a:r>
              <a:rPr lang="tr-TR" b="1" i="1" u="sng" dirty="0" smtClean="0">
                <a:solidFill>
                  <a:srgbClr val="00B050"/>
                </a:solidFill>
              </a:rPr>
              <a:t> </a:t>
            </a:r>
            <a:r>
              <a:rPr lang="tr-TR" b="1" i="1" u="sng" dirty="0" err="1" smtClean="0">
                <a:solidFill>
                  <a:srgbClr val="00B050"/>
                </a:solidFill>
              </a:rPr>
              <a:t>and</a:t>
            </a:r>
            <a:r>
              <a:rPr lang="tr-TR" b="1" i="1" u="sng" dirty="0" smtClean="0">
                <a:solidFill>
                  <a:srgbClr val="00B050"/>
                </a:solidFill>
              </a:rPr>
              <a:t> Finance</a:t>
            </a:r>
          </a:p>
          <a:p>
            <a:r>
              <a:rPr lang="tr-TR" b="1" dirty="0" err="1" smtClean="0">
                <a:solidFill>
                  <a:srgbClr val="C00000"/>
                </a:solidFill>
              </a:rPr>
              <a:t>Elimination</a:t>
            </a:r>
            <a:r>
              <a:rPr lang="tr-TR" b="1" dirty="0" smtClean="0">
                <a:solidFill>
                  <a:srgbClr val="C00000"/>
                </a:solidFill>
              </a:rPr>
              <a:t> of </a:t>
            </a:r>
            <a:r>
              <a:rPr lang="tr-TR" b="1" dirty="0" err="1" smtClean="0">
                <a:solidFill>
                  <a:srgbClr val="C00000"/>
                </a:solidFill>
              </a:rPr>
              <a:t>Riba</a:t>
            </a:r>
            <a:endParaRPr lang="tr-TR" b="1" dirty="0" smtClean="0">
              <a:solidFill>
                <a:srgbClr val="C00000"/>
              </a:solidFill>
            </a:endParaRPr>
          </a:p>
          <a:p>
            <a:r>
              <a:rPr lang="tr-TR" b="1" dirty="0" err="1" smtClean="0">
                <a:solidFill>
                  <a:srgbClr val="C00000"/>
                </a:solidFill>
              </a:rPr>
              <a:t>Refrain</a:t>
            </a:r>
            <a:r>
              <a:rPr lang="tr-TR" b="1" dirty="0" smtClean="0">
                <a:solidFill>
                  <a:srgbClr val="C00000"/>
                </a:solidFill>
              </a:rPr>
              <a:t> </a:t>
            </a:r>
            <a:r>
              <a:rPr lang="tr-TR" b="1" dirty="0" err="1" smtClean="0">
                <a:solidFill>
                  <a:srgbClr val="C00000"/>
                </a:solidFill>
              </a:rPr>
              <a:t>from</a:t>
            </a:r>
            <a:r>
              <a:rPr lang="tr-TR" b="1" dirty="0" smtClean="0">
                <a:solidFill>
                  <a:srgbClr val="C00000"/>
                </a:solidFill>
              </a:rPr>
              <a:t> </a:t>
            </a:r>
            <a:r>
              <a:rPr lang="tr-TR" b="1" dirty="0" err="1" smtClean="0">
                <a:solidFill>
                  <a:srgbClr val="C00000"/>
                </a:solidFill>
              </a:rPr>
              <a:t>non-halal</a:t>
            </a:r>
            <a:r>
              <a:rPr lang="tr-TR" b="1" dirty="0" smtClean="0">
                <a:solidFill>
                  <a:srgbClr val="C00000"/>
                </a:solidFill>
              </a:rPr>
              <a:t> </a:t>
            </a:r>
            <a:r>
              <a:rPr lang="tr-TR" b="1" dirty="0" err="1" smtClean="0">
                <a:solidFill>
                  <a:srgbClr val="C00000"/>
                </a:solidFill>
              </a:rPr>
              <a:t>business</a:t>
            </a:r>
            <a:endParaRPr lang="tr-TR" b="1" dirty="0" smtClean="0">
              <a:solidFill>
                <a:srgbClr val="C00000"/>
              </a:solidFill>
            </a:endParaRPr>
          </a:p>
          <a:p>
            <a:r>
              <a:rPr lang="tr-TR" sz="3200" b="1" dirty="0" err="1" smtClean="0">
                <a:solidFill>
                  <a:srgbClr val="00B050"/>
                </a:solidFill>
              </a:rPr>
              <a:t>Sensivity</a:t>
            </a:r>
            <a:r>
              <a:rPr lang="tr-TR" sz="3200" b="1" dirty="0" smtClean="0">
                <a:solidFill>
                  <a:srgbClr val="00B050"/>
                </a:solidFill>
              </a:rPr>
              <a:t> </a:t>
            </a:r>
            <a:r>
              <a:rPr lang="tr-TR" sz="3200" b="1" dirty="0" err="1" smtClean="0">
                <a:solidFill>
                  <a:srgbClr val="00B050"/>
                </a:solidFill>
              </a:rPr>
              <a:t>to</a:t>
            </a:r>
            <a:r>
              <a:rPr lang="tr-TR" sz="3200" b="1" dirty="0" smtClean="0">
                <a:solidFill>
                  <a:srgbClr val="00B050"/>
                </a:solidFill>
              </a:rPr>
              <a:t> </a:t>
            </a:r>
            <a:r>
              <a:rPr lang="tr-TR" sz="3200" b="1" dirty="0" err="1" smtClean="0">
                <a:solidFill>
                  <a:srgbClr val="00B050"/>
                </a:solidFill>
              </a:rPr>
              <a:t>environment</a:t>
            </a:r>
            <a:endParaRPr lang="tr-TR" sz="3200" b="1" dirty="0" smtClean="0">
              <a:solidFill>
                <a:srgbClr val="00B050"/>
              </a:solidFill>
            </a:endParaRPr>
          </a:p>
          <a:p>
            <a:r>
              <a:rPr lang="tr-TR" sz="3200" b="1" dirty="0" err="1" smtClean="0">
                <a:solidFill>
                  <a:srgbClr val="00B050"/>
                </a:solidFill>
              </a:rPr>
              <a:t>Respect</a:t>
            </a:r>
            <a:r>
              <a:rPr lang="tr-TR" sz="3200" b="1" dirty="0" smtClean="0">
                <a:solidFill>
                  <a:srgbClr val="00B050"/>
                </a:solidFill>
              </a:rPr>
              <a:t> </a:t>
            </a:r>
            <a:r>
              <a:rPr lang="tr-TR" sz="3200" b="1" dirty="0" err="1" smtClean="0">
                <a:solidFill>
                  <a:srgbClr val="00B050"/>
                </a:solidFill>
              </a:rPr>
              <a:t>to</a:t>
            </a:r>
            <a:r>
              <a:rPr lang="tr-TR" sz="3200" b="1" dirty="0" smtClean="0">
                <a:solidFill>
                  <a:srgbClr val="00B050"/>
                </a:solidFill>
              </a:rPr>
              <a:t> </a:t>
            </a:r>
            <a:r>
              <a:rPr lang="tr-TR" sz="3200" b="1" dirty="0" err="1" smtClean="0">
                <a:solidFill>
                  <a:srgbClr val="00B050"/>
                </a:solidFill>
              </a:rPr>
              <a:t>human</a:t>
            </a:r>
            <a:r>
              <a:rPr lang="tr-TR" sz="3200" b="1" dirty="0" smtClean="0">
                <a:solidFill>
                  <a:srgbClr val="00B050"/>
                </a:solidFill>
              </a:rPr>
              <a:t> </a:t>
            </a:r>
            <a:r>
              <a:rPr lang="tr-TR" sz="3200" b="1" dirty="0" err="1" smtClean="0">
                <a:solidFill>
                  <a:srgbClr val="00B050"/>
                </a:solidFill>
              </a:rPr>
              <a:t>resources</a:t>
            </a:r>
            <a:endParaRPr lang="tr-TR" sz="3200" b="1" dirty="0">
              <a:solidFill>
                <a:srgbClr val="00B050"/>
              </a:solidFill>
            </a:endParaRPr>
          </a:p>
        </p:txBody>
      </p:sp>
    </p:spTree>
    <p:extLst>
      <p:ext uri="{BB962C8B-B14F-4D97-AF65-F5344CB8AC3E}">
        <p14:creationId xmlns:p14="http://schemas.microsoft.com/office/powerpoint/2010/main" val="8673645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SELECTIVE INVESTORS &amp; </a:t>
            </a:r>
            <a:r>
              <a:rPr lang="tr-TR" dirty="0" err="1" smtClean="0"/>
              <a:t>Funds</a:t>
            </a:r>
            <a:endParaRPr lang="tr-TR" dirty="0"/>
          </a:p>
        </p:txBody>
      </p:sp>
      <p:sp>
        <p:nvSpPr>
          <p:cNvPr id="3" name="Content Placeholder 2"/>
          <p:cNvSpPr>
            <a:spLocks noGrp="1"/>
          </p:cNvSpPr>
          <p:nvPr>
            <p:ph sz="half" idx="1"/>
          </p:nvPr>
        </p:nvSpPr>
        <p:spPr/>
        <p:txBody>
          <a:bodyPr/>
          <a:lstStyle/>
          <a:p>
            <a:pPr marL="0" indent="0">
              <a:buNone/>
            </a:pPr>
            <a:r>
              <a:rPr lang="tr-TR" i="1" u="sng" dirty="0" err="1" smtClean="0"/>
              <a:t>Ethical</a:t>
            </a:r>
            <a:r>
              <a:rPr lang="tr-TR" i="1" u="sng" dirty="0" smtClean="0"/>
              <a:t> Finance in US</a:t>
            </a:r>
          </a:p>
          <a:p>
            <a:pPr marL="0" indent="0" algn="ctr">
              <a:buNone/>
            </a:pPr>
            <a:r>
              <a:rPr lang="tr-TR" dirty="0" err="1" smtClean="0"/>
              <a:t>Funds</a:t>
            </a:r>
            <a:r>
              <a:rPr lang="tr-TR" dirty="0" smtClean="0"/>
              <a:t> </a:t>
            </a:r>
            <a:r>
              <a:rPr lang="tr-TR" dirty="0" err="1" smtClean="0"/>
              <a:t>seeking</a:t>
            </a:r>
            <a:r>
              <a:rPr lang="tr-TR" dirty="0" smtClean="0"/>
              <a:t> ESG </a:t>
            </a:r>
            <a:r>
              <a:rPr lang="tr-TR" dirty="0" err="1" smtClean="0"/>
              <a:t>sensitive</a:t>
            </a:r>
            <a:r>
              <a:rPr lang="tr-TR" dirty="0" smtClean="0"/>
              <a:t>, </a:t>
            </a:r>
            <a:r>
              <a:rPr lang="tr-TR" dirty="0" err="1" smtClean="0"/>
              <a:t>socially</a:t>
            </a:r>
            <a:r>
              <a:rPr lang="tr-TR" dirty="0" smtClean="0"/>
              <a:t> </a:t>
            </a:r>
            <a:r>
              <a:rPr lang="tr-TR" dirty="0" err="1" smtClean="0"/>
              <a:t>resposible</a:t>
            </a:r>
            <a:r>
              <a:rPr lang="tr-TR" dirty="0" smtClean="0"/>
              <a:t> </a:t>
            </a:r>
            <a:r>
              <a:rPr lang="tr-TR" dirty="0" err="1" smtClean="0"/>
              <a:t>companies</a:t>
            </a:r>
            <a:endParaRPr lang="tr-TR" dirty="0" smtClean="0"/>
          </a:p>
          <a:p>
            <a:pPr marL="0" indent="0" algn="ctr">
              <a:buNone/>
            </a:pPr>
            <a:r>
              <a:rPr lang="tr-TR" dirty="0" err="1"/>
              <a:t>a</a:t>
            </a:r>
            <a:r>
              <a:rPr lang="tr-TR" dirty="0" err="1" smtClean="0"/>
              <a:t>re</a:t>
            </a:r>
            <a:r>
              <a:rPr lang="tr-TR" dirty="0" smtClean="0"/>
              <a:t> </a:t>
            </a:r>
            <a:r>
              <a:rPr lang="tr-TR" dirty="0" err="1" smtClean="0"/>
              <a:t>increasing</a:t>
            </a:r>
            <a:r>
              <a:rPr lang="tr-TR" dirty="0" smtClean="0"/>
              <a:t> in </a:t>
            </a:r>
            <a:r>
              <a:rPr lang="tr-TR" dirty="0" err="1" smtClean="0"/>
              <a:t>investment</a:t>
            </a:r>
            <a:r>
              <a:rPr lang="tr-TR" dirty="0" smtClean="0"/>
              <a:t> market</a:t>
            </a:r>
            <a:endParaRPr lang="tr-TR" dirty="0"/>
          </a:p>
        </p:txBody>
      </p:sp>
      <p:sp>
        <p:nvSpPr>
          <p:cNvPr id="4" name="Content Placeholder 3"/>
          <p:cNvSpPr>
            <a:spLocks noGrp="1"/>
          </p:cNvSpPr>
          <p:nvPr>
            <p:ph sz="half" idx="2"/>
          </p:nvPr>
        </p:nvSpPr>
        <p:spPr/>
        <p:txBody>
          <a:bodyPr/>
          <a:lstStyle/>
          <a:p>
            <a:pPr marL="0" indent="0">
              <a:buNone/>
            </a:pPr>
            <a:r>
              <a:rPr lang="tr-TR" i="1" u="sng" dirty="0" err="1" smtClean="0"/>
              <a:t>Islamic</a:t>
            </a:r>
            <a:r>
              <a:rPr lang="tr-TR" i="1" u="sng" dirty="0" smtClean="0"/>
              <a:t> Finance in US</a:t>
            </a:r>
          </a:p>
          <a:p>
            <a:pPr marL="0" indent="0">
              <a:buNone/>
            </a:pPr>
            <a:endParaRPr lang="tr-TR" i="1" u="sng" dirty="0"/>
          </a:p>
          <a:p>
            <a:pPr marL="0" indent="0">
              <a:buNone/>
            </a:pPr>
            <a:r>
              <a:rPr lang="tr-TR" dirty="0" err="1" smtClean="0"/>
              <a:t>i.e</a:t>
            </a:r>
            <a:r>
              <a:rPr lang="tr-TR" dirty="0" smtClean="0"/>
              <a:t>. </a:t>
            </a:r>
            <a:r>
              <a:rPr lang="tr-TR" dirty="0" err="1" smtClean="0"/>
              <a:t>Azzad</a:t>
            </a:r>
            <a:r>
              <a:rPr lang="tr-TR" dirty="0" smtClean="0"/>
              <a:t> </a:t>
            </a:r>
            <a:r>
              <a:rPr lang="tr-TR" dirty="0" err="1" smtClean="0"/>
              <a:t>Asset</a:t>
            </a:r>
            <a:r>
              <a:rPr lang="tr-TR" dirty="0" smtClean="0"/>
              <a:t> Management</a:t>
            </a:r>
          </a:p>
          <a:p>
            <a:pPr marL="0" indent="0">
              <a:buNone/>
            </a:pPr>
            <a:r>
              <a:rPr lang="tr-TR" dirty="0" smtClean="0"/>
              <a:t>www.azzadfunds.com</a:t>
            </a:r>
            <a:endParaRPr lang="tr-TR" dirty="0"/>
          </a:p>
        </p:txBody>
      </p:sp>
    </p:spTree>
    <p:extLst>
      <p:ext uri="{BB962C8B-B14F-4D97-AF65-F5344CB8AC3E}">
        <p14:creationId xmlns:p14="http://schemas.microsoft.com/office/powerpoint/2010/main" val="28697037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tr-TR" dirty="0" err="1" smtClean="0"/>
              <a:t>Go</a:t>
            </a:r>
            <a:r>
              <a:rPr lang="tr-TR" dirty="0" smtClean="0"/>
              <a:t> </a:t>
            </a:r>
            <a:r>
              <a:rPr lang="tr-TR" dirty="0" err="1" smtClean="0"/>
              <a:t>Green</a:t>
            </a:r>
            <a:endParaRPr lang="tr-TR" dirty="0"/>
          </a:p>
        </p:txBody>
      </p:sp>
      <p:sp>
        <p:nvSpPr>
          <p:cNvPr id="18" name="Text Placeholder 17"/>
          <p:cNvSpPr>
            <a:spLocks noGrp="1"/>
          </p:cNvSpPr>
          <p:nvPr>
            <p:ph type="body" idx="1"/>
          </p:nvPr>
        </p:nvSpPr>
        <p:spPr/>
        <p:txBody>
          <a:bodyPr>
            <a:normAutofit fontScale="92500"/>
          </a:bodyPr>
          <a:lstStyle/>
          <a:p>
            <a:r>
              <a:rPr lang="tr-TR" dirty="0" smtClean="0"/>
              <a:t>ETHICAL FINANCE- </a:t>
            </a:r>
            <a:r>
              <a:rPr lang="tr-TR" dirty="0" err="1" smtClean="0"/>
              <a:t>Green</a:t>
            </a:r>
            <a:r>
              <a:rPr lang="tr-TR" dirty="0" smtClean="0"/>
              <a:t> Bond</a:t>
            </a:r>
            <a:endParaRPr lang="tr-TR" dirty="0"/>
          </a:p>
        </p:txBody>
      </p:sp>
      <p:sp>
        <p:nvSpPr>
          <p:cNvPr id="19" name="Content Placeholder 18"/>
          <p:cNvSpPr>
            <a:spLocks noGrp="1"/>
          </p:cNvSpPr>
          <p:nvPr>
            <p:ph sz="half" idx="2"/>
          </p:nvPr>
        </p:nvSpPr>
        <p:spPr/>
        <p:txBody>
          <a:bodyPr>
            <a:normAutofit fontScale="92500" lnSpcReduction="20000"/>
          </a:bodyPr>
          <a:lstStyle/>
          <a:p>
            <a:r>
              <a:rPr lang="tr-TR" dirty="0" smtClean="0"/>
              <a:t>USD 47.9 </a:t>
            </a:r>
            <a:r>
              <a:rPr lang="tr-TR" dirty="0" err="1" smtClean="0"/>
              <a:t>bn</a:t>
            </a:r>
            <a:r>
              <a:rPr lang="tr-TR" dirty="0" smtClean="0"/>
              <a:t> of </a:t>
            </a:r>
            <a:r>
              <a:rPr lang="tr-TR" dirty="0" err="1" smtClean="0"/>
              <a:t>green</a:t>
            </a:r>
            <a:r>
              <a:rPr lang="tr-TR" dirty="0" smtClean="0"/>
              <a:t> </a:t>
            </a:r>
            <a:r>
              <a:rPr lang="tr-TR" dirty="0" err="1" smtClean="0"/>
              <a:t>bond</a:t>
            </a:r>
            <a:r>
              <a:rPr lang="tr-TR" dirty="0" smtClean="0"/>
              <a:t> </a:t>
            </a:r>
            <a:r>
              <a:rPr lang="tr-TR" dirty="0" err="1" smtClean="0"/>
              <a:t>issuance</a:t>
            </a:r>
            <a:r>
              <a:rPr lang="tr-TR" dirty="0" smtClean="0"/>
              <a:t> ( 42% </a:t>
            </a:r>
            <a:r>
              <a:rPr lang="tr-TR" dirty="0" err="1" smtClean="0"/>
              <a:t>growth</a:t>
            </a:r>
            <a:r>
              <a:rPr lang="tr-TR" dirty="0" smtClean="0"/>
              <a:t> on   		Q 1 2018)</a:t>
            </a:r>
          </a:p>
          <a:p>
            <a:r>
              <a:rPr lang="tr-TR" dirty="0" err="1" smtClean="0"/>
              <a:t>According</a:t>
            </a:r>
            <a:r>
              <a:rPr lang="tr-TR" dirty="0" smtClean="0"/>
              <a:t> </a:t>
            </a:r>
            <a:r>
              <a:rPr lang="tr-TR" dirty="0" err="1" smtClean="0"/>
              <a:t>to</a:t>
            </a:r>
            <a:r>
              <a:rPr lang="tr-TR" dirty="0" smtClean="0"/>
              <a:t> </a:t>
            </a:r>
            <a:r>
              <a:rPr lang="tr-TR" dirty="0" err="1" smtClean="0"/>
              <a:t>the</a:t>
            </a:r>
            <a:r>
              <a:rPr lang="tr-TR" dirty="0" smtClean="0"/>
              <a:t> US SIF </a:t>
            </a:r>
            <a:r>
              <a:rPr lang="tr-TR" dirty="0" err="1" smtClean="0"/>
              <a:t>Foundation’s</a:t>
            </a:r>
            <a:r>
              <a:rPr lang="tr-TR" dirty="0" smtClean="0"/>
              <a:t> 2018 </a:t>
            </a:r>
            <a:r>
              <a:rPr lang="tr-TR" dirty="0" err="1" smtClean="0"/>
              <a:t>report</a:t>
            </a:r>
            <a:r>
              <a:rPr lang="tr-TR" dirty="0" smtClean="0"/>
              <a:t> «</a:t>
            </a:r>
            <a:r>
              <a:rPr lang="tr-TR" i="1" dirty="0" smtClean="0">
                <a:solidFill>
                  <a:srgbClr val="C00000"/>
                </a:solidFill>
              </a:rPr>
              <a:t>US </a:t>
            </a:r>
            <a:r>
              <a:rPr lang="tr-TR" i="1" dirty="0" err="1" smtClean="0">
                <a:solidFill>
                  <a:srgbClr val="C00000"/>
                </a:solidFill>
              </a:rPr>
              <a:t>sustainable</a:t>
            </a:r>
            <a:r>
              <a:rPr lang="tr-TR" i="1" dirty="0" smtClean="0">
                <a:solidFill>
                  <a:srgbClr val="C00000"/>
                </a:solidFill>
              </a:rPr>
              <a:t>, </a:t>
            </a:r>
            <a:r>
              <a:rPr lang="tr-TR" i="1" dirty="0" err="1" smtClean="0">
                <a:solidFill>
                  <a:srgbClr val="C00000"/>
                </a:solidFill>
              </a:rPr>
              <a:t>Responsible</a:t>
            </a:r>
            <a:r>
              <a:rPr lang="tr-TR" i="1" dirty="0" smtClean="0">
                <a:solidFill>
                  <a:srgbClr val="C00000"/>
                </a:solidFill>
              </a:rPr>
              <a:t> </a:t>
            </a:r>
            <a:r>
              <a:rPr lang="tr-TR" i="1" dirty="0" err="1" smtClean="0">
                <a:solidFill>
                  <a:srgbClr val="C00000"/>
                </a:solidFill>
              </a:rPr>
              <a:t>and</a:t>
            </a:r>
            <a:r>
              <a:rPr lang="tr-TR" i="1" dirty="0" smtClean="0">
                <a:solidFill>
                  <a:srgbClr val="C00000"/>
                </a:solidFill>
              </a:rPr>
              <a:t> </a:t>
            </a:r>
            <a:r>
              <a:rPr lang="tr-TR" i="1" dirty="0" err="1" smtClean="0">
                <a:solidFill>
                  <a:srgbClr val="C00000"/>
                </a:solidFill>
              </a:rPr>
              <a:t>Impact</a:t>
            </a:r>
            <a:r>
              <a:rPr lang="tr-TR" i="1" dirty="0" smtClean="0">
                <a:solidFill>
                  <a:srgbClr val="C00000"/>
                </a:solidFill>
              </a:rPr>
              <a:t> </a:t>
            </a:r>
            <a:r>
              <a:rPr lang="tr-TR" i="1" dirty="0" err="1" smtClean="0">
                <a:solidFill>
                  <a:srgbClr val="C00000"/>
                </a:solidFill>
              </a:rPr>
              <a:t>investing</a:t>
            </a:r>
            <a:r>
              <a:rPr lang="tr-TR" i="1" dirty="0" smtClean="0">
                <a:solidFill>
                  <a:srgbClr val="C00000"/>
                </a:solidFill>
              </a:rPr>
              <a:t> </a:t>
            </a:r>
            <a:r>
              <a:rPr lang="tr-TR" i="1" dirty="0" err="1" smtClean="0">
                <a:solidFill>
                  <a:srgbClr val="C00000"/>
                </a:solidFill>
              </a:rPr>
              <a:t>Trends</a:t>
            </a:r>
            <a:r>
              <a:rPr lang="tr-TR" dirty="0" smtClean="0"/>
              <a:t>»  </a:t>
            </a:r>
            <a:r>
              <a:rPr lang="tr-TR" dirty="0" err="1" smtClean="0"/>
              <a:t>more</a:t>
            </a:r>
            <a:r>
              <a:rPr lang="tr-TR" dirty="0" smtClean="0"/>
              <a:t> </a:t>
            </a:r>
            <a:r>
              <a:rPr lang="tr-TR" dirty="0" err="1" smtClean="0"/>
              <a:t>than</a:t>
            </a:r>
            <a:r>
              <a:rPr lang="tr-TR" dirty="0" smtClean="0"/>
              <a:t> </a:t>
            </a:r>
            <a:r>
              <a:rPr lang="tr-TR" dirty="0" err="1" smtClean="0"/>
              <a:t>one</a:t>
            </a:r>
            <a:r>
              <a:rPr lang="tr-TR" dirty="0" smtClean="0"/>
              <a:t> </a:t>
            </a:r>
            <a:r>
              <a:rPr lang="tr-TR" dirty="0" err="1" smtClean="0"/>
              <a:t>out</a:t>
            </a:r>
            <a:r>
              <a:rPr lang="tr-TR" dirty="0" smtClean="0"/>
              <a:t> of </a:t>
            </a:r>
            <a:r>
              <a:rPr lang="tr-TR" dirty="0" err="1" smtClean="0"/>
              <a:t>four</a:t>
            </a:r>
            <a:r>
              <a:rPr lang="tr-TR" dirty="0" smtClean="0"/>
              <a:t> </a:t>
            </a:r>
            <a:r>
              <a:rPr lang="tr-TR" dirty="0" err="1" smtClean="0"/>
              <a:t>dollars</a:t>
            </a:r>
            <a:r>
              <a:rPr lang="tr-TR" dirty="0" smtClean="0"/>
              <a:t> </a:t>
            </a:r>
            <a:r>
              <a:rPr lang="tr-TR" dirty="0" err="1" smtClean="0"/>
              <a:t>under</a:t>
            </a:r>
            <a:r>
              <a:rPr lang="tr-TR" dirty="0" smtClean="0"/>
              <a:t> </a:t>
            </a:r>
            <a:r>
              <a:rPr lang="tr-TR" dirty="0" err="1" smtClean="0"/>
              <a:t>professional</a:t>
            </a:r>
            <a:r>
              <a:rPr lang="tr-TR" dirty="0" smtClean="0"/>
              <a:t> </a:t>
            </a:r>
            <a:r>
              <a:rPr lang="tr-TR" dirty="0" err="1" smtClean="0"/>
              <a:t>management</a:t>
            </a:r>
            <a:r>
              <a:rPr lang="tr-TR" dirty="0" smtClean="0"/>
              <a:t> </a:t>
            </a:r>
            <a:r>
              <a:rPr lang="tr-TR" dirty="0" err="1" smtClean="0"/>
              <a:t>invested</a:t>
            </a:r>
            <a:r>
              <a:rPr lang="tr-TR" dirty="0" smtClean="0"/>
              <a:t> </a:t>
            </a:r>
            <a:r>
              <a:rPr lang="tr-TR" dirty="0" err="1" smtClean="0"/>
              <a:t>according</a:t>
            </a:r>
            <a:r>
              <a:rPr lang="tr-TR" dirty="0" smtClean="0"/>
              <a:t> </a:t>
            </a:r>
            <a:r>
              <a:rPr lang="tr-TR" dirty="0" err="1" smtClean="0"/>
              <a:t>to</a:t>
            </a:r>
            <a:r>
              <a:rPr lang="tr-TR" dirty="0" smtClean="0"/>
              <a:t> SRI </a:t>
            </a:r>
            <a:r>
              <a:rPr lang="tr-TR" dirty="0" err="1" smtClean="0"/>
              <a:t>strategies</a:t>
            </a:r>
            <a:r>
              <a:rPr lang="tr-TR" dirty="0" smtClean="0"/>
              <a:t> ( 12 </a:t>
            </a:r>
            <a:r>
              <a:rPr lang="tr-TR" dirty="0" err="1" smtClean="0"/>
              <a:t>trillion</a:t>
            </a:r>
            <a:r>
              <a:rPr lang="tr-TR" dirty="0" smtClean="0"/>
              <a:t> $ </a:t>
            </a:r>
            <a:r>
              <a:rPr lang="tr-TR" dirty="0" err="1" smtClean="0"/>
              <a:t>or</a:t>
            </a:r>
            <a:r>
              <a:rPr lang="tr-TR" dirty="0" smtClean="0"/>
              <a:t> </a:t>
            </a:r>
            <a:r>
              <a:rPr lang="tr-TR" dirty="0" err="1" smtClean="0"/>
              <a:t>more</a:t>
            </a:r>
            <a:r>
              <a:rPr lang="tr-TR" dirty="0" smtClean="0"/>
              <a:t> )</a:t>
            </a:r>
          </a:p>
          <a:p>
            <a:r>
              <a:rPr lang="tr-TR" dirty="0" smtClean="0"/>
              <a:t>www.ussif.org</a:t>
            </a:r>
            <a:endParaRPr lang="tr-TR" dirty="0"/>
          </a:p>
        </p:txBody>
      </p:sp>
      <p:sp>
        <p:nvSpPr>
          <p:cNvPr id="20" name="Text Placeholder 19"/>
          <p:cNvSpPr>
            <a:spLocks noGrp="1"/>
          </p:cNvSpPr>
          <p:nvPr>
            <p:ph type="body" sz="quarter" idx="3"/>
          </p:nvPr>
        </p:nvSpPr>
        <p:spPr/>
        <p:txBody>
          <a:bodyPr/>
          <a:lstStyle/>
          <a:p>
            <a:r>
              <a:rPr lang="tr-TR" dirty="0" err="1" smtClean="0"/>
              <a:t>Islamic</a:t>
            </a:r>
            <a:r>
              <a:rPr lang="tr-TR" dirty="0" smtClean="0"/>
              <a:t> Finance - </a:t>
            </a:r>
            <a:r>
              <a:rPr lang="tr-TR" dirty="0" err="1" smtClean="0"/>
              <a:t>Green</a:t>
            </a:r>
            <a:r>
              <a:rPr lang="tr-TR" dirty="0" smtClean="0"/>
              <a:t> </a:t>
            </a:r>
            <a:r>
              <a:rPr lang="tr-TR" dirty="0" err="1" smtClean="0"/>
              <a:t>Sukuk</a:t>
            </a:r>
            <a:endParaRPr lang="tr-TR" dirty="0"/>
          </a:p>
        </p:txBody>
      </p:sp>
      <p:sp>
        <p:nvSpPr>
          <p:cNvPr id="21" name="Content Placeholder 20"/>
          <p:cNvSpPr>
            <a:spLocks noGrp="1"/>
          </p:cNvSpPr>
          <p:nvPr>
            <p:ph sz="quarter" idx="4"/>
          </p:nvPr>
        </p:nvSpPr>
        <p:spPr/>
        <p:txBody>
          <a:bodyPr/>
          <a:lstStyle/>
          <a:p>
            <a:r>
              <a:rPr lang="tr-TR" dirty="0" err="1" smtClean="0"/>
              <a:t>In</a:t>
            </a:r>
            <a:r>
              <a:rPr lang="tr-TR" dirty="0" smtClean="0"/>
              <a:t> </a:t>
            </a:r>
            <a:r>
              <a:rPr lang="tr-TR" dirty="0" err="1" smtClean="0"/>
              <a:t>March</a:t>
            </a:r>
            <a:r>
              <a:rPr lang="tr-TR" dirty="0" smtClean="0"/>
              <a:t> 2018 </a:t>
            </a:r>
            <a:r>
              <a:rPr lang="tr-TR" dirty="0" err="1" smtClean="0"/>
              <a:t>The</a:t>
            </a:r>
            <a:r>
              <a:rPr lang="tr-TR" dirty="0" smtClean="0"/>
              <a:t> </a:t>
            </a:r>
            <a:r>
              <a:rPr lang="tr-TR" dirty="0" err="1" smtClean="0"/>
              <a:t>Government</a:t>
            </a:r>
            <a:r>
              <a:rPr lang="tr-TR" dirty="0" smtClean="0"/>
              <a:t> of </a:t>
            </a:r>
            <a:r>
              <a:rPr lang="tr-TR" dirty="0" err="1" smtClean="0"/>
              <a:t>Indonesia</a:t>
            </a:r>
            <a:r>
              <a:rPr lang="tr-TR" dirty="0" smtClean="0"/>
              <a:t> </a:t>
            </a:r>
            <a:r>
              <a:rPr lang="tr-TR" dirty="0" err="1" smtClean="0"/>
              <a:t>issued</a:t>
            </a:r>
            <a:r>
              <a:rPr lang="tr-TR" dirty="0" smtClean="0"/>
              <a:t> US $ 1.25 </a:t>
            </a:r>
            <a:r>
              <a:rPr lang="tr-TR" dirty="0" err="1" smtClean="0"/>
              <a:t>billion</a:t>
            </a:r>
            <a:endParaRPr lang="tr-TR" dirty="0" smtClean="0"/>
          </a:p>
          <a:p>
            <a:r>
              <a:rPr lang="tr-TR" dirty="0" err="1" smtClean="0"/>
              <a:t>Green</a:t>
            </a:r>
            <a:r>
              <a:rPr lang="tr-TR" dirty="0" smtClean="0"/>
              <a:t> </a:t>
            </a:r>
            <a:r>
              <a:rPr lang="tr-TR" dirty="0" err="1" smtClean="0"/>
              <a:t>Sukuk</a:t>
            </a:r>
            <a:r>
              <a:rPr lang="tr-TR" dirty="0" smtClean="0"/>
              <a:t> </a:t>
            </a:r>
            <a:r>
              <a:rPr lang="tr-TR" dirty="0" err="1" smtClean="0"/>
              <a:t>Issuance</a:t>
            </a:r>
            <a:endParaRPr lang="tr-TR" dirty="0" smtClean="0"/>
          </a:p>
          <a:p>
            <a:pPr marL="0" indent="0" algn="ctr">
              <a:buNone/>
            </a:pPr>
            <a:r>
              <a:rPr lang="tr-TR" dirty="0" err="1" smtClean="0"/>
              <a:t>Allocation</a:t>
            </a:r>
            <a:r>
              <a:rPr lang="tr-TR" dirty="0" smtClean="0"/>
              <a:t> </a:t>
            </a:r>
            <a:r>
              <a:rPr lang="tr-TR" dirty="0" err="1" smtClean="0"/>
              <a:t>and</a:t>
            </a:r>
            <a:r>
              <a:rPr lang="tr-TR" dirty="0" smtClean="0"/>
              <a:t> </a:t>
            </a:r>
            <a:r>
              <a:rPr lang="tr-TR" dirty="0" err="1" smtClean="0"/>
              <a:t>Impact</a:t>
            </a:r>
            <a:r>
              <a:rPr lang="tr-TR" dirty="0" smtClean="0"/>
              <a:t> Report</a:t>
            </a:r>
          </a:p>
          <a:p>
            <a:pPr marL="0" indent="0" algn="ctr">
              <a:buNone/>
            </a:pPr>
            <a:r>
              <a:rPr lang="tr-TR" dirty="0" smtClean="0"/>
              <a:t>Feb2019</a:t>
            </a:r>
          </a:p>
          <a:p>
            <a:pPr marL="0" indent="0" algn="ctr">
              <a:buNone/>
            </a:pPr>
            <a:r>
              <a:rPr lang="tr-TR" sz="2800" b="1" dirty="0" smtClean="0">
                <a:solidFill>
                  <a:srgbClr val="002060"/>
                </a:solidFill>
              </a:rPr>
              <a:t>sdgphilanthropy.org</a:t>
            </a:r>
            <a:endParaRPr lang="tr-TR" sz="2800" b="1" dirty="0">
              <a:solidFill>
                <a:srgbClr val="002060"/>
              </a:solidFill>
            </a:endParaRPr>
          </a:p>
        </p:txBody>
      </p:sp>
    </p:spTree>
    <p:extLst>
      <p:ext uri="{BB962C8B-B14F-4D97-AF65-F5344CB8AC3E}">
        <p14:creationId xmlns:p14="http://schemas.microsoft.com/office/powerpoint/2010/main" val="13454499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1443</TotalTime>
  <Words>2041</Words>
  <Application>Microsoft Office PowerPoint</Application>
  <PresentationFormat>On-screen Show (4:3)</PresentationFormat>
  <Paragraphs>301</Paragraphs>
  <Slides>67</Slides>
  <Notes>0</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Office Theme</vt:lpstr>
      <vt:lpstr>PowerPoint Presentation</vt:lpstr>
      <vt:lpstr>PowerPoint Presentation</vt:lpstr>
      <vt:lpstr> AN OVERVIEW OF ISLAMIC FINANCE IN PERSPECTIVE OF UNITED NATIONS SUSTAINABLE DEVELOPMENT GOALS  21 November 2019 </vt:lpstr>
      <vt:lpstr>Topics to be covered</vt:lpstr>
      <vt:lpstr>Background of developments </vt:lpstr>
      <vt:lpstr>ECONOMIC PARADOXES</vt:lpstr>
      <vt:lpstr>FINANCE – Evolution</vt:lpstr>
      <vt:lpstr>SELECTIVE INVESTORS &amp; Funds</vt:lpstr>
      <vt:lpstr>Go Green</vt:lpstr>
      <vt:lpstr>Conscience Emerges</vt:lpstr>
      <vt:lpstr>Parallel Trends</vt:lpstr>
      <vt:lpstr>CONVENTIONAL FINANCE</vt:lpstr>
      <vt:lpstr>U.N. SUSTAINABLE DEVELOPMENT GOALS </vt:lpstr>
      <vt:lpstr>PowerPoint Presentation</vt:lpstr>
      <vt:lpstr>What is Responsible Investment (RI)? </vt:lpstr>
      <vt:lpstr>How can RI create investment value? </vt:lpstr>
      <vt:lpstr> WHAT IS THE PRI Principles of Resonsible Investment  </vt:lpstr>
      <vt:lpstr>PRI   www.unpri.org </vt:lpstr>
      <vt:lpstr> The six Principles for Responsible Investment are  a voluntary and aspirational set of investment principles that offer a menu of possible actions for  incorporating ESG issues into investment practice. </vt:lpstr>
      <vt:lpstr>The six Principles for Responsible Investment</vt:lpstr>
      <vt:lpstr>Sustainability Accounting Standards Board (SASB)</vt:lpstr>
      <vt:lpstr> FiveBroad Sustainability Dimensions</vt:lpstr>
      <vt:lpstr>PowerPoint Presentation</vt:lpstr>
      <vt:lpstr>Sustainability / Sustainability Accounting</vt:lpstr>
      <vt:lpstr> Social Capital  </vt:lpstr>
      <vt:lpstr> Human Capital </vt:lpstr>
      <vt:lpstr>PowerPoint Presentation</vt:lpstr>
      <vt:lpstr> PREPARE TO DISCLOSE GENERAL STANDARD DISCLOSURES  </vt:lpstr>
      <vt:lpstr> PREPARE TO DISCLOSE SPECIFIC STANDARD DISCLOSURES  </vt:lpstr>
      <vt:lpstr> PREPARE THE SUSTAINABILITY REPORT  </vt:lpstr>
      <vt:lpstr>ISLAMIC FINANCE</vt:lpstr>
      <vt:lpstr>Maqasid al Sharia   Objectives of Islamic Law</vt:lpstr>
      <vt:lpstr> preserve and enrich : </vt:lpstr>
      <vt:lpstr>MAQASİD AND THE GLOBALGOALS FOR SUSTAINABLE DEVELOPMENT</vt:lpstr>
      <vt:lpstr> Do Economics &amp; Finance help  safeguarding of these five ? </vt:lpstr>
      <vt:lpstr> To Preserve and Enrich  Life and Intellect </vt:lpstr>
      <vt:lpstr>Posterity = offspring</vt:lpstr>
      <vt:lpstr>To Preserve and Enrich Wealth </vt:lpstr>
      <vt:lpstr>Falah &amp; Hayat Tayyibah;</vt:lpstr>
      <vt:lpstr>Economic and Social Development  </vt:lpstr>
      <vt:lpstr>ISLAMIC FINANCE</vt:lpstr>
      <vt:lpstr>Protect the Life</vt:lpstr>
      <vt:lpstr>Protect the Posterity</vt:lpstr>
      <vt:lpstr> Protect the Wealth </vt:lpstr>
      <vt:lpstr> Convergence of Islamic Finance to Sustainabilty Standards </vt:lpstr>
      <vt:lpstr> Responsible Finance Institute Foundation rfi-foundation.org </vt:lpstr>
      <vt:lpstr>RFI Foundation &amp; IFSB</vt:lpstr>
      <vt:lpstr>Responsible Finance-Ethical &amp; Islamic</vt:lpstr>
      <vt:lpstr>PowerPoint Presentation</vt:lpstr>
      <vt:lpstr>The Islamic Proposition to SRIs (1)</vt:lpstr>
      <vt:lpstr>The Islamic Proposition to SRIs (2)</vt:lpstr>
      <vt:lpstr>The Islamic Proposition to SRIs (3)</vt:lpstr>
      <vt:lpstr>The Islamic Proposition to SRIs (3)</vt:lpstr>
      <vt:lpstr>The Islamic Proposition to SRIs (4)</vt:lpstr>
      <vt:lpstr>The Islamic Proposition to SRIs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Enhance Social Responsibilty in  Islamic Banks</vt:lpstr>
      <vt:lpstr>Enhance Social Responsibilty in  Islamic Banks</vt:lpstr>
      <vt:lpstr>CONCLUSION</vt:lpstr>
      <vt:lpstr>Thanks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ICAFR 19</dc:title>
  <dc:creator>bmeespe</dc:creator>
  <cp:lastModifiedBy>bmeespe</cp:lastModifiedBy>
  <cp:revision>37</cp:revision>
  <dcterms:created xsi:type="dcterms:W3CDTF">2019-10-18T12:19:19Z</dcterms:created>
  <dcterms:modified xsi:type="dcterms:W3CDTF">2019-12-11T10:39:22Z</dcterms:modified>
</cp:coreProperties>
</file>