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358" r:id="rId9"/>
    <p:sldId id="269" r:id="rId10"/>
    <p:sldId id="270" r:id="rId11"/>
    <p:sldId id="350" r:id="rId12"/>
    <p:sldId id="351" r:id="rId13"/>
    <p:sldId id="349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318" r:id="rId22"/>
    <p:sldId id="279" r:id="rId23"/>
    <p:sldId id="280" r:id="rId24"/>
    <p:sldId id="281" r:id="rId25"/>
    <p:sldId id="282" r:id="rId26"/>
    <p:sldId id="319" r:id="rId27"/>
    <p:sldId id="320" r:id="rId28"/>
    <p:sldId id="322" r:id="rId29"/>
    <p:sldId id="321" r:id="rId30"/>
    <p:sldId id="327" r:id="rId31"/>
    <p:sldId id="324" r:id="rId32"/>
    <p:sldId id="326" r:id="rId33"/>
    <p:sldId id="325" r:id="rId34"/>
    <p:sldId id="283" r:id="rId35"/>
    <p:sldId id="312" r:id="rId36"/>
    <p:sldId id="316" r:id="rId37"/>
    <p:sldId id="317" r:id="rId38"/>
    <p:sldId id="258" r:id="rId39"/>
    <p:sldId id="313" r:id="rId40"/>
    <p:sldId id="314" r:id="rId41"/>
    <p:sldId id="284" r:id="rId42"/>
    <p:sldId id="285" r:id="rId43"/>
    <p:sldId id="286" r:id="rId44"/>
    <p:sldId id="287" r:id="rId45"/>
    <p:sldId id="288" r:id="rId46"/>
    <p:sldId id="289" r:id="rId47"/>
    <p:sldId id="359" r:id="rId48"/>
    <p:sldId id="332" r:id="rId49"/>
    <p:sldId id="334" r:id="rId50"/>
    <p:sldId id="339" r:id="rId51"/>
    <p:sldId id="336" r:id="rId52"/>
    <p:sldId id="337" r:id="rId53"/>
    <p:sldId id="338" r:id="rId54"/>
    <p:sldId id="360" r:id="rId55"/>
    <p:sldId id="290" r:id="rId56"/>
    <p:sldId id="340" r:id="rId57"/>
    <p:sldId id="341" r:id="rId58"/>
    <p:sldId id="331" r:id="rId59"/>
    <p:sldId id="335" r:id="rId60"/>
    <p:sldId id="342" r:id="rId61"/>
    <p:sldId id="294" r:id="rId62"/>
    <p:sldId id="295" r:id="rId63"/>
    <p:sldId id="296" r:id="rId64"/>
    <p:sldId id="346" r:id="rId65"/>
    <p:sldId id="297" r:id="rId66"/>
    <p:sldId id="298" r:id="rId67"/>
    <p:sldId id="344" r:id="rId68"/>
    <p:sldId id="345" r:id="rId69"/>
    <p:sldId id="347" r:id="rId70"/>
    <p:sldId id="348" r:id="rId71"/>
    <p:sldId id="300" r:id="rId72"/>
    <p:sldId id="301" r:id="rId73"/>
    <p:sldId id="302" r:id="rId74"/>
    <p:sldId id="303" r:id="rId75"/>
    <p:sldId id="304" r:id="rId76"/>
    <p:sldId id="305" r:id="rId77"/>
    <p:sldId id="306" r:id="rId78"/>
    <p:sldId id="307" r:id="rId79"/>
    <p:sldId id="308" r:id="rId80"/>
    <p:sldId id="309" r:id="rId81"/>
    <p:sldId id="310" r:id="rId82"/>
    <p:sldId id="260" r:id="rId83"/>
    <p:sldId id="352" r:id="rId84"/>
    <p:sldId id="353" r:id="rId85"/>
    <p:sldId id="354" r:id="rId86"/>
    <p:sldId id="356" r:id="rId87"/>
    <p:sldId id="357" r:id="rId88"/>
    <p:sldId id="355" r:id="rId89"/>
    <p:sldId id="261" r:id="rId9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320" y="-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678E-730B-4BB9-B32A-4C98788FA7D4}" type="datetimeFigureOut">
              <a:rPr lang="tr-TR" smtClean="0"/>
              <a:t>12.12.2019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3AC6-78F7-4CA9-AB35-3FF0BBC65C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8423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678E-730B-4BB9-B32A-4C98788FA7D4}" type="datetimeFigureOut">
              <a:rPr lang="tr-TR" smtClean="0"/>
              <a:t>12.12.2019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3AC6-78F7-4CA9-AB35-3FF0BBC65C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0068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678E-730B-4BB9-B32A-4C98788FA7D4}" type="datetimeFigureOut">
              <a:rPr lang="tr-TR" smtClean="0"/>
              <a:t>12.12.2019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3AC6-78F7-4CA9-AB35-3FF0BBC65C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5753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678E-730B-4BB9-B32A-4C98788FA7D4}" type="datetimeFigureOut">
              <a:rPr lang="tr-TR" smtClean="0"/>
              <a:t>12.12.2019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3AC6-78F7-4CA9-AB35-3FF0BBC65C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7291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678E-730B-4BB9-B32A-4C98788FA7D4}" type="datetimeFigureOut">
              <a:rPr lang="tr-TR" smtClean="0"/>
              <a:t>12.12.2019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3AC6-78F7-4CA9-AB35-3FF0BBC65C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099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678E-730B-4BB9-B32A-4C98788FA7D4}" type="datetimeFigureOut">
              <a:rPr lang="tr-TR" smtClean="0"/>
              <a:t>12.12.2019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3AC6-78F7-4CA9-AB35-3FF0BBC65C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5504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678E-730B-4BB9-B32A-4C98788FA7D4}" type="datetimeFigureOut">
              <a:rPr lang="tr-TR" smtClean="0"/>
              <a:t>12.12.2019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3AC6-78F7-4CA9-AB35-3FF0BBC65C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012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678E-730B-4BB9-B32A-4C98788FA7D4}" type="datetimeFigureOut">
              <a:rPr lang="tr-TR" smtClean="0"/>
              <a:t>12.12.2019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3AC6-78F7-4CA9-AB35-3FF0BBC65C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3231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678E-730B-4BB9-B32A-4C98788FA7D4}" type="datetimeFigureOut">
              <a:rPr lang="tr-TR" smtClean="0"/>
              <a:t>12.12.2019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3AC6-78F7-4CA9-AB35-3FF0BBC65C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1769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678E-730B-4BB9-B32A-4C98788FA7D4}" type="datetimeFigureOut">
              <a:rPr lang="tr-TR" smtClean="0"/>
              <a:t>12.12.2019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3AC6-78F7-4CA9-AB35-3FF0BBC65C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0903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A678E-730B-4BB9-B32A-4C98788FA7D4}" type="datetimeFigureOut">
              <a:rPr lang="tr-TR" smtClean="0"/>
              <a:t>12.12.2019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43AC6-78F7-4CA9-AB35-3FF0BBC65C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459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A678E-730B-4BB9-B32A-4C98788FA7D4}" type="datetimeFigureOut">
              <a:rPr lang="tr-TR" smtClean="0"/>
              <a:t>12.12.2019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43AC6-78F7-4CA9-AB35-3FF0BBC65C9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348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fsb.org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fsb.org/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fsb.org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fsb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fsb.org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692696"/>
            <a:ext cx="7776864" cy="2046089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002060"/>
                </a:solidFill>
              </a:rPr>
              <a:t/>
            </a:r>
            <a:br>
              <a:rPr lang="tr-TR" b="1" dirty="0" smtClean="0">
                <a:solidFill>
                  <a:srgbClr val="002060"/>
                </a:solidFill>
              </a:rPr>
            </a:br>
            <a:r>
              <a:rPr lang="tr-TR" sz="3600" b="1" dirty="0" smtClean="0">
                <a:solidFill>
                  <a:srgbClr val="002060"/>
                </a:solidFill>
              </a:rPr>
              <a:t>KATILIM FİNANSI KONUSUNDA</a:t>
            </a:r>
            <a:br>
              <a:rPr lang="tr-TR" sz="3600" b="1" dirty="0" smtClean="0">
                <a:solidFill>
                  <a:srgbClr val="002060"/>
                </a:solidFill>
              </a:rPr>
            </a:br>
            <a:r>
              <a:rPr lang="tr-TR" sz="3600" b="1" dirty="0" smtClean="0">
                <a:solidFill>
                  <a:srgbClr val="002060"/>
                </a:solidFill>
              </a:rPr>
              <a:t>STANDART YAPICI KURULUŞLAR</a:t>
            </a:r>
            <a:br>
              <a:rPr lang="tr-TR" sz="3600" b="1" dirty="0" smtClean="0">
                <a:solidFill>
                  <a:srgbClr val="002060"/>
                </a:solidFill>
              </a:rPr>
            </a:br>
            <a:r>
              <a:rPr lang="tr-TR" sz="3600" dirty="0" smtClean="0"/>
              <a:t>Prof. Dr. Necdet Şensoy</a:t>
            </a:r>
            <a:br>
              <a:rPr lang="tr-TR" sz="3600" dirty="0" smtClean="0"/>
            </a:br>
            <a:r>
              <a:rPr lang="tr-TR" sz="2000" dirty="0" smtClean="0"/>
              <a:t>İstanbul Ticaret Üniversitesi </a:t>
            </a:r>
            <a:br>
              <a:rPr lang="tr-TR" sz="2000" dirty="0" smtClean="0"/>
            </a:br>
            <a:r>
              <a:rPr lang="tr-TR" sz="2000" dirty="0" smtClean="0"/>
              <a:t> İslam Ekonomisi ve İktisadî Sistemler Araştırma Merkezi</a:t>
            </a:r>
            <a:r>
              <a:rPr lang="tr-TR" sz="3600" dirty="0" smtClean="0"/>
              <a:t/>
            </a:r>
            <a:br>
              <a:rPr lang="tr-TR" sz="3600" dirty="0" smtClean="0"/>
            </a:br>
            <a:endParaRPr lang="tr-TR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KTO KARATAY ÜNİVERSİTESİ</a:t>
            </a:r>
          </a:p>
          <a:p>
            <a:r>
              <a:rPr lang="tr-TR" dirty="0" smtClean="0"/>
              <a:t>İslam Ekonomisi ve Finans Bölümü</a:t>
            </a:r>
          </a:p>
          <a:p>
            <a:r>
              <a:rPr lang="tr-TR" dirty="0" smtClean="0"/>
              <a:t>22 Ekim 2019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3693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SUKUK konusunda AAOIFI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870" y="170080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u="sng" dirty="0" smtClean="0"/>
          </a:p>
          <a:p>
            <a:pPr marL="0" indent="0">
              <a:buNone/>
            </a:pPr>
            <a:r>
              <a:rPr lang="tr-TR" sz="2800" u="sng" dirty="0" smtClean="0"/>
              <a:t>Standartlar </a:t>
            </a:r>
            <a:r>
              <a:rPr lang="tr-TR" sz="2800" dirty="0" smtClean="0"/>
              <a:t>:	</a:t>
            </a:r>
          </a:p>
          <a:p>
            <a:pPr marL="514350" indent="-514350">
              <a:buAutoNum type="arabicPlain" startAt="33"/>
            </a:pPr>
            <a:r>
              <a:rPr lang="tr-TR" sz="2800" dirty="0" smtClean="0"/>
              <a:t>no.lu standart </a:t>
            </a:r>
            <a:r>
              <a:rPr lang="tr-TR" sz="2800" dirty="0" err="1" smtClean="0"/>
              <a:t>islamî</a:t>
            </a:r>
            <a:r>
              <a:rPr lang="tr-TR" sz="2800" dirty="0" smtClean="0"/>
              <a:t> finansal kuruluşun </a:t>
            </a:r>
            <a:r>
              <a:rPr lang="tr-TR" sz="2800" dirty="0" err="1" smtClean="0"/>
              <a:t>sukuk’a</a:t>
            </a:r>
            <a:r>
              <a:rPr lang="tr-TR" sz="2800" dirty="0" smtClean="0"/>
              <a:t> yatırımcı olarak taraf olması durumunda; </a:t>
            </a:r>
            <a:r>
              <a:rPr lang="tr-TR" sz="2800" dirty="0" err="1" smtClean="0"/>
              <a:t>İFK’un</a:t>
            </a:r>
            <a:r>
              <a:rPr lang="tr-TR" sz="2800" dirty="0" smtClean="0"/>
              <a:t> bilançosunda sunulmasıyla ilgili</a:t>
            </a:r>
          </a:p>
          <a:p>
            <a:pPr marL="514350" indent="-514350">
              <a:buAutoNum type="arabicPlain" startAt="33"/>
            </a:pPr>
            <a:r>
              <a:rPr lang="tr-TR" sz="2800" dirty="0" smtClean="0"/>
              <a:t>No.lu standart ise, İFK tarafından ihraç edilen </a:t>
            </a:r>
            <a:r>
              <a:rPr lang="tr-TR" sz="2800" dirty="0" err="1" smtClean="0"/>
              <a:t>sukuk</a:t>
            </a:r>
            <a:r>
              <a:rPr lang="tr-TR" sz="2800" dirty="0" smtClean="0"/>
              <a:t> hakkında o </a:t>
            </a:r>
            <a:r>
              <a:rPr lang="tr-TR" sz="2800" dirty="0" err="1" smtClean="0"/>
              <a:t>sukuku</a:t>
            </a:r>
            <a:r>
              <a:rPr lang="tr-TR" sz="2800" dirty="0" smtClean="0"/>
              <a:t> elinde tutanlara karşı şeffaf bir raporlama sağlamak amacıyla </a:t>
            </a:r>
            <a:r>
              <a:rPr lang="tr-TR" sz="2800" dirty="0" err="1" smtClean="0"/>
              <a:t>sukukun</a:t>
            </a:r>
            <a:r>
              <a:rPr lang="tr-TR" sz="2800" dirty="0" smtClean="0"/>
              <a:t> dayandığı varlık veya iş hakkında bilgi sunmakla ilgili</a:t>
            </a:r>
          </a:p>
          <a:p>
            <a:pPr marL="514350" indent="-514350">
              <a:buAutoNum type="arabicPlain" startAt="33"/>
            </a:pPr>
            <a:endParaRPr lang="tr-TR" dirty="0" smtClean="0"/>
          </a:p>
          <a:p>
            <a:pPr marL="514350" indent="-514350">
              <a:buAutoNum type="arabicPlain" startAt="33"/>
            </a:pP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 smtClean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9144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06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tr-TR" u="sng" dirty="0" smtClean="0"/>
              <a:t/>
            </a:r>
            <a:br>
              <a:rPr lang="tr-TR" u="sng" dirty="0" smtClean="0"/>
            </a:br>
            <a:r>
              <a:rPr lang="tr-TR" u="sng" dirty="0"/>
              <a:t/>
            </a:r>
            <a:br>
              <a:rPr lang="tr-TR" u="sng" dirty="0"/>
            </a:br>
            <a:r>
              <a:rPr lang="tr-TR" dirty="0" smtClean="0"/>
              <a:t>Taslak Muhasebe Standardı; 29 </a:t>
            </a:r>
            <a:r>
              <a:rPr lang="tr-TR" dirty="0" err="1" smtClean="0"/>
              <a:t>Sukuk</a:t>
            </a:r>
            <a:r>
              <a:rPr lang="tr-TR" dirty="0" smtClean="0"/>
              <a:t> ihraç eden </a:t>
            </a:r>
            <a:r>
              <a:rPr lang="tr-TR" dirty="0" err="1" smtClean="0"/>
              <a:t>İFK’un</a:t>
            </a:r>
            <a:r>
              <a:rPr lang="tr-TR" dirty="0" smtClean="0"/>
              <a:t> muhasebe ve raporlamasıyla ilgili</a:t>
            </a:r>
            <a:r>
              <a:rPr lang="tr-TR" dirty="0"/>
              <a:t/>
            </a:r>
            <a:br>
              <a:rPr lang="tr-TR" dirty="0"/>
            </a:br>
            <a:r>
              <a:rPr lang="tr-TR" u="sng" dirty="0"/>
              <a:t/>
            </a:r>
            <a:br>
              <a:rPr lang="tr-TR" u="sng" dirty="0"/>
            </a:br>
            <a:endParaRPr lang="tr-TR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620688" y="2564904"/>
            <a:ext cx="15557150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21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smtClean="0"/>
              <a:t>Üzerinde Çalışılan Hukuk Standardı</a:t>
            </a:r>
            <a:endParaRPr lang="tr-TR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Sharia</a:t>
            </a:r>
            <a:r>
              <a:rPr lang="tr-TR" dirty="0" smtClean="0"/>
              <a:t> </a:t>
            </a:r>
            <a:r>
              <a:rPr lang="tr-TR" dirty="0" err="1" smtClean="0"/>
              <a:t>Standard</a:t>
            </a:r>
            <a:r>
              <a:rPr lang="tr-TR" dirty="0" smtClean="0"/>
              <a:t> No: 17</a:t>
            </a:r>
          </a:p>
          <a:p>
            <a:pPr marL="0" indent="0">
              <a:buNone/>
            </a:pPr>
            <a:r>
              <a:rPr lang="tr-TR" dirty="0"/>
              <a:t>	</a:t>
            </a:r>
            <a:r>
              <a:rPr lang="tr-TR" dirty="0" smtClean="0"/>
              <a:t>«</a:t>
            </a:r>
            <a:r>
              <a:rPr lang="tr-TR" dirty="0" err="1" smtClean="0"/>
              <a:t>investment</a:t>
            </a:r>
            <a:r>
              <a:rPr lang="tr-TR" dirty="0" smtClean="0"/>
              <a:t> </a:t>
            </a:r>
            <a:r>
              <a:rPr lang="tr-TR" dirty="0" err="1" smtClean="0"/>
              <a:t>sukuk</a:t>
            </a:r>
            <a:r>
              <a:rPr lang="tr-TR" dirty="0" smtClean="0"/>
              <a:t>»</a:t>
            </a:r>
          </a:p>
          <a:p>
            <a:pPr marL="0" indent="0">
              <a:buNone/>
            </a:pPr>
            <a:r>
              <a:rPr lang="tr-TR" dirty="0"/>
              <a:t>	</a:t>
            </a:r>
            <a:r>
              <a:rPr lang="tr-TR" dirty="0" smtClean="0"/>
              <a:t>yeniden yazılmakta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0754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bmeespe\AppData\Local\Temp\4838A264-21EE-4F3B-BA26-02793F807C80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6063"/>
            <a:ext cx="9144000" cy="454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SUKUK</a:t>
            </a:r>
            <a:r>
              <a:rPr lang="tr-TR" dirty="0"/>
              <a:t> </a:t>
            </a:r>
            <a:r>
              <a:rPr lang="tr-TR" dirty="0" smtClean="0"/>
              <a:t>konusunda IIFM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2252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mtClean="0"/>
              <a:t>Bölüm 2</a:t>
            </a:r>
          </a:p>
        </p:txBody>
      </p:sp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539750" y="1628775"/>
            <a:ext cx="8229600" cy="4525963"/>
          </a:xfrm>
        </p:spPr>
        <p:txBody>
          <a:bodyPr/>
          <a:lstStyle/>
          <a:p>
            <a:r>
              <a:rPr lang="tr-TR" altLang="tr-TR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IFSB : </a:t>
            </a:r>
            <a:r>
              <a:rPr lang="tr-TR" altLang="tr-TR" b="1" smtClean="0">
                <a:solidFill>
                  <a:schemeClr val="accent2"/>
                </a:solidFill>
              </a:rPr>
              <a:t>İslami Finansal Hizmetler Sunan Kuruluşlar ( İFHSK ) için </a:t>
            </a:r>
            <a:r>
              <a:rPr lang="tr-TR" altLang="tr-TR" b="1" i="1" smtClean="0">
                <a:solidFill>
                  <a:srgbClr val="FFC000"/>
                </a:solidFill>
              </a:rPr>
              <a:t>ihtiyati düzenlemeler </a:t>
            </a:r>
            <a:r>
              <a:rPr lang="tr-TR" altLang="tr-TR" b="1" smtClean="0">
                <a:solidFill>
                  <a:schemeClr val="accent2"/>
                </a:solidFill>
              </a:rPr>
              <a:t>yapan </a:t>
            </a:r>
            <a:r>
              <a:rPr lang="tr-TR" altLang="tr-TR" b="1" smtClean="0">
                <a:solidFill>
                  <a:srgbClr val="C00000"/>
                </a:solidFill>
              </a:rPr>
              <a:t>Islamic Financial Services Board ( IFSB )</a:t>
            </a:r>
            <a:br>
              <a:rPr lang="tr-TR" altLang="tr-TR" b="1" smtClean="0">
                <a:solidFill>
                  <a:srgbClr val="C00000"/>
                </a:solidFill>
              </a:rPr>
            </a:br>
            <a:endParaRPr lang="tr-TR" altLang="tr-TR" smtClean="0"/>
          </a:p>
          <a:p>
            <a:endParaRPr lang="tr-TR" altLang="tr-TR" smtClean="0"/>
          </a:p>
        </p:txBody>
      </p:sp>
      <p:sp>
        <p:nvSpPr>
          <p:cNvPr id="133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F658CD7-9B21-4241-A2D5-7CB00E380B36}" type="slidenum">
              <a:rPr lang="en-GB" altLang="tr-TR" sz="1400" smtClean="0"/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GB" altLang="tr-TR" sz="1400" smtClean="0"/>
          </a:p>
        </p:txBody>
      </p:sp>
    </p:spTree>
    <p:extLst>
      <p:ext uri="{BB962C8B-B14F-4D97-AF65-F5344CB8AC3E}">
        <p14:creationId xmlns:p14="http://schemas.microsoft.com/office/powerpoint/2010/main" val="252238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b="1" dirty="0" smtClean="0">
                <a:solidFill>
                  <a:srgbClr val="00B050"/>
                </a:solidFill>
              </a:rPr>
              <a:t>Bankacılık </a:t>
            </a:r>
            <a:r>
              <a:rPr lang="tr-TR" b="1" dirty="0">
                <a:solidFill>
                  <a:srgbClr val="00B050"/>
                </a:solidFill>
              </a:rPr>
              <a:t>Sektörünü Düzenleyen </a:t>
            </a:r>
            <a:br>
              <a:rPr lang="tr-TR" b="1" dirty="0">
                <a:solidFill>
                  <a:srgbClr val="00B050"/>
                </a:solidFill>
              </a:rPr>
            </a:br>
            <a:r>
              <a:rPr lang="tr-TR" b="1" dirty="0">
                <a:solidFill>
                  <a:srgbClr val="00B050"/>
                </a:solidFill>
              </a:rPr>
              <a:t/>
            </a:r>
            <a:br>
              <a:rPr lang="tr-TR" b="1" dirty="0">
                <a:solidFill>
                  <a:srgbClr val="00B050"/>
                </a:solidFill>
              </a:rPr>
            </a:br>
            <a:endParaRPr lang="tr-TR" b="1" dirty="0">
              <a:solidFill>
                <a:srgbClr val="00B05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tr-TR" dirty="0" smtClean="0"/>
          </a:p>
          <a:p>
            <a:r>
              <a:rPr lang="tr-TR" sz="3100" dirty="0" err="1" smtClean="0">
                <a:solidFill>
                  <a:srgbClr val="00B050"/>
                </a:solidFill>
              </a:rPr>
              <a:t>Konvensiyonel</a:t>
            </a:r>
            <a:r>
              <a:rPr lang="tr-TR" sz="3100" dirty="0" smtClean="0">
                <a:solidFill>
                  <a:srgbClr val="00B050"/>
                </a:solidFill>
              </a:rPr>
              <a:t> </a:t>
            </a:r>
            <a:r>
              <a:rPr lang="tr-TR" sz="3100" dirty="0">
                <a:solidFill>
                  <a:srgbClr val="00B050"/>
                </a:solidFill>
              </a:rPr>
              <a:t>Sistem </a:t>
            </a:r>
          </a:p>
          <a:p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tr-TR" dirty="0"/>
          </a:p>
          <a:p>
            <a:r>
              <a:rPr lang="tr-TR" b="1" dirty="0" smtClean="0"/>
              <a:t>Uluslararası </a:t>
            </a:r>
            <a:r>
              <a:rPr lang="tr-TR" b="1" dirty="0"/>
              <a:t>Hesaplaşmalar Bankası ( BIS ) içinde </a:t>
            </a:r>
            <a:endParaRPr lang="tr-TR" dirty="0"/>
          </a:p>
          <a:p>
            <a:r>
              <a:rPr lang="tr-TR" b="1" dirty="0"/>
              <a:t>Bankacılık Gözetimi Basel Komitesi </a:t>
            </a:r>
            <a:endParaRPr lang="tr-TR" dirty="0"/>
          </a:p>
          <a:p>
            <a:r>
              <a:rPr lang="tr-TR" b="1" dirty="0">
                <a:solidFill>
                  <a:srgbClr val="FF0000"/>
                </a:solidFill>
              </a:rPr>
              <a:t>( BCBS ) : </a:t>
            </a:r>
            <a:endParaRPr lang="tr-TR" dirty="0">
              <a:solidFill>
                <a:srgbClr val="FF0000"/>
              </a:solidFill>
            </a:endParaRPr>
          </a:p>
          <a:p>
            <a:r>
              <a:rPr lang="tr-TR" b="1" i="1" dirty="0" smtClean="0"/>
              <a:t>Basel </a:t>
            </a:r>
            <a:r>
              <a:rPr lang="tr-TR" b="1" i="1" dirty="0"/>
              <a:t>Kuralları (Sermaye Yeterlilik ve Likidite Oranları ) </a:t>
            </a:r>
            <a:endParaRPr lang="tr-TR" dirty="0"/>
          </a:p>
          <a:p>
            <a:endParaRPr lang="tr-TR" b="1" i="1" dirty="0" smtClean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62500" lnSpcReduction="20000"/>
          </a:bodyPr>
          <a:lstStyle/>
          <a:p>
            <a:endParaRPr lang="tr-TR" dirty="0" smtClean="0"/>
          </a:p>
          <a:p>
            <a:r>
              <a:rPr lang="tr-TR" sz="3400" dirty="0" smtClean="0">
                <a:solidFill>
                  <a:srgbClr val="00B050"/>
                </a:solidFill>
              </a:rPr>
              <a:t>Faizsiz </a:t>
            </a:r>
            <a:r>
              <a:rPr lang="tr-TR" sz="3400" dirty="0">
                <a:solidFill>
                  <a:srgbClr val="00B050"/>
                </a:solidFill>
              </a:rPr>
              <a:t>(</a:t>
            </a:r>
            <a:r>
              <a:rPr lang="tr-TR" sz="3400" dirty="0" err="1">
                <a:solidFill>
                  <a:srgbClr val="00B050"/>
                </a:solidFill>
              </a:rPr>
              <a:t>İslamî</a:t>
            </a:r>
            <a:r>
              <a:rPr lang="tr-TR" sz="3400" dirty="0">
                <a:solidFill>
                  <a:srgbClr val="00B050"/>
                </a:solidFill>
              </a:rPr>
              <a:t>) Sistem </a:t>
            </a:r>
          </a:p>
          <a:p>
            <a:endParaRPr lang="tr-TR" sz="3400" dirty="0">
              <a:solidFill>
                <a:srgbClr val="00B05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tr-TR" b="1" dirty="0" smtClean="0"/>
              <a:t>İslami </a:t>
            </a:r>
            <a:r>
              <a:rPr lang="tr-TR" b="1" dirty="0"/>
              <a:t>Finansal Hizmetler Kurulu </a:t>
            </a:r>
            <a:r>
              <a:rPr lang="tr-TR" b="1" dirty="0">
                <a:solidFill>
                  <a:srgbClr val="FF0000"/>
                </a:solidFill>
              </a:rPr>
              <a:t>(IFSB) : </a:t>
            </a:r>
            <a:endParaRPr lang="tr-TR" dirty="0">
              <a:solidFill>
                <a:srgbClr val="FF0000"/>
              </a:solidFill>
            </a:endParaRPr>
          </a:p>
          <a:p>
            <a:r>
              <a:rPr lang="tr-TR" dirty="0"/>
              <a:t>•</a:t>
            </a:r>
            <a:r>
              <a:rPr lang="tr-TR" b="1" i="1" dirty="0" err="1"/>
              <a:t>İslamî</a:t>
            </a:r>
            <a:r>
              <a:rPr lang="tr-TR" b="1" i="1" dirty="0"/>
              <a:t> Finansal Hizmetler Sunan Kuruluşlar için Kurallar ( </a:t>
            </a:r>
            <a:r>
              <a:rPr lang="tr-TR" b="1" i="1" dirty="0" err="1"/>
              <a:t>Semaye</a:t>
            </a:r>
            <a:r>
              <a:rPr lang="tr-TR" b="1" i="1" dirty="0"/>
              <a:t> Yeterlilik; Likidite ) 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190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E1FCBB7-3621-44C1-9252-8DE28E0C8550}" type="slidenum">
              <a:rPr lang="en-GB" altLang="tr-TR" sz="1400" smtClean="0"/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GB" altLang="tr-TR" sz="1400" smtClean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tr-TR" altLang="tr-TR" smtClean="0"/>
              <a:t>IFSB (</a:t>
            </a:r>
            <a:r>
              <a:rPr lang="tr-TR" altLang="tr-TR" smtClean="0">
                <a:hlinkClick r:id="rId2"/>
              </a:rPr>
              <a:t>www.ifsb.org</a:t>
            </a:r>
            <a:r>
              <a:rPr lang="tr-TR" altLang="tr-TR" smtClean="0"/>
              <a:t> )</a:t>
            </a:r>
            <a:endParaRPr lang="en-GB" altLang="tr-TR" smtClean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defTabSz="954088" eaLnBrk="1" hangingPunct="1">
              <a:buFontTx/>
              <a:buNone/>
            </a:pPr>
            <a:r>
              <a:rPr lang="tr-TR" altLang="tr-TR" u="sng" dirty="0" smtClean="0"/>
              <a:t>ÜYELİK  YAPISI</a:t>
            </a:r>
          </a:p>
          <a:p>
            <a:pPr defTabSz="954088" eaLnBrk="1" hangingPunct="1">
              <a:buFontTx/>
              <a:buNone/>
            </a:pPr>
            <a:r>
              <a:rPr lang="tr-TR" altLang="tr-TR" sz="2800" b="1" u="sng" dirty="0" smtClean="0"/>
              <a:t>Tam Üye	</a:t>
            </a:r>
            <a:r>
              <a:rPr lang="tr-TR" altLang="tr-TR" u="sng" dirty="0" smtClean="0"/>
              <a:t>:</a:t>
            </a:r>
            <a:r>
              <a:rPr lang="tr-TR" altLang="tr-TR" dirty="0" smtClean="0"/>
              <a:t>      </a:t>
            </a:r>
            <a:r>
              <a:rPr lang="tr-TR" altLang="tr-TR" sz="2800" b="1" dirty="0" smtClean="0"/>
              <a:t>33</a:t>
            </a:r>
            <a:r>
              <a:rPr lang="tr-TR" altLang="tr-TR" dirty="0" smtClean="0"/>
              <a:t> </a:t>
            </a:r>
            <a:r>
              <a:rPr lang="tr-TR" altLang="tr-TR" b="1" dirty="0" smtClean="0"/>
              <a:t>(</a:t>
            </a:r>
            <a:r>
              <a:rPr lang="tr-TR" altLang="tr-TR" sz="2400" b="1" dirty="0" smtClean="0"/>
              <a:t>Denetim ve Gözetim Otoriteleri )</a:t>
            </a:r>
          </a:p>
          <a:p>
            <a:pPr defTabSz="954088" eaLnBrk="1" hangingPunct="1">
              <a:buFontTx/>
              <a:buNone/>
            </a:pPr>
            <a:r>
              <a:rPr lang="tr-TR" altLang="tr-TR" sz="2800" b="1" u="sng" dirty="0" smtClean="0"/>
              <a:t>Ortak Üye	:   </a:t>
            </a:r>
            <a:r>
              <a:rPr lang="tr-TR" altLang="tr-TR" sz="2800" dirty="0" smtClean="0"/>
              <a:t>    </a:t>
            </a:r>
            <a:r>
              <a:rPr lang="tr-TR" altLang="tr-TR" sz="2800" b="1" dirty="0" smtClean="0"/>
              <a:t>35</a:t>
            </a:r>
            <a:endParaRPr lang="tr-TR" altLang="tr-TR" sz="2800" b="1" u="sng" dirty="0" smtClean="0"/>
          </a:p>
          <a:p>
            <a:pPr defTabSz="954088" eaLnBrk="1" hangingPunct="1">
              <a:buFontTx/>
              <a:buNone/>
            </a:pPr>
            <a:r>
              <a:rPr lang="tr-TR" altLang="tr-TR" sz="2800" b="1" u="sng" dirty="0" smtClean="0"/>
              <a:t>Gözlemci Üye :</a:t>
            </a:r>
            <a:r>
              <a:rPr lang="tr-TR" altLang="tr-TR" sz="2800" b="1" dirty="0"/>
              <a:t>	</a:t>
            </a:r>
            <a:r>
              <a:rPr lang="tr-TR" altLang="tr-TR" sz="2800" b="1" dirty="0" smtClean="0"/>
              <a:t>117</a:t>
            </a:r>
          </a:p>
          <a:p>
            <a:pPr defTabSz="954088" eaLnBrk="1" hangingPunct="1">
              <a:buFontTx/>
              <a:buNone/>
            </a:pPr>
            <a:r>
              <a:rPr lang="tr-TR" altLang="tr-TR" sz="2800" b="1" dirty="0" smtClean="0">
                <a:solidFill>
                  <a:srgbClr val="C00000"/>
                </a:solidFill>
              </a:rPr>
              <a:t>TOPLAM...........185 üyesi bulunmakta </a:t>
            </a:r>
          </a:p>
          <a:p>
            <a:pPr defTabSz="954088" eaLnBrk="1" hangingPunct="1">
              <a:buFontTx/>
              <a:buNone/>
            </a:pPr>
            <a:r>
              <a:rPr lang="tr-TR" altLang="tr-TR" sz="2800" b="1" dirty="0" smtClean="0"/>
              <a:t>Türkiye’den; </a:t>
            </a:r>
            <a:r>
              <a:rPr lang="tr-TR" altLang="tr-TR" sz="2800" b="1" dirty="0" smtClean="0">
                <a:solidFill>
                  <a:srgbClr val="C00000"/>
                </a:solidFill>
              </a:rPr>
              <a:t>TCMB,SPK ve BDDK </a:t>
            </a:r>
            <a:r>
              <a:rPr lang="tr-TR" altLang="tr-TR" b="1" dirty="0" smtClean="0">
                <a:solidFill>
                  <a:srgbClr val="C00000"/>
                </a:solidFill>
              </a:rPr>
              <a:t>Tam Üye</a:t>
            </a:r>
          </a:p>
          <a:p>
            <a:pPr algn="ctr" defTabSz="954088" eaLnBrk="1" hangingPunct="1">
              <a:buFontTx/>
              <a:buNone/>
            </a:pPr>
            <a:r>
              <a:rPr lang="tr-TR" altLang="tr-TR" sz="2800" b="1" dirty="0" smtClean="0"/>
              <a:t>			 </a:t>
            </a:r>
            <a:r>
              <a:rPr lang="tr-TR" altLang="tr-TR" sz="2800" b="1" i="1" dirty="0" smtClean="0">
                <a:solidFill>
                  <a:srgbClr val="002060"/>
                </a:solidFill>
              </a:rPr>
              <a:t>BİST, Kuveyt Türk, </a:t>
            </a:r>
            <a:r>
              <a:rPr lang="tr-TR" altLang="tr-TR" sz="2800" b="1" i="1" dirty="0" err="1" smtClean="0">
                <a:solidFill>
                  <a:srgbClr val="002060"/>
                </a:solidFill>
              </a:rPr>
              <a:t>AlBaraka</a:t>
            </a:r>
            <a:r>
              <a:rPr lang="tr-TR" altLang="tr-TR" sz="2800" b="1" i="1" dirty="0" smtClean="0">
                <a:solidFill>
                  <a:srgbClr val="002060"/>
                </a:solidFill>
              </a:rPr>
              <a:t> Türk,  </a:t>
            </a:r>
            <a:r>
              <a:rPr lang="tr-TR" altLang="tr-TR" b="1" i="1" dirty="0" smtClean="0">
                <a:solidFill>
                  <a:srgbClr val="C00000"/>
                </a:solidFill>
              </a:rPr>
              <a:t>Gözlemci Üye</a:t>
            </a:r>
            <a:endParaRPr lang="en-GB" altLang="tr-TR" b="1" i="1" u="sng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7D7D2C5B-531A-4647-95F1-987B9667BD5D}" type="slidenum">
              <a:rPr lang="en-GB" altLang="tr-TR" sz="1400"/>
              <a:pPr algn="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GB" altLang="tr-TR" sz="140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tr-TR" altLang="tr-TR" sz="4000" smtClean="0"/>
              <a:t>IFSB (</a:t>
            </a:r>
            <a:r>
              <a:rPr lang="tr-TR" altLang="tr-TR" sz="4000" smtClean="0">
                <a:hlinkClick r:id="rId2"/>
              </a:rPr>
              <a:t>www.ifsb.org</a:t>
            </a:r>
            <a:r>
              <a:rPr lang="tr-TR" altLang="tr-TR" sz="4000" smtClean="0"/>
              <a:t> )</a:t>
            </a:r>
            <a:br>
              <a:rPr lang="tr-TR" altLang="tr-TR" sz="4000" smtClean="0"/>
            </a:br>
            <a:r>
              <a:rPr lang="tr-TR" altLang="tr-TR" sz="4000" smtClean="0"/>
              <a:t>Islamic Financial Services Board</a:t>
            </a:r>
            <a:endParaRPr lang="en-GB" altLang="tr-TR" sz="4000" smtClean="0"/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7363" y="1628775"/>
            <a:ext cx="8229600" cy="45259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tr-TR" altLang="tr-TR" sz="2800" b="1" smtClean="0"/>
              <a:t>İslami Finansal Hizmetler Kurulu,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tr-TR" altLang="tr-TR" sz="2800" b="1" smtClean="0"/>
              <a:t>faaliyetine Mart 2003 de başlayan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tr-TR" altLang="tr-TR" sz="2800" b="1" smtClean="0"/>
              <a:t>uluslararası bir standart yapıcı örgüttür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tr-TR" altLang="tr-TR" sz="2800" b="1" smtClean="0"/>
              <a:t>Kurul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tr-TR" altLang="tr-TR" i="1" smtClean="0">
                <a:solidFill>
                  <a:srgbClr val="C00000"/>
                </a:solidFill>
              </a:rPr>
              <a:t>küresel ihtiyati standartlar </a:t>
            </a:r>
            <a:r>
              <a:rPr lang="tr-TR" altLang="tr-TR" b="1" smtClean="0"/>
              <a:t>ve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tr-TR" altLang="tr-TR" smtClean="0">
                <a:solidFill>
                  <a:srgbClr val="0070C0"/>
                </a:solidFill>
              </a:rPr>
              <a:t>kılavuz ilkeler </a:t>
            </a:r>
            <a:r>
              <a:rPr lang="tr-TR" altLang="tr-TR" sz="2800" b="1" smtClean="0"/>
              <a:t>yayınlayarak;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tr-TR" altLang="tr-TR" sz="2400" b="1" smtClean="0"/>
              <a:t>İslami Finansal Hizmetler Endüstrisinin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tr-TR" altLang="tr-TR" sz="2800" b="1" smtClean="0"/>
              <a:t>	( </a:t>
            </a:r>
            <a:r>
              <a:rPr lang="tr-TR" altLang="tr-TR" sz="1800" b="1" smtClean="0"/>
              <a:t>Bankacılık, Sermaye Piyasası ve Sigortacılık</a:t>
            </a:r>
            <a:r>
              <a:rPr lang="tr-TR" altLang="tr-TR" sz="2800" b="1" smtClean="0"/>
              <a:t> )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tr-TR" altLang="tr-TR" sz="2800" b="1" smtClean="0">
                <a:solidFill>
                  <a:srgbClr val="C00000"/>
                </a:solidFill>
              </a:rPr>
              <a:t>sağlamlık ve istikrarını </a:t>
            </a:r>
            <a:r>
              <a:rPr lang="tr-TR" altLang="tr-TR" sz="2800" b="1" smtClean="0"/>
              <a:t>geliştirmeyi amaçlar</a:t>
            </a:r>
            <a:endParaRPr lang="en-GB" altLang="tr-TR" sz="2800" b="1" smtClean="0"/>
          </a:p>
        </p:txBody>
      </p:sp>
    </p:spTree>
    <p:extLst>
      <p:ext uri="{BB962C8B-B14F-4D97-AF65-F5344CB8AC3E}">
        <p14:creationId xmlns:p14="http://schemas.microsoft.com/office/powerpoint/2010/main" val="396219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479E603-5F11-4923-A5ED-418DB51A39AF}" type="slidenum">
              <a:rPr lang="en-GB" altLang="tr-TR" sz="1400" smtClean="0"/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GB" altLang="tr-TR" sz="1400" smtClean="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tr-TR" altLang="tr-TR" sz="4000" smtClean="0"/>
              <a:t>IFSB (</a:t>
            </a:r>
            <a:r>
              <a:rPr lang="tr-TR" altLang="tr-TR" sz="4000" smtClean="0">
                <a:hlinkClick r:id="rId2"/>
              </a:rPr>
              <a:t>www.ifsb.org</a:t>
            </a:r>
            <a:r>
              <a:rPr lang="tr-TR" altLang="tr-TR" sz="4000" smtClean="0"/>
              <a:t> )</a:t>
            </a:r>
            <a:br>
              <a:rPr lang="tr-TR" altLang="tr-TR" sz="4000" smtClean="0"/>
            </a:br>
            <a:r>
              <a:rPr lang="tr-TR" altLang="tr-TR" sz="4000" smtClean="0"/>
              <a:t>Islamic Financial Services Board</a:t>
            </a:r>
            <a:endParaRPr lang="en-GB" altLang="tr-TR" sz="4000" smtClean="0"/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tr-TR" altLang="tr-TR" smtClean="0"/>
              <a:t>Diğer Standart yapıcı kurullar gibi uzun bir standart geliştirme süreci bulunur :</a:t>
            </a:r>
          </a:p>
          <a:p>
            <a:pPr eaLnBrk="1" hangingPunct="1"/>
            <a:r>
              <a:rPr lang="tr-TR" altLang="tr-TR" smtClean="0"/>
              <a:t>Eleştiriye açık taslak </a:t>
            </a:r>
            <a:r>
              <a:rPr lang="tr-TR" altLang="tr-TR" smtClean="0">
                <a:solidFill>
                  <a:schemeClr val="accent2"/>
                </a:solidFill>
              </a:rPr>
              <a:t>( Exposure Draft  )</a:t>
            </a:r>
            <a:r>
              <a:rPr lang="tr-TR" altLang="tr-TR" smtClean="0"/>
              <a:t> yayınlanması</a:t>
            </a:r>
          </a:p>
          <a:p>
            <a:pPr eaLnBrk="1" hangingPunct="1"/>
            <a:r>
              <a:rPr lang="tr-TR" altLang="tr-TR" smtClean="0"/>
              <a:t>Çalıştaylar Düzenlenmesi</a:t>
            </a:r>
          </a:p>
          <a:p>
            <a:pPr eaLnBrk="1" hangingPunct="1"/>
            <a:r>
              <a:rPr lang="tr-TR" altLang="tr-TR" smtClean="0"/>
              <a:t>Geri bildirim almak üzere kamu oyuna duyurma </a:t>
            </a:r>
            <a:r>
              <a:rPr lang="tr-TR" altLang="tr-TR" smtClean="0">
                <a:solidFill>
                  <a:schemeClr val="accent2"/>
                </a:solidFill>
              </a:rPr>
              <a:t>( Public Hearing )</a:t>
            </a:r>
          </a:p>
          <a:p>
            <a:pPr eaLnBrk="1" hangingPunct="1"/>
            <a:endParaRPr lang="tr-TR" altLang="tr-TR" smtClean="0">
              <a:solidFill>
                <a:schemeClr val="accent2"/>
              </a:solidFill>
            </a:endParaRPr>
          </a:p>
          <a:p>
            <a:pPr eaLnBrk="1" hangingPunct="1"/>
            <a:endParaRPr lang="en-GB" altLang="tr-TR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7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411266B-3907-46BD-ACE8-DA0FA1AE0E53}" type="slidenum">
              <a:rPr lang="en-GB" altLang="tr-TR" sz="1400" smtClean="0"/>
              <a:pPr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en-GB" altLang="tr-TR" sz="1400" smtClean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tr-TR" altLang="tr-TR" sz="4000" smtClean="0"/>
              <a:t>IFSB (</a:t>
            </a:r>
            <a:r>
              <a:rPr lang="tr-TR" altLang="tr-TR" sz="4000" smtClean="0">
                <a:hlinkClick r:id="rId2"/>
              </a:rPr>
              <a:t>www.ifsb.org</a:t>
            </a:r>
            <a:r>
              <a:rPr lang="tr-TR" altLang="tr-TR" sz="4000" smtClean="0"/>
              <a:t> )</a:t>
            </a:r>
            <a:br>
              <a:rPr lang="tr-TR" altLang="tr-TR" sz="4000" smtClean="0"/>
            </a:br>
            <a:r>
              <a:rPr lang="tr-TR" altLang="tr-TR" sz="4000" smtClean="0"/>
              <a:t>Islamic Financial Services Board</a:t>
            </a:r>
            <a:endParaRPr lang="en-GB" altLang="tr-TR" sz="4000" smtClean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tr-TR" altLang="tr-TR" smtClean="0"/>
              <a:t>Ayrıca;</a:t>
            </a:r>
          </a:p>
          <a:p>
            <a:pPr algn="ctr" eaLnBrk="1" hangingPunct="1"/>
            <a:r>
              <a:rPr lang="tr-TR" altLang="tr-TR" smtClean="0"/>
              <a:t>Araştırmalar yapar</a:t>
            </a:r>
          </a:p>
          <a:p>
            <a:pPr algn="ctr" eaLnBrk="1" hangingPunct="1"/>
            <a:r>
              <a:rPr lang="tr-TR" altLang="tr-TR" smtClean="0"/>
              <a:t>Endüstri ile ilgili konularda gerekli insiyatiflerde eşgüdüm sağlar</a:t>
            </a:r>
          </a:p>
          <a:p>
            <a:pPr algn="ctr" eaLnBrk="1" hangingPunct="1"/>
            <a:r>
              <a:rPr lang="tr-TR" altLang="tr-TR" smtClean="0"/>
              <a:t>Düzenleyici kurumlar ve sosyal paydaşlarla  seminer, konferans ve yuvarlak masa toplantıları düzenler</a:t>
            </a:r>
            <a:endParaRPr lang="en-GB" altLang="tr-TR" smtClean="0"/>
          </a:p>
        </p:txBody>
      </p:sp>
    </p:spTree>
    <p:extLst>
      <p:ext uri="{BB962C8B-B14F-4D97-AF65-F5344CB8AC3E}">
        <p14:creationId xmlns:p14="http://schemas.microsoft.com/office/powerpoint/2010/main" val="245591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</p:spPr>
        <p:txBody>
          <a:bodyPr/>
          <a:lstStyle/>
          <a:p>
            <a:r>
              <a:rPr lang="tr-TR" altLang="tr-TR" dirty="0" smtClean="0">
                <a:solidFill>
                  <a:schemeClr val="accent2"/>
                </a:solidFill>
              </a:rPr>
              <a:t>SUNUM  PLANI</a:t>
            </a:r>
            <a:endParaRPr lang="tr-TR" altLang="tr-TR" dirty="0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352" cy="5030564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tr-TR" altLang="tr-TR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Katılım Finansı Konusunda standartlar geliştiren Uluslararası kuruluşlara Genel Bakış</a:t>
            </a: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</a:pPr>
            <a:endParaRPr lang="tr-TR" altLang="tr-TR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tr-TR" altLang="tr-TR" sz="28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IFSB :</a:t>
            </a:r>
            <a:r>
              <a:rPr lang="tr-TR" altLang="tr-TR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İslami Finansal Hizmetler Sunan kuruluşlar      (İFHSK) için </a:t>
            </a:r>
            <a:r>
              <a:rPr lang="tr-TR" altLang="tr-TR" sz="2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ihtiyati düzenlemeler </a:t>
            </a:r>
            <a:r>
              <a:rPr lang="tr-TR" altLang="tr-TR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yapan, « </a:t>
            </a:r>
            <a:r>
              <a:rPr lang="tr-TR" altLang="tr-TR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Islamic</a:t>
            </a:r>
            <a:r>
              <a:rPr lang="tr-TR" altLang="tr-TR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Financial Services Board»</a:t>
            </a:r>
          </a:p>
          <a:p>
            <a:pPr marL="514350" indent="-51435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tr-TR" altLang="tr-TR" sz="28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AAOIFI :</a:t>
            </a:r>
            <a:r>
              <a:rPr lang="tr-TR" altLang="tr-TR" sz="2800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Hukuk, Muhasebe ve Kurumsal Yönetim standartları yapan, «Accounting </a:t>
            </a:r>
            <a:r>
              <a:rPr lang="tr-TR" altLang="tr-TR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altLang="tr-TR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Auditing </a:t>
            </a:r>
            <a:r>
              <a:rPr lang="tr-TR" altLang="tr-TR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r>
              <a:rPr lang="tr-TR" altLang="tr-TR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altLang="tr-TR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Islamic</a:t>
            </a:r>
            <a:r>
              <a:rPr lang="tr-TR" altLang="tr-TR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Financial </a:t>
            </a:r>
            <a:r>
              <a:rPr lang="tr-TR" altLang="tr-TR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Institutions</a:t>
            </a:r>
            <a:r>
              <a:rPr lang="tr-TR" altLang="tr-TR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tr-TR" altLang="tr-TR" sz="28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IIFM	:</a:t>
            </a:r>
            <a:r>
              <a:rPr lang="tr-TR" altLang="tr-TR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Tektip</a:t>
            </a:r>
            <a:r>
              <a:rPr lang="tr-TR" altLang="tr-TR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sözleşme örnekleri hazırlamayı amaçlayan, «International </a:t>
            </a:r>
            <a:r>
              <a:rPr lang="tr-TR" altLang="tr-TR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Islamic</a:t>
            </a:r>
            <a:r>
              <a:rPr lang="tr-TR" altLang="tr-TR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Financial Market»</a:t>
            </a:r>
          </a:p>
          <a:p>
            <a:pPr marL="609600" indent="-609600">
              <a:buFontTx/>
              <a:buAutoNum type="arabicPeriod"/>
            </a:pPr>
            <a:r>
              <a:rPr lang="tr-TR" altLang="tr-TR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Sonuç</a:t>
            </a:r>
            <a:endParaRPr lang="tr-TR" altLang="tr-T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>
              <a:buFontTx/>
              <a:buAutoNum type="arabicPeriod"/>
            </a:pPr>
            <a:endParaRPr lang="tr-TR" altLang="tr-TR" dirty="0" smtClean="0"/>
          </a:p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endParaRPr lang="tr-TR" altLang="tr-TR" b="1" dirty="0" smtClean="0">
              <a:solidFill>
                <a:schemeClr val="accent2"/>
              </a:solidFill>
            </a:endParaRPr>
          </a:p>
        </p:txBody>
      </p:sp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ECF7AF2-A021-4795-A74B-BC833F0CDAD4}" type="slidenum">
              <a:rPr lang="en-GB" altLang="tr-TR" sz="1400" smtClean="0"/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n-GB" altLang="tr-TR" sz="1400" smtClean="0"/>
          </a:p>
        </p:txBody>
      </p:sp>
    </p:spTree>
    <p:extLst>
      <p:ext uri="{BB962C8B-B14F-4D97-AF65-F5344CB8AC3E}">
        <p14:creationId xmlns:p14="http://schemas.microsoft.com/office/powerpoint/2010/main" val="385792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25DD1A0-B215-46BA-A013-9F9957463550}" type="slidenum">
              <a:rPr lang="en-GB" altLang="tr-TR" sz="1400" smtClean="0"/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en-GB" altLang="tr-TR" sz="1400" smtClean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tr-TR" altLang="tr-TR" sz="4000" smtClean="0"/>
              <a:t>IFSB (</a:t>
            </a:r>
            <a:r>
              <a:rPr lang="tr-TR" altLang="tr-TR" sz="4000" smtClean="0">
                <a:hlinkClick r:id="rId2"/>
              </a:rPr>
              <a:t>www.ifsb.org</a:t>
            </a:r>
            <a:r>
              <a:rPr lang="tr-TR" altLang="tr-TR" sz="4000" smtClean="0"/>
              <a:t> )</a:t>
            </a:r>
            <a:br>
              <a:rPr lang="tr-TR" altLang="tr-TR" sz="4000" smtClean="0"/>
            </a:br>
            <a:r>
              <a:rPr lang="tr-TR" altLang="tr-TR" sz="4000" smtClean="0"/>
              <a:t>Islamic Financial Services Board</a:t>
            </a:r>
            <a:endParaRPr lang="en-GB" altLang="tr-TR" sz="4000" smtClean="0"/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tr-TR" altLang="tr-TR" smtClean="0"/>
          </a:p>
          <a:p>
            <a:pPr algn="ctr" eaLnBrk="1" hangingPunct="1">
              <a:buFontTx/>
              <a:buNone/>
            </a:pPr>
            <a:r>
              <a:rPr lang="tr-TR" altLang="tr-TR" smtClean="0"/>
              <a:t>Konusuyla ilgili </a:t>
            </a:r>
          </a:p>
          <a:p>
            <a:pPr algn="ctr" eaLnBrk="1" hangingPunct="1">
              <a:buFontTx/>
              <a:buNone/>
            </a:pPr>
            <a:r>
              <a:rPr lang="tr-TR" altLang="tr-TR" smtClean="0"/>
              <a:t>Uluslararası, </a:t>
            </a:r>
          </a:p>
          <a:p>
            <a:pPr algn="ctr" eaLnBrk="1" hangingPunct="1">
              <a:buFontTx/>
              <a:buNone/>
            </a:pPr>
            <a:r>
              <a:rPr lang="tr-TR" altLang="tr-TR" smtClean="0"/>
              <a:t>bölgesel ve ulusal örgütlerle, </a:t>
            </a:r>
          </a:p>
          <a:p>
            <a:pPr algn="ctr" eaLnBrk="1" hangingPunct="1">
              <a:buFontTx/>
              <a:buNone/>
            </a:pPr>
            <a:r>
              <a:rPr lang="tr-TR" altLang="tr-TR" smtClean="0"/>
              <a:t>araştırma ve eğitim kuruluşlarıyla,</a:t>
            </a:r>
          </a:p>
          <a:p>
            <a:pPr algn="ctr" eaLnBrk="1" hangingPunct="1">
              <a:buFontTx/>
              <a:buNone/>
            </a:pPr>
            <a:r>
              <a:rPr lang="tr-TR" altLang="tr-TR" smtClean="0"/>
              <a:t> piyasa oyuncularıyla </a:t>
            </a:r>
          </a:p>
          <a:p>
            <a:pPr algn="ctr" eaLnBrk="1" hangingPunct="1">
              <a:buFontTx/>
              <a:buNone/>
            </a:pPr>
            <a:r>
              <a:rPr lang="tr-TR" altLang="tr-TR" smtClean="0"/>
              <a:t>yakın çalışmalar yürütür</a:t>
            </a:r>
            <a:endParaRPr lang="en-GB" altLang="tr-TR" smtClean="0"/>
          </a:p>
        </p:txBody>
      </p:sp>
    </p:spTree>
    <p:extLst>
      <p:ext uri="{BB962C8B-B14F-4D97-AF65-F5344CB8AC3E}">
        <p14:creationId xmlns:p14="http://schemas.microsoft.com/office/powerpoint/2010/main" val="356795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?ui=2&amp;ik=691be25944&amp;attid=0.1.1&amp;permmsgid=msg-f:1647825679348258191&amp;th=16de40b98d51d58f&amp;view=fimg&amp;sz=s0-l75-ft&amp;attbid=ANGjdJ9iNkMKrVWi76Jvn-AhAIVL8_tYXuFLT7Kr9tGhVhHURWqOI05dMpQTFMIw5ST6-nea3VJBHDOtaYuh3HW6Rm-Box5gQHXYpH5vftjmsnNEZG8Pk49Xy6-jz7M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8435"/>
            <a:ext cx="9293657" cy="697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17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666115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35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7632000" cy="68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28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7576412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33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bmeespe\AppData\Local\Temp\8CF5E44E-90AE-4D66-AF7E-EFF82771BD6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60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1.9. Açıklama için Genel Rehberlik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sz="2400" b="1" dirty="0" smtClean="0"/>
              <a:t>ALTI ADET İLKE SAYILMAKTA</a:t>
            </a:r>
          </a:p>
          <a:p>
            <a:pPr marL="514350" indent="-514350">
              <a:buAutoNum type="arabicPeriod"/>
            </a:pPr>
            <a:r>
              <a:rPr lang="tr-TR" sz="2800" dirty="0" smtClean="0"/>
              <a:t>Yönetim kurulları tarafından onaylanmış, düzenli(</a:t>
            </a:r>
            <a:r>
              <a:rPr lang="tr-TR" sz="2800" dirty="0" err="1" smtClean="0"/>
              <a:t>formal</a:t>
            </a:r>
            <a:r>
              <a:rPr lang="tr-TR" sz="2800" dirty="0" smtClean="0"/>
              <a:t>)  açıklama politikaları olmalıdır</a:t>
            </a:r>
          </a:p>
          <a:p>
            <a:pPr marL="514350" indent="-514350">
              <a:buAutoNum type="arabicPeriod"/>
            </a:pPr>
            <a:r>
              <a:rPr lang="tr-TR" sz="2800" dirty="0" smtClean="0"/>
              <a:t>Açıklamalar anlaşılabilir bir biçimde sosyal paydaşlara  (</a:t>
            </a:r>
            <a:r>
              <a:rPr lang="tr-TR" sz="2800" dirty="0" err="1" smtClean="0"/>
              <a:t>stakeholders</a:t>
            </a:r>
            <a:r>
              <a:rPr lang="tr-TR" sz="2800" dirty="0" smtClean="0"/>
              <a:t> ) sunulmalı ve onlar tarafından ulaşılabilir olmalıdır</a:t>
            </a:r>
          </a:p>
          <a:p>
            <a:pPr marL="514350" indent="-514350">
              <a:buAutoNum type="arabicPeriod"/>
            </a:pPr>
            <a:r>
              <a:rPr lang="tr-TR" sz="2800" dirty="0" smtClean="0"/>
              <a:t>Açıklamalar; </a:t>
            </a:r>
            <a:r>
              <a:rPr lang="tr-TR" sz="2800" dirty="0" err="1" smtClean="0"/>
              <a:t>İFK’un</a:t>
            </a:r>
            <a:r>
              <a:rPr lang="tr-TR" sz="2800" dirty="0" smtClean="0"/>
              <a:t> ana faaliyetlerini, bu faaliyetlerle ilgili tüm risklerini	tanımlamalıdır</a:t>
            </a:r>
          </a:p>
          <a:p>
            <a:pPr marL="514350" indent="-514350">
              <a:buAutoNum type="arabicPeriod"/>
            </a:pPr>
            <a:r>
              <a:rPr lang="tr-TR" sz="2800" dirty="0" smtClean="0"/>
              <a:t>Açıklamalar kullanıcılar için anlamlı olmalıdır</a:t>
            </a:r>
          </a:p>
          <a:p>
            <a:pPr marL="514350" indent="-514350">
              <a:buAutoNum type="arabicPeriod"/>
            </a:pPr>
            <a:r>
              <a:rPr lang="tr-TR" sz="2800" dirty="0" smtClean="0"/>
              <a:t>Açıklamalar zaman içinde tutarlılık göstermelidir</a:t>
            </a:r>
          </a:p>
          <a:p>
            <a:pPr marL="514350" indent="-514350">
              <a:buAutoNum type="arabicPeriod"/>
            </a:pPr>
            <a:r>
              <a:rPr lang="tr-TR" sz="2800" dirty="0" smtClean="0"/>
              <a:t>Açıklamalar İFK arasında karşılaştırılabilir olmalıdır</a:t>
            </a:r>
          </a:p>
          <a:p>
            <a:pPr marL="514350" indent="-514350">
              <a:buAutoNum type="arabicPeriod"/>
            </a:pP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5786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3600" b="1" dirty="0" err="1" smtClean="0"/>
              <a:t>Section</a:t>
            </a:r>
            <a:r>
              <a:rPr lang="tr-TR" sz="3600" b="1" dirty="0" smtClean="0"/>
              <a:t> 3: </a:t>
            </a:r>
            <a:r>
              <a:rPr lang="tr-TR" sz="3600" b="1" dirty="0" err="1" smtClean="0"/>
              <a:t>Linkages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Between</a:t>
            </a:r>
            <a:r>
              <a:rPr lang="tr-TR" sz="3600" b="1" dirty="0" smtClean="0"/>
              <a:t> Financial </a:t>
            </a:r>
            <a:r>
              <a:rPr lang="tr-TR" sz="3600" b="1" dirty="0" err="1" smtClean="0"/>
              <a:t>Statements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and</a:t>
            </a:r>
            <a:r>
              <a:rPr lang="tr-TR" sz="3600" b="1" dirty="0" smtClean="0"/>
              <a:t> </a:t>
            </a:r>
            <a:r>
              <a:rPr lang="tr-TR" sz="3600" b="1" dirty="0" err="1" smtClean="0"/>
              <a:t>Regulatory</a:t>
            </a:r>
            <a:r>
              <a:rPr lang="tr-TR" sz="3600" b="1" dirty="0" smtClean="0"/>
              <a:t> Risk </a:t>
            </a:r>
            <a:r>
              <a:rPr lang="tr-TR" sz="3600" b="1" dirty="0" err="1" smtClean="0"/>
              <a:t>Exposures</a:t>
            </a:r>
            <a:endParaRPr lang="tr-TR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8194" name="Picture 2" descr="C:\Users\bmeespe\AppData\Local\Temp\500CE7F8-2B1E-49BF-8112-6A9D39C031E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66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bmeespe\AppData\Local\Temp\C18A17C0-3CFB-46B0-AB00-90E83D4E033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16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bmeespe\AppData\Local\Temp\52621ACF-90F4-4BDE-9505-7ABA3ABD71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29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mtClean="0"/>
              <a:t>Standartların Önemi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</a:pPr>
            <a:r>
              <a:rPr lang="tr-TR" altLang="tr-TR" b="1" dirty="0" smtClean="0">
                <a:solidFill>
                  <a:srgbClr val="0070C0"/>
                </a:solidFill>
              </a:rPr>
              <a:t>Uluslararası kabul görmüş standartların geliştirilmesi, benimsenmesi ve başarılı bir şekilde uygulanması;</a:t>
            </a:r>
          </a:p>
          <a:p>
            <a:pPr marL="0" indent="0" algn="ctr"/>
            <a:r>
              <a:rPr lang="tr-TR" altLang="tr-TR" i="1" dirty="0" smtClean="0">
                <a:solidFill>
                  <a:srgbClr val="C00000"/>
                </a:solidFill>
              </a:rPr>
              <a:t>Daha iyi bilgilendirilme sayesinde, borç verme ve yatırım kararlarını kolaylaştırır, pazarın daha dürüst çalışmasını sağlar</a:t>
            </a:r>
          </a:p>
          <a:p>
            <a:pPr marL="0" indent="0" algn="ctr"/>
            <a:r>
              <a:rPr lang="tr-TR" altLang="tr-TR" dirty="0" smtClean="0"/>
              <a:t>Ulusal ve uluslararası yararlar üretir</a:t>
            </a:r>
          </a:p>
          <a:p>
            <a:pPr marL="0" indent="0"/>
            <a:endParaRPr lang="tr-TR" altLang="tr-TR" dirty="0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AA79300-3879-4975-8011-71DC32BC1882}" type="slidenum">
              <a:rPr lang="en-GB" altLang="tr-TR" sz="1400" smtClean="0"/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GB" altLang="tr-TR" sz="1400" smtClean="0"/>
          </a:p>
        </p:txBody>
      </p:sp>
    </p:spTree>
    <p:extLst>
      <p:ext uri="{BB962C8B-B14F-4D97-AF65-F5344CB8AC3E}">
        <p14:creationId xmlns:p14="http://schemas.microsoft.com/office/powerpoint/2010/main" val="371891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err="1" smtClean="0"/>
              <a:t>Section</a:t>
            </a:r>
            <a:r>
              <a:rPr lang="tr-TR" sz="3200" dirty="0" smtClean="0"/>
              <a:t> 3 : </a:t>
            </a:r>
            <a:r>
              <a:rPr lang="tr-TR" sz="3200" dirty="0" err="1" smtClean="0"/>
              <a:t>Linkages</a:t>
            </a:r>
            <a:r>
              <a:rPr lang="tr-TR" sz="3200" dirty="0" smtClean="0"/>
              <a:t> </a:t>
            </a:r>
            <a:r>
              <a:rPr lang="tr-TR" sz="3200" dirty="0" err="1" smtClean="0"/>
              <a:t>between</a:t>
            </a:r>
            <a:r>
              <a:rPr lang="tr-TR" sz="3200" dirty="0" smtClean="0"/>
              <a:t> Financial </a:t>
            </a:r>
            <a:r>
              <a:rPr lang="tr-TR" sz="3200" dirty="0" err="1" smtClean="0"/>
              <a:t>Statements</a:t>
            </a:r>
            <a:r>
              <a:rPr lang="tr-TR" sz="3200" dirty="0" smtClean="0"/>
              <a:t> </a:t>
            </a:r>
            <a:r>
              <a:rPr lang="tr-TR" sz="3200" dirty="0" err="1" smtClean="0"/>
              <a:t>and</a:t>
            </a:r>
            <a:r>
              <a:rPr lang="tr-TR" sz="3200" dirty="0" smtClean="0"/>
              <a:t> </a:t>
            </a:r>
            <a:r>
              <a:rPr lang="tr-TR" sz="3200" dirty="0" err="1" smtClean="0"/>
              <a:t>Regulatory</a:t>
            </a:r>
            <a:r>
              <a:rPr lang="tr-TR" sz="3200" dirty="0" smtClean="0"/>
              <a:t> Risk </a:t>
            </a:r>
            <a:r>
              <a:rPr lang="tr-TR" sz="3200" dirty="0" err="1" smtClean="0"/>
              <a:t>Exposures</a:t>
            </a:r>
            <a:endParaRPr lang="tr-T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dirty="0" smtClean="0"/>
          </a:p>
          <a:p>
            <a:pPr marL="0" indent="0" algn="ctr">
              <a:buNone/>
            </a:pPr>
            <a:r>
              <a:rPr lang="tr-TR" b="1" dirty="0" smtClean="0"/>
              <a:t>Bu bölümde düzenleyici otoritelerin istediği risk hesaplamalarının finansal tablolarla ilişkilerinin ortaya konulması için şablon tablolar önerilmekte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96131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meespe\AppData\Local\Temp\8821B94D-781E-4805-9344-9EBC7668B1D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39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bmeespe\AppData\Local\Temp\D2B042C9-C874-4BA2-96DE-CDF69440679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36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bmeespe\AppData\Local\Temp\59A7784A-0164-469B-821C-456B6AB68C6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48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bmeespe\AppData\Local\Temp\F56B646A-BDB2-4041-8D26-5EA4F516752E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51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meespe\AppData\Local\Temp\F234B4A4-210A-41B0-8E32-84A54668F27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65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meespe\AppData\Local\Temp\E8C9D53C-B6C5-4978-8B57-3B2FAC6D280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5392"/>
            <a:ext cx="9144000" cy="500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4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meespe\AppData\Local\Temp\6435AC3B-3D96-44B2-A112-3247D29D94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131"/>
            <a:ext cx="9144000" cy="556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70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meespe\AppData\Local\Temp\4ECF2B46-20BB-42C3-A005-2629EF4390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92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meespe\AppData\Local\Temp\4C560227-82C2-40E1-BE89-CC59C6D376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4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Standart Yapıcı Kurumların </a:t>
            </a:r>
            <a:br>
              <a:rPr lang="tr-TR" dirty="0" smtClean="0"/>
            </a:br>
            <a:r>
              <a:rPr lang="tr-TR" dirty="0" smtClean="0"/>
              <a:t>Ekonomi Politiği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Hangi ihtiyaçtan doğdular ?</a:t>
            </a:r>
          </a:p>
          <a:p>
            <a:r>
              <a:rPr lang="tr-TR" dirty="0" smtClean="0"/>
              <a:t>Hangi Paydaşlar ihtiyaç duydu ?</a:t>
            </a:r>
          </a:p>
          <a:p>
            <a:r>
              <a:rPr lang="tr-TR" dirty="0" smtClean="0"/>
              <a:t>Ortaya çıkış zamanları ve yerleri tesadüfi mi?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109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meespe\AppData\Local\Temp\FFA9000D-A8BB-4AEE-A576-DDBC75D6757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28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0D28B84-DCE0-4214-9B52-551756BDC10D}" type="slidenum">
              <a:rPr lang="en-GB" altLang="tr-TR" sz="1400" smtClean="0"/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n-GB" altLang="tr-TR" sz="1400" smtClean="0"/>
          </a:p>
        </p:txBody>
      </p:sp>
      <p:sp>
        <p:nvSpPr>
          <p:cNvPr id="36867" name="Title 2"/>
          <p:cNvSpPr>
            <a:spLocks noGrp="1"/>
          </p:cNvSpPr>
          <p:nvPr>
            <p:ph type="title" idx="4294967295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altLang="tr-TR" b="1" u="sng" dirty="0" smtClean="0">
                <a:solidFill>
                  <a:srgbClr val="C00000"/>
                </a:solidFill>
              </a:rPr>
              <a:t/>
            </a:r>
            <a:br>
              <a:rPr lang="tr-TR" altLang="tr-TR" b="1" u="sng" dirty="0" smtClean="0">
                <a:solidFill>
                  <a:srgbClr val="C00000"/>
                </a:solidFill>
              </a:rPr>
            </a:br>
            <a:r>
              <a:rPr lang="tr-TR" altLang="tr-TR" b="1" u="sng" dirty="0" smtClean="0">
                <a:solidFill>
                  <a:srgbClr val="C00000"/>
                </a:solidFill>
              </a:rPr>
              <a:t/>
            </a:r>
            <a:br>
              <a:rPr lang="tr-TR" altLang="tr-TR" b="1" u="sng" dirty="0" smtClean="0">
                <a:solidFill>
                  <a:srgbClr val="C00000"/>
                </a:solidFill>
              </a:rPr>
            </a:br>
            <a:r>
              <a:rPr lang="tr-TR" altLang="tr-TR" b="1" u="sng" dirty="0" smtClean="0">
                <a:solidFill>
                  <a:srgbClr val="C00000"/>
                </a:solidFill>
              </a:rPr>
              <a:t/>
            </a:r>
            <a:br>
              <a:rPr lang="tr-TR" altLang="tr-TR" b="1" u="sng" dirty="0" smtClean="0">
                <a:solidFill>
                  <a:srgbClr val="C00000"/>
                </a:solidFill>
              </a:rPr>
            </a:br>
            <a:r>
              <a:rPr lang="tr-TR" altLang="tr-TR" b="1" u="sng" dirty="0" smtClean="0">
                <a:solidFill>
                  <a:srgbClr val="C00000"/>
                </a:solidFill>
              </a:rPr>
              <a:t/>
            </a:r>
            <a:br>
              <a:rPr lang="tr-TR" altLang="tr-TR" b="1" u="sng" dirty="0" smtClean="0">
                <a:solidFill>
                  <a:srgbClr val="C00000"/>
                </a:solidFill>
              </a:rPr>
            </a:br>
            <a:r>
              <a:rPr lang="tr-TR" altLang="tr-TR" b="1" u="sng" dirty="0" smtClean="0">
                <a:solidFill>
                  <a:srgbClr val="C00000"/>
                </a:solidFill>
              </a:rPr>
              <a:t/>
            </a:r>
            <a:br>
              <a:rPr lang="tr-TR" altLang="tr-TR" b="1" u="sng" dirty="0" smtClean="0">
                <a:solidFill>
                  <a:srgbClr val="C00000"/>
                </a:solidFill>
              </a:rPr>
            </a:br>
            <a:r>
              <a:rPr lang="tr-TR" altLang="tr-TR" b="1" u="sng" dirty="0" smtClean="0">
                <a:solidFill>
                  <a:srgbClr val="C00000"/>
                </a:solidFill>
              </a:rPr>
              <a:t/>
            </a:r>
            <a:br>
              <a:rPr lang="tr-TR" altLang="tr-TR" b="1" u="sng" dirty="0" smtClean="0">
                <a:solidFill>
                  <a:srgbClr val="C00000"/>
                </a:solidFill>
              </a:rPr>
            </a:br>
            <a:r>
              <a:rPr lang="tr-TR" altLang="tr-TR" b="1" dirty="0" smtClean="0">
                <a:solidFill>
                  <a:srgbClr val="C00000"/>
                </a:solidFill>
              </a:rPr>
              <a:t>Bölüm 3. </a:t>
            </a:r>
            <a:r>
              <a:rPr lang="tr-TR" altLang="tr-TR" b="1" u="sng" dirty="0" smtClean="0">
                <a:solidFill>
                  <a:srgbClr val="C00000"/>
                </a:solidFill>
              </a:rPr>
              <a:t/>
            </a:r>
            <a:br>
              <a:rPr lang="tr-TR" altLang="tr-TR" b="1" u="sng" dirty="0" smtClean="0">
                <a:solidFill>
                  <a:srgbClr val="C00000"/>
                </a:solidFill>
              </a:rPr>
            </a:br>
            <a:r>
              <a:rPr lang="tr-TR" altLang="tr-TR" dirty="0" smtClean="0"/>
              <a:t>	</a:t>
            </a:r>
            <a:br>
              <a:rPr lang="tr-TR" altLang="tr-TR" dirty="0" smtClean="0"/>
            </a:br>
            <a:r>
              <a:rPr lang="tr-TR" altLang="tr-TR" b="1" u="sng" dirty="0" smtClean="0">
                <a:solidFill>
                  <a:srgbClr val="C00000"/>
                </a:solidFill>
              </a:rPr>
              <a:t>AAOIFI : </a:t>
            </a:r>
            <a:r>
              <a:rPr lang="tr-TR" altLang="tr-TR" dirty="0" smtClean="0"/>
              <a:t>Accounting </a:t>
            </a:r>
            <a:r>
              <a:rPr lang="tr-TR" altLang="tr-TR" dirty="0" err="1" smtClean="0"/>
              <a:t>and</a:t>
            </a:r>
            <a:r>
              <a:rPr lang="tr-TR" altLang="tr-TR" dirty="0" smtClean="0"/>
              <a:t> Auditing </a:t>
            </a:r>
            <a:r>
              <a:rPr lang="tr-TR" altLang="tr-TR" dirty="0" err="1" smtClean="0"/>
              <a:t>Organization</a:t>
            </a:r>
            <a:r>
              <a:rPr lang="tr-TR" altLang="tr-TR" dirty="0" smtClean="0"/>
              <a:t> </a:t>
            </a:r>
            <a:br>
              <a:rPr lang="tr-TR" altLang="tr-TR" dirty="0" smtClean="0"/>
            </a:br>
            <a:r>
              <a:rPr lang="tr-TR" altLang="tr-TR" dirty="0" err="1" smtClean="0"/>
              <a:t>for</a:t>
            </a:r>
            <a:r>
              <a:rPr lang="tr-TR" altLang="tr-TR" dirty="0" smtClean="0"/>
              <a:t> </a:t>
            </a:r>
            <a:r>
              <a:rPr lang="tr-TR" altLang="tr-TR" dirty="0" err="1" smtClean="0"/>
              <a:t>Islamic</a:t>
            </a:r>
            <a:r>
              <a:rPr lang="tr-TR" altLang="tr-TR" dirty="0" smtClean="0"/>
              <a:t> Financial </a:t>
            </a:r>
            <a:r>
              <a:rPr lang="tr-TR" altLang="tr-TR" dirty="0" err="1" smtClean="0"/>
              <a:t>Institutions</a:t>
            </a:r>
            <a:r>
              <a:rPr lang="tr-TR" altLang="tr-TR" dirty="0" smtClean="0"/>
              <a:t/>
            </a:r>
            <a:br>
              <a:rPr lang="tr-TR" altLang="tr-TR" dirty="0" smtClean="0"/>
            </a:br>
            <a:r>
              <a:rPr lang="tr-TR" altLang="tr-TR" dirty="0"/>
              <a:t/>
            </a:r>
            <a:br>
              <a:rPr lang="tr-TR" altLang="tr-TR" dirty="0"/>
            </a:br>
            <a:r>
              <a:rPr lang="tr-TR" altLang="tr-TR" dirty="0" smtClean="0">
                <a:solidFill>
                  <a:srgbClr val="0070C0"/>
                </a:solidFill>
              </a:rPr>
              <a:t>www.aaoifi.com</a:t>
            </a:r>
            <a:r>
              <a:rPr lang="tr-TR" altLang="tr-TR" dirty="0" smtClean="0"/>
              <a:t/>
            </a:r>
            <a:br>
              <a:rPr lang="tr-TR" altLang="tr-TR" dirty="0" smtClean="0"/>
            </a:br>
            <a:endParaRPr lang="tr-TR" altLang="tr-TR" dirty="0" smtClean="0"/>
          </a:p>
        </p:txBody>
      </p:sp>
    </p:spTree>
    <p:extLst>
      <p:ext uri="{BB962C8B-B14F-4D97-AF65-F5344CB8AC3E}">
        <p14:creationId xmlns:p14="http://schemas.microsoft.com/office/powerpoint/2010/main" val="352263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2060"/>
                </a:solidFill>
              </a:rPr>
              <a:t>Kuruluş</a:t>
            </a:r>
            <a:endParaRPr lang="tr-TR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1991 yılında Bahreyn merkezli olarak kurulmuştur</a:t>
            </a:r>
          </a:p>
          <a:p>
            <a:r>
              <a:rPr lang="tr-TR" dirty="0" smtClean="0"/>
              <a:t>Kâr amacı gütmeyen bir kuruluştur. </a:t>
            </a:r>
          </a:p>
          <a:p>
            <a:pPr marL="0" indent="0">
              <a:buNone/>
            </a:pPr>
            <a:r>
              <a:rPr lang="tr-TR" b="1" u="sng" dirty="0" smtClean="0">
                <a:solidFill>
                  <a:srgbClr val="002060"/>
                </a:solidFill>
              </a:rPr>
              <a:t>Üyeleri 45 in üzerinde ülkede faaliyet gösteren </a:t>
            </a:r>
            <a:r>
              <a:rPr lang="tr-TR" dirty="0" smtClean="0"/>
              <a:t>:</a:t>
            </a:r>
          </a:p>
          <a:p>
            <a:r>
              <a:rPr lang="tr-TR" dirty="0" smtClean="0"/>
              <a:t>Merkez Bankaları, Düzenleme ve Denetleme Kurulları gibi, kurumsal üyeler</a:t>
            </a:r>
          </a:p>
          <a:p>
            <a:r>
              <a:rPr lang="tr-TR" dirty="0" smtClean="0"/>
              <a:t>Finansal kuruluşlar,</a:t>
            </a:r>
          </a:p>
          <a:p>
            <a:r>
              <a:rPr lang="tr-TR" dirty="0" smtClean="0"/>
              <a:t>Muhasebe ve Denetim Firmaları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5671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Faaliyetleri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tr-TR" dirty="0" smtClean="0"/>
              <a:t>Muhasebe, Denetim ve Yönetişim konularında standartlar üretmek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smtClean="0"/>
              <a:t>Uluslararası konferanslar düzenlemek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smtClean="0"/>
              <a:t>Meslek Sertifikası eğitim programları yürütmek ( CSAA &amp; CIPA )</a:t>
            </a:r>
          </a:p>
          <a:p>
            <a:pPr marL="514350" indent="-514350">
              <a:buFont typeface="+mj-lt"/>
              <a:buAutoNum type="arabicPeriod"/>
            </a:pPr>
            <a:r>
              <a:rPr lang="tr-TR" dirty="0" smtClean="0"/>
              <a:t>Dergi yayınlamak  ( JOIFA )</a:t>
            </a:r>
          </a:p>
          <a:p>
            <a:pPr marL="514350" indent="-514350">
              <a:buFont typeface="+mj-lt"/>
              <a:buAutoNum type="arabicPeriod"/>
            </a:pPr>
            <a:endParaRPr lang="tr-TR" dirty="0"/>
          </a:p>
          <a:p>
            <a:pPr marL="0" indent="0">
              <a:buNone/>
            </a:pPr>
            <a:r>
              <a:rPr lang="tr-TR" sz="2000" dirty="0" smtClean="0"/>
              <a:t>CSAA  :	CERTIFIED SHARI’A ADVISER AND AUDITOR</a:t>
            </a:r>
          </a:p>
          <a:p>
            <a:pPr marL="0" indent="0">
              <a:buNone/>
            </a:pPr>
            <a:r>
              <a:rPr lang="tr-TR" sz="2000" dirty="0" smtClean="0"/>
              <a:t>CIPA    :   CERTIFIED ISLAMIC PROFESSIONAL ACCOUNTANT  </a:t>
            </a:r>
          </a:p>
          <a:p>
            <a:pPr marL="0" indent="0">
              <a:buNone/>
            </a:pPr>
            <a:r>
              <a:rPr lang="tr-TR" sz="2000" dirty="0" smtClean="0"/>
              <a:t>JOIFA  :	THE JOURNAL OF ISLAMIC FINANCE ACCOUNTANCY</a:t>
            </a:r>
            <a:endParaRPr lang="tr-TR" sz="2000" dirty="0"/>
          </a:p>
        </p:txBody>
      </p:sp>
    </p:spTree>
    <p:extLst>
      <p:ext uri="{BB962C8B-B14F-4D97-AF65-F5344CB8AC3E}">
        <p14:creationId xmlns:p14="http://schemas.microsoft.com/office/powerpoint/2010/main" val="8665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b="1" dirty="0" err="1" smtClean="0">
                <a:solidFill>
                  <a:srgbClr val="002060"/>
                </a:solidFill>
              </a:rPr>
              <a:t>Shari’ah</a:t>
            </a:r>
            <a:r>
              <a:rPr lang="tr-TR" sz="3600" b="1" dirty="0" smtClean="0">
                <a:solidFill>
                  <a:srgbClr val="002060"/>
                </a:solidFill>
              </a:rPr>
              <a:t> </a:t>
            </a:r>
            <a:r>
              <a:rPr lang="tr-TR" sz="3600" b="1" dirty="0" err="1" smtClean="0">
                <a:solidFill>
                  <a:srgbClr val="002060"/>
                </a:solidFill>
              </a:rPr>
              <a:t>Standards</a:t>
            </a:r>
            <a:r>
              <a:rPr lang="tr-TR" sz="3600" b="1" dirty="0" smtClean="0">
                <a:solidFill>
                  <a:srgbClr val="002060"/>
                </a:solidFill>
              </a:rPr>
              <a:t> = Hukuk Standartları</a:t>
            </a:r>
            <a:endParaRPr lang="tr-TR" sz="36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Kitap’ta yayınlanmış 54 standart</a:t>
            </a:r>
          </a:p>
          <a:p>
            <a:r>
              <a:rPr lang="tr-TR" dirty="0" smtClean="0"/>
              <a:t>55</a:t>
            </a:r>
          </a:p>
          <a:p>
            <a:r>
              <a:rPr lang="tr-TR" dirty="0" smtClean="0"/>
              <a:t>56 </a:t>
            </a:r>
          </a:p>
          <a:p>
            <a:endParaRPr lang="tr-TR" dirty="0" smtClean="0"/>
          </a:p>
          <a:p>
            <a:r>
              <a:rPr lang="tr-TR" dirty="0"/>
              <a:t>No: 57 Gold &amp; </a:t>
            </a:r>
            <a:r>
              <a:rPr lang="tr-TR" dirty="0" err="1"/>
              <a:t>its</a:t>
            </a:r>
            <a:r>
              <a:rPr lang="tr-TR" dirty="0"/>
              <a:t> </a:t>
            </a:r>
            <a:r>
              <a:rPr lang="tr-TR" dirty="0" err="1" smtClean="0"/>
              <a:t>Trading</a:t>
            </a:r>
            <a:endParaRPr lang="tr-TR" dirty="0" smtClean="0"/>
          </a:p>
          <a:p>
            <a:r>
              <a:rPr lang="tr-TR" dirty="0" smtClean="0"/>
              <a:t>No : 59 Bey el </a:t>
            </a:r>
            <a:r>
              <a:rPr lang="tr-TR" dirty="0" err="1" smtClean="0"/>
              <a:t>deyn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5012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meespe\AppData\Local\Temp\525AF20C-565B-4800-8D2D-9970994225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1799"/>
            <a:ext cx="9144000" cy="515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56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548681"/>
            <a:ext cx="7774632" cy="3051770"/>
          </a:xfrm>
        </p:spPr>
        <p:txBody>
          <a:bodyPr>
            <a:normAutofit/>
          </a:bodyPr>
          <a:lstStyle/>
          <a:p>
            <a:r>
              <a:rPr lang="tr-TR" dirty="0" smtClean="0"/>
              <a:t>Accounting, Auditing &amp; </a:t>
            </a:r>
            <a:r>
              <a:rPr lang="tr-TR" dirty="0" err="1" smtClean="0"/>
              <a:t>Governance</a:t>
            </a:r>
            <a:r>
              <a:rPr lang="tr-TR" dirty="0" smtClean="0"/>
              <a:t> </a:t>
            </a:r>
            <a:r>
              <a:rPr lang="tr-TR" dirty="0" err="1" smtClean="0"/>
              <a:t>Standards</a:t>
            </a:r>
            <a:r>
              <a:rPr lang="tr-TR" dirty="0" smtClean="0"/>
              <a:t>= </a:t>
            </a:r>
            <a:r>
              <a:rPr lang="tr-TR" dirty="0" err="1" smtClean="0"/>
              <a:t>Muhasebe,Denetim</a:t>
            </a:r>
            <a:r>
              <a:rPr lang="tr-TR" dirty="0" smtClean="0"/>
              <a:t> ve Yönetişim </a:t>
            </a:r>
            <a:r>
              <a:rPr lang="tr-TR" dirty="0" err="1" smtClean="0"/>
              <a:t>Standatları</a:t>
            </a:r>
            <a:endParaRPr lang="tr-TR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43608" y="3645024"/>
            <a:ext cx="7488832" cy="2664296"/>
          </a:xfrm>
        </p:spPr>
        <p:txBody>
          <a:bodyPr>
            <a:normAutofit fontScale="85000" lnSpcReduction="20000"/>
          </a:bodyPr>
          <a:lstStyle/>
          <a:p>
            <a:r>
              <a:rPr lang="tr-TR" sz="3800" b="1" i="1" u="sng" dirty="0" smtClean="0">
                <a:solidFill>
                  <a:srgbClr val="C00000"/>
                </a:solidFill>
              </a:rPr>
              <a:t>Kitap’ta :</a:t>
            </a:r>
          </a:p>
          <a:p>
            <a:r>
              <a:rPr lang="tr-TR" sz="3800" b="1" dirty="0" smtClean="0">
                <a:solidFill>
                  <a:srgbClr val="C00000"/>
                </a:solidFill>
              </a:rPr>
              <a:t>27 adet Muhasebe Standardı</a:t>
            </a:r>
          </a:p>
          <a:p>
            <a:r>
              <a:rPr lang="tr-TR" sz="3800" b="1" dirty="0" smtClean="0">
                <a:solidFill>
                  <a:srgbClr val="C00000"/>
                </a:solidFill>
              </a:rPr>
              <a:t>5 adet Denetim Standardı</a:t>
            </a:r>
          </a:p>
          <a:p>
            <a:r>
              <a:rPr lang="tr-TR" sz="3800" b="1" dirty="0" smtClean="0">
                <a:solidFill>
                  <a:srgbClr val="C00000"/>
                </a:solidFill>
              </a:rPr>
              <a:t>7 adet Yönetişim Standardı</a:t>
            </a:r>
          </a:p>
          <a:p>
            <a:r>
              <a:rPr lang="tr-TR" sz="3800" b="1" dirty="0" smtClean="0">
                <a:solidFill>
                  <a:srgbClr val="C00000"/>
                </a:solidFill>
              </a:rPr>
              <a:t>2 adet Etik Standardı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0289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Baskıdan sonra çıkan standartlar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AAOIFI web sayfasından ulaşılabilmektedir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6571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bmeespe\AppData\Local\Temp\A3F790BE-2501-433C-B059-ED06941104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9" y="0"/>
            <a:ext cx="89494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04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bmeespe\AppData\Local\Temp\F4A57EFD-2477-4FCC-9190-F4CCAE6294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129"/>
            <a:ext cx="9144000" cy="603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4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Paydaşlar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Bizzat uygulama yapan «</a:t>
            </a:r>
            <a:r>
              <a:rPr lang="tr-TR" dirty="0" err="1" smtClean="0"/>
              <a:t>islamî</a:t>
            </a:r>
            <a:r>
              <a:rPr lang="tr-TR" dirty="0" smtClean="0"/>
              <a:t> hizmetler veren finansal kuruluşlar – başta </a:t>
            </a:r>
            <a:r>
              <a:rPr lang="tr-TR" dirty="0" err="1" smtClean="0"/>
              <a:t>islamî</a:t>
            </a:r>
            <a:r>
              <a:rPr lang="tr-TR" dirty="0" smtClean="0"/>
              <a:t> bankalar»</a:t>
            </a:r>
          </a:p>
          <a:p>
            <a:r>
              <a:rPr lang="tr-TR" dirty="0" smtClean="0"/>
              <a:t>Bağımsız Denetim Yapan muhasebe firmaları</a:t>
            </a:r>
          </a:p>
          <a:p>
            <a:r>
              <a:rPr lang="tr-TR" dirty="0" smtClean="0"/>
              <a:t>Hukuk Firmaları</a:t>
            </a:r>
          </a:p>
          <a:p>
            <a:r>
              <a:rPr lang="tr-TR" dirty="0" smtClean="0"/>
              <a:t>Faaliyet gösteren ülkelerin «gözetim ve denetim» otoriteleri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9527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bmeespe\AppData\Local\Temp\2ABF696E-7B7D-4D43-B350-BDB23C5D16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072"/>
            <a:ext cx="9144000" cy="629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55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google.com/mail/u/0?ui=2&amp;ik=691be25944&amp;attid=0.1.1&amp;permmsgid=msg-f:1647843323221419924&amp;th=16de50c5961ca794&amp;view=fimg&amp;sz=s0-l75-ft&amp;attbid=ANGjdJ_g6cKiT9o6_3ZyNN-d-CncpyChs42Q0TamfTAxqmFYg_AuPlsCU-ah4QyZTFiKJLx2HK1yCGYBVtsyecrilV8Wkci4b-6kMbecu2o-mj54BLK190xby5iQP30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92896"/>
            <a:ext cx="8928000" cy="409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Görüşe Açık Taslak - Muhasebe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8011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772816"/>
            <a:ext cx="87534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Görüşe Açık Taslak </a:t>
            </a:r>
            <a:r>
              <a:rPr lang="tr-TR" dirty="0" smtClean="0"/>
              <a:t>- Yönetişim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2805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100263"/>
            <a:ext cx="88963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Görüşe Açık Taslak </a:t>
            </a:r>
            <a:r>
              <a:rPr lang="tr-TR" dirty="0" smtClean="0"/>
              <a:t>- Etik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7323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Üzerine çalışılmakta olan standartlar</a:t>
            </a:r>
            <a:endParaRPr lang="tr-T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Kaynak :</a:t>
            </a:r>
          </a:p>
          <a:p>
            <a:pPr marL="0" indent="0">
              <a:buNone/>
            </a:pPr>
            <a:r>
              <a:rPr lang="tr-TR" dirty="0" smtClean="0"/>
              <a:t>		AAOIFI web sayfası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7026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bmeespe\AppData\Local\Temp\9B0D691C-AEAB-4DFC-943C-05FD49EA79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605"/>
            <a:ext cx="9144000" cy="647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54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bmeespe\AppData\Local\Temp\182773C3-7CA6-48C9-9DE7-4AE8CB8C6C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585"/>
            <a:ext cx="9144000" cy="595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55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bmeespe\AppData\Local\Temp\886BEC8E-3B95-4CB5-A576-0FCF660291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153"/>
            <a:ext cx="9144000" cy="565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12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bmeespe\AppData\Local\Temp\IMG-89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43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bmeespe\AppData\Local\Temp\IMG-89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931" y="0"/>
            <a:ext cx="51421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2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Sektör Geliştikçe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 smtClean="0"/>
              <a:t>Önce Bankacılık</a:t>
            </a:r>
          </a:p>
          <a:p>
            <a:r>
              <a:rPr lang="tr-TR" dirty="0" smtClean="0"/>
              <a:t>Sonra </a:t>
            </a:r>
            <a:r>
              <a:rPr lang="tr-TR" dirty="0" err="1" smtClean="0"/>
              <a:t>Para&amp;Sermaye</a:t>
            </a:r>
            <a:r>
              <a:rPr lang="tr-TR" dirty="0" smtClean="0"/>
              <a:t> piyasası araçları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dirty="0" smtClean="0"/>
              <a:t>Nasıl finanse edelim;</a:t>
            </a:r>
          </a:p>
          <a:p>
            <a:pPr marL="0" indent="0">
              <a:buNone/>
            </a:pPr>
            <a:r>
              <a:rPr lang="tr-TR" dirty="0"/>
              <a:t>	</a:t>
            </a:r>
            <a:r>
              <a:rPr lang="tr-TR" dirty="0" smtClean="0"/>
              <a:t>	İş Modelleri</a:t>
            </a:r>
          </a:p>
          <a:p>
            <a:pPr marL="0" indent="0">
              <a:buNone/>
            </a:pPr>
            <a:r>
              <a:rPr lang="tr-TR" dirty="0"/>
              <a:t>	</a:t>
            </a:r>
            <a:r>
              <a:rPr lang="tr-TR" dirty="0" smtClean="0"/>
              <a:t>	</a:t>
            </a:r>
            <a:r>
              <a:rPr lang="tr-TR" dirty="0" err="1" smtClean="0"/>
              <a:t>Modüs</a:t>
            </a:r>
            <a:r>
              <a:rPr lang="tr-TR" dirty="0" smtClean="0"/>
              <a:t> </a:t>
            </a:r>
            <a:r>
              <a:rPr lang="tr-TR" dirty="0" err="1" smtClean="0"/>
              <a:t>Oprandi</a:t>
            </a:r>
            <a:r>
              <a:rPr lang="tr-TR" dirty="0" smtClean="0"/>
              <a:t> ( Nasıl Yapalım ? )</a:t>
            </a:r>
          </a:p>
          <a:p>
            <a:pPr marL="0" indent="0">
              <a:buNone/>
            </a:pPr>
            <a:r>
              <a:rPr lang="tr-TR" dirty="0" smtClean="0"/>
              <a:t>Neyi finanse edelim;</a:t>
            </a:r>
          </a:p>
          <a:p>
            <a:pPr marL="0" indent="0">
              <a:buNone/>
            </a:pPr>
            <a:r>
              <a:rPr lang="tr-TR" dirty="0"/>
              <a:t>	</a:t>
            </a:r>
            <a:r>
              <a:rPr lang="tr-TR" dirty="0" smtClean="0"/>
              <a:t>	Müşteri ve projede seçicilik</a:t>
            </a:r>
          </a:p>
          <a:p>
            <a:pPr marL="0" indent="0">
              <a:buNone/>
            </a:pPr>
            <a:r>
              <a:rPr lang="tr-TR" dirty="0"/>
              <a:t>	</a:t>
            </a:r>
            <a:r>
              <a:rPr lang="tr-TR" dirty="0" smtClean="0"/>
              <a:t>	Etik Finans – Yeşil (Çevreci ) </a:t>
            </a:r>
            <a:r>
              <a:rPr lang="tr-TR" dirty="0" err="1" smtClean="0"/>
              <a:t>Sukuk</a:t>
            </a:r>
            <a:endParaRPr lang="tr-TR" dirty="0" smtClean="0"/>
          </a:p>
          <a:p>
            <a:pPr marL="0" indent="0">
              <a:buNone/>
            </a:pPr>
            <a:r>
              <a:rPr lang="tr-TR" dirty="0"/>
              <a:t>	</a:t>
            </a:r>
            <a:r>
              <a:rPr lang="tr-TR" dirty="0" smtClean="0"/>
              <a:t>	Sosyal Sorumluluk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4747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?ui=2&amp;ik=691be25944&amp;attid=0.1.1&amp;permmsgid=msg-f:1647851169832400783&amp;th=16de57e88492778f&amp;view=fimg&amp;sz=s0-l75-ft&amp;attbid=ANGjdJ9KhR9yCOrx2k8OgTUWb_Xo6aDplj0MeKSTTlr6NIxkxS4NN6VPCqONiui0oYJU8PkJJcDW7CCsDeB_lVyeuqI351onNgUXqgrriT906jxOA44sETw6aqWlIw8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AutoShape 4" descr="https://mail.google.com/mail/u/0?ui=2&amp;ik=691be25944&amp;attid=0.1.1&amp;permmsgid=msg-f:1647851169832400783&amp;th=16de57e88492778f&amp;view=fimg&amp;sz=s0-l75-ft&amp;attbid=ANGjdJ9KhR9yCOrx2k8OgTUWb_Xo6aDplj0MeKSTTlr6NIxkxS4NN6VPCqONiui0oYJU8PkJJcDW7CCsDeB_lVyeuqI351onNgUXqgrriT906jxOA44sETw6aqWlIw8&amp;disp=em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2000" cy="68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89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Bölüm 4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tr-TR" sz="3500" b="1" dirty="0">
                <a:solidFill>
                  <a:srgbClr val="002060"/>
                </a:solidFill>
              </a:rPr>
              <a:t>IIFM International </a:t>
            </a:r>
            <a:br>
              <a:rPr lang="tr-TR" sz="3500" b="1" dirty="0">
                <a:solidFill>
                  <a:srgbClr val="002060"/>
                </a:solidFill>
              </a:rPr>
            </a:br>
            <a:r>
              <a:rPr lang="tr-TR" sz="3500" b="1" dirty="0" err="1">
                <a:solidFill>
                  <a:srgbClr val="002060"/>
                </a:solidFill>
              </a:rPr>
              <a:t>Islamic</a:t>
            </a:r>
            <a:r>
              <a:rPr lang="tr-TR" sz="3500" b="1" dirty="0">
                <a:solidFill>
                  <a:srgbClr val="002060"/>
                </a:solidFill>
              </a:rPr>
              <a:t> Financial </a:t>
            </a:r>
            <a:r>
              <a:rPr lang="tr-TR" sz="3500" b="1" dirty="0" err="1">
                <a:solidFill>
                  <a:srgbClr val="002060"/>
                </a:solidFill>
              </a:rPr>
              <a:t>Markets</a:t>
            </a:r>
            <a:endParaRPr lang="tr-TR" sz="3500" b="1" i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tr-TR" b="1" i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tr-TR" b="1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tr-TR" b="1" i="1" dirty="0" err="1" smtClean="0">
                <a:solidFill>
                  <a:srgbClr val="0070C0"/>
                </a:solidFill>
              </a:rPr>
              <a:t>Tektip</a:t>
            </a:r>
            <a:r>
              <a:rPr lang="tr-TR" b="1" i="1" dirty="0" smtClean="0">
                <a:solidFill>
                  <a:srgbClr val="0070C0"/>
                </a:solidFill>
              </a:rPr>
              <a:t> </a:t>
            </a:r>
            <a:r>
              <a:rPr lang="tr-TR" b="1" i="1" dirty="0">
                <a:solidFill>
                  <a:srgbClr val="0070C0"/>
                </a:solidFill>
              </a:rPr>
              <a:t>sözleşme örnekleri </a:t>
            </a:r>
            <a:endParaRPr lang="tr-TR" b="1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tr-TR" b="1" i="1" dirty="0" smtClean="0">
                <a:solidFill>
                  <a:srgbClr val="0070C0"/>
                </a:solidFill>
              </a:rPr>
              <a:t>hazırlamayı </a:t>
            </a:r>
            <a:r>
              <a:rPr lang="tr-TR" b="1" i="1" dirty="0">
                <a:solidFill>
                  <a:srgbClr val="0070C0"/>
                </a:solidFill>
              </a:rPr>
              <a:t>amaçlayan, </a:t>
            </a:r>
            <a:endParaRPr lang="tr-TR" b="1" i="1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tr-TR" b="1" i="1" dirty="0" smtClean="0">
                <a:solidFill>
                  <a:srgbClr val="0070C0"/>
                </a:solidFill>
              </a:rPr>
              <a:t>«</a:t>
            </a:r>
            <a:r>
              <a:rPr lang="tr-TR" b="1" i="1" dirty="0">
                <a:solidFill>
                  <a:srgbClr val="0070C0"/>
                </a:solidFill>
              </a:rPr>
              <a:t>International </a:t>
            </a:r>
            <a:r>
              <a:rPr lang="tr-TR" b="1" i="1" dirty="0" err="1">
                <a:solidFill>
                  <a:srgbClr val="0070C0"/>
                </a:solidFill>
              </a:rPr>
              <a:t>Islamic</a:t>
            </a:r>
            <a:r>
              <a:rPr lang="tr-TR" b="1" i="1" dirty="0">
                <a:solidFill>
                  <a:srgbClr val="0070C0"/>
                </a:solidFill>
              </a:rPr>
              <a:t> Financial Market</a:t>
            </a:r>
            <a:r>
              <a:rPr lang="tr-TR" b="1" i="1" dirty="0" smtClean="0">
                <a:solidFill>
                  <a:srgbClr val="0070C0"/>
                </a:solidFill>
              </a:rPr>
              <a:t>»</a:t>
            </a:r>
          </a:p>
          <a:p>
            <a:pPr marL="0" indent="0" algn="ctr">
              <a:buNone/>
            </a:pPr>
            <a:endParaRPr lang="tr-TR" b="1" i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tr-TR" sz="4000" b="1" i="1" dirty="0" smtClean="0">
                <a:solidFill>
                  <a:srgbClr val="C00000"/>
                </a:solidFill>
              </a:rPr>
              <a:t>www.iifm.net</a:t>
            </a:r>
            <a:endParaRPr lang="tr-TR" sz="4000" b="1" i="1" dirty="0">
              <a:solidFill>
                <a:srgbClr val="C00000"/>
              </a:solidFill>
            </a:endParaRPr>
          </a:p>
          <a:p>
            <a:pPr algn="ctr"/>
            <a:endParaRPr lang="tr-TR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66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Kuruluş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Manama, Bahreyn’de 2002 yılında kurulmuştur</a:t>
            </a:r>
          </a:p>
          <a:p>
            <a:r>
              <a:rPr lang="tr-TR" dirty="0" smtClean="0"/>
              <a:t>Tarafsız (</a:t>
            </a:r>
            <a:r>
              <a:rPr lang="tr-TR" dirty="0" err="1" smtClean="0"/>
              <a:t>Neutral</a:t>
            </a:r>
            <a:r>
              <a:rPr lang="tr-TR" dirty="0" smtClean="0"/>
              <a:t> ), kâr amacı gütmeyen bir altyapı geliştirme </a:t>
            </a:r>
            <a:r>
              <a:rPr lang="tr-TR" dirty="0" err="1" smtClean="0"/>
              <a:t>kuruluşudır</a:t>
            </a:r>
            <a:endParaRPr lang="tr-TR" dirty="0" smtClean="0"/>
          </a:p>
          <a:p>
            <a:r>
              <a:rPr lang="tr-TR" b="1" u="sng" dirty="0" smtClean="0"/>
              <a:t>Kurucular :</a:t>
            </a:r>
            <a:r>
              <a:rPr lang="tr-TR" b="1" dirty="0" smtClean="0"/>
              <a:t>	</a:t>
            </a:r>
            <a:r>
              <a:rPr lang="tr-TR" dirty="0" smtClean="0"/>
              <a:t>IDB, </a:t>
            </a:r>
            <a:r>
              <a:rPr lang="tr-TR" dirty="0" err="1" smtClean="0"/>
              <a:t>Brunei</a:t>
            </a:r>
            <a:r>
              <a:rPr lang="tr-TR" dirty="0" smtClean="0"/>
              <a:t> Para Otoritesi, Endonezya Merkez Bankası, Malezya Merkez Bankasını temsilen «</a:t>
            </a:r>
            <a:r>
              <a:rPr lang="tr-TR" dirty="0" err="1" smtClean="0"/>
              <a:t>Labuan</a:t>
            </a:r>
            <a:r>
              <a:rPr lang="tr-TR" dirty="0" smtClean="0"/>
              <a:t> Finansal Hizmetler Otoritesi», Bahreyn Merkez Bankası, Sudan Merkez Bankası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7144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Paydaşlar</a:t>
            </a:r>
            <a:endParaRPr lang="tr-TR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174577"/>
            <a:ext cx="10039630" cy="37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08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bmeespe\AppData\Local\Temp\3B8BFF12-0A33-4DE6-874B-C72A850F44A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66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Faaliyetler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r-TR" dirty="0" smtClean="0"/>
              <a:t>Sermaye ve Para Piyasaları, Şirketler Finansı ve Ticaretin Finansmanı alanlarında endüstrinin ihtiyaç duyduğu standart </a:t>
            </a:r>
            <a:r>
              <a:rPr lang="tr-TR" dirty="0" err="1" smtClean="0"/>
              <a:t>dökümanların</a:t>
            </a:r>
            <a:r>
              <a:rPr lang="tr-TR" dirty="0" smtClean="0"/>
              <a:t> hazırlanması</a:t>
            </a:r>
          </a:p>
          <a:p>
            <a:r>
              <a:rPr lang="tr-TR" dirty="0" smtClean="0"/>
              <a:t>Düzenleyici kurumları, finansal kuruluşları, hukuk firmalarını, borsaları, endüstriyi temsil eden birlikleri, altyapı hizmeti sağlayıcıları bir ortak platformda buluşturan proje odaklı çalışma grupları ve komiteleri oluşturmak</a:t>
            </a:r>
          </a:p>
          <a:p>
            <a:r>
              <a:rPr lang="tr-TR" dirty="0" err="1" smtClean="0"/>
              <a:t>İslamî</a:t>
            </a:r>
            <a:r>
              <a:rPr lang="tr-TR" dirty="0" smtClean="0"/>
              <a:t> finansal Piyasalarda uyumlaştırma, uygulamalarda birlik sağlama ve hukuki reformlar yapma konusunda etkin olma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0669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IIFM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Sukuk</a:t>
            </a:r>
            <a:r>
              <a:rPr lang="tr-TR" dirty="0"/>
              <a:t> konusunda araştırmalar ve raporlar </a:t>
            </a:r>
            <a:r>
              <a:rPr lang="tr-TR" dirty="0" smtClean="0"/>
              <a:t>yayınlamak</a:t>
            </a:r>
          </a:p>
          <a:p>
            <a:r>
              <a:rPr lang="tr-TR" dirty="0" smtClean="0"/>
              <a:t>8. </a:t>
            </a:r>
            <a:r>
              <a:rPr lang="tr-TR" dirty="0" err="1" smtClean="0"/>
              <a:t>Sukuk</a:t>
            </a:r>
            <a:r>
              <a:rPr lang="tr-TR" dirty="0" smtClean="0"/>
              <a:t> Raporu 2019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419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bmeespe\AppData\Local\Temp\959F34B4-DFED-4E5E-BD9C-AF0C97EF9E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92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bmeespe\AppData\Local\Temp\9354E168-8015-49D3-995F-1569F38BF97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74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bmeespe\AppData\Local\Temp\4838A264-21EE-4F3B-BA26-02793F807C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6063"/>
            <a:ext cx="9144000" cy="454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66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tr-TR" sz="2000" b="1" smtClean="0">
                <a:solidFill>
                  <a:srgbClr val="0070C0"/>
                </a:solidFill>
              </a:rPr>
              <a:t>İslamî Finans Konusunda</a:t>
            </a:r>
            <a:br>
              <a:rPr lang="tr-TR" altLang="tr-TR" sz="2000" b="1" smtClean="0">
                <a:solidFill>
                  <a:srgbClr val="0070C0"/>
                </a:solidFill>
              </a:rPr>
            </a:br>
            <a:r>
              <a:rPr lang="tr-TR" altLang="tr-TR" sz="2000" b="1" smtClean="0">
                <a:solidFill>
                  <a:srgbClr val="0070C0"/>
                </a:solidFill>
              </a:rPr>
              <a:t>Uluslararası kuruluşlara Genel Bakış</a:t>
            </a:r>
            <a:r>
              <a:rPr lang="tr-TR" altLang="tr-TR" sz="2400" b="1" smtClean="0"/>
              <a:t/>
            </a:r>
            <a:br>
              <a:rPr lang="tr-TR" altLang="tr-TR" sz="2400" b="1" smtClean="0"/>
            </a:br>
            <a:r>
              <a:rPr lang="tr-TR" altLang="tr-TR" sz="2400" b="1" smtClean="0"/>
              <a:t>Uluslararası Standart Yapıcı kuruluşlar</a:t>
            </a:r>
            <a:endParaRPr lang="en-GB" altLang="tr-TR" sz="3200" b="1" smtClean="0"/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tr-TR" altLang="tr-TR" b="1" u="sng" smtClean="0">
                <a:solidFill>
                  <a:srgbClr val="000000"/>
                </a:solidFill>
              </a:rPr>
              <a:t>Konvensiyonel</a:t>
            </a:r>
          </a:p>
          <a:p>
            <a:r>
              <a:rPr lang="tr-TR" altLang="tr-TR" sz="2400" b="1" smtClean="0">
                <a:solidFill>
                  <a:srgbClr val="000000"/>
                </a:solidFill>
              </a:rPr>
              <a:t>BIS-Basel </a:t>
            </a:r>
            <a:r>
              <a:rPr lang="tr-TR" altLang="tr-TR" sz="2400" smtClean="0">
                <a:solidFill>
                  <a:srgbClr val="000000"/>
                </a:solidFill>
              </a:rPr>
              <a:t>( Bankacılık )</a:t>
            </a:r>
            <a:endParaRPr lang="tr-TR" altLang="tr-TR" sz="2400" b="1" smtClean="0">
              <a:solidFill>
                <a:srgbClr val="000000"/>
              </a:solidFill>
            </a:endParaRPr>
          </a:p>
          <a:p>
            <a:r>
              <a:rPr lang="tr-TR" altLang="tr-TR" sz="2400" b="1" smtClean="0">
                <a:solidFill>
                  <a:srgbClr val="000000"/>
                </a:solidFill>
              </a:rPr>
              <a:t>IASB </a:t>
            </a:r>
            <a:r>
              <a:rPr lang="tr-TR" altLang="tr-TR" sz="2400" smtClean="0">
                <a:solidFill>
                  <a:srgbClr val="000000"/>
                </a:solidFill>
              </a:rPr>
              <a:t>( Finansal Raporlama )</a:t>
            </a:r>
            <a:endParaRPr lang="tr-TR" altLang="tr-TR" sz="2400" b="1" smtClean="0">
              <a:solidFill>
                <a:srgbClr val="000000"/>
              </a:solidFill>
            </a:endParaRPr>
          </a:p>
          <a:p>
            <a:r>
              <a:rPr lang="tr-TR" altLang="tr-TR" sz="2400" b="1" smtClean="0">
                <a:solidFill>
                  <a:srgbClr val="000000"/>
                </a:solidFill>
              </a:rPr>
              <a:t>IFAC-IAASB </a:t>
            </a:r>
            <a:r>
              <a:rPr lang="tr-TR" altLang="tr-TR" sz="2400" smtClean="0">
                <a:solidFill>
                  <a:srgbClr val="000000"/>
                </a:solidFill>
              </a:rPr>
              <a:t>( denetim )</a:t>
            </a:r>
          </a:p>
          <a:p>
            <a:r>
              <a:rPr lang="tr-TR" altLang="tr-TR" sz="2400" b="1" smtClean="0">
                <a:solidFill>
                  <a:srgbClr val="000000"/>
                </a:solidFill>
              </a:rPr>
              <a:t>IAIS  </a:t>
            </a:r>
            <a:r>
              <a:rPr lang="tr-TR" altLang="tr-TR" sz="2400" smtClean="0">
                <a:solidFill>
                  <a:srgbClr val="000000"/>
                </a:solidFill>
              </a:rPr>
              <a:t>( sigorta )</a:t>
            </a:r>
          </a:p>
          <a:p>
            <a:r>
              <a:rPr lang="tr-TR" altLang="tr-TR" sz="2400" b="1" smtClean="0">
                <a:solidFill>
                  <a:srgbClr val="000000"/>
                </a:solidFill>
              </a:rPr>
              <a:t>IOSCO </a:t>
            </a:r>
            <a:r>
              <a:rPr lang="tr-TR" altLang="tr-TR" sz="2400" smtClean="0">
                <a:solidFill>
                  <a:srgbClr val="000000"/>
                </a:solidFill>
              </a:rPr>
              <a:t>( Sermaye Piyasaları )</a:t>
            </a:r>
          </a:p>
          <a:p>
            <a:r>
              <a:rPr lang="tr-TR" altLang="tr-TR" sz="2400" b="1" smtClean="0">
                <a:solidFill>
                  <a:srgbClr val="000000"/>
                </a:solidFill>
              </a:rPr>
              <a:t>ISDA </a:t>
            </a:r>
            <a:r>
              <a:rPr lang="tr-TR" altLang="tr-TR" sz="2400" smtClean="0">
                <a:solidFill>
                  <a:srgbClr val="000000"/>
                </a:solidFill>
              </a:rPr>
              <a:t>(Swap ve Türev finansal araçlar )</a:t>
            </a:r>
          </a:p>
          <a:p>
            <a:pPr>
              <a:buFontTx/>
              <a:buNone/>
            </a:pPr>
            <a:endParaRPr lang="tr-TR" altLang="tr-TR" b="1" smtClean="0"/>
          </a:p>
          <a:p>
            <a:endParaRPr lang="en-GB" altLang="tr-TR" b="1" smtClean="0"/>
          </a:p>
        </p:txBody>
      </p:sp>
      <p:sp>
        <p:nvSpPr>
          <p:cNvPr id="512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tr-TR" altLang="tr-TR" b="1" u="sng" smtClean="0"/>
              <a:t>Islami</a:t>
            </a:r>
          </a:p>
          <a:p>
            <a:r>
              <a:rPr lang="tr-TR" altLang="tr-TR" b="1" smtClean="0"/>
              <a:t>IFSB</a:t>
            </a:r>
          </a:p>
          <a:p>
            <a:r>
              <a:rPr lang="tr-TR" altLang="tr-TR" b="1" smtClean="0"/>
              <a:t>AAOIFI</a:t>
            </a:r>
          </a:p>
          <a:p>
            <a:endParaRPr lang="tr-TR" altLang="tr-TR" b="1" smtClean="0"/>
          </a:p>
          <a:p>
            <a:pPr>
              <a:buFontTx/>
              <a:buNone/>
            </a:pPr>
            <a:endParaRPr lang="en-GB" altLang="tr-TR" b="1" smtClean="0"/>
          </a:p>
          <a:p>
            <a:endParaRPr lang="tr-TR" altLang="tr-TR" smtClean="0"/>
          </a:p>
          <a:p>
            <a:endParaRPr lang="tr-TR" altLang="tr-TR" smtClean="0"/>
          </a:p>
          <a:p>
            <a:r>
              <a:rPr lang="tr-TR" altLang="tr-TR" b="1" smtClean="0"/>
              <a:t>IIFM</a:t>
            </a:r>
            <a:endParaRPr lang="en-GB" altLang="tr-TR" smtClean="0"/>
          </a:p>
        </p:txBody>
      </p:sp>
    </p:spTree>
    <p:extLst>
      <p:ext uri="{BB962C8B-B14F-4D97-AF65-F5344CB8AC3E}">
        <p14:creationId xmlns:p14="http://schemas.microsoft.com/office/powerpoint/2010/main" val="64811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bmeespe\AppData\Local\Temp\76C94A5A-27B9-4EDC-87BF-F1E8BAB9629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7878"/>
            <a:ext cx="9144000" cy="408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60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0722" name="Picture 2" descr="C:\Users\bmeespe\AppData\Local\Temp\4EAE676F-6100-4DBB-9D05-8BE4FAEE91C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6610"/>
            <a:ext cx="9144000" cy="25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9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1746" name="Picture 2" descr="C:\Users\bmeespe\AppData\Local\Temp\F5AE1605-FA74-42FA-84BF-85A078753C0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9754"/>
            <a:ext cx="9144000" cy="275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86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2770" name="Picture 2" descr="C:\Users\bmeespe\AppData\Local\Temp\C0F19E29-06DC-4ED7-8E61-A6DC086849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5170"/>
            <a:ext cx="9144000" cy="242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06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3794" name="Picture 2" descr="C:\Users\bmeespe\AppData\Local\Temp\F3DF3320-DF8B-4545-9F9A-6408E6AA8A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5438"/>
            <a:ext cx="9144000" cy="214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57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4818" name="Picture 2" descr="C:\Users\bmeespe\AppData\Local\Temp\CFC85AEE-D57A-4943-8238-8289BA4A05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8200"/>
            <a:ext cx="91440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4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9698" name="Picture 2" descr="C:\Users\bmeespe\AppData\Local\Temp\FBED3D23-5C7C-4B0F-8F15-F45C67534D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2648"/>
            <a:ext cx="9144000" cy="175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36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35842" name="Picture 2" descr="C:\Users\bmeespe\AppData\Local\Temp\DC6CC6E7-B4A5-4DC1-A9FD-3FC7BEA77B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2648"/>
            <a:ext cx="9144000" cy="175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06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5602" name="Picture 2" descr="C:\Users\bmeespe\AppData\Local\Temp\DBA0BF4F-5BA1-4675-BF2F-D5490DE002F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8661"/>
            <a:ext cx="9144000" cy="324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22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8674" name="Picture 2" descr="C:\Users\bmeespe\AppData\Local\Temp\54AE9967-EA83-4D00-A3D5-4D9ACA7E69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1827"/>
            <a:ext cx="9144000" cy="329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31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AYNI KONUDA YAPILAN STANDARTLARA ÖRNEK : SUKUK</a:t>
            </a:r>
            <a:endParaRPr lang="tr-TR" dirty="0"/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IFSB……. Düzenleyici kurum bakışı</a:t>
            </a:r>
          </a:p>
          <a:p>
            <a:r>
              <a:rPr lang="tr-TR" dirty="0" smtClean="0"/>
              <a:t>AAOIFI….Kullanıcılar için Finansal tablo düzenleyicisi ve denetçilerin bakış açısı</a:t>
            </a:r>
          </a:p>
          <a:p>
            <a:r>
              <a:rPr lang="tr-TR" dirty="0" smtClean="0"/>
              <a:t>IIFM……</a:t>
            </a:r>
            <a:r>
              <a:rPr lang="tr-TR" dirty="0" err="1" smtClean="0"/>
              <a:t>Sukuk</a:t>
            </a:r>
            <a:r>
              <a:rPr lang="tr-TR" dirty="0" smtClean="0"/>
              <a:t> sözleşmelerinde uluslararası kabul gören tek tip sözleşme oluşturma amacıyla konuya bakış</a:t>
            </a: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3300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7650" name="Picture 2" descr="C:\Users\bmeespe\AppData\Local\Temp\1479E1BF-D21B-42FE-89BB-EAD9FDD722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2308"/>
            <a:ext cx="9144000" cy="299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7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4578" name="Picture 2" descr="C:\Users\bmeespe\AppData\Local\Temp\E1B5DC0A-38A8-4C79-89A2-B7B88BC04D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7719"/>
            <a:ext cx="9144000" cy="200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17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MESLEK SERTİFİKALARI -1-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u="sng" dirty="0" smtClean="0"/>
              <a:t>AAOIFI	 </a:t>
            </a:r>
          </a:p>
          <a:p>
            <a:r>
              <a:rPr lang="tr-TR" dirty="0" err="1" smtClean="0"/>
              <a:t>Certified</a:t>
            </a:r>
            <a:r>
              <a:rPr lang="tr-TR" dirty="0" smtClean="0"/>
              <a:t> </a:t>
            </a:r>
            <a:r>
              <a:rPr lang="tr-TR" dirty="0" err="1" smtClean="0"/>
              <a:t>Islamic</a:t>
            </a:r>
            <a:r>
              <a:rPr lang="tr-TR" dirty="0" smtClean="0"/>
              <a:t> Professional </a:t>
            </a:r>
            <a:r>
              <a:rPr lang="tr-TR" dirty="0" err="1" smtClean="0"/>
              <a:t>Accountant</a:t>
            </a:r>
            <a:r>
              <a:rPr lang="tr-TR" dirty="0" smtClean="0"/>
              <a:t> (CIPA)</a:t>
            </a:r>
          </a:p>
          <a:p>
            <a:endParaRPr lang="tr-TR" dirty="0"/>
          </a:p>
          <a:p>
            <a:r>
              <a:rPr lang="tr-TR" dirty="0" err="1" smtClean="0"/>
              <a:t>Certified</a:t>
            </a:r>
            <a:r>
              <a:rPr lang="tr-TR" dirty="0" smtClean="0"/>
              <a:t> </a:t>
            </a:r>
            <a:r>
              <a:rPr lang="tr-TR" dirty="0" err="1" smtClean="0"/>
              <a:t>Sharia</a:t>
            </a:r>
            <a:r>
              <a:rPr lang="tr-TR" dirty="0" smtClean="0"/>
              <a:t> Advisor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Auditor</a:t>
            </a:r>
            <a:r>
              <a:rPr lang="tr-TR" dirty="0" smtClean="0"/>
              <a:t> ( CSAA 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4904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MESLEK </a:t>
            </a:r>
            <a:r>
              <a:rPr lang="tr-TR" dirty="0" smtClean="0"/>
              <a:t>SERTİFİKALARI – 2 -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tr-TR" b="1" dirty="0" smtClean="0"/>
              <a:t>General </a:t>
            </a:r>
            <a:r>
              <a:rPr lang="tr-TR" b="1" dirty="0" err="1" smtClean="0"/>
              <a:t>Council</a:t>
            </a:r>
            <a:r>
              <a:rPr lang="tr-TR" b="1" dirty="0" smtClean="0"/>
              <a:t> </a:t>
            </a:r>
            <a:r>
              <a:rPr lang="tr-TR" b="1" dirty="0" err="1" smtClean="0"/>
              <a:t>for</a:t>
            </a:r>
            <a:r>
              <a:rPr lang="tr-TR" b="1" dirty="0" smtClean="0"/>
              <a:t> </a:t>
            </a:r>
            <a:r>
              <a:rPr lang="tr-TR" b="1" dirty="0" err="1" smtClean="0"/>
              <a:t>Islamic</a:t>
            </a:r>
            <a:r>
              <a:rPr lang="tr-TR" b="1" dirty="0" smtClean="0"/>
              <a:t> </a:t>
            </a:r>
            <a:r>
              <a:rPr lang="tr-TR" b="1" dirty="0" err="1" smtClean="0"/>
              <a:t>Banks</a:t>
            </a:r>
            <a:r>
              <a:rPr lang="tr-TR" b="1" dirty="0" smtClean="0"/>
              <a:t> </a:t>
            </a:r>
            <a:r>
              <a:rPr lang="tr-TR" b="1" dirty="0" err="1" smtClean="0"/>
              <a:t>and</a:t>
            </a:r>
            <a:r>
              <a:rPr lang="tr-TR" b="1" dirty="0" smtClean="0"/>
              <a:t> Financial </a:t>
            </a:r>
            <a:r>
              <a:rPr lang="tr-TR" b="1" dirty="0" err="1" smtClean="0"/>
              <a:t>Institutions</a:t>
            </a:r>
            <a:r>
              <a:rPr lang="tr-TR" b="1" dirty="0" smtClean="0"/>
              <a:t> ( CIBAFI )</a:t>
            </a:r>
          </a:p>
          <a:p>
            <a:pPr marL="0" indent="0" algn="ctr">
              <a:buNone/>
            </a:pPr>
            <a:endParaRPr lang="tr-TR" b="1" dirty="0" smtClean="0"/>
          </a:p>
          <a:p>
            <a:pPr marL="0" indent="0" algn="ctr">
              <a:buNone/>
            </a:pPr>
            <a:r>
              <a:rPr lang="tr-TR" b="1" dirty="0" smtClean="0"/>
              <a:t>www.cibafi.org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51302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bmeespe\AppData\Local\Temp\1ECFE16D-F5FE-481E-8C1D-EA2053CC208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14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bmeespe\AppData\Local\Temp\F8E9E4CF-3D78-407F-B022-3C7729C38CD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79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bmeespe\AppData\Local\Temp\82F66C8F-6C47-4706-98C0-72EDA27D4E9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66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bmeespe\AppData\Local\Temp\DE8F8934-51EE-4D2A-A325-1038B11490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972"/>
            <a:ext cx="9144000" cy="667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03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SONUÇ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 smtClean="0"/>
              <a:t>İslamî</a:t>
            </a:r>
            <a:r>
              <a:rPr lang="tr-TR" dirty="0" smtClean="0"/>
              <a:t> Finans konusunda standart üreten üç uluslararası kuruluşu tanımaya çalıştık</a:t>
            </a:r>
          </a:p>
          <a:p>
            <a:r>
              <a:rPr lang="tr-TR" dirty="0" smtClean="0"/>
              <a:t>Uygulama alanı yanında akademik referans olarak saygınlıkları var</a:t>
            </a:r>
          </a:p>
          <a:p>
            <a:r>
              <a:rPr lang="tr-TR" dirty="0" smtClean="0"/>
              <a:t>Sürekli gelişen ve değişen dinamik bir süreç</a:t>
            </a:r>
          </a:p>
          <a:p>
            <a:r>
              <a:rPr lang="tr-TR" dirty="0" smtClean="0"/>
              <a:t>Uluslararası</a:t>
            </a:r>
            <a:r>
              <a:rPr lang="tr-TR" dirty="0"/>
              <a:t> raporları </a:t>
            </a:r>
            <a:r>
              <a:rPr lang="tr-TR" dirty="0" smtClean="0"/>
              <a:t>izlemek size  değer katar</a:t>
            </a:r>
          </a:p>
          <a:p>
            <a:r>
              <a:rPr lang="tr-TR" dirty="0" smtClean="0"/>
              <a:t>Uluslararası </a:t>
            </a:r>
            <a:r>
              <a:rPr lang="tr-TR" dirty="0"/>
              <a:t>Meslek Sertifikalarına sahip olmak </a:t>
            </a:r>
            <a:r>
              <a:rPr lang="tr-TR" dirty="0" smtClean="0"/>
              <a:t>da  öyle…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5738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tr-TR" sz="2800" b="1" dirty="0" smtClean="0"/>
              <a:t>Bu sunumu ve daha fazlasını aşağıdaki adreste </a:t>
            </a:r>
            <a:r>
              <a:rPr lang="tr-TR" sz="2800" b="1" dirty="0" err="1" smtClean="0"/>
              <a:t>bulabilirisniz</a:t>
            </a:r>
            <a:r>
              <a:rPr lang="tr-TR" sz="2800" b="1" dirty="0" smtClean="0"/>
              <a:t>:</a:t>
            </a:r>
            <a:br>
              <a:rPr lang="tr-TR" sz="2800" b="1" dirty="0" smtClean="0"/>
            </a:br>
            <a:r>
              <a:rPr lang="tr-TR" sz="2800" b="1" dirty="0" smtClean="0"/>
              <a:t>Necdet Sensoy academia.edu.tr</a:t>
            </a:r>
            <a:br>
              <a:rPr lang="tr-TR" sz="2800" b="1" dirty="0" smtClean="0"/>
            </a:br>
            <a:endParaRPr lang="tr-TR" sz="28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b="1" dirty="0" smtClean="0">
              <a:solidFill>
                <a:srgbClr val="7030A0"/>
              </a:solidFill>
            </a:endParaRPr>
          </a:p>
          <a:p>
            <a:r>
              <a:rPr lang="tr-TR" b="1" dirty="0" smtClean="0">
                <a:solidFill>
                  <a:srgbClr val="7030A0"/>
                </a:solidFill>
              </a:rPr>
              <a:t>SABRINIZ </a:t>
            </a:r>
            <a:r>
              <a:rPr lang="tr-TR" b="1" dirty="0">
                <a:solidFill>
                  <a:srgbClr val="7030A0"/>
                </a:solidFill>
              </a:rPr>
              <a:t>İÇİN </a:t>
            </a:r>
            <a:r>
              <a:rPr lang="tr-TR" b="1" dirty="0" smtClean="0">
                <a:solidFill>
                  <a:srgbClr val="7030A0"/>
                </a:solidFill>
              </a:rPr>
              <a:t>TEŞEKKÜRLER</a:t>
            </a:r>
          </a:p>
          <a:p>
            <a:r>
              <a:rPr lang="tr-TR" altLang="tr-TR" dirty="0"/>
              <a:t>sensoynecdet@gmail.com</a:t>
            </a:r>
          </a:p>
          <a:p>
            <a:endParaRPr lang="tr-TR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13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SUKUK konusunda IFSB</a:t>
            </a:r>
            <a:endParaRPr lang="tr-TR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8699297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89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884</Words>
  <Application>Microsoft Office PowerPoint</Application>
  <PresentationFormat>On-screen Show (4:3)</PresentationFormat>
  <Paragraphs>222</Paragraphs>
  <Slides>89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0" baseType="lpstr">
      <vt:lpstr>Office Theme</vt:lpstr>
      <vt:lpstr> KATILIM FİNANSI KONUSUNDA STANDART YAPICI KURULUŞLAR Prof. Dr. Necdet Şensoy İstanbul Ticaret Üniversitesi   İslam Ekonomisi ve İktisadî Sistemler Araştırma Merkezi </vt:lpstr>
      <vt:lpstr>SUNUM  PLANI</vt:lpstr>
      <vt:lpstr>Standartların Önemi</vt:lpstr>
      <vt:lpstr>Standart Yapıcı Kurumların  Ekonomi Politiği</vt:lpstr>
      <vt:lpstr>Paydaşlar</vt:lpstr>
      <vt:lpstr>Sektör Geliştikçe</vt:lpstr>
      <vt:lpstr>İslamî Finans Konusunda Uluslararası kuruluşlara Genel Bakış Uluslararası Standart Yapıcı kuruluşlar</vt:lpstr>
      <vt:lpstr>AYNI KONUDA YAPILAN STANDARTLARA ÖRNEK : SUKUK</vt:lpstr>
      <vt:lpstr>SUKUK konusunda IFSB</vt:lpstr>
      <vt:lpstr>SUKUK konusunda AAOIFI</vt:lpstr>
      <vt:lpstr>  Taslak Muhasebe Standardı; 29 Sukuk ihraç eden İFK’un muhasebe ve raporlamasıyla ilgili  </vt:lpstr>
      <vt:lpstr>Üzerinde Çalışılan Hukuk Standardı</vt:lpstr>
      <vt:lpstr>SUKUK konusunda IIFM </vt:lpstr>
      <vt:lpstr>Bölüm 2</vt:lpstr>
      <vt:lpstr>  Bankacılık Sektörünü Düzenleyen   </vt:lpstr>
      <vt:lpstr>IFSB (www.ifsb.org )</vt:lpstr>
      <vt:lpstr>IFSB (www.ifsb.org ) Islamic Financial Services Board</vt:lpstr>
      <vt:lpstr>IFSB (www.ifsb.org ) Islamic Financial Services Board</vt:lpstr>
      <vt:lpstr>IFSB (www.ifsb.org ) Islamic Financial Services Board</vt:lpstr>
      <vt:lpstr>IFSB (www.ifsb.org ) Islamic Financial Services 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1.9. Açıklama için Genel Rehberlik</vt:lpstr>
      <vt:lpstr>Section 3: Linkages Between Financial Statements and Regulatory Risk Exposures</vt:lpstr>
      <vt:lpstr>PowerPoint Presentation</vt:lpstr>
      <vt:lpstr>PowerPoint Presentation</vt:lpstr>
      <vt:lpstr>Section 3 : Linkages between Financial Statements and Regulatory Risk Exposures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Bölüm 3.    AAOIFI : Accounting and Auditing Organization  for Islamic Financial Institutions  www.aaoifi.com </vt:lpstr>
      <vt:lpstr>Kuruluş</vt:lpstr>
      <vt:lpstr>Faaliyetleri</vt:lpstr>
      <vt:lpstr>Shari’ah Standards = Hukuk Standartları</vt:lpstr>
      <vt:lpstr>PowerPoint Presentation</vt:lpstr>
      <vt:lpstr>Accounting, Auditing &amp; Governance Standards= Muhasebe,Denetim ve Yönetişim Standatları</vt:lpstr>
      <vt:lpstr>Baskıdan sonra çıkan standartlar</vt:lpstr>
      <vt:lpstr>PowerPoint Presentation</vt:lpstr>
      <vt:lpstr>PowerPoint Presentation</vt:lpstr>
      <vt:lpstr>PowerPoint Presentation</vt:lpstr>
      <vt:lpstr>Görüşe Açık Taslak - Muhasebe</vt:lpstr>
      <vt:lpstr>Görüşe Açık Taslak - Yönetişim</vt:lpstr>
      <vt:lpstr>Görüşe Açık Taslak - Etik</vt:lpstr>
      <vt:lpstr>Üzerine çalışılmakta olan standartlar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Bölüm 4</vt:lpstr>
      <vt:lpstr>Kuruluş</vt:lpstr>
      <vt:lpstr>Paydaşlar</vt:lpstr>
      <vt:lpstr>PowerPoint Presentation</vt:lpstr>
      <vt:lpstr>Faaliyetler</vt:lpstr>
      <vt:lpstr>IIFM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MESLEK SERTİFİKALARI -1-</vt:lpstr>
      <vt:lpstr>MESLEK SERTİFİKALARI – 2 -</vt:lpstr>
      <vt:lpstr>PowerPoint Presentation</vt:lpstr>
      <vt:lpstr>PowerPoint Presentation</vt:lpstr>
      <vt:lpstr>PowerPoint Presentation</vt:lpstr>
      <vt:lpstr>PowerPoint Presentation</vt:lpstr>
      <vt:lpstr>SONUÇ</vt:lpstr>
      <vt:lpstr>Bu sunumu ve daha fazlasını aşağıdaki adreste bulabilirisniz: Necdet Sensoy academia.edu.tr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bmeespe</dc:creator>
  <cp:lastModifiedBy>bmeespe</cp:lastModifiedBy>
  <cp:revision>40</cp:revision>
  <dcterms:created xsi:type="dcterms:W3CDTF">2019-10-18T13:29:47Z</dcterms:created>
  <dcterms:modified xsi:type="dcterms:W3CDTF">2019-12-12T12:48:48Z</dcterms:modified>
</cp:coreProperties>
</file>