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1"/>
  </p:notesMasterIdLst>
  <p:handoutMasterIdLst>
    <p:handoutMasterId r:id="rId42"/>
  </p:handoutMasterIdLst>
  <p:sldIdLst>
    <p:sldId id="257" r:id="rId2"/>
    <p:sldId id="331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332" r:id="rId11"/>
    <p:sldId id="302" r:id="rId12"/>
    <p:sldId id="303" r:id="rId13"/>
    <p:sldId id="304" r:id="rId14"/>
    <p:sldId id="305" r:id="rId15"/>
    <p:sldId id="307" r:id="rId16"/>
    <p:sldId id="306" r:id="rId17"/>
    <p:sldId id="308" r:id="rId18"/>
    <p:sldId id="309" r:id="rId19"/>
    <p:sldId id="314" r:id="rId20"/>
    <p:sldId id="315" r:id="rId21"/>
    <p:sldId id="316" r:id="rId22"/>
    <p:sldId id="333" r:id="rId23"/>
    <p:sldId id="334" r:id="rId24"/>
    <p:sldId id="310" r:id="rId25"/>
    <p:sldId id="319" r:id="rId26"/>
    <p:sldId id="320" r:id="rId27"/>
    <p:sldId id="321" r:id="rId28"/>
    <p:sldId id="322" r:id="rId29"/>
    <p:sldId id="323" r:id="rId30"/>
    <p:sldId id="335" r:id="rId31"/>
    <p:sldId id="325" r:id="rId32"/>
    <p:sldId id="326" r:id="rId33"/>
    <p:sldId id="311" r:id="rId34"/>
    <p:sldId id="312" r:id="rId35"/>
    <p:sldId id="313" r:id="rId36"/>
    <p:sldId id="327" r:id="rId37"/>
    <p:sldId id="328" r:id="rId38"/>
    <p:sldId id="329" r:id="rId39"/>
    <p:sldId id="330" r:id="rId40"/>
  </p:sldIdLst>
  <p:sldSz cx="9144000" cy="6858000" type="screen4x3"/>
  <p:notesSz cx="6797675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51" autoAdjust="0"/>
    <p:restoredTop sz="94660"/>
  </p:normalViewPr>
  <p:slideViewPr>
    <p:cSldViewPr>
      <p:cViewPr varScale="1">
        <p:scale>
          <a:sx n="69" d="100"/>
          <a:sy n="69" d="100"/>
        </p:scale>
        <p:origin x="157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3D56A-BD63-4296-9EF6-9736C4079FD0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668DA-17CB-4465-8789-71E61D1EC4A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9139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52043D-5A08-470F-A839-6EE13AF291FA}" type="datetimeFigureOut">
              <a:rPr lang="tr-TR" smtClean="0"/>
              <a:t>25.03.2020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E28702-903E-4E60-811E-193D2EF98C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14488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FE3E9D-AB71-4F6E-8B3E-21309DD04F6E}" type="slidenum">
              <a:rPr lang="tr-TR" smtClean="0"/>
              <a:pPr>
                <a:defRPr/>
              </a:pPr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84710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Başlık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22" name="Alt Başlık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00F7D-3593-4EA4-B6C4-7EB22802D7B4}" type="datetime1">
              <a:rPr lang="tr-TR" smtClean="0"/>
              <a:t>25.03.2020</a:t>
            </a:fld>
            <a:endParaRPr lang="tr-TR"/>
          </a:p>
        </p:txBody>
      </p:sp>
      <p:sp>
        <p:nvSpPr>
          <p:cNvPr id="20" name="Altbilgi Yer Tutucusu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AACAB-639D-4911-8DE3-C4A3C1250667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835FA-D19C-45CB-9486-FA612251ACAE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B2F11-2751-49C6-A5FE-BA2BEDEFEC60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17E54-1427-4B54-8D8F-5687901D7259}" type="datetime1">
              <a:rPr lang="tr-TR" smtClean="0"/>
              <a:t>25.03.2020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0" name="Dikdörtgen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6317A-7E0D-4302-8455-CC13446C8695}" type="datetime1">
              <a:rPr lang="tr-TR" smtClean="0"/>
              <a:t>25.03.2020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932F7-245F-44D4-A85D-D7921ED34A23}" type="datetime1">
              <a:rPr lang="tr-TR" smtClean="0"/>
              <a:t>25.03.2020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1A9AA-7AD6-4AE5-8F57-3F24ED535969}" type="datetime1">
              <a:rPr lang="tr-TR" smtClean="0"/>
              <a:t>25.03.2020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ikdörtgen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F385FF-B394-4E37-9E62-541E5F265C75}" type="datetime1">
              <a:rPr lang="tr-TR" smtClean="0"/>
              <a:t>25.03.2020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6" name="Dikdörtgen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20B93-2DDE-4D98-B4E8-C86C62CDB1B2}" type="datetime1">
              <a:rPr lang="tr-TR" smtClean="0"/>
              <a:t>25.03.2020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8F770-0591-478C-95DC-0DBA237A8473}" type="datetime1">
              <a:rPr lang="tr-TR" smtClean="0"/>
              <a:t>25.03.2020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9" name="Akış Çizelgesi: İşlem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Akış Çizelgesi: İşlem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as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Halka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Başlık Yer Tutucusu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Metin Yer Tutucusu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24" name="Veri Yer Tutucusu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0D4CD381-17CA-4547-BB7B-83BE8F1A8E55}" type="datetime1">
              <a:rPr lang="tr-TR" smtClean="0"/>
              <a:t>25.03.2020</a:t>
            </a:fld>
            <a:endParaRPr lang="tr-TR"/>
          </a:p>
        </p:txBody>
      </p:sp>
      <p:sp>
        <p:nvSpPr>
          <p:cNvPr id="10" name="Altbilgi Yer Tutucusu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tr-TR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15" name="Dikdörtgen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403648" y="2517775"/>
            <a:ext cx="7054552" cy="2351385"/>
          </a:xfrm>
        </p:spPr>
        <p:txBody>
          <a:bodyPr>
            <a:normAutofit fontScale="90000"/>
          </a:bodyPr>
          <a:lstStyle/>
          <a:p>
            <a:pPr marL="182880" indent="0" algn="ctr">
              <a:buNone/>
              <a:defRPr/>
            </a:pPr>
            <a:r>
              <a:rPr lang="tr-TR" sz="6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tr-TR" sz="6000" dirty="0" smtClean="0">
                <a:solidFill>
                  <a:schemeClr val="tx2">
                    <a:lumMod val="75000"/>
                  </a:schemeClr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tr-T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2019 </a:t>
            </a:r>
            <a:r>
              <a:rPr lang="tr-TR" sz="4000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-</a:t>
            </a:r>
            <a:r>
              <a:rPr lang="tr-T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2020 </a:t>
            </a:r>
            <a:r>
              <a:rPr lang="tr-T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tr-TR" sz="4000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</a:br>
            <a:r>
              <a:rPr lang="tr-TR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Bahar </a:t>
            </a:r>
            <a:r>
              <a:rPr lang="tr-TR" sz="4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>Dönemi</a:t>
            </a:r>
            <a:r>
              <a:rPr lang="tr-TR" sz="4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tr-TR" sz="40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Arial Unicode MS" pitchFamily="34" charset="-128"/>
                <a:cs typeface="Arial Unicode MS" pitchFamily="34" charset="-128"/>
              </a:rPr>
            </a:br>
            <a:endParaRPr lang="tr-TR" dirty="0">
              <a:solidFill>
                <a:schemeClr val="tx2">
                  <a:lumMod val="75000"/>
                </a:schemeClr>
              </a:solidFill>
              <a:latin typeface="+mn-lt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4" name="Alt Başlık 2"/>
          <p:cNvSpPr txBox="1">
            <a:spLocks/>
          </p:cNvSpPr>
          <p:nvPr/>
        </p:nvSpPr>
        <p:spPr>
          <a:xfrm>
            <a:off x="539552" y="549275"/>
            <a:ext cx="8280920" cy="2591693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tr-TR" sz="6000" b="1" dirty="0">
                <a:solidFill>
                  <a:srgbClr val="212745">
                    <a:lumMod val="75000"/>
                  </a:srgbClr>
                </a:solidFill>
                <a:effectLst>
                  <a:reflection blurRad="6350" stA="55000" endA="300" endPos="45500" dir="5400000" sy="-100000" algn="bl" rotWithShape="0"/>
                </a:effectLst>
                <a:ea typeface="Arial Unicode MS" pitchFamily="34" charset="-128"/>
                <a:cs typeface="Arial Unicode MS" pitchFamily="34" charset="-128"/>
              </a:rPr>
              <a:t>İnsan Kaynakları YÖNETİMİ </a:t>
            </a:r>
            <a:endParaRPr lang="tr-TR" sz="3600" b="1" dirty="0">
              <a:cs typeface="Times New Roman" pitchFamily="18" charset="0"/>
            </a:endParaRPr>
          </a:p>
        </p:txBody>
      </p:sp>
      <p:sp>
        <p:nvSpPr>
          <p:cNvPr id="3" name="Dikdörtgen 2"/>
          <p:cNvSpPr/>
          <p:nvPr/>
        </p:nvSpPr>
        <p:spPr>
          <a:xfrm>
            <a:off x="2987824" y="4607550"/>
            <a:ext cx="691276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r-TR" sz="2800" b="1" dirty="0" smtClean="0">
                <a:latin typeface="Gill Sans MT" pitchFamily="34" charset="0"/>
              </a:rPr>
              <a:t>EĞİTİM VE GELİŞTİRME</a:t>
            </a:r>
            <a:endParaRPr lang="tr-TR" sz="2800" b="1" dirty="0">
              <a:solidFill>
                <a:srgbClr val="0070C0"/>
              </a:solidFill>
              <a:latin typeface="Gill Sans MT" pitchFamily="34" charset="0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3563888" y="5373216"/>
            <a:ext cx="3001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dirty="0" smtClean="0"/>
              <a:t>Doç. Dr. Osman BAYRAKTAR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98023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Eğitim bütçesi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Sektörün yapısı ve işletmenin koşulları belirleyicidir</a:t>
            </a:r>
          </a:p>
          <a:p>
            <a:r>
              <a:rPr lang="tr-TR" dirty="0" smtClean="0"/>
              <a:t>Genel yaklaşım insan kaynakları bütçesinin %1’i,</a:t>
            </a:r>
          </a:p>
          <a:p>
            <a:r>
              <a:rPr lang="tr-TR" dirty="0" smtClean="0"/>
              <a:t>İnsan kaynaklarını stratejik rekabet üstünlüğü olarak gören işletmelerde %2 civarında,</a:t>
            </a:r>
          </a:p>
          <a:p>
            <a:r>
              <a:rPr lang="tr-TR" dirty="0" smtClean="0"/>
              <a:t>Hızlı büyüme dönemlerinde %3’e kadar çıkabilir.</a:t>
            </a:r>
          </a:p>
          <a:p>
            <a:r>
              <a:rPr lang="tr-TR" dirty="0" smtClean="0"/>
              <a:t>Eğitime katılan çalışanların </a:t>
            </a:r>
            <a:r>
              <a:rPr lang="tr-TR" dirty="0"/>
              <a:t>ücretleri, yol ve </a:t>
            </a:r>
            <a:r>
              <a:rPr lang="tr-TR" dirty="0" smtClean="0"/>
              <a:t>konaklama giderleri </a:t>
            </a:r>
            <a:r>
              <a:rPr lang="tr-TR" dirty="0"/>
              <a:t>ve </a:t>
            </a:r>
            <a:r>
              <a:rPr lang="tr-TR" dirty="0" smtClean="0"/>
              <a:t>eğitim </a:t>
            </a:r>
            <a:r>
              <a:rPr lang="tr-TR" dirty="0"/>
              <a:t>biriminin maliyetleri de </a:t>
            </a:r>
            <a:r>
              <a:rPr lang="tr-TR" dirty="0" smtClean="0"/>
              <a:t>eklendiğinde eğitim bütçesi </a:t>
            </a:r>
            <a:r>
              <a:rPr lang="tr-TR" dirty="0"/>
              <a:t>toplam personel giderinin %10-15’ine </a:t>
            </a:r>
            <a:r>
              <a:rPr lang="tr-TR" dirty="0" smtClean="0"/>
              <a:t>çıkabilir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0190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Eğitim ihtiyacının analizinin üç boyutu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i="1" dirty="0" smtClean="0"/>
              <a:t>Örgüt analizi, </a:t>
            </a:r>
            <a:r>
              <a:rPr lang="tr-TR" dirty="0" smtClean="0"/>
              <a:t>işletmenin </a:t>
            </a:r>
            <a:r>
              <a:rPr lang="tr-TR" dirty="0"/>
              <a:t>hangi </a:t>
            </a:r>
            <a:r>
              <a:rPr lang="tr-TR" dirty="0" smtClean="0"/>
              <a:t>bölümlerinde eğitim açığı olduğunu</a:t>
            </a:r>
            <a:r>
              <a:rPr lang="tr-TR" dirty="0"/>
              <a:t>, ne tür </a:t>
            </a:r>
            <a:r>
              <a:rPr lang="tr-TR" dirty="0" smtClean="0"/>
              <a:t>eğitimlerin başarılı olabileceğinin analiz </a:t>
            </a:r>
            <a:r>
              <a:rPr lang="tr-TR" dirty="0"/>
              <a:t>edilme sürecidir. </a:t>
            </a:r>
            <a:endParaRPr lang="tr-TR" dirty="0" smtClean="0"/>
          </a:p>
          <a:p>
            <a:r>
              <a:rPr lang="tr-TR" i="1" dirty="0" smtClean="0"/>
              <a:t>İşin analizi, </a:t>
            </a:r>
            <a:r>
              <a:rPr lang="tr-TR" dirty="0" smtClean="0"/>
              <a:t>işin nasıl yapılacağı, yapılırken gereken standart ve </a:t>
            </a:r>
            <a:r>
              <a:rPr lang="tr-TR" dirty="0"/>
              <a:t>standart üstü performans gösterebilmek için gerekli </a:t>
            </a:r>
            <a:r>
              <a:rPr lang="tr-TR" dirty="0" smtClean="0"/>
              <a:t>yetkinlikler belirlenmesidir.</a:t>
            </a:r>
          </a:p>
          <a:p>
            <a:r>
              <a:rPr lang="tr-TR" i="1" dirty="0" smtClean="0"/>
              <a:t>Kişi </a:t>
            </a:r>
            <a:r>
              <a:rPr lang="tr-TR" i="1" dirty="0"/>
              <a:t>(performans) </a:t>
            </a:r>
            <a:r>
              <a:rPr lang="tr-TR" i="1" dirty="0" smtClean="0"/>
              <a:t>analizi, </a:t>
            </a:r>
            <a:r>
              <a:rPr lang="tr-TR" dirty="0" smtClean="0"/>
              <a:t>iş </a:t>
            </a:r>
            <a:r>
              <a:rPr lang="tr-TR" dirty="0"/>
              <a:t>analizi </a:t>
            </a:r>
            <a:r>
              <a:rPr lang="tr-TR" dirty="0" smtClean="0"/>
              <a:t>sonucu belirlenen iş </a:t>
            </a:r>
            <a:r>
              <a:rPr lang="tr-TR" dirty="0"/>
              <a:t>gereklerinin </a:t>
            </a:r>
            <a:r>
              <a:rPr lang="tr-TR" dirty="0" smtClean="0"/>
              <a:t>ve </a:t>
            </a:r>
            <a:r>
              <a:rPr lang="tr-TR" dirty="0"/>
              <a:t>istenilen standart </a:t>
            </a:r>
            <a:r>
              <a:rPr lang="tr-TR" dirty="0" smtClean="0"/>
              <a:t>performansın çalışanda  var </a:t>
            </a:r>
            <a:r>
              <a:rPr lang="tr-TR" dirty="0"/>
              <a:t>olup </a:t>
            </a:r>
            <a:r>
              <a:rPr lang="tr-TR" dirty="0" smtClean="0"/>
              <a:t>olmadığının </a:t>
            </a:r>
            <a:r>
              <a:rPr lang="tr-TR" dirty="0"/>
              <a:t>tespit edilmesidir.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87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Eğitim içeriğinin tasarlanması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A</a:t>
            </a:r>
            <a:r>
              <a:rPr lang="pt-BR" dirty="0" smtClean="0"/>
              <a:t>maçların belirlenmesi</a:t>
            </a:r>
            <a:r>
              <a:rPr lang="tr-TR" dirty="0" smtClean="0"/>
              <a:t>,</a:t>
            </a:r>
            <a:endParaRPr lang="pt-BR" dirty="0"/>
          </a:p>
          <a:p>
            <a:r>
              <a:rPr lang="pt-BR" dirty="0" smtClean="0"/>
              <a:t>Amaçların </a:t>
            </a:r>
            <a:r>
              <a:rPr lang="tr-TR" dirty="0" smtClean="0"/>
              <a:t>gerçekleştirilmesine yönelik eğitimlerin </a:t>
            </a:r>
            <a:r>
              <a:rPr lang="tr-TR" dirty="0"/>
              <a:t>içeriklerinin </a:t>
            </a:r>
            <a:r>
              <a:rPr lang="tr-TR" dirty="0" smtClean="0"/>
              <a:t>tespiti,</a:t>
            </a:r>
          </a:p>
          <a:p>
            <a:r>
              <a:rPr lang="tr-TR" dirty="0" smtClean="0"/>
              <a:t>En uygun eğitim </a:t>
            </a:r>
            <a:r>
              <a:rPr lang="tr-TR" dirty="0"/>
              <a:t>yönteminin </a:t>
            </a:r>
            <a:r>
              <a:rPr lang="tr-TR" dirty="0" smtClean="0"/>
              <a:t>belirlenmesi,</a:t>
            </a:r>
          </a:p>
          <a:p>
            <a:r>
              <a:rPr lang="tr-TR" dirty="0" smtClean="0"/>
              <a:t>Eğitimcilerin belirlenmesi.</a:t>
            </a:r>
          </a:p>
          <a:p>
            <a:r>
              <a:rPr lang="tr-TR" dirty="0" smtClean="0"/>
              <a:t>Eğitim süresinin belirlenmesi.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019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dirty="0" smtClean="0">
                <a:solidFill>
                  <a:srgbClr val="0070C0"/>
                </a:solidFill>
              </a:rPr>
              <a:t>Eğitimin gerçekleştirilmesi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Eğitimin </a:t>
            </a:r>
            <a:r>
              <a:rPr lang="tr-TR" dirty="0"/>
              <a:t>amaç, plan ve program dâhilinde </a:t>
            </a:r>
            <a:r>
              <a:rPr lang="tr-TR" dirty="0" smtClean="0"/>
              <a:t>gerçekleştirilir.</a:t>
            </a:r>
          </a:p>
          <a:p>
            <a:r>
              <a:rPr lang="tr-TR" dirty="0" smtClean="0"/>
              <a:t>Eğitim sırasında çalışanlara maaşları, </a:t>
            </a:r>
            <a:r>
              <a:rPr lang="tr-TR" dirty="0"/>
              <a:t>ücretleri </a:t>
            </a:r>
            <a:r>
              <a:rPr lang="tr-TR" dirty="0" smtClean="0"/>
              <a:t>ödenir. </a:t>
            </a:r>
            <a:endParaRPr lang="tr-TR" dirty="0"/>
          </a:p>
          <a:p>
            <a:r>
              <a:rPr lang="tr-TR" dirty="0" smtClean="0"/>
              <a:t>Eğitim, çalışanın </a:t>
            </a:r>
            <a:r>
              <a:rPr lang="tr-TR" dirty="0"/>
              <a:t>ihtiyaç </a:t>
            </a:r>
            <a:r>
              <a:rPr lang="tr-TR" dirty="0" smtClean="0"/>
              <a:t>duyduğu konularda şu </a:t>
            </a:r>
            <a:r>
              <a:rPr lang="tr-TR" dirty="0"/>
              <a:t>anki ve gelecekteki görevleri ile ilgili </a:t>
            </a:r>
            <a:r>
              <a:rPr lang="tr-TR" dirty="0" smtClean="0"/>
              <a:t>olmalıdır.</a:t>
            </a:r>
          </a:p>
          <a:p>
            <a:r>
              <a:rPr lang="tr-TR" dirty="0"/>
              <a:t>B</a:t>
            </a:r>
            <a:r>
              <a:rPr lang="tr-TR" dirty="0" smtClean="0"/>
              <a:t>eceri kazanılmasına yönelik eğitimlerde </a:t>
            </a:r>
            <a:r>
              <a:rPr lang="tr-TR" dirty="0"/>
              <a:t>birden fazla </a:t>
            </a:r>
            <a:r>
              <a:rPr lang="tr-TR" dirty="0" smtClean="0"/>
              <a:t>öğrenme </a:t>
            </a:r>
            <a:r>
              <a:rPr lang="tr-TR" dirty="0"/>
              <a:t>stiline </a:t>
            </a:r>
            <a:r>
              <a:rPr lang="tr-TR" dirty="0" smtClean="0"/>
              <a:t>yönelik </a:t>
            </a:r>
            <a:r>
              <a:rPr lang="fi-FI" dirty="0" smtClean="0"/>
              <a:t>farklı </a:t>
            </a:r>
            <a:r>
              <a:rPr lang="fi-FI" dirty="0"/>
              <a:t>yöntemlerin </a:t>
            </a:r>
            <a:r>
              <a:rPr lang="fi-FI" dirty="0" smtClean="0"/>
              <a:t>kullanılmasına </a:t>
            </a:r>
            <a:r>
              <a:rPr lang="fi-FI" dirty="0"/>
              <a:t>dikkat edilmelidir.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01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Sonuçların değerlendirilmesi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14</a:t>
            </a:fld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Eğitimin </a:t>
            </a:r>
            <a:r>
              <a:rPr lang="tr-TR" dirty="0"/>
              <a:t>planlanan amaçlara </a:t>
            </a:r>
            <a:r>
              <a:rPr lang="tr-TR" dirty="0" smtClean="0"/>
              <a:t>ulaşıp ulaşmadığı</a:t>
            </a:r>
            <a:r>
              <a:rPr lang="nb-NO" dirty="0" smtClean="0"/>
              <a:t>nın</a:t>
            </a:r>
            <a:r>
              <a:rPr lang="nb-NO" dirty="0"/>
              <a:t>, </a:t>
            </a:r>
            <a:r>
              <a:rPr lang="nb-NO" dirty="0" smtClean="0"/>
              <a:t>çalışanda yaratılmak </a:t>
            </a:r>
            <a:r>
              <a:rPr lang="nb-NO" dirty="0"/>
              <a:t>istenilen bilgi </a:t>
            </a:r>
            <a:r>
              <a:rPr lang="nb-NO" dirty="0" smtClean="0"/>
              <a:t>artışının </a:t>
            </a:r>
            <a:r>
              <a:rPr lang="nb-NO" dirty="0"/>
              <a:t>ve </a:t>
            </a:r>
            <a:r>
              <a:rPr lang="nb-NO" dirty="0" smtClean="0"/>
              <a:t>davranı</a:t>
            </a:r>
            <a:r>
              <a:rPr lang="tr-TR" dirty="0" smtClean="0"/>
              <a:t>ş değişikliğinin gerçekleşip gerçekleşmediğinin değerlendirilmesidir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9354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Eğitim değerlendirme formu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Örnek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08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Eğitim başarını değerlendirme yöntemleri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b="1" dirty="0"/>
              <a:t>Test-tekrar yöntemi: </a:t>
            </a:r>
            <a:r>
              <a:rPr lang="tr-TR" dirty="0" smtClean="0"/>
              <a:t>Eğitim </a:t>
            </a:r>
            <a:r>
              <a:rPr lang="tr-TR" dirty="0"/>
              <a:t>öncesinde </a:t>
            </a:r>
            <a:r>
              <a:rPr lang="tr-TR" dirty="0" smtClean="0"/>
              <a:t>çalışana yapılan </a:t>
            </a:r>
            <a:r>
              <a:rPr lang="tr-TR" dirty="0"/>
              <a:t>bir testin </a:t>
            </a:r>
            <a:r>
              <a:rPr lang="tr-TR" dirty="0" smtClean="0"/>
              <a:t>eğitim sonrasında </a:t>
            </a:r>
            <a:r>
              <a:rPr lang="tr-TR" dirty="0"/>
              <a:t>da </a:t>
            </a:r>
            <a:r>
              <a:rPr lang="tr-TR" dirty="0" smtClean="0"/>
              <a:t>yapılması şeklinde uygulanır.</a:t>
            </a:r>
          </a:p>
          <a:p>
            <a:r>
              <a:rPr lang="tr-TR" b="1" dirty="0" smtClean="0"/>
              <a:t>Önceki-sonraki performans yöntemi: </a:t>
            </a:r>
            <a:r>
              <a:rPr lang="tr-TR" dirty="0" smtClean="0"/>
              <a:t>Eğitimden önce ve sonra çalışana performans değerlendirmesi yaparak eğitimin performans üzerinde olumlu bir etkisi olup olmadığı kontrol edilir. </a:t>
            </a:r>
          </a:p>
          <a:p>
            <a:r>
              <a:rPr lang="tr-TR" b="1" dirty="0" smtClean="0"/>
              <a:t>Deney-kontrol </a:t>
            </a:r>
            <a:r>
              <a:rPr lang="tr-TR" b="1" dirty="0"/>
              <a:t>grubu yöntemi: </a:t>
            </a:r>
            <a:r>
              <a:rPr lang="tr-TR" dirty="0" smtClean="0"/>
              <a:t>Eğitim almamış bir grup ile eğitim alan grubun performansının karşılaştırılması.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9396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Geleneksel eğitim yöntemleri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İşbaşı eğitimleri</a:t>
            </a:r>
          </a:p>
          <a:p>
            <a:r>
              <a:rPr lang="tr-TR" dirty="0" smtClean="0"/>
              <a:t>İş dışı eğitimler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71789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İşbaşı eğitimleri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Yönetici gözetiminde eğitim</a:t>
            </a:r>
          </a:p>
          <a:p>
            <a:r>
              <a:rPr lang="tr-TR" dirty="0" smtClean="0"/>
              <a:t>Yetki göçerme yoluyla eğitim</a:t>
            </a:r>
          </a:p>
          <a:p>
            <a:r>
              <a:rPr lang="tr-TR" dirty="0" smtClean="0"/>
              <a:t>Formen aracılığıyla eğitim</a:t>
            </a:r>
          </a:p>
          <a:p>
            <a:r>
              <a:rPr lang="tr-TR" dirty="0" smtClean="0"/>
              <a:t>İş rotasyonu</a:t>
            </a:r>
          </a:p>
          <a:p>
            <a:r>
              <a:rPr lang="tr-TR" dirty="0" smtClean="0"/>
              <a:t>Takım çalışması yoluyla eğitim</a:t>
            </a:r>
          </a:p>
          <a:p>
            <a:r>
              <a:rPr lang="tr-TR" dirty="0" smtClean="0"/>
              <a:t>İşe alıştırma eğitimi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05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İşbaşı eğitim yöntemleri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b="1" dirty="0"/>
              <a:t>Yönetici Gözetiminde </a:t>
            </a:r>
            <a:r>
              <a:rPr lang="tr-TR" sz="2800" b="1" dirty="0" smtClean="0"/>
              <a:t>Eğitim</a:t>
            </a:r>
            <a:r>
              <a:rPr lang="tr-TR" b="1" dirty="0"/>
              <a:t>: </a:t>
            </a:r>
            <a:r>
              <a:rPr lang="tr-TR" dirty="0" smtClean="0"/>
              <a:t>Uygulanması </a:t>
            </a:r>
            <a:r>
              <a:rPr lang="tr-TR" dirty="0"/>
              <a:t>kolay, maliyeti </a:t>
            </a:r>
            <a:r>
              <a:rPr lang="tr-TR" dirty="0" smtClean="0"/>
              <a:t>düşük </a:t>
            </a:r>
            <a:r>
              <a:rPr lang="tr-TR" dirty="0"/>
              <a:t>ve en </a:t>
            </a:r>
            <a:r>
              <a:rPr lang="tr-TR" dirty="0" smtClean="0"/>
              <a:t>eski eğitim </a:t>
            </a:r>
            <a:r>
              <a:rPr lang="tr-TR" dirty="0"/>
              <a:t>yöntemlerinden biridir. </a:t>
            </a:r>
            <a:endParaRPr lang="tr-TR" dirty="0" smtClean="0"/>
          </a:p>
          <a:p>
            <a:r>
              <a:rPr lang="tr-TR" dirty="0" smtClean="0"/>
              <a:t>Genellikle işletmeye </a:t>
            </a:r>
            <a:r>
              <a:rPr lang="tr-TR" dirty="0"/>
              <a:t>yeni giren ya da </a:t>
            </a:r>
            <a:r>
              <a:rPr lang="tr-TR" dirty="0" smtClean="0"/>
              <a:t>iş değiştiren </a:t>
            </a:r>
            <a:r>
              <a:rPr lang="tr-TR" dirty="0"/>
              <a:t>bir </a:t>
            </a:r>
            <a:r>
              <a:rPr lang="tr-TR" dirty="0" smtClean="0"/>
              <a:t>çalışan </a:t>
            </a:r>
            <a:r>
              <a:rPr lang="tr-TR" dirty="0"/>
              <a:t>bilgi</a:t>
            </a:r>
            <a:r>
              <a:rPr lang="tr-TR" dirty="0" smtClean="0"/>
              <a:t>, beceri </a:t>
            </a:r>
            <a:r>
              <a:rPr lang="tr-TR" dirty="0"/>
              <a:t>ve tecrübe sahibi </a:t>
            </a:r>
            <a:r>
              <a:rPr lang="tr-TR" dirty="0" smtClean="0"/>
              <a:t>başka </a:t>
            </a:r>
            <a:r>
              <a:rPr lang="tr-TR" dirty="0"/>
              <a:t>bir </a:t>
            </a:r>
            <a:r>
              <a:rPr lang="tr-TR" dirty="0" smtClean="0"/>
              <a:t>çalışanın yanına </a:t>
            </a:r>
            <a:r>
              <a:rPr lang="tr-TR" dirty="0"/>
              <a:t>verilerek </a:t>
            </a:r>
            <a:r>
              <a:rPr lang="tr-TR" dirty="0" smtClean="0"/>
              <a:t>eğitilir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sz="2800" b="1" dirty="0" smtClean="0"/>
              <a:t>Yetki </a:t>
            </a:r>
            <a:r>
              <a:rPr lang="tr-TR" sz="2800" b="1" dirty="0"/>
              <a:t>Göçerimi Yoluyla </a:t>
            </a:r>
            <a:r>
              <a:rPr lang="tr-TR" sz="2800" b="1" dirty="0" smtClean="0"/>
              <a:t>Eğitim</a:t>
            </a:r>
            <a:r>
              <a:rPr lang="tr-TR" sz="2800" b="1" dirty="0"/>
              <a:t>: </a:t>
            </a:r>
            <a:r>
              <a:rPr lang="tr-TR" dirty="0" smtClean="0"/>
              <a:t>Yöneticinin, yetiştirme amacıyla </a:t>
            </a:r>
            <a:r>
              <a:rPr lang="tr-TR" dirty="0"/>
              <a:t>karar verme </a:t>
            </a:r>
            <a:r>
              <a:rPr lang="tr-TR" dirty="0" smtClean="0"/>
              <a:t>yetkisini çalışana devretmesidir.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82816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İÇERİK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İşe alıştırma eğitimleri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Eğitim, yetiştirme ve geliştirme kavramları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Eğitim ve geliştirme süreci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İhtiyaç belirleme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İçerik tasarımı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Uygulama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Sonuçların değerlendirilmesi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tr-TR" dirty="0" smtClean="0"/>
              <a:t>Eğitim yöntemleri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Geleneksel yöntemler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tr-TR" dirty="0" smtClean="0"/>
              <a:t>E-öğrenme yöntemi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38581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İşbaşı eğitim yöntemleri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000" b="1" dirty="0"/>
              <a:t>Formen </a:t>
            </a:r>
            <a:r>
              <a:rPr lang="tr-TR" sz="3000" b="1" dirty="0" smtClean="0"/>
              <a:t>Aracılığıyla Eğitim</a:t>
            </a:r>
            <a:r>
              <a:rPr lang="tr-TR" sz="3000" b="1" dirty="0"/>
              <a:t>: </a:t>
            </a:r>
            <a:r>
              <a:rPr lang="tr-TR" dirty="0" smtClean="0"/>
              <a:t>Kalifiye işçi</a:t>
            </a:r>
            <a:r>
              <a:rPr lang="tr-TR" dirty="0"/>
              <a:t>, </a:t>
            </a:r>
            <a:r>
              <a:rPr lang="tr-TR" dirty="0" smtClean="0"/>
              <a:t>ustabaşı </a:t>
            </a:r>
            <a:r>
              <a:rPr lang="tr-TR" dirty="0"/>
              <a:t>ya da teknisyenler </a:t>
            </a:r>
            <a:r>
              <a:rPr lang="tr-TR" dirty="0" smtClean="0"/>
              <a:t>arasından </a:t>
            </a:r>
            <a:r>
              <a:rPr lang="tr-TR" dirty="0"/>
              <a:t>seçilen </a:t>
            </a:r>
            <a:r>
              <a:rPr lang="tr-TR" dirty="0" smtClean="0"/>
              <a:t>kişiler pedagojik </a:t>
            </a:r>
            <a:r>
              <a:rPr lang="tr-TR" dirty="0"/>
              <a:t>ve teknik bilgilerle </a:t>
            </a:r>
            <a:r>
              <a:rPr lang="tr-TR" dirty="0" smtClean="0"/>
              <a:t>donatılır </a:t>
            </a:r>
            <a:r>
              <a:rPr lang="tr-TR" dirty="0"/>
              <a:t>ve personel </a:t>
            </a:r>
            <a:r>
              <a:rPr lang="tr-TR" dirty="0" smtClean="0"/>
              <a:t>eğitiminde görevlendirilir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Formenler</a:t>
            </a:r>
            <a:r>
              <a:rPr lang="tr-TR" dirty="0"/>
              <a:t>, </a:t>
            </a:r>
            <a:r>
              <a:rPr lang="tr-TR" dirty="0" smtClean="0"/>
              <a:t>araçların </a:t>
            </a:r>
            <a:r>
              <a:rPr lang="tr-TR" dirty="0"/>
              <a:t>ekonomik </a:t>
            </a:r>
            <a:r>
              <a:rPr lang="tr-TR" dirty="0" smtClean="0"/>
              <a:t>ve kolay kullanımını, işle </a:t>
            </a:r>
            <a:r>
              <a:rPr lang="tr-TR" dirty="0"/>
              <a:t>ilgili </a:t>
            </a:r>
            <a:r>
              <a:rPr lang="tr-TR" dirty="0" smtClean="0"/>
              <a:t>sıklıkla yapılan hataları, araçların genellikle nasıl arıza yaptığını, arıza </a:t>
            </a:r>
            <a:r>
              <a:rPr lang="tr-TR" dirty="0"/>
              <a:t>durumunda neler </a:t>
            </a:r>
            <a:r>
              <a:rPr lang="tr-TR" dirty="0" smtClean="0"/>
              <a:t>yapılması gerektiği </a:t>
            </a:r>
            <a:r>
              <a:rPr lang="tr-TR" dirty="0"/>
              <a:t>gibi </a:t>
            </a:r>
            <a:r>
              <a:rPr lang="tr-TR" dirty="0" smtClean="0"/>
              <a:t>işle </a:t>
            </a:r>
            <a:r>
              <a:rPr lang="tr-TR" dirty="0"/>
              <a:t>ilgili </a:t>
            </a:r>
            <a:r>
              <a:rPr lang="tr-TR" dirty="0" smtClean="0"/>
              <a:t>bütün pratik </a:t>
            </a:r>
            <a:r>
              <a:rPr lang="tr-TR" dirty="0"/>
              <a:t>bilgileri personele </a:t>
            </a:r>
            <a:r>
              <a:rPr lang="tr-TR" dirty="0" smtClean="0"/>
              <a:t>işin başında anlatırlar.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244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466408" y="274638"/>
            <a:ext cx="7498080" cy="1143000"/>
          </a:xfrm>
        </p:spPr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İ</a:t>
            </a:r>
            <a:r>
              <a:rPr lang="tr-TR" b="1" dirty="0" smtClean="0"/>
              <a:t>ş </a:t>
            </a:r>
            <a:r>
              <a:rPr lang="tr-TR" b="1" dirty="0"/>
              <a:t>Rotasyonu: </a:t>
            </a:r>
            <a:r>
              <a:rPr lang="tr-TR" dirty="0" smtClean="0"/>
              <a:t>Çalışanları organizasyonlarda farklı </a:t>
            </a:r>
            <a:r>
              <a:rPr lang="tr-TR" dirty="0"/>
              <a:t>pozisyonlarda </a:t>
            </a:r>
            <a:r>
              <a:rPr lang="tr-TR" dirty="0" smtClean="0"/>
              <a:t>çalıştırarak onların </a:t>
            </a:r>
            <a:r>
              <a:rPr lang="tr-TR" dirty="0"/>
              <a:t>yeteneklerini, birikimlerini ve </a:t>
            </a:r>
            <a:r>
              <a:rPr lang="tr-TR" dirty="0" smtClean="0"/>
              <a:t>becerilerini arttırmaktır.</a:t>
            </a:r>
          </a:p>
          <a:p>
            <a:r>
              <a:rPr lang="tr-TR" dirty="0" smtClean="0"/>
              <a:t>Yatay ve dikey olarak uygulanır.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908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Çalışanlardan </a:t>
            </a:r>
            <a:r>
              <a:rPr lang="tr-TR" dirty="0"/>
              <a:t>biri </a:t>
            </a:r>
            <a:r>
              <a:rPr lang="tr-TR" dirty="0" smtClean="0"/>
              <a:t>işe gelmediğinde </a:t>
            </a:r>
            <a:r>
              <a:rPr lang="tr-TR" dirty="0"/>
              <a:t>ya da </a:t>
            </a:r>
            <a:r>
              <a:rPr lang="tr-TR" dirty="0" smtClean="0"/>
              <a:t>işten ayrıldığında yerine geçecek kişi kolaylıkla </a:t>
            </a:r>
            <a:r>
              <a:rPr lang="tr-TR" dirty="0"/>
              <a:t>bulunur.</a:t>
            </a:r>
          </a:p>
          <a:p>
            <a:r>
              <a:rPr lang="tr-TR" dirty="0" smtClean="0"/>
              <a:t>Çalışanların </a:t>
            </a:r>
            <a:r>
              <a:rPr lang="tr-TR" dirty="0"/>
              <a:t>gün boyunca </a:t>
            </a:r>
            <a:r>
              <a:rPr lang="tr-TR" dirty="0" smtClean="0"/>
              <a:t>aynı işi </a:t>
            </a:r>
            <a:r>
              <a:rPr lang="tr-TR" dirty="0"/>
              <a:t>yaparak </a:t>
            </a:r>
            <a:r>
              <a:rPr lang="tr-TR" dirty="0" smtClean="0"/>
              <a:t>sıkılmaları, </a:t>
            </a:r>
            <a:r>
              <a:rPr lang="tr-TR" dirty="0"/>
              <a:t>tekdüzelikten </a:t>
            </a:r>
            <a:r>
              <a:rPr lang="tr-TR" dirty="0" smtClean="0"/>
              <a:t>kurtulmaları sağlanır</a:t>
            </a:r>
            <a:r>
              <a:rPr lang="tr-TR" dirty="0"/>
              <a:t>. </a:t>
            </a:r>
            <a:r>
              <a:rPr lang="tr-TR" dirty="0" smtClean="0"/>
              <a:t>Bütün çalışanlara</a:t>
            </a:r>
            <a:r>
              <a:rPr lang="tr-TR" dirty="0"/>
              <a:t>, özellikle yönetici </a:t>
            </a:r>
            <a:r>
              <a:rPr lang="tr-TR" dirty="0" smtClean="0"/>
              <a:t>adaylarına işletmenin farklı bölümlerinde bulunarak </a:t>
            </a:r>
            <a:r>
              <a:rPr lang="tr-TR" dirty="0"/>
              <a:t>genel </a:t>
            </a:r>
            <a:r>
              <a:rPr lang="tr-TR" dirty="0" smtClean="0"/>
              <a:t>işleyişi öğretilir</a:t>
            </a:r>
            <a:endParaRPr lang="tr-TR" dirty="0"/>
          </a:p>
          <a:p>
            <a:r>
              <a:rPr lang="tr-TR" dirty="0" smtClean="0"/>
              <a:t>İşletme </a:t>
            </a:r>
            <a:r>
              <a:rPr lang="tr-TR" dirty="0"/>
              <a:t>içinde bütün </a:t>
            </a:r>
            <a:r>
              <a:rPr lang="tr-TR" dirty="0" smtClean="0"/>
              <a:t>çalışanların </a:t>
            </a:r>
            <a:r>
              <a:rPr lang="tr-TR" dirty="0"/>
              <a:t>birbirini </a:t>
            </a:r>
            <a:r>
              <a:rPr lang="tr-TR" dirty="0" smtClean="0"/>
              <a:t>tanıması, kaynaşması sağlanır</a:t>
            </a:r>
            <a:r>
              <a:rPr lang="tr-TR" dirty="0"/>
              <a:t>.</a:t>
            </a:r>
          </a:p>
          <a:p>
            <a:r>
              <a:rPr lang="tr-TR" dirty="0" smtClean="0"/>
              <a:t>Çalışanları bilinçlendirir </a:t>
            </a:r>
            <a:r>
              <a:rPr lang="tr-TR" dirty="0"/>
              <a:t>ve </a:t>
            </a:r>
            <a:r>
              <a:rPr lang="tr-TR" dirty="0" smtClean="0"/>
              <a:t>işletmede </a:t>
            </a:r>
            <a:r>
              <a:rPr lang="tr-TR" dirty="0"/>
              <a:t>kendinin hangi bölümde daha </a:t>
            </a:r>
            <a:r>
              <a:rPr lang="tr-TR" dirty="0" smtClean="0"/>
              <a:t>çok </a:t>
            </a:r>
            <a:r>
              <a:rPr lang="pt-BR" dirty="0" smtClean="0"/>
              <a:t>katkıda bulunacağını, </a:t>
            </a:r>
            <a:r>
              <a:rPr lang="pt-BR" dirty="0"/>
              <a:t>memnun </a:t>
            </a:r>
            <a:r>
              <a:rPr lang="pt-BR" dirty="0" smtClean="0"/>
              <a:t>olacağını </a:t>
            </a:r>
            <a:r>
              <a:rPr lang="pt-BR" dirty="0"/>
              <a:t>görmesini </a:t>
            </a:r>
            <a:r>
              <a:rPr lang="pt-BR" dirty="0" smtClean="0"/>
              <a:t>sağlar</a:t>
            </a:r>
            <a:r>
              <a:rPr lang="pt-BR" dirty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99829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Takım Çalışmaları Yoluyla Eğitim: </a:t>
            </a:r>
            <a:r>
              <a:rPr lang="tr-TR" dirty="0"/>
              <a:t>P</a:t>
            </a:r>
            <a:r>
              <a:rPr lang="da-DK" dirty="0"/>
              <a:t>yönetimi ya da proje temelli iş organizasyonları takım </a:t>
            </a:r>
            <a:r>
              <a:rPr lang="tr-TR" dirty="0"/>
              <a:t> çalışmasına dayanan eğitim yöntemidir.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467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 dışı eğitim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Konferans, seminer ve kurslar</a:t>
            </a:r>
          </a:p>
          <a:p>
            <a:r>
              <a:rPr lang="tr-TR" dirty="0" smtClean="0"/>
              <a:t>T grup yöntemi</a:t>
            </a:r>
          </a:p>
          <a:p>
            <a:r>
              <a:rPr lang="tr-TR" dirty="0" smtClean="0"/>
              <a:t>Örnek olay yöntemi</a:t>
            </a:r>
          </a:p>
          <a:p>
            <a:r>
              <a:rPr lang="tr-TR" dirty="0" smtClean="0"/>
              <a:t>Rol oynama</a:t>
            </a:r>
          </a:p>
          <a:p>
            <a:r>
              <a:rPr lang="tr-TR" dirty="0" smtClean="0"/>
              <a:t>Beklenen sorunlar eğitimi</a:t>
            </a:r>
          </a:p>
          <a:p>
            <a:r>
              <a:rPr lang="tr-TR" dirty="0" smtClean="0"/>
              <a:t>Açık hava eğitimleri</a:t>
            </a:r>
          </a:p>
          <a:p>
            <a:r>
              <a:rPr lang="tr-TR" dirty="0" err="1" smtClean="0"/>
              <a:t>Eşbenzetim</a:t>
            </a:r>
            <a:r>
              <a:rPr lang="tr-TR" dirty="0" smtClean="0"/>
              <a:t> </a:t>
            </a:r>
            <a:r>
              <a:rPr lang="tr-TR" dirty="0" err="1" smtClean="0"/>
              <a:t>eğitimileri</a:t>
            </a: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3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 dışı eğitim biçimleri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Konferans, Seminer ve Kurslar: </a:t>
            </a:r>
            <a:endParaRPr lang="tr-TR" b="1" dirty="0" smtClean="0"/>
          </a:p>
          <a:p>
            <a:r>
              <a:rPr lang="tr-TR" i="1" dirty="0" smtClean="0"/>
              <a:t>Konferans. </a:t>
            </a:r>
            <a:r>
              <a:rPr lang="tr-TR" dirty="0" smtClean="0"/>
              <a:t>Alanında uzman bir konuşmacının dinleyicilere hitap etmesidir.</a:t>
            </a:r>
          </a:p>
          <a:p>
            <a:r>
              <a:rPr lang="tr-TR" i="1" dirty="0" smtClean="0"/>
              <a:t>Seminer.</a:t>
            </a:r>
            <a:r>
              <a:rPr lang="tr-TR" dirty="0" smtClean="0"/>
              <a:t> Konferanstan farkı daha uzun süreli olmasıdır.</a:t>
            </a:r>
          </a:p>
          <a:p>
            <a:r>
              <a:rPr lang="tr-TR" i="1" dirty="0" smtClean="0"/>
              <a:t>Kurslar</a:t>
            </a:r>
            <a:r>
              <a:rPr lang="tr-TR" dirty="0" smtClean="0"/>
              <a:t>. Seminerden daha uzun süreli, daha fazla beceri ağırlıklıdır.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658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T Grup Yöntemi: </a:t>
            </a:r>
            <a:r>
              <a:rPr lang="tr-TR" dirty="0" smtClean="0"/>
              <a:t>Duyarlılık eğitimi </a:t>
            </a:r>
            <a:r>
              <a:rPr lang="tr-TR" dirty="0"/>
              <a:t>olarak da </a:t>
            </a:r>
            <a:r>
              <a:rPr lang="tr-TR" dirty="0" smtClean="0"/>
              <a:t>bilinir. </a:t>
            </a:r>
            <a:r>
              <a:rPr lang="tr-TR" dirty="0"/>
              <a:t>T kavramı </a:t>
            </a:r>
            <a:r>
              <a:rPr lang="tr-TR" dirty="0" err="1"/>
              <a:t>ingilizce</a:t>
            </a:r>
            <a:r>
              <a:rPr lang="tr-TR" dirty="0"/>
              <a:t> </a:t>
            </a:r>
            <a:r>
              <a:rPr lang="tr-TR" dirty="0" err="1"/>
              <a:t>training’den</a:t>
            </a:r>
            <a:r>
              <a:rPr lang="tr-TR" dirty="0"/>
              <a:t> (eğitim) gelir. </a:t>
            </a:r>
            <a:endParaRPr lang="tr-TR" dirty="0" smtClean="0"/>
          </a:p>
          <a:p>
            <a:r>
              <a:rPr lang="tr-TR" dirty="0" smtClean="0"/>
              <a:t>Eğitim sürecinde çalışanlar grup </a:t>
            </a:r>
            <a:r>
              <a:rPr lang="tr-TR" dirty="0"/>
              <a:t>içi davranış ve etkileşimleri </a:t>
            </a:r>
            <a:r>
              <a:rPr lang="tr-TR" dirty="0" smtClean="0"/>
              <a:t>yaşayarak öğrenirler.</a:t>
            </a:r>
          </a:p>
          <a:p>
            <a:r>
              <a:rPr lang="tr-TR" dirty="0" smtClean="0"/>
              <a:t>Amaç, grup </a:t>
            </a:r>
            <a:r>
              <a:rPr lang="tr-TR" dirty="0"/>
              <a:t>yönteminin </a:t>
            </a:r>
            <a:r>
              <a:rPr lang="tr-TR" dirty="0" smtClean="0"/>
              <a:t>amacı katılımcıların davranış yapılarını geliştirmektir</a:t>
            </a:r>
            <a:r>
              <a:rPr lang="tr-TR" dirty="0"/>
              <a:t>. </a:t>
            </a:r>
            <a:endParaRPr lang="tr-TR" dirty="0" smtClean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50534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000" b="1" dirty="0"/>
              <a:t>Örnek Olay Yöntemi: </a:t>
            </a:r>
            <a:r>
              <a:rPr lang="tr-TR" dirty="0"/>
              <a:t>Vaka incelemesi olarak da bilinen örnek olay yönteminde</a:t>
            </a:r>
            <a:r>
              <a:rPr lang="tr-TR" dirty="0" smtClean="0"/>
              <a:t>, örgütsel </a:t>
            </a:r>
            <a:r>
              <a:rPr lang="tr-TR" dirty="0"/>
              <a:t>bir sorun </a:t>
            </a:r>
            <a:r>
              <a:rPr lang="tr-TR" dirty="0" smtClean="0"/>
              <a:t>yazılı </a:t>
            </a:r>
            <a:r>
              <a:rPr lang="tr-TR" dirty="0"/>
              <a:t>olarak </a:t>
            </a:r>
            <a:r>
              <a:rPr lang="tr-TR" dirty="0" smtClean="0"/>
              <a:t>katılımcılara sunulmaktadır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Çalışanların, gerçek deneyimleri tanımlama </a:t>
            </a:r>
            <a:r>
              <a:rPr lang="tr-TR" dirty="0"/>
              <a:t>ve </a:t>
            </a:r>
            <a:r>
              <a:rPr lang="tr-TR" dirty="0" smtClean="0"/>
              <a:t>karışık sorunları </a:t>
            </a:r>
            <a:r>
              <a:rPr lang="tr-TR" dirty="0"/>
              <a:t>analiz </a:t>
            </a:r>
            <a:r>
              <a:rPr lang="tr-TR" dirty="0" smtClean="0"/>
              <a:t>etme becerileri kazanmaları amaçlanır.</a:t>
            </a:r>
          </a:p>
          <a:p>
            <a:r>
              <a:rPr lang="tr-TR" dirty="0" smtClean="0"/>
              <a:t>Katılımcılar, karışık </a:t>
            </a:r>
            <a:r>
              <a:rPr lang="tr-TR" dirty="0"/>
              <a:t>örgütsel </a:t>
            </a:r>
            <a:r>
              <a:rPr lang="tr-TR" dirty="0" smtClean="0"/>
              <a:t>sorunların </a:t>
            </a:r>
            <a:r>
              <a:rPr lang="tr-TR" dirty="0"/>
              <a:t>çözümünde birden fazla çözüm </a:t>
            </a:r>
            <a:r>
              <a:rPr lang="tr-TR" dirty="0" smtClean="0"/>
              <a:t>yaklaşımı olabileceğini öğrenirler.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671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b="1" dirty="0"/>
              <a:t>Rol Oynama Yöntemi: </a:t>
            </a:r>
            <a:r>
              <a:rPr lang="tr-TR" dirty="0" smtClean="0"/>
              <a:t>Katılımcıların öğretilen </a:t>
            </a:r>
            <a:r>
              <a:rPr lang="tr-TR" dirty="0"/>
              <a:t>bilgiler ve ilkeler </a:t>
            </a:r>
            <a:r>
              <a:rPr lang="tr-TR" dirty="0" smtClean="0"/>
              <a:t>ışığında</a:t>
            </a:r>
            <a:r>
              <a:rPr lang="tr-TR" dirty="0"/>
              <a:t>, </a:t>
            </a:r>
            <a:r>
              <a:rPr lang="tr-TR" dirty="0" smtClean="0"/>
              <a:t>eğiticinin rehberliğinde </a:t>
            </a:r>
            <a:r>
              <a:rPr lang="tr-TR" dirty="0"/>
              <a:t>genellikle </a:t>
            </a:r>
            <a:r>
              <a:rPr lang="tr-TR" dirty="0" smtClean="0"/>
              <a:t>iş hayatındaki </a:t>
            </a:r>
            <a:r>
              <a:rPr lang="tr-TR" dirty="0"/>
              <a:t>bir sorun ve çözümünü </a:t>
            </a:r>
            <a:r>
              <a:rPr lang="tr-TR" dirty="0" smtClean="0"/>
              <a:t>oynadıkları dramatize edilmiş </a:t>
            </a:r>
            <a:r>
              <a:rPr lang="tr-TR" dirty="0"/>
              <a:t>bir yöntemdir. </a:t>
            </a:r>
            <a:endParaRPr lang="tr-TR" dirty="0" smtClean="0"/>
          </a:p>
          <a:p>
            <a:r>
              <a:rPr lang="tr-TR" dirty="0" smtClean="0"/>
              <a:t>Oyun </a:t>
            </a:r>
            <a:r>
              <a:rPr lang="tr-TR" dirty="0"/>
              <a:t>bitince, izleyicilerin de </a:t>
            </a:r>
            <a:r>
              <a:rPr lang="tr-TR" dirty="0" smtClean="0"/>
              <a:t>katkılarıyla </a:t>
            </a:r>
            <a:r>
              <a:rPr lang="tr-TR" dirty="0"/>
              <a:t>durum </a:t>
            </a:r>
            <a:r>
              <a:rPr lang="tr-TR" dirty="0" smtClean="0"/>
              <a:t>tartışılır</a:t>
            </a:r>
            <a:r>
              <a:rPr lang="tr-TR" dirty="0"/>
              <a:t>. </a:t>
            </a:r>
            <a:r>
              <a:rPr lang="tr-TR" dirty="0" smtClean="0"/>
              <a:t>Gruplarla ilişkiler</a:t>
            </a:r>
            <a:r>
              <a:rPr lang="tr-TR" dirty="0"/>
              <a:t>, </a:t>
            </a:r>
            <a:r>
              <a:rPr lang="tr-TR" dirty="0" smtClean="0"/>
              <a:t>doğru </a:t>
            </a:r>
            <a:r>
              <a:rPr lang="tr-TR" dirty="0"/>
              <a:t>ve etkili </a:t>
            </a:r>
            <a:r>
              <a:rPr lang="tr-TR" dirty="0" smtClean="0"/>
              <a:t>iletişim yolları, </a:t>
            </a:r>
            <a:r>
              <a:rPr lang="tr-TR" dirty="0"/>
              <a:t>ikna edebilme, yöneticinin </a:t>
            </a:r>
            <a:r>
              <a:rPr lang="tr-TR" dirty="0" smtClean="0"/>
              <a:t>karşı karşıya kaldığı </a:t>
            </a:r>
            <a:r>
              <a:rPr lang="tr-TR" dirty="0"/>
              <a:t>sorunlar gibi konularda gerçek </a:t>
            </a:r>
            <a:r>
              <a:rPr lang="tr-TR" dirty="0" smtClean="0"/>
              <a:t>iş hayatında </a:t>
            </a:r>
            <a:r>
              <a:rPr lang="tr-TR" dirty="0"/>
              <a:t>nelerin olup </a:t>
            </a:r>
            <a:r>
              <a:rPr lang="tr-TR" dirty="0" smtClean="0"/>
              <a:t>bittiğini göstermesi açısından yararlıdır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4663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/>
              <a:t>İ</a:t>
            </a:r>
            <a:r>
              <a:rPr lang="tr-TR" b="1" dirty="0" smtClean="0"/>
              <a:t>şletme </a:t>
            </a:r>
            <a:r>
              <a:rPr lang="tr-TR" b="1" dirty="0"/>
              <a:t>Oyunu Yöntemi: </a:t>
            </a:r>
            <a:r>
              <a:rPr lang="tr-TR" dirty="0" smtClean="0"/>
              <a:t>Bu yöntemde beş </a:t>
            </a:r>
            <a:r>
              <a:rPr lang="tr-TR" dirty="0"/>
              <a:t>ya da </a:t>
            </a:r>
            <a:r>
              <a:rPr lang="tr-TR" dirty="0" smtClean="0"/>
              <a:t>altı kişi </a:t>
            </a:r>
            <a:r>
              <a:rPr lang="tr-TR" dirty="0"/>
              <a:t>bir </a:t>
            </a:r>
            <a:r>
              <a:rPr lang="tr-TR" dirty="0" smtClean="0"/>
              <a:t>işletmeyi yönetir</a:t>
            </a:r>
            <a:r>
              <a:rPr lang="tr-TR" dirty="0"/>
              <a:t>. Her </a:t>
            </a:r>
            <a:r>
              <a:rPr lang="tr-TR" dirty="0" smtClean="0"/>
              <a:t>işletme kurulmuş </a:t>
            </a:r>
            <a:r>
              <a:rPr lang="tr-TR" dirty="0"/>
              <a:t>(</a:t>
            </a:r>
            <a:r>
              <a:rPr lang="tr-TR" dirty="0" err="1"/>
              <a:t>simüle</a:t>
            </a:r>
            <a:r>
              <a:rPr lang="tr-TR" dirty="0"/>
              <a:t> </a:t>
            </a:r>
            <a:r>
              <a:rPr lang="tr-TR" dirty="0" smtClean="0"/>
              <a:t>edilmiş) </a:t>
            </a:r>
            <a:r>
              <a:rPr lang="tr-TR" dirty="0"/>
              <a:t>bir pazarda </a:t>
            </a:r>
            <a:r>
              <a:rPr lang="tr-TR" dirty="0" smtClean="0"/>
              <a:t>diğeri </a:t>
            </a:r>
            <a:r>
              <a:rPr lang="tr-TR" dirty="0"/>
              <a:t>ile </a:t>
            </a:r>
            <a:r>
              <a:rPr lang="tr-TR" dirty="0" smtClean="0"/>
              <a:t>yarışır</a:t>
            </a:r>
            <a:r>
              <a:rPr lang="tr-TR" dirty="0"/>
              <a:t>.</a:t>
            </a:r>
          </a:p>
          <a:p>
            <a:r>
              <a:rPr lang="nn-NO" dirty="0"/>
              <a:t>Her </a:t>
            </a:r>
            <a:r>
              <a:rPr lang="nn-NO" dirty="0" smtClean="0"/>
              <a:t>işletme </a:t>
            </a:r>
            <a:r>
              <a:rPr lang="nn-NO" dirty="0"/>
              <a:t>(grup) reklama ne kadar bütçe </a:t>
            </a:r>
            <a:r>
              <a:rPr lang="nn-NO" dirty="0" smtClean="0"/>
              <a:t>ayrılacağı, </a:t>
            </a:r>
            <a:r>
              <a:rPr lang="nn-NO" dirty="0"/>
              <a:t>ne kadar </a:t>
            </a:r>
            <a:r>
              <a:rPr lang="nn-NO" dirty="0" smtClean="0"/>
              <a:t>yatırım yapılacağı,</a:t>
            </a:r>
            <a:r>
              <a:rPr lang="tr-TR" dirty="0" smtClean="0"/>
              <a:t> ne </a:t>
            </a:r>
            <a:r>
              <a:rPr lang="tr-TR" dirty="0"/>
              <a:t>kadar </a:t>
            </a:r>
            <a:r>
              <a:rPr lang="tr-TR" dirty="0" smtClean="0"/>
              <a:t>üretileceği </a:t>
            </a:r>
            <a:r>
              <a:rPr lang="tr-TR" dirty="0"/>
              <a:t>gibi kritik, önemli kararlar </a:t>
            </a:r>
            <a:r>
              <a:rPr lang="tr-TR" dirty="0" smtClean="0"/>
              <a:t>alır.</a:t>
            </a:r>
          </a:p>
          <a:p>
            <a:r>
              <a:rPr lang="tr-TR" dirty="0" smtClean="0"/>
              <a:t>Özellikle </a:t>
            </a:r>
            <a:r>
              <a:rPr lang="tr-TR" dirty="0"/>
              <a:t>yönetici </a:t>
            </a:r>
            <a:r>
              <a:rPr lang="tr-TR" dirty="0" smtClean="0"/>
              <a:t>adaylarının yetiştirilmesinde </a:t>
            </a:r>
            <a:r>
              <a:rPr lang="tr-TR" dirty="0"/>
              <a:t>bu yöntem </a:t>
            </a:r>
            <a:r>
              <a:rPr lang="tr-TR" dirty="0" smtClean="0"/>
              <a:t>kullanılır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2297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0070C0"/>
                </a:solidFill>
              </a:rPr>
              <a:t>İŞE</a:t>
            </a:r>
            <a:r>
              <a:rPr lang="tr-TR" b="1" dirty="0" smtClean="0">
                <a:solidFill>
                  <a:srgbClr val="0070C0"/>
                </a:solidFill>
              </a:rPr>
              <a:t> </a:t>
            </a:r>
            <a:r>
              <a:rPr lang="tr-TR" sz="3200" b="1" dirty="0" smtClean="0">
                <a:solidFill>
                  <a:srgbClr val="0070C0"/>
                </a:solidFill>
              </a:rPr>
              <a:t>ALIŞTIRMA</a:t>
            </a:r>
            <a:endParaRPr lang="tr-TR" sz="3200" b="1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tr-TR" dirty="0" smtClean="0"/>
              <a:t>İşe alıştırma (oryantasyon) işletmelerin işe yeni başlayan çalışanlarına yönelik uyguladığı ve çalışılanların işletmeye uyumunu kolaylaştıran süreçtir.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097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0070C0"/>
                </a:solidFill>
              </a:rPr>
              <a:t>Beklenen sorunlar yöntemi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Amaç katılımcıları sorumlu oldukları işle ilgili çözümler bulmaya yönlendirmektir.</a:t>
            </a:r>
          </a:p>
          <a:p>
            <a:r>
              <a:rPr lang="tr-TR" dirty="0" smtClean="0"/>
              <a:t>Katılımcılara önce işletme ile ilgili varsayımlar anlatılır.</a:t>
            </a:r>
          </a:p>
          <a:p>
            <a:r>
              <a:rPr lang="tr-TR" dirty="0" smtClean="0"/>
              <a:t>Katılımcılar evrak sepeti bulunan değişik masalara dağılır. Her evrak sepetinde birbirine benzer problemler bulunur.</a:t>
            </a:r>
          </a:p>
          <a:p>
            <a:r>
              <a:rPr lang="tr-TR" dirty="0" smtClean="0"/>
              <a:t>Katılımcılar bu problemlere ürettikleri çözümleri ve düşünme </a:t>
            </a:r>
            <a:r>
              <a:rPr lang="tr-TR" smtClean="0"/>
              <a:t>yöntemlerini açıklarlar.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274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b="1" dirty="0" smtClean="0"/>
              <a:t>Açık </a:t>
            </a:r>
            <a:r>
              <a:rPr lang="tr-TR" b="1" dirty="0"/>
              <a:t>Hava </a:t>
            </a:r>
            <a:r>
              <a:rPr lang="tr-TR" b="1" dirty="0" smtClean="0"/>
              <a:t>Eğitimleri</a:t>
            </a:r>
            <a:r>
              <a:rPr lang="tr-TR" b="1" dirty="0"/>
              <a:t>: </a:t>
            </a:r>
            <a:r>
              <a:rPr lang="tr-TR" dirty="0" smtClean="0"/>
              <a:t>Kır eğitimi</a:t>
            </a:r>
            <a:r>
              <a:rPr lang="tr-TR" dirty="0"/>
              <a:t>, hayatta kalma </a:t>
            </a:r>
            <a:r>
              <a:rPr lang="tr-TR" dirty="0" smtClean="0"/>
              <a:t>eğitimi </a:t>
            </a:r>
            <a:r>
              <a:rPr lang="tr-TR" dirty="0"/>
              <a:t>isimleri de verilmektedir.</a:t>
            </a:r>
          </a:p>
          <a:p>
            <a:r>
              <a:rPr lang="tr-TR" dirty="0" smtClean="0"/>
              <a:t>Öncelikli </a:t>
            </a:r>
            <a:r>
              <a:rPr lang="tr-TR" dirty="0"/>
              <a:t>odak </a:t>
            </a:r>
            <a:r>
              <a:rPr lang="tr-TR" dirty="0" smtClean="0"/>
              <a:t>noktası, eğitimi </a:t>
            </a:r>
            <a:r>
              <a:rPr lang="tr-TR" dirty="0"/>
              <a:t>alanlara </a:t>
            </a:r>
            <a:r>
              <a:rPr lang="tr-TR" dirty="0" smtClean="0"/>
              <a:t>takım ruhu kazandırmak </a:t>
            </a:r>
            <a:r>
              <a:rPr lang="tr-TR" dirty="0"/>
              <a:t>ve birlikte </a:t>
            </a:r>
            <a:r>
              <a:rPr lang="tr-TR" dirty="0" smtClean="0"/>
              <a:t>çalışmanın </a:t>
            </a:r>
            <a:r>
              <a:rPr lang="tr-TR" dirty="0"/>
              <a:t>önemini </a:t>
            </a:r>
            <a:r>
              <a:rPr lang="tr-TR" dirty="0" smtClean="0"/>
              <a:t>öğretmektir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Açık </a:t>
            </a:r>
            <a:r>
              <a:rPr lang="tr-TR" dirty="0"/>
              <a:t>hava </a:t>
            </a:r>
            <a:r>
              <a:rPr lang="tr-TR" dirty="0" smtClean="0"/>
              <a:t>eğitimleri, doğada bazı </a:t>
            </a:r>
            <a:r>
              <a:rPr lang="tr-TR" dirty="0"/>
              <a:t>duygusal ve fiziksel mücadelelerde </a:t>
            </a:r>
            <a:r>
              <a:rPr lang="tr-TR" dirty="0" smtClean="0"/>
              <a:t>bulunmayı </a:t>
            </a:r>
            <a:r>
              <a:rPr lang="tr-TR" dirty="0"/>
              <a:t>gerektirir. </a:t>
            </a:r>
            <a:r>
              <a:rPr lang="tr-TR" dirty="0" smtClean="0"/>
              <a:t>Dağa tırmanma, rafting</a:t>
            </a:r>
            <a:r>
              <a:rPr lang="tr-TR" dirty="0"/>
              <a:t>, </a:t>
            </a:r>
            <a:r>
              <a:rPr lang="tr-TR" dirty="0" err="1"/>
              <a:t>paintball</a:t>
            </a:r>
            <a:r>
              <a:rPr lang="tr-TR" dirty="0"/>
              <a:t> gibi örnekleri </a:t>
            </a:r>
            <a:r>
              <a:rPr lang="tr-TR" dirty="0" smtClean="0"/>
              <a:t>vardır</a:t>
            </a:r>
            <a:r>
              <a:rPr lang="tr-TR" dirty="0"/>
              <a:t>. </a:t>
            </a: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1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err="1" smtClean="0"/>
              <a:t>Eşbenzetim</a:t>
            </a:r>
            <a:r>
              <a:rPr lang="tr-TR" b="1" dirty="0" smtClean="0"/>
              <a:t> (simülasyon) Eğitimleri</a:t>
            </a:r>
            <a:r>
              <a:rPr lang="tr-TR" b="1" dirty="0"/>
              <a:t>: </a:t>
            </a:r>
            <a:r>
              <a:rPr lang="tr-TR" dirty="0" smtClean="0"/>
              <a:t>İş </a:t>
            </a:r>
            <a:r>
              <a:rPr lang="tr-TR" dirty="0"/>
              <a:t>üzerinde </a:t>
            </a:r>
            <a:r>
              <a:rPr lang="tr-TR" dirty="0" smtClean="0"/>
              <a:t>eğitimin </a:t>
            </a:r>
            <a:r>
              <a:rPr lang="tr-TR" dirty="0"/>
              <a:t>üstünlüklerinin </a:t>
            </a:r>
            <a:r>
              <a:rPr lang="tr-TR" dirty="0" smtClean="0"/>
              <a:t>iş dışında </a:t>
            </a:r>
            <a:r>
              <a:rPr lang="tr-TR" dirty="0"/>
              <a:t>hayata </a:t>
            </a:r>
            <a:r>
              <a:rPr lang="tr-TR" dirty="0" smtClean="0"/>
              <a:t>geçirilmesidir. </a:t>
            </a:r>
          </a:p>
          <a:p>
            <a:r>
              <a:rPr lang="tr-TR" dirty="0" err="1" smtClean="0"/>
              <a:t>Eşbenzetim</a:t>
            </a:r>
            <a:r>
              <a:rPr lang="tr-TR" dirty="0" smtClean="0"/>
              <a:t> eğitimi, </a:t>
            </a:r>
            <a:r>
              <a:rPr lang="sv-SE" dirty="0" smtClean="0"/>
              <a:t>çalışanların iş </a:t>
            </a:r>
            <a:r>
              <a:rPr lang="sv-SE" dirty="0"/>
              <a:t>üzerinde </a:t>
            </a:r>
            <a:r>
              <a:rPr lang="sv-SE" dirty="0" smtClean="0"/>
              <a:t>kullandığı araçların bulunduğu ayrı </a:t>
            </a:r>
            <a:r>
              <a:rPr lang="sv-SE" dirty="0"/>
              <a:t>bir </a:t>
            </a:r>
            <a:r>
              <a:rPr lang="sv-SE" dirty="0" smtClean="0"/>
              <a:t>odada</a:t>
            </a:r>
            <a:r>
              <a:rPr lang="tr-TR" dirty="0" smtClean="0"/>
              <a:t> yürütülür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9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İnternet aracılığıyla gerçekleştirilen eğitim yöntemidir.</a:t>
            </a:r>
          </a:p>
          <a:p>
            <a:r>
              <a:rPr lang="tr-TR" dirty="0" smtClean="0"/>
              <a:t>e-Öğrenme </a:t>
            </a:r>
            <a:r>
              <a:rPr lang="tr-TR" dirty="0"/>
              <a:t>ile </a:t>
            </a:r>
            <a:r>
              <a:rPr lang="tr-TR" dirty="0" smtClean="0"/>
              <a:t>öğrenciler </a:t>
            </a:r>
            <a:r>
              <a:rPr lang="tr-TR" dirty="0"/>
              <a:t>sunulan ders </a:t>
            </a:r>
            <a:r>
              <a:rPr lang="tr-TR" dirty="0" smtClean="0"/>
              <a:t>içeriklerine istedikleri </a:t>
            </a:r>
            <a:r>
              <a:rPr lang="tr-TR" dirty="0"/>
              <a:t>zaman </a:t>
            </a:r>
            <a:r>
              <a:rPr lang="tr-TR" dirty="0" smtClean="0"/>
              <a:t>ulaşabilir</a:t>
            </a:r>
            <a:r>
              <a:rPr lang="tr-TR" dirty="0"/>
              <a:t>, e-posta veya forum </a:t>
            </a:r>
            <a:r>
              <a:rPr lang="tr-TR" dirty="0" smtClean="0"/>
              <a:t>tartışmaları </a:t>
            </a:r>
            <a:r>
              <a:rPr lang="tr-TR" dirty="0"/>
              <a:t>gibi araçlarla </a:t>
            </a:r>
            <a:r>
              <a:rPr lang="tr-TR" dirty="0" smtClean="0"/>
              <a:t>kendi </a:t>
            </a:r>
            <a:r>
              <a:rPr lang="nn-NO" dirty="0" smtClean="0"/>
              <a:t>aralarında </a:t>
            </a:r>
            <a:r>
              <a:rPr lang="nn-NO" dirty="0"/>
              <a:t>veya </a:t>
            </a:r>
            <a:r>
              <a:rPr lang="nn-NO" dirty="0" smtClean="0"/>
              <a:t>öğretmenleri </a:t>
            </a:r>
            <a:r>
              <a:rPr lang="nn-NO" dirty="0"/>
              <a:t>ile </a:t>
            </a:r>
            <a:r>
              <a:rPr lang="nn-NO" dirty="0" smtClean="0"/>
              <a:t>iletişim </a:t>
            </a:r>
            <a:r>
              <a:rPr lang="nn-NO" dirty="0"/>
              <a:t>kurabilirler.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5158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 BİÇİMLERİ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Senkron </a:t>
            </a:r>
            <a:r>
              <a:rPr lang="tr-TR" b="1" dirty="0" smtClean="0"/>
              <a:t>e-Öğrenme</a:t>
            </a:r>
            <a:r>
              <a:rPr lang="tr-TR" b="1" dirty="0"/>
              <a:t>: </a:t>
            </a:r>
            <a:r>
              <a:rPr lang="tr-TR" dirty="0" err="1" smtClean="0"/>
              <a:t>SGeleneksel</a:t>
            </a:r>
            <a:r>
              <a:rPr lang="tr-TR" dirty="0" smtClean="0"/>
              <a:t> </a:t>
            </a:r>
            <a:r>
              <a:rPr lang="tr-TR" dirty="0"/>
              <a:t>yüz-yüze </a:t>
            </a:r>
            <a:r>
              <a:rPr lang="tr-TR" dirty="0" smtClean="0"/>
              <a:t>sınıf eğitiminin benzerinin ağ </a:t>
            </a:r>
            <a:r>
              <a:rPr lang="tr-TR" dirty="0"/>
              <a:t>üzerinden sanal ortamda </a:t>
            </a:r>
            <a:r>
              <a:rPr lang="tr-TR" dirty="0" smtClean="0"/>
              <a:t>gerçekleştirilmesidir..</a:t>
            </a:r>
          </a:p>
          <a:p>
            <a:r>
              <a:rPr lang="tr-TR" b="1" dirty="0"/>
              <a:t>Asenkron </a:t>
            </a:r>
            <a:r>
              <a:rPr lang="tr-TR" b="1" dirty="0" smtClean="0"/>
              <a:t>e-Öğrenme</a:t>
            </a:r>
            <a:r>
              <a:rPr lang="tr-TR" b="1" dirty="0"/>
              <a:t>: </a:t>
            </a:r>
            <a:r>
              <a:rPr lang="tr-TR" dirty="0" smtClean="0"/>
              <a:t>Öğretim elemanı arasında canlı </a:t>
            </a:r>
            <a:r>
              <a:rPr lang="tr-TR" dirty="0"/>
              <a:t>(</a:t>
            </a:r>
            <a:r>
              <a:rPr lang="tr-TR" dirty="0" smtClean="0"/>
              <a:t>eş zamanlı) etkileşim </a:t>
            </a:r>
            <a:r>
              <a:rPr lang="tr-TR" dirty="0"/>
              <a:t>yoktur ve </a:t>
            </a:r>
            <a:r>
              <a:rPr lang="tr-TR" dirty="0" smtClean="0"/>
              <a:t>öğrenenin çalışma zamanı </a:t>
            </a:r>
            <a:r>
              <a:rPr lang="tr-TR" dirty="0"/>
              <a:t>ve ne </a:t>
            </a:r>
            <a:r>
              <a:rPr lang="tr-TR" dirty="0" smtClean="0"/>
              <a:t>kadar süreyle çalışacağı </a:t>
            </a:r>
            <a:r>
              <a:rPr lang="tr-TR" dirty="0"/>
              <a:t>kendisi </a:t>
            </a:r>
            <a:r>
              <a:rPr lang="tr-TR" dirty="0" smtClean="0"/>
              <a:t>tarafından </a:t>
            </a:r>
            <a:r>
              <a:rPr lang="tr-TR" dirty="0"/>
              <a:t>belirlenir.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332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 başarı koşulları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Beklenti ve hedeflerin iyi analiz edilmesi,</a:t>
            </a:r>
          </a:p>
          <a:p>
            <a:r>
              <a:rPr lang="tr-TR" dirty="0" smtClean="0"/>
              <a:t>İşletmede çalışanların teknolojik okur yazarlık düzeyi,</a:t>
            </a:r>
          </a:p>
          <a:p>
            <a:r>
              <a:rPr lang="tr-TR" dirty="0" smtClean="0"/>
              <a:t>İçeriğin kısa ve öz olması,</a:t>
            </a:r>
          </a:p>
          <a:p>
            <a:r>
              <a:rPr lang="tr-TR" dirty="0" smtClean="0"/>
              <a:t>Öğrencilere kendilerini geliştirebilecekleri kaynaklar sunulması, </a:t>
            </a:r>
          </a:p>
          <a:p>
            <a:r>
              <a:rPr lang="tr-TR" dirty="0" smtClean="0"/>
              <a:t>İşletmede e-öğrenmeden sorumlu birimin bulunması,</a:t>
            </a:r>
          </a:p>
          <a:p>
            <a:r>
              <a:rPr lang="tr-TR" dirty="0" smtClean="0"/>
              <a:t>Eğitimin tamamlanması için zaman konulması.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614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E-öğrenmenin üstün yanları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dirty="0" smtClean="0"/>
              <a:t>Birey öğrenme </a:t>
            </a:r>
            <a:r>
              <a:rPr lang="tr-TR" dirty="0"/>
              <a:t>kapasitesine göre konuyu </a:t>
            </a:r>
            <a:r>
              <a:rPr lang="tr-TR" dirty="0" smtClean="0"/>
              <a:t>istediği </a:t>
            </a:r>
            <a:r>
              <a:rPr lang="tr-TR" dirty="0"/>
              <a:t>derinlikte </a:t>
            </a:r>
            <a:r>
              <a:rPr lang="tr-TR" dirty="0" smtClean="0"/>
              <a:t>öğrenebilir</a:t>
            </a:r>
            <a:r>
              <a:rPr lang="tr-TR" dirty="0"/>
              <a:t>.</a:t>
            </a:r>
          </a:p>
          <a:p>
            <a:r>
              <a:rPr lang="tr-TR" dirty="0" smtClean="0"/>
              <a:t>Yol masrafları </a:t>
            </a:r>
            <a:r>
              <a:rPr lang="tr-TR" dirty="0"/>
              <a:t>ve </a:t>
            </a:r>
            <a:r>
              <a:rPr lang="tr-TR" dirty="0" smtClean="0"/>
              <a:t>diğer harcamaları önemli </a:t>
            </a:r>
            <a:r>
              <a:rPr lang="tr-TR" dirty="0"/>
              <a:t>ölçüde </a:t>
            </a:r>
            <a:r>
              <a:rPr lang="tr-TR" dirty="0" smtClean="0"/>
              <a:t>azaltır</a:t>
            </a:r>
            <a:r>
              <a:rPr lang="tr-TR" dirty="0"/>
              <a:t>.</a:t>
            </a:r>
          </a:p>
          <a:p>
            <a:r>
              <a:rPr lang="tr-TR" dirty="0" smtClean="0"/>
              <a:t>Bireyin </a:t>
            </a:r>
            <a:r>
              <a:rPr lang="tr-TR" dirty="0"/>
              <a:t>belli bir zaman diliminde ihtiyaç </a:t>
            </a:r>
            <a:r>
              <a:rPr lang="tr-TR" dirty="0" smtClean="0"/>
              <a:t>duyduğu </a:t>
            </a:r>
            <a:r>
              <a:rPr lang="tr-TR" dirty="0"/>
              <a:t>bilgiye </a:t>
            </a:r>
            <a:r>
              <a:rPr lang="tr-TR" dirty="0" smtClean="0"/>
              <a:t>anında erişmesine </a:t>
            </a:r>
            <a:r>
              <a:rPr lang="es-ES" dirty="0" smtClean="0"/>
              <a:t>ve </a:t>
            </a:r>
            <a:r>
              <a:rPr lang="es-ES" dirty="0"/>
              <a:t>istenilen yer ve zamanda </a:t>
            </a:r>
            <a:r>
              <a:rPr lang="es-ES" dirty="0" smtClean="0"/>
              <a:t>eğitimin alınmasına </a:t>
            </a:r>
            <a:r>
              <a:rPr lang="es-ES" dirty="0"/>
              <a:t>olanak verir.</a:t>
            </a:r>
          </a:p>
          <a:p>
            <a:r>
              <a:rPr lang="tr-TR" dirty="0" smtClean="0"/>
              <a:t>Edinilen </a:t>
            </a:r>
            <a:r>
              <a:rPr lang="tr-TR" dirty="0"/>
              <a:t>bilgilerin </a:t>
            </a:r>
            <a:r>
              <a:rPr lang="tr-TR" dirty="0" smtClean="0"/>
              <a:t>hızlı </a:t>
            </a:r>
            <a:r>
              <a:rPr lang="tr-TR" dirty="0"/>
              <a:t>bir </a:t>
            </a:r>
            <a:r>
              <a:rPr lang="tr-TR" dirty="0" smtClean="0"/>
              <a:t>şekilde </a:t>
            </a:r>
            <a:r>
              <a:rPr lang="tr-TR" dirty="0"/>
              <a:t>hayata geçirilmesine </a:t>
            </a:r>
            <a:r>
              <a:rPr lang="tr-TR" dirty="0" smtClean="0"/>
              <a:t>yardımcı </a:t>
            </a:r>
            <a:r>
              <a:rPr lang="tr-TR" dirty="0"/>
              <a:t>olur.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18702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/>
              <a:t>T</a:t>
            </a:r>
            <a:r>
              <a:rPr lang="tr-TR" dirty="0" smtClean="0"/>
              <a:t>eori</a:t>
            </a:r>
            <a:r>
              <a:rPr lang="tr-TR" dirty="0"/>
              <a:t>, </a:t>
            </a:r>
            <a:r>
              <a:rPr lang="tr-TR" dirty="0" smtClean="0"/>
              <a:t>araştırma </a:t>
            </a:r>
            <a:r>
              <a:rPr lang="tr-TR" dirty="0"/>
              <a:t>ve vaka analizleri ile pratik hayat </a:t>
            </a:r>
            <a:r>
              <a:rPr lang="tr-TR" dirty="0" smtClean="0"/>
              <a:t>arasında ilişki kurulmasını sağlar. </a:t>
            </a:r>
          </a:p>
          <a:p>
            <a:r>
              <a:rPr lang="tr-TR" dirty="0" smtClean="0"/>
              <a:t>Katılımcılar arasındaki etkileşimi artırır.</a:t>
            </a:r>
          </a:p>
          <a:p>
            <a:r>
              <a:rPr lang="tr-TR" dirty="0" smtClean="0"/>
              <a:t>Eğitim </a:t>
            </a:r>
            <a:r>
              <a:rPr lang="tr-TR" dirty="0"/>
              <a:t>materyalinin </a:t>
            </a:r>
            <a:r>
              <a:rPr lang="tr-TR" dirty="0" smtClean="0"/>
              <a:t>uygunluğu </a:t>
            </a:r>
            <a:r>
              <a:rPr lang="tr-TR" dirty="0"/>
              <a:t>ve </a:t>
            </a:r>
            <a:r>
              <a:rPr lang="tr-TR" dirty="0" smtClean="0"/>
              <a:t>doğruluğunun </a:t>
            </a:r>
            <a:r>
              <a:rPr lang="tr-TR" dirty="0"/>
              <a:t>sürekli olarak gözden </a:t>
            </a:r>
            <a:r>
              <a:rPr lang="tr-TR" dirty="0" smtClean="0"/>
              <a:t>geçirilmesi ve </a:t>
            </a:r>
            <a:r>
              <a:rPr lang="tr-TR" dirty="0"/>
              <a:t>gerekli </a:t>
            </a:r>
            <a:r>
              <a:rPr lang="tr-TR" dirty="0" smtClean="0"/>
              <a:t>değişikliklerin yapılması </a:t>
            </a:r>
            <a:r>
              <a:rPr lang="tr-TR" dirty="0"/>
              <a:t>mümkündür.</a:t>
            </a:r>
          </a:p>
          <a:p>
            <a:r>
              <a:rPr lang="tr-TR" dirty="0" smtClean="0"/>
              <a:t>Web </a:t>
            </a:r>
            <a:r>
              <a:rPr lang="tr-TR" dirty="0"/>
              <a:t>üzerindeki zengin </a:t>
            </a:r>
            <a:r>
              <a:rPr lang="tr-TR" dirty="0" smtClean="0"/>
              <a:t>işitsel </a:t>
            </a:r>
            <a:r>
              <a:rPr lang="tr-TR" dirty="0"/>
              <a:t>ve görsel </a:t>
            </a:r>
            <a:r>
              <a:rPr lang="tr-TR" dirty="0" smtClean="0"/>
              <a:t>tasarımlar </a:t>
            </a:r>
            <a:r>
              <a:rPr lang="tr-TR" dirty="0"/>
              <a:t>yoluyla </a:t>
            </a:r>
            <a:r>
              <a:rPr lang="tr-TR" dirty="0" smtClean="0"/>
              <a:t>eğitimi </a:t>
            </a:r>
            <a:r>
              <a:rPr lang="tr-TR" dirty="0"/>
              <a:t>çekici </a:t>
            </a:r>
            <a:r>
              <a:rPr lang="tr-TR" dirty="0" smtClean="0"/>
              <a:t>hâle getirir </a:t>
            </a:r>
            <a:r>
              <a:rPr lang="tr-TR" dirty="0"/>
              <a:t>ve </a:t>
            </a:r>
            <a:r>
              <a:rPr lang="tr-TR" dirty="0" smtClean="0"/>
              <a:t>öğrenmeyi artırır</a:t>
            </a:r>
            <a:r>
              <a:rPr lang="tr-TR" dirty="0"/>
              <a:t>.</a:t>
            </a:r>
          </a:p>
          <a:p>
            <a:r>
              <a:rPr lang="nb-NO" dirty="0" smtClean="0"/>
              <a:t>Bilgi </a:t>
            </a:r>
            <a:r>
              <a:rPr lang="nb-NO" dirty="0"/>
              <a:t>ve birikimlerin </a:t>
            </a:r>
            <a:r>
              <a:rPr lang="nb-NO" dirty="0" smtClean="0"/>
              <a:t>hızlı </a:t>
            </a:r>
            <a:r>
              <a:rPr lang="nb-NO" dirty="0"/>
              <a:t>bir </a:t>
            </a:r>
            <a:r>
              <a:rPr lang="nb-NO" dirty="0" smtClean="0"/>
              <a:t>şekilde </a:t>
            </a:r>
            <a:r>
              <a:rPr lang="nb-NO" dirty="0"/>
              <a:t>elde edilmesi ile </a:t>
            </a:r>
            <a:r>
              <a:rPr lang="nb-NO" dirty="0" smtClean="0"/>
              <a:t>çalışanların hızlı değişen</a:t>
            </a:r>
            <a:r>
              <a:rPr lang="tr-TR" dirty="0" smtClean="0"/>
              <a:t>iş dünyasına </a:t>
            </a:r>
            <a:r>
              <a:rPr lang="tr-TR" dirty="0"/>
              <a:t>uyumunu </a:t>
            </a:r>
            <a:r>
              <a:rPr lang="tr-TR" dirty="0" smtClean="0"/>
              <a:t>artırır</a:t>
            </a:r>
            <a:r>
              <a:rPr lang="tr-TR" dirty="0"/>
              <a:t>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53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e-öğrenmenin zayıf yanları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dirty="0" smtClean="0"/>
              <a:t>Mevcut </a:t>
            </a:r>
            <a:r>
              <a:rPr lang="tr-TR" dirty="0"/>
              <a:t>teknoloji ve bilgi alt </a:t>
            </a:r>
            <a:r>
              <a:rPr lang="tr-TR" dirty="0" smtClean="0"/>
              <a:t>yapısının </a:t>
            </a:r>
            <a:r>
              <a:rPr lang="tr-TR" dirty="0"/>
              <a:t>çok iyi bir </a:t>
            </a:r>
            <a:r>
              <a:rPr lang="tr-TR" dirty="0" smtClean="0"/>
              <a:t>şekilde oluşturulması </a:t>
            </a:r>
            <a:r>
              <a:rPr lang="tr-TR" dirty="0"/>
              <a:t>gerekir.</a:t>
            </a:r>
          </a:p>
          <a:p>
            <a:r>
              <a:rPr lang="tr-TR" dirty="0" smtClean="0"/>
              <a:t>e-Öğrenme araçları, </a:t>
            </a:r>
            <a:r>
              <a:rPr lang="tr-TR" dirty="0"/>
              <a:t>içerik </a:t>
            </a:r>
            <a:r>
              <a:rPr lang="tr-TR" dirty="0" smtClean="0"/>
              <a:t>tasarımları </a:t>
            </a:r>
            <a:r>
              <a:rPr lang="tr-TR" dirty="0"/>
              <a:t>ve </a:t>
            </a:r>
            <a:r>
              <a:rPr lang="tr-TR" dirty="0" smtClean="0"/>
              <a:t>bunların geliştirilmesi </a:t>
            </a:r>
            <a:r>
              <a:rPr lang="tr-TR" dirty="0"/>
              <a:t>maliyetli </a:t>
            </a:r>
            <a:r>
              <a:rPr lang="tr-TR" dirty="0" smtClean="0"/>
              <a:t>ve zaman alıcıdır</a:t>
            </a:r>
            <a:r>
              <a:rPr lang="tr-TR" dirty="0"/>
              <a:t>.</a:t>
            </a:r>
          </a:p>
          <a:p>
            <a:r>
              <a:rPr lang="tr-TR" dirty="0" smtClean="0"/>
              <a:t>e-Öğrenmenin </a:t>
            </a:r>
            <a:r>
              <a:rPr lang="tr-TR" dirty="0"/>
              <a:t>teknik boyutu </a:t>
            </a:r>
            <a:r>
              <a:rPr lang="tr-TR" dirty="0" smtClean="0"/>
              <a:t>bazı </a:t>
            </a:r>
            <a:r>
              <a:rPr lang="tr-TR" dirty="0"/>
              <a:t>durumlar için temel belirleyici unsurdur.</a:t>
            </a:r>
          </a:p>
          <a:p>
            <a:r>
              <a:rPr lang="tr-TR" dirty="0" smtClean="0"/>
              <a:t>Başlangıç </a:t>
            </a:r>
            <a:r>
              <a:rPr lang="tr-TR" dirty="0"/>
              <a:t>seviyesinde bilgisayar bilgisine sahip olan </a:t>
            </a:r>
            <a:r>
              <a:rPr lang="tr-TR" dirty="0" smtClean="0"/>
              <a:t>katılımcılar </a:t>
            </a:r>
            <a:r>
              <a:rPr lang="tr-TR" dirty="0"/>
              <a:t>için </a:t>
            </a:r>
            <a:r>
              <a:rPr lang="tr-TR" dirty="0" smtClean="0"/>
              <a:t>yöntemin kullanımı </a:t>
            </a:r>
            <a:r>
              <a:rPr lang="tr-TR" dirty="0"/>
              <a:t>zordur.</a:t>
            </a:r>
          </a:p>
          <a:p>
            <a:r>
              <a:rPr lang="tr-TR" dirty="0" smtClean="0"/>
              <a:t>e-Öğrenme </a:t>
            </a:r>
            <a:r>
              <a:rPr lang="tr-TR" i="1" dirty="0"/>
              <a:t>sorumluluk ve disiplin </a:t>
            </a:r>
            <a:r>
              <a:rPr lang="tr-TR" dirty="0"/>
              <a:t>gerektirmektedir. </a:t>
            </a:r>
            <a:r>
              <a:rPr lang="tr-TR" dirty="0" smtClean="0"/>
              <a:t>Düşük </a:t>
            </a:r>
            <a:r>
              <a:rPr lang="tr-TR" dirty="0"/>
              <a:t>motivasyona </a:t>
            </a:r>
            <a:r>
              <a:rPr lang="tr-TR" dirty="0" smtClean="0"/>
              <a:t>ve kötü çalışma alışkanlıklarına </a:t>
            </a:r>
            <a:r>
              <a:rPr lang="tr-TR" dirty="0"/>
              <a:t>sahip </a:t>
            </a:r>
            <a:r>
              <a:rPr lang="tr-TR" dirty="0" smtClean="0"/>
              <a:t>kişiler e-öğrenme uygulamalarında başarılı </a:t>
            </a:r>
            <a:r>
              <a:rPr lang="tr-TR" dirty="0"/>
              <a:t>olamazlar.</a:t>
            </a:r>
          </a:p>
          <a:p>
            <a:r>
              <a:rPr lang="tr-TR" dirty="0" smtClean="0"/>
              <a:t>Öğrencilerin sosyalleşme </a:t>
            </a:r>
            <a:r>
              <a:rPr lang="tr-TR" dirty="0"/>
              <a:t>süreçleri olumsuz yönde etkilenebilir.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45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E-öğrenme uygulamaları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t-BR" b="1" dirty="0"/>
              <a:t>Sanal </a:t>
            </a:r>
            <a:r>
              <a:rPr lang="pt-BR" b="1" dirty="0" smtClean="0"/>
              <a:t>sınıf</a:t>
            </a:r>
            <a:r>
              <a:rPr lang="pt-BR" b="1" dirty="0"/>
              <a:t>: </a:t>
            </a:r>
            <a:r>
              <a:rPr lang="pt-BR" dirty="0" smtClean="0"/>
              <a:t>Eğitim </a:t>
            </a:r>
            <a:r>
              <a:rPr lang="pt-BR" dirty="0"/>
              <a:t>alan personelin yüz yüze </a:t>
            </a:r>
            <a:r>
              <a:rPr lang="pt-BR" dirty="0" smtClean="0"/>
              <a:t>eğitim </a:t>
            </a:r>
            <a:r>
              <a:rPr lang="pt-BR" dirty="0"/>
              <a:t>verilen </a:t>
            </a:r>
            <a:r>
              <a:rPr lang="pt-BR" dirty="0" smtClean="0"/>
              <a:t>sını</a:t>
            </a:r>
            <a:r>
              <a:rPr lang="tr-TR" dirty="0" err="1" smtClean="0"/>
              <a:t>fl</a:t>
            </a:r>
            <a:r>
              <a:rPr lang="pt-BR" dirty="0" smtClean="0"/>
              <a:t>ara benzer</a:t>
            </a:r>
            <a:r>
              <a:rPr lang="tr-TR" dirty="0" smtClean="0"/>
              <a:t> </a:t>
            </a:r>
            <a:r>
              <a:rPr lang="sv-SE" dirty="0" smtClean="0"/>
              <a:t>şekilde</a:t>
            </a:r>
            <a:r>
              <a:rPr lang="sv-SE" dirty="0"/>
              <a:t>, sanal ortamda </a:t>
            </a:r>
            <a:r>
              <a:rPr lang="sv-SE" dirty="0" smtClean="0"/>
              <a:t>etkileşimde bulunmasını sağlayan uygulamalardır.</a:t>
            </a:r>
            <a:r>
              <a:rPr lang="tr-TR" dirty="0" smtClean="0"/>
              <a:t> </a:t>
            </a:r>
          </a:p>
          <a:p>
            <a:r>
              <a:rPr lang="tr-TR" b="1" dirty="0" smtClean="0"/>
              <a:t>Bağımsız </a:t>
            </a:r>
            <a:r>
              <a:rPr lang="tr-TR" b="1" dirty="0"/>
              <a:t>Kurslar: </a:t>
            </a:r>
            <a:r>
              <a:rPr lang="tr-TR" dirty="0" smtClean="0"/>
              <a:t>Öğrenenlerin </a:t>
            </a:r>
            <a:r>
              <a:rPr lang="tr-TR" dirty="0"/>
              <a:t>belli bir konuyu kendi kendilerine </a:t>
            </a:r>
            <a:r>
              <a:rPr lang="tr-TR" dirty="0" smtClean="0"/>
              <a:t>öğrenmelerini sağlayacak şekilde </a:t>
            </a:r>
            <a:r>
              <a:rPr lang="tr-TR" dirty="0"/>
              <a:t>tasarlanan </a:t>
            </a:r>
            <a:r>
              <a:rPr lang="tr-TR" dirty="0" smtClean="0"/>
              <a:t>bağımsız eğitim </a:t>
            </a:r>
            <a:r>
              <a:rPr lang="tr-TR" dirty="0"/>
              <a:t>içerikleridir.</a:t>
            </a:r>
          </a:p>
          <a:p>
            <a:r>
              <a:rPr lang="tr-TR" b="1" dirty="0" smtClean="0"/>
              <a:t>Oyunlar </a:t>
            </a:r>
            <a:r>
              <a:rPr lang="tr-TR" b="1" dirty="0"/>
              <a:t>ve Benzetimler (Simülasyonlar): </a:t>
            </a:r>
            <a:r>
              <a:rPr lang="tr-TR" dirty="0"/>
              <a:t>Bu uygulamalarda, yeni </a:t>
            </a:r>
            <a:r>
              <a:rPr lang="tr-TR" dirty="0" smtClean="0"/>
              <a:t>şeylerin keşfi </a:t>
            </a:r>
            <a:r>
              <a:rPr lang="tr-TR" dirty="0"/>
              <a:t>ve benzetimlere </a:t>
            </a:r>
            <a:r>
              <a:rPr lang="tr-TR" dirty="0" smtClean="0"/>
              <a:t>dayalı </a:t>
            </a:r>
            <a:r>
              <a:rPr lang="tr-TR" dirty="0"/>
              <a:t>faaliyetlerle </a:t>
            </a:r>
            <a:r>
              <a:rPr lang="tr-TR" dirty="0" smtClean="0"/>
              <a:t>öğrenme gerçekleşir</a:t>
            </a:r>
            <a:r>
              <a:rPr lang="tr-TR" dirty="0"/>
              <a:t>. </a:t>
            </a:r>
            <a:r>
              <a:rPr lang="tr-TR" dirty="0" smtClean="0"/>
              <a:t>Simülasyonlar katılımcılara deneyerek ve yaşayarak öğrenme fırsatları </a:t>
            </a:r>
            <a:r>
              <a:rPr lang="tr-TR" dirty="0"/>
              <a:t>sunmakta ve </a:t>
            </a:r>
            <a:r>
              <a:rPr lang="tr-TR" dirty="0" smtClean="0"/>
              <a:t>öğrenme katsayısını yükseltmektedir</a:t>
            </a:r>
            <a:r>
              <a:rPr lang="tr-TR" dirty="0"/>
              <a:t>.</a:t>
            </a:r>
          </a:p>
          <a:p>
            <a:r>
              <a:rPr lang="tr-TR" b="1" dirty="0" smtClean="0"/>
              <a:t>Mobil Öğrenme</a:t>
            </a:r>
            <a:r>
              <a:rPr lang="tr-TR" b="1" dirty="0"/>
              <a:t>: </a:t>
            </a:r>
            <a:r>
              <a:rPr lang="tr-TR" dirty="0" smtClean="0"/>
              <a:t>Akıllı </a:t>
            </a:r>
            <a:r>
              <a:rPr lang="tr-TR" dirty="0"/>
              <a:t>telefonlar, avuç içi bilgisayarlar gibi mobil </a:t>
            </a:r>
            <a:r>
              <a:rPr lang="tr-TR" dirty="0" smtClean="0"/>
              <a:t>cihazlar yoluyla e-öğrenme </a:t>
            </a:r>
            <a:r>
              <a:rPr lang="tr-TR" dirty="0"/>
              <a:t>faaliyetlerinde </a:t>
            </a:r>
            <a:r>
              <a:rPr lang="tr-TR" dirty="0" smtClean="0"/>
              <a:t>bulunmayı </a:t>
            </a:r>
            <a:r>
              <a:rPr lang="tr-TR" dirty="0"/>
              <a:t>ifade eder.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39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98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İŞE ALIŞTIRMA PROGRAMI KAPSAMI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İşletmenin tanıtımı</a:t>
            </a:r>
          </a:p>
          <a:p>
            <a:r>
              <a:rPr lang="tr-TR" dirty="0" smtClean="0"/>
              <a:t>Personel haklarının açıklanması</a:t>
            </a:r>
          </a:p>
          <a:p>
            <a:r>
              <a:rPr lang="tr-TR" dirty="0" smtClean="0"/>
              <a:t>Tanıştırma</a:t>
            </a:r>
          </a:p>
          <a:p>
            <a:r>
              <a:rPr lang="tr-TR" dirty="0" smtClean="0"/>
              <a:t>İşle ilgili bilgilerin açıklanması</a:t>
            </a:r>
          </a:p>
          <a:p>
            <a:endParaRPr lang="tr-TR" dirty="0" smtClean="0"/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941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İşletmenin tanımı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dirty="0" smtClean="0"/>
              <a:t>İşletmenin </a:t>
            </a:r>
            <a:r>
              <a:rPr lang="tr-TR" dirty="0"/>
              <a:t>tarihi,</a:t>
            </a:r>
          </a:p>
          <a:p>
            <a:r>
              <a:rPr lang="tr-TR" dirty="0" smtClean="0"/>
              <a:t>İşletmenin </a:t>
            </a:r>
            <a:r>
              <a:rPr lang="tr-TR" dirty="0"/>
              <a:t>örgütsel </a:t>
            </a:r>
            <a:r>
              <a:rPr lang="tr-TR" dirty="0" smtClean="0"/>
              <a:t>yapısı,</a:t>
            </a:r>
            <a:endParaRPr lang="tr-TR" dirty="0"/>
          </a:p>
          <a:p>
            <a:r>
              <a:rPr lang="tr-TR" dirty="0" smtClean="0"/>
              <a:t>Üst </a:t>
            </a:r>
            <a:r>
              <a:rPr lang="tr-TR" dirty="0"/>
              <a:t>yönetim </a:t>
            </a:r>
            <a:r>
              <a:rPr lang="tr-TR" smtClean="0"/>
              <a:t>pozisyonları ve </a:t>
            </a:r>
            <a:r>
              <a:rPr lang="tr-TR"/>
              <a:t>bu </a:t>
            </a:r>
            <a:r>
              <a:rPr lang="tr-TR" smtClean="0"/>
              <a:t>görevleri </a:t>
            </a:r>
            <a:r>
              <a:rPr lang="tr-TR" dirty="0"/>
              <a:t>yürüten yöneticilerin isimleri,</a:t>
            </a:r>
          </a:p>
          <a:p>
            <a:r>
              <a:rPr lang="tr-TR" dirty="0" smtClean="0"/>
              <a:t>Üretilen </a:t>
            </a:r>
            <a:r>
              <a:rPr lang="tr-TR"/>
              <a:t>mal </a:t>
            </a:r>
            <a:r>
              <a:rPr lang="tr-TR" smtClean="0"/>
              <a:t>veya </a:t>
            </a:r>
            <a:r>
              <a:rPr lang="tr-TR" dirty="0"/>
              <a:t>hizmetler,</a:t>
            </a:r>
          </a:p>
          <a:p>
            <a:r>
              <a:rPr lang="tr-TR" dirty="0" smtClean="0"/>
              <a:t>Üretim hatt</a:t>
            </a:r>
            <a:r>
              <a:rPr lang="tr-TR" dirty="0"/>
              <a:t>ı</a:t>
            </a:r>
            <a:r>
              <a:rPr lang="tr-TR" dirty="0" smtClean="0"/>
              <a:t>,</a:t>
            </a:r>
            <a:endParaRPr lang="tr-TR" dirty="0"/>
          </a:p>
          <a:p>
            <a:r>
              <a:rPr lang="tr-TR" dirty="0" smtClean="0"/>
              <a:t>Üretim </a:t>
            </a:r>
            <a:r>
              <a:rPr lang="tr-TR" dirty="0"/>
              <a:t>süreci,</a:t>
            </a:r>
          </a:p>
          <a:p>
            <a:r>
              <a:rPr lang="tr-TR" dirty="0" smtClean="0"/>
              <a:t>İşletmelerin </a:t>
            </a:r>
            <a:r>
              <a:rPr lang="tr-TR"/>
              <a:t>kural </a:t>
            </a:r>
            <a:r>
              <a:rPr lang="tr-TR" smtClean="0"/>
              <a:t>ve </a:t>
            </a:r>
            <a:r>
              <a:rPr lang="tr-TR" dirty="0" smtClean="0"/>
              <a:t>politikaları,</a:t>
            </a:r>
            <a:endParaRPr lang="tr-TR" dirty="0"/>
          </a:p>
          <a:p>
            <a:r>
              <a:rPr lang="tr-TR" dirty="0" smtClean="0"/>
              <a:t>Disiplin </a:t>
            </a:r>
            <a:r>
              <a:rPr lang="tr-TR" dirty="0"/>
              <a:t>sistemi,</a:t>
            </a:r>
          </a:p>
          <a:p>
            <a:r>
              <a:rPr lang="tr-TR" smtClean="0"/>
              <a:t>Güvenlikle </a:t>
            </a:r>
            <a:r>
              <a:rPr lang="tr-TR" dirty="0"/>
              <a:t>ilgili düzenlemeler,</a:t>
            </a:r>
          </a:p>
          <a:p>
            <a:r>
              <a:rPr lang="tr-TR" dirty="0" smtClean="0"/>
              <a:t>Personel </a:t>
            </a:r>
            <a:r>
              <a:rPr lang="tr-TR" dirty="0"/>
              <a:t>el </a:t>
            </a:r>
            <a:r>
              <a:rPr lang="tr-TR" dirty="0" smtClean="0"/>
              <a:t>kitabında </a:t>
            </a:r>
            <a:r>
              <a:rPr lang="tr-TR" dirty="0"/>
              <a:t>yer alan bilgilerin </a:t>
            </a:r>
            <a:r>
              <a:rPr lang="tr-TR" dirty="0" smtClean="0"/>
              <a:t>açıklanmas</a:t>
            </a:r>
            <a:r>
              <a:rPr lang="tr-TR" dirty="0"/>
              <a:t>ı</a:t>
            </a:r>
            <a:r>
              <a:rPr lang="tr-TR" dirty="0" smtClean="0"/>
              <a:t>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009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EĞİTİM VE GELİŞTİRME KAVRAMI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Eğitim</a:t>
            </a:r>
            <a:r>
              <a:rPr lang="tr-TR" dirty="0"/>
              <a:t>, </a:t>
            </a:r>
            <a:r>
              <a:rPr lang="tr-TR" dirty="0" smtClean="0"/>
              <a:t>çalışanın </a:t>
            </a:r>
            <a:r>
              <a:rPr lang="tr-TR" dirty="0"/>
              <a:t>bilgi, beceri, deneyim </a:t>
            </a:r>
            <a:r>
              <a:rPr lang="tr-TR" dirty="0" smtClean="0"/>
              <a:t>ve </a:t>
            </a:r>
            <a:r>
              <a:rPr lang="tr-TR" dirty="0"/>
              <a:t>yetkinliklerinin </a:t>
            </a:r>
            <a:r>
              <a:rPr lang="tr-TR" dirty="0" smtClean="0"/>
              <a:t>toplamı </a:t>
            </a:r>
            <a:r>
              <a:rPr lang="tr-TR" dirty="0"/>
              <a:t>ile </a:t>
            </a:r>
            <a:r>
              <a:rPr lang="tr-TR" dirty="0" smtClean="0"/>
              <a:t>yaptığı işin gerekleri arasındaki açığı kapatmayı </a:t>
            </a:r>
            <a:r>
              <a:rPr lang="tr-TR" dirty="0"/>
              <a:t>amaçlayan süreçtir. </a:t>
            </a:r>
            <a:endParaRPr lang="tr-TR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Okullarda verilen eğitimden fark,  amacının </a:t>
            </a:r>
            <a:r>
              <a:rPr lang="tr-TR" dirty="0"/>
              <a:t>personelin </a:t>
            </a:r>
            <a:r>
              <a:rPr lang="tr-TR" dirty="0" smtClean="0"/>
              <a:t>yaptığı işe </a:t>
            </a:r>
            <a:r>
              <a:rPr lang="tr-TR" dirty="0"/>
              <a:t>yönelik </a:t>
            </a:r>
            <a:r>
              <a:rPr lang="tr-TR" dirty="0" smtClean="0"/>
              <a:t>olmasıdır.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tr-TR" dirty="0" smtClean="0"/>
              <a:t>Eğitim çıktısı, çalışanlarda amaçlanan  yönde davranış değişikliği oluşturmaktır. 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68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Eğitim, yetiştirme, geliştirme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dirty="0" smtClean="0"/>
              <a:t>Eğitim </a:t>
            </a:r>
            <a:r>
              <a:rPr lang="tr-TR" b="1" dirty="0"/>
              <a:t>(</a:t>
            </a:r>
            <a:r>
              <a:rPr lang="tr-TR" b="1" dirty="0" err="1"/>
              <a:t>education</a:t>
            </a:r>
            <a:r>
              <a:rPr lang="tr-TR" b="1" dirty="0"/>
              <a:t>): </a:t>
            </a:r>
            <a:r>
              <a:rPr lang="tr-TR" b="1" dirty="0" smtClean="0"/>
              <a:t> i</a:t>
            </a:r>
            <a:r>
              <a:rPr lang="tr-TR" dirty="0" smtClean="0"/>
              <a:t>şletme </a:t>
            </a:r>
            <a:r>
              <a:rPr lang="tr-TR" dirty="0"/>
              <a:t>içinde </a:t>
            </a:r>
            <a:r>
              <a:rPr lang="tr-TR" dirty="0" smtClean="0"/>
              <a:t>ya </a:t>
            </a:r>
            <a:r>
              <a:rPr lang="es-ES" dirty="0" smtClean="0"/>
              <a:t>da dışında</a:t>
            </a:r>
            <a:r>
              <a:rPr lang="es-ES" dirty="0"/>
              <a:t>, formal programlar yolu ile ya da kendi kendine ya da </a:t>
            </a:r>
            <a:r>
              <a:rPr lang="es-ES" dirty="0" smtClean="0"/>
              <a:t>tecrübe</a:t>
            </a:r>
            <a:r>
              <a:rPr lang="tr-TR" dirty="0" smtClean="0"/>
              <a:t> kazanma </a:t>
            </a:r>
            <a:r>
              <a:rPr lang="tr-TR" dirty="0"/>
              <a:t>yoluyla </a:t>
            </a:r>
            <a:r>
              <a:rPr lang="tr-TR" dirty="0" smtClean="0"/>
              <a:t>kişinin </a:t>
            </a:r>
            <a:r>
              <a:rPr lang="tr-TR" dirty="0"/>
              <a:t>bilgi, yetenek </a:t>
            </a:r>
            <a:r>
              <a:rPr lang="tr-TR" dirty="0" smtClean="0"/>
              <a:t>ve </a:t>
            </a:r>
            <a:r>
              <a:rPr lang="tr-TR" dirty="0"/>
              <a:t>becerilerinde </a:t>
            </a:r>
            <a:r>
              <a:rPr lang="tr-TR" dirty="0" smtClean="0"/>
              <a:t>değişiklik </a:t>
            </a:r>
            <a:r>
              <a:rPr lang="tr-TR" dirty="0"/>
              <a:t>yapma faaliyetidir</a:t>
            </a:r>
            <a:r>
              <a:rPr lang="tr-TR" dirty="0" smtClean="0"/>
              <a:t>.</a:t>
            </a:r>
          </a:p>
          <a:p>
            <a:r>
              <a:rPr lang="tr-TR" b="1" dirty="0" smtClean="0"/>
              <a:t>Yetiştirme </a:t>
            </a:r>
            <a:r>
              <a:rPr lang="tr-TR" b="1" dirty="0"/>
              <a:t>(</a:t>
            </a:r>
            <a:r>
              <a:rPr lang="tr-TR" b="1" dirty="0" err="1"/>
              <a:t>training</a:t>
            </a:r>
            <a:r>
              <a:rPr lang="tr-TR" b="1" dirty="0"/>
              <a:t>): </a:t>
            </a:r>
            <a:r>
              <a:rPr lang="tr-TR" dirty="0"/>
              <a:t>Belirli kademelerdeki belirli </a:t>
            </a:r>
            <a:r>
              <a:rPr lang="tr-TR" dirty="0" smtClean="0"/>
              <a:t>işleri </a:t>
            </a:r>
            <a:r>
              <a:rPr lang="tr-TR" dirty="0"/>
              <a:t>yapabilmek </a:t>
            </a:r>
            <a:r>
              <a:rPr lang="tr-TR" dirty="0" smtClean="0"/>
              <a:t>için gerekli </a:t>
            </a:r>
            <a:r>
              <a:rPr lang="tr-TR" dirty="0"/>
              <a:t>olan bilgi, yetenek </a:t>
            </a:r>
            <a:r>
              <a:rPr lang="tr-TR" dirty="0" smtClean="0"/>
              <a:t>ve davranışların kazandırılması </a:t>
            </a:r>
            <a:r>
              <a:rPr lang="tr-TR" dirty="0"/>
              <a:t>sürecidir. </a:t>
            </a:r>
            <a:endParaRPr lang="tr-TR" dirty="0" smtClean="0"/>
          </a:p>
          <a:p>
            <a:r>
              <a:rPr lang="tr-TR" b="1" dirty="0" smtClean="0"/>
              <a:t>Geliştirme </a:t>
            </a:r>
            <a:r>
              <a:rPr lang="tr-TR" b="1" dirty="0"/>
              <a:t>(</a:t>
            </a:r>
            <a:r>
              <a:rPr lang="tr-TR" b="1" dirty="0" err="1" smtClean="0"/>
              <a:t>development</a:t>
            </a:r>
            <a:r>
              <a:rPr lang="tr-TR" b="1" dirty="0"/>
              <a:t>): </a:t>
            </a:r>
            <a:r>
              <a:rPr lang="tr-TR" dirty="0" smtClean="0"/>
              <a:t>Yöneticiyi organizasyonda değişim </a:t>
            </a:r>
            <a:r>
              <a:rPr lang="tr-TR" dirty="0"/>
              <a:t>yapacak bir eleman olarak ele alarak, onun organizasyonun </a:t>
            </a:r>
            <a:r>
              <a:rPr lang="tr-TR" dirty="0" smtClean="0"/>
              <a:t>iç yapı ve işleyişini</a:t>
            </a:r>
            <a:r>
              <a:rPr lang="tr-TR" dirty="0"/>
              <a:t>, toplum içindeki yerini, kendi rolünü daha iyi görebilme </a:t>
            </a:r>
            <a:r>
              <a:rPr lang="tr-TR" dirty="0" smtClean="0"/>
              <a:t>ve yapabilmesi </a:t>
            </a:r>
            <a:r>
              <a:rPr lang="tr-TR" dirty="0"/>
              <a:t>için </a:t>
            </a:r>
            <a:r>
              <a:rPr lang="tr-TR" dirty="0" smtClean="0"/>
              <a:t>yetiştirilme ve eğitilmesini çabasıdır.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978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İŞ HAYATTINDA UYGULANAN YAYGIN EĞİTİMLER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43608" y="1447800"/>
            <a:ext cx="7848872" cy="4800600"/>
          </a:xfrm>
        </p:spPr>
        <p:txBody>
          <a:bodyPr>
            <a:normAutofit fontScale="77500" lnSpcReduction="20000"/>
          </a:bodyPr>
          <a:lstStyle/>
          <a:p>
            <a:r>
              <a:rPr lang="tr-TR" dirty="0" smtClean="0"/>
              <a:t>İşe alıştırma</a:t>
            </a:r>
          </a:p>
          <a:p>
            <a:r>
              <a:rPr lang="tr-TR" dirty="0" smtClean="0"/>
              <a:t>Liderlik</a:t>
            </a:r>
          </a:p>
          <a:p>
            <a:r>
              <a:rPr lang="tr-TR" dirty="0" smtClean="0"/>
              <a:t>Yeni ekipman kullanma</a:t>
            </a:r>
          </a:p>
          <a:p>
            <a:r>
              <a:rPr lang="tr-TR" dirty="0" smtClean="0"/>
              <a:t>Performans değerlendirme</a:t>
            </a:r>
          </a:p>
          <a:p>
            <a:r>
              <a:rPr lang="tr-TR" smtClean="0"/>
              <a:t>İş güvenliği</a:t>
            </a:r>
            <a:endParaRPr lang="tr-TR" dirty="0" smtClean="0"/>
          </a:p>
          <a:p>
            <a:r>
              <a:rPr lang="tr-TR" dirty="0" smtClean="0"/>
              <a:t>Problem </a:t>
            </a:r>
            <a:r>
              <a:rPr lang="tr-TR" smtClean="0"/>
              <a:t>çözme ve karar verme</a:t>
            </a:r>
            <a:endParaRPr lang="tr-TR" dirty="0" smtClean="0"/>
          </a:p>
          <a:p>
            <a:r>
              <a:rPr lang="tr-TR" dirty="0" smtClean="0"/>
              <a:t>Eğitimci eğitimi</a:t>
            </a:r>
          </a:p>
          <a:p>
            <a:r>
              <a:rPr lang="tr-TR" dirty="0" smtClean="0"/>
              <a:t>Ürün bilgisi</a:t>
            </a:r>
          </a:p>
          <a:p>
            <a:r>
              <a:rPr lang="tr-TR" dirty="0" smtClean="0"/>
              <a:t>Topluluk önünde </a:t>
            </a:r>
            <a:r>
              <a:rPr lang="tr-TR" smtClean="0"/>
              <a:t>konuşma ve </a:t>
            </a:r>
            <a:r>
              <a:rPr lang="tr-TR" dirty="0" smtClean="0"/>
              <a:t>sunum becerileri</a:t>
            </a:r>
          </a:p>
          <a:p>
            <a:r>
              <a:rPr lang="tr-TR" dirty="0" smtClean="0"/>
              <a:t>İşe alım/mülakat</a:t>
            </a:r>
          </a:p>
          <a:p>
            <a:r>
              <a:rPr lang="tr-TR" dirty="0" smtClean="0"/>
              <a:t>Zaman yönetimi</a:t>
            </a:r>
          </a:p>
          <a:p>
            <a:r>
              <a:rPr lang="tr-TR" dirty="0" smtClean="0"/>
              <a:t>Kalite/Süreç geliştirme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0689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rgbClr val="0070C0"/>
                </a:solidFill>
              </a:rPr>
              <a:t>EĞİTİM VE GELİŞTİRME SÜRECİ </a:t>
            </a:r>
            <a:endParaRPr lang="tr-TR" sz="3200" dirty="0">
              <a:solidFill>
                <a:srgbClr val="0070C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tr-TR" dirty="0" smtClean="0"/>
              <a:t>İhtiyaç analizi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İçerik tasarlanması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Eğitimin gerçekleştirilmesi</a:t>
            </a:r>
          </a:p>
          <a:p>
            <a:pPr marL="596646" indent="-514350">
              <a:buFont typeface="+mj-lt"/>
              <a:buAutoNum type="arabicPeriod"/>
            </a:pPr>
            <a:r>
              <a:rPr lang="tr-TR" dirty="0" smtClean="0"/>
              <a:t>Sonuçların değerlendirilmesi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01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ündönümü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Gündönümü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ündönümü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1177</TotalTime>
  <Words>1706</Words>
  <Application>Microsoft Office PowerPoint</Application>
  <PresentationFormat>Ekran Gösterisi (4:3)</PresentationFormat>
  <Paragraphs>221</Paragraphs>
  <Slides>39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8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39</vt:i4>
      </vt:variant>
    </vt:vector>
  </HeadingPairs>
  <TitlesOfParts>
    <vt:vector size="48" baseType="lpstr">
      <vt:lpstr>Arial</vt:lpstr>
      <vt:lpstr>Arial Unicode MS</vt:lpstr>
      <vt:lpstr>Calibri</vt:lpstr>
      <vt:lpstr>Gill Sans MT</vt:lpstr>
      <vt:lpstr>Times New Roman</vt:lpstr>
      <vt:lpstr>Verdana</vt:lpstr>
      <vt:lpstr>Wingdings</vt:lpstr>
      <vt:lpstr>Wingdings 2</vt:lpstr>
      <vt:lpstr>Gündönümü</vt:lpstr>
      <vt:lpstr> 2019 -2020  Bahar Dönemi </vt:lpstr>
      <vt:lpstr>İÇERİK</vt:lpstr>
      <vt:lpstr>İŞE ALIŞTIRMA</vt:lpstr>
      <vt:lpstr>İŞE ALIŞTIRMA PROGRAMI KAPSAMI</vt:lpstr>
      <vt:lpstr>İşletmenin tanımı</vt:lpstr>
      <vt:lpstr>EĞİTİM VE GELİŞTİRME KAVRAMI</vt:lpstr>
      <vt:lpstr>Eğitim, yetiştirme, geliştirme</vt:lpstr>
      <vt:lpstr>İŞ HAYATTINDA UYGULANAN YAYGIN EĞİTİMLER</vt:lpstr>
      <vt:lpstr>EĞİTİM VE GELİŞTİRME SÜRECİ </vt:lpstr>
      <vt:lpstr>Eğitim bütçesi</vt:lpstr>
      <vt:lpstr>Eğitim ihtiyacının analizinin üç boyutu</vt:lpstr>
      <vt:lpstr>Eğitim içeriğinin tasarlanması</vt:lpstr>
      <vt:lpstr>Eğitimin gerçekleştirilmesi</vt:lpstr>
      <vt:lpstr>Sonuçların değerlendirilmesi</vt:lpstr>
      <vt:lpstr>Eğitim değerlendirme formu</vt:lpstr>
      <vt:lpstr>Eğitim başarını değerlendirme yöntemleri</vt:lpstr>
      <vt:lpstr>Geleneksel eğitim yöntemleri</vt:lpstr>
      <vt:lpstr>İşbaşı eğitimleri</vt:lpstr>
      <vt:lpstr>İşbaşı eğitim yöntemleri</vt:lpstr>
      <vt:lpstr>İşbaşı eğitim yöntemleri</vt:lpstr>
      <vt:lpstr>PowerPoint Sunusu</vt:lpstr>
      <vt:lpstr>PowerPoint Sunusu</vt:lpstr>
      <vt:lpstr>PowerPoint Sunusu</vt:lpstr>
      <vt:lpstr>İş dışı eğitim</vt:lpstr>
      <vt:lpstr>İş dışı eğitim biçimleri</vt:lpstr>
      <vt:lpstr>PowerPoint Sunusu</vt:lpstr>
      <vt:lpstr>PowerPoint Sunusu</vt:lpstr>
      <vt:lpstr>PowerPoint Sunusu</vt:lpstr>
      <vt:lpstr>PowerPoint Sunusu</vt:lpstr>
      <vt:lpstr>Beklenen sorunlar yöntemi</vt:lpstr>
      <vt:lpstr>PowerPoint Sunusu</vt:lpstr>
      <vt:lpstr>PowerPoint Sunusu</vt:lpstr>
      <vt:lpstr>E-ÖĞRENME</vt:lpstr>
      <vt:lpstr>E-ÖĞRENME BİÇİMLERİ</vt:lpstr>
      <vt:lpstr>E-öğrenme başarı koşulları</vt:lpstr>
      <vt:lpstr>E-öğrenmenin üstün yanları</vt:lpstr>
      <vt:lpstr>PowerPoint Sunusu</vt:lpstr>
      <vt:lpstr>e-öğrenmenin zayıf yanları</vt:lpstr>
      <vt:lpstr>E-öğrenme uygulamaları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2013 -2014  Bahar Dönemi</dc:title>
  <dc:creator>Omer Erdem Kocak</dc:creator>
  <cp:lastModifiedBy>Osman Bayraktar</cp:lastModifiedBy>
  <cp:revision>54</cp:revision>
  <dcterms:created xsi:type="dcterms:W3CDTF">2014-05-14T02:54:00Z</dcterms:created>
  <dcterms:modified xsi:type="dcterms:W3CDTF">2020-03-25T10:42:17Z</dcterms:modified>
</cp:coreProperties>
</file>