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28" r:id="rId4"/>
    <p:sldId id="329" r:id="rId5"/>
    <p:sldId id="330" r:id="rId6"/>
    <p:sldId id="331" r:id="rId7"/>
    <p:sldId id="333" r:id="rId8"/>
    <p:sldId id="312" r:id="rId9"/>
    <p:sldId id="313" r:id="rId10"/>
    <p:sldId id="315" r:id="rId11"/>
    <p:sldId id="314" r:id="rId12"/>
    <p:sldId id="284" r:id="rId13"/>
    <p:sldId id="317" r:id="rId14"/>
    <p:sldId id="318" r:id="rId15"/>
    <p:sldId id="319" r:id="rId16"/>
    <p:sldId id="320" r:id="rId17"/>
    <p:sldId id="321" r:id="rId18"/>
    <p:sldId id="322" r:id="rId19"/>
    <p:sldId id="323" r:id="rId20"/>
    <p:sldId id="324" r:id="rId21"/>
    <p:sldId id="325" r:id="rId22"/>
    <p:sldId id="326" r:id="rId23"/>
    <p:sldId id="332"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snapToGrid="0">
      <p:cViewPr varScale="1">
        <p:scale>
          <a:sx n="69" d="100"/>
          <a:sy n="69"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163DBDB-F488-4CA0-AE2C-0D72063D4737}" type="datetimeFigureOut">
              <a:rPr lang="tr-TR" smtClean="0"/>
              <a:t>25.03.2020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196381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63DBDB-F488-4CA0-AE2C-0D72063D4737}" type="datetimeFigureOut">
              <a:rPr lang="tr-TR" smtClean="0"/>
              <a:t>25.03.2020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296870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63DBDB-F488-4CA0-AE2C-0D72063D4737}" type="datetimeFigureOut">
              <a:rPr lang="tr-TR" smtClean="0"/>
              <a:t>25.03.2020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105608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63DBDB-F488-4CA0-AE2C-0D72063D4737}" type="datetimeFigureOut">
              <a:rPr lang="tr-TR" smtClean="0"/>
              <a:t>25.03.2020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208934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163DBDB-F488-4CA0-AE2C-0D72063D4737}" type="datetimeFigureOut">
              <a:rPr lang="tr-TR" smtClean="0"/>
              <a:t>25.03.2020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233233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163DBDB-F488-4CA0-AE2C-0D72063D4737}" type="datetimeFigureOut">
              <a:rPr lang="tr-TR" smtClean="0"/>
              <a:t>25.03.2020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252124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163DBDB-F488-4CA0-AE2C-0D72063D4737}" type="datetimeFigureOut">
              <a:rPr lang="tr-TR" smtClean="0"/>
              <a:t>25.03.2020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235095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163DBDB-F488-4CA0-AE2C-0D72063D4737}" type="datetimeFigureOut">
              <a:rPr lang="tr-TR" smtClean="0"/>
              <a:t>25.03.2020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138086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163DBDB-F488-4CA0-AE2C-0D72063D4737}" type="datetimeFigureOut">
              <a:rPr lang="tr-TR" smtClean="0"/>
              <a:t>25.03.2020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137888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63DBDB-F488-4CA0-AE2C-0D72063D4737}" type="datetimeFigureOut">
              <a:rPr lang="tr-TR" smtClean="0"/>
              <a:t>25.03.2020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165460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63DBDB-F488-4CA0-AE2C-0D72063D4737}" type="datetimeFigureOut">
              <a:rPr lang="tr-TR" smtClean="0"/>
              <a:t>25.03.2020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EF0B9F-F909-4059-A9E8-27B0AA6A0561}" type="slidenum">
              <a:rPr lang="tr-TR" smtClean="0"/>
              <a:t>‹#›</a:t>
            </a:fld>
            <a:endParaRPr lang="tr-TR"/>
          </a:p>
        </p:txBody>
      </p:sp>
    </p:spTree>
    <p:extLst>
      <p:ext uri="{BB962C8B-B14F-4D97-AF65-F5344CB8AC3E}">
        <p14:creationId xmlns:p14="http://schemas.microsoft.com/office/powerpoint/2010/main" val="391652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3DBDB-F488-4CA0-AE2C-0D72063D4737}" type="datetimeFigureOut">
              <a:rPr lang="tr-TR" smtClean="0"/>
              <a:t>25.03.2020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F0B9F-F909-4059-A9E8-27B0AA6A0561}" type="slidenum">
              <a:rPr lang="tr-TR" smtClean="0"/>
              <a:t>‹#›</a:t>
            </a:fld>
            <a:endParaRPr lang="tr-TR"/>
          </a:p>
        </p:txBody>
      </p:sp>
    </p:spTree>
    <p:extLst>
      <p:ext uri="{BB962C8B-B14F-4D97-AF65-F5344CB8AC3E}">
        <p14:creationId xmlns:p14="http://schemas.microsoft.com/office/powerpoint/2010/main" val="199170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ergipark.org.tr/en/download/article-file/63528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solidFill>
                  <a:srgbClr val="0070C0"/>
                </a:solidFill>
              </a:rPr>
              <a:t>Farklılıkların Yönetimi</a:t>
            </a:r>
            <a:endParaRPr lang="tr-TR" dirty="0">
              <a:solidFill>
                <a:srgbClr val="0070C0"/>
              </a:solidFill>
            </a:endParaRPr>
          </a:p>
        </p:txBody>
      </p:sp>
      <p:sp>
        <p:nvSpPr>
          <p:cNvPr id="3" name="Alt Başlık 2"/>
          <p:cNvSpPr>
            <a:spLocks noGrp="1"/>
          </p:cNvSpPr>
          <p:nvPr>
            <p:ph type="subTitle" idx="1"/>
          </p:nvPr>
        </p:nvSpPr>
        <p:spPr/>
        <p:txBody>
          <a:bodyPr/>
          <a:lstStyle/>
          <a:p>
            <a:r>
              <a:rPr lang="tr-TR" dirty="0" smtClean="0"/>
              <a:t>2019-2020 Bahar</a:t>
            </a:r>
          </a:p>
          <a:p>
            <a:r>
              <a:rPr lang="tr-TR" dirty="0" smtClean="0"/>
              <a:t>Doç. Dr. Osman BAYRAKTAR</a:t>
            </a:r>
            <a:endParaRPr lang="tr-TR" dirty="0"/>
          </a:p>
        </p:txBody>
      </p:sp>
    </p:spTree>
    <p:extLst>
      <p:ext uri="{BB962C8B-B14F-4D97-AF65-F5344CB8AC3E}">
        <p14:creationId xmlns:p14="http://schemas.microsoft.com/office/powerpoint/2010/main" val="180731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Farklılıkların yönetimi ile ilgili modeller</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İlk modeller</a:t>
            </a:r>
          </a:p>
          <a:p>
            <a:r>
              <a:rPr lang="tr-TR" dirty="0" smtClean="0"/>
              <a:t>Süreç odaklı ara modeller</a:t>
            </a:r>
          </a:p>
          <a:p>
            <a:r>
              <a:rPr lang="tr-TR" dirty="0" smtClean="0"/>
              <a:t>Tam bütünleşme modeli</a:t>
            </a:r>
          </a:p>
          <a:p>
            <a:r>
              <a:rPr lang="tr-TR" dirty="0" smtClean="0"/>
              <a:t>Örgüt fonksiyonlarına ve çıktı değişkenlere odaklanan modeller</a:t>
            </a:r>
            <a:endParaRPr lang="tr-TR" dirty="0"/>
          </a:p>
        </p:txBody>
      </p:sp>
    </p:spTree>
    <p:extLst>
      <p:ext uri="{BB962C8B-B14F-4D97-AF65-F5344CB8AC3E}">
        <p14:creationId xmlns:p14="http://schemas.microsoft.com/office/powerpoint/2010/main" val="3837385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İlk modellerin ortak özellikleri</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İlk modellerin ortak özellikleri, </a:t>
            </a:r>
            <a:r>
              <a:rPr lang="tr-TR" i="1" dirty="0" smtClean="0"/>
              <a:t>işgücünün değişen demografik özelliklerine verilen tepkileri </a:t>
            </a:r>
            <a:r>
              <a:rPr lang="tr-TR" dirty="0" smtClean="0"/>
              <a:t>tanımlamalarıdır.</a:t>
            </a:r>
          </a:p>
          <a:p>
            <a:r>
              <a:rPr lang="tr-TR" dirty="0" smtClean="0"/>
              <a:t> Bu modeller, örgütlerin değişen ve farklılaşan işgücünü nasıl avantaja çevirebilecekleri üzerine odaklanır.</a:t>
            </a:r>
          </a:p>
          <a:p>
            <a:endParaRPr lang="tr-TR" dirty="0" smtClean="0"/>
          </a:p>
          <a:p>
            <a:endParaRPr lang="tr-TR" dirty="0" smtClean="0"/>
          </a:p>
          <a:p>
            <a:endParaRPr lang="tr-TR" dirty="0"/>
          </a:p>
        </p:txBody>
      </p:sp>
    </p:spTree>
    <p:extLst>
      <p:ext uri="{BB962C8B-B14F-4D97-AF65-F5344CB8AC3E}">
        <p14:creationId xmlns:p14="http://schemas.microsoft.com/office/powerpoint/2010/main" val="752573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solidFill>
                  <a:srgbClr val="0070C0"/>
                </a:solidFill>
              </a:rPr>
              <a:t>İlk modeller</a:t>
            </a:r>
          </a:p>
          <a:p>
            <a:pPr lvl="1"/>
            <a:r>
              <a:rPr lang="tr-TR" dirty="0" err="1" smtClean="0"/>
              <a:t>Roosvelt</a:t>
            </a:r>
            <a:r>
              <a:rPr lang="tr-TR" dirty="0" smtClean="0"/>
              <a:t> Thomas’ın modeli</a:t>
            </a:r>
          </a:p>
          <a:p>
            <a:pPr lvl="1"/>
            <a:r>
              <a:rPr lang="tr-TR" dirty="0" smtClean="0"/>
              <a:t>Taylor </a:t>
            </a:r>
            <a:r>
              <a:rPr lang="tr-TR" dirty="0" err="1" smtClean="0"/>
              <a:t>Cox’un</a:t>
            </a:r>
            <a:r>
              <a:rPr lang="tr-TR" dirty="0" smtClean="0"/>
              <a:t> modeli</a:t>
            </a:r>
          </a:p>
          <a:p>
            <a:pPr lvl="1"/>
            <a:r>
              <a:rPr lang="tr-TR" dirty="0" err="1" smtClean="0"/>
              <a:t>Gary</a:t>
            </a:r>
            <a:r>
              <a:rPr lang="tr-TR" dirty="0" smtClean="0"/>
              <a:t> </a:t>
            </a:r>
            <a:r>
              <a:rPr lang="tr-TR" dirty="0" err="1" smtClean="0"/>
              <a:t>Powl’ın</a:t>
            </a:r>
            <a:r>
              <a:rPr lang="tr-TR" dirty="0" smtClean="0"/>
              <a:t> modeli</a:t>
            </a:r>
          </a:p>
          <a:p>
            <a:pPr lvl="1"/>
            <a:r>
              <a:rPr lang="tr-TR" dirty="0" smtClean="0"/>
              <a:t>Robert </a:t>
            </a:r>
            <a:r>
              <a:rPr lang="tr-TR" dirty="0" err="1" smtClean="0"/>
              <a:t>Golembiewski’nin</a:t>
            </a:r>
            <a:r>
              <a:rPr lang="tr-TR" dirty="0" smtClean="0"/>
              <a:t> modeli</a:t>
            </a:r>
          </a:p>
        </p:txBody>
      </p:sp>
    </p:spTree>
    <p:extLst>
      <p:ext uri="{BB962C8B-B14F-4D97-AF65-F5344CB8AC3E}">
        <p14:creationId xmlns:p14="http://schemas.microsoft.com/office/powerpoint/2010/main" val="183071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0070C0"/>
                </a:solidFill>
              </a:rPr>
              <a:t>Roosvelt</a:t>
            </a:r>
            <a:r>
              <a:rPr lang="tr-TR" dirty="0" smtClean="0">
                <a:solidFill>
                  <a:srgbClr val="0070C0"/>
                </a:solidFill>
              </a:rPr>
              <a:t> Thomas’ın Modeli</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Thomas, örgütlerin işgücünün </a:t>
            </a:r>
            <a:r>
              <a:rPr lang="tr-TR" dirty="0" err="1" smtClean="0"/>
              <a:t>işgücünün</a:t>
            </a:r>
            <a:r>
              <a:rPr lang="tr-TR" dirty="0" smtClean="0"/>
              <a:t> değişen özelliklerine verdikleri tepkileri temel alan üçlü bir örgüt sınıflaması öne sürmektedir:</a:t>
            </a:r>
          </a:p>
          <a:p>
            <a:r>
              <a:rPr lang="tr-TR" dirty="0" smtClean="0"/>
              <a:t>Olumlu eylem,</a:t>
            </a:r>
          </a:p>
          <a:p>
            <a:r>
              <a:rPr lang="tr-TR" dirty="0" smtClean="0"/>
              <a:t>Farklılıklara değer vermek,</a:t>
            </a:r>
          </a:p>
          <a:p>
            <a:r>
              <a:rPr lang="tr-TR" dirty="0" smtClean="0"/>
              <a:t>Farklılıkları yönetmek.</a:t>
            </a:r>
            <a:endParaRPr lang="tr-TR" dirty="0"/>
          </a:p>
        </p:txBody>
      </p:sp>
    </p:spTree>
    <p:extLst>
      <p:ext uri="{BB962C8B-B14F-4D97-AF65-F5344CB8AC3E}">
        <p14:creationId xmlns:p14="http://schemas.microsoft.com/office/powerpoint/2010/main" val="647259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Örgütlerin, farklılıklarla </a:t>
            </a:r>
            <a:r>
              <a:rPr lang="tr-TR" dirty="0" err="1" smtClean="0">
                <a:solidFill>
                  <a:srgbClr val="0070C0"/>
                </a:solidFill>
              </a:rPr>
              <a:t>başetmek</a:t>
            </a:r>
            <a:r>
              <a:rPr lang="tr-TR" dirty="0" smtClean="0">
                <a:solidFill>
                  <a:srgbClr val="0070C0"/>
                </a:solidFill>
              </a:rPr>
              <a:t> için benimsemesi gereken sekiz eylem </a:t>
            </a:r>
            <a:endParaRPr lang="tr-TR" dirty="0">
              <a:solidFill>
                <a:srgbClr val="0070C0"/>
              </a:solidFill>
            </a:endParaRPr>
          </a:p>
        </p:txBody>
      </p:sp>
      <p:sp>
        <p:nvSpPr>
          <p:cNvPr id="3" name="İçerik Yer Tutucusu 2"/>
          <p:cNvSpPr>
            <a:spLocks noGrp="1"/>
          </p:cNvSpPr>
          <p:nvPr>
            <p:ph idx="1"/>
          </p:nvPr>
        </p:nvSpPr>
        <p:spPr/>
        <p:txBody>
          <a:bodyPr>
            <a:normAutofit lnSpcReduction="10000"/>
          </a:bodyPr>
          <a:lstStyle/>
          <a:p>
            <a:r>
              <a:rPr lang="tr-TR" dirty="0" smtClean="0"/>
              <a:t>Kadınları, azınlıkları </a:t>
            </a:r>
            <a:r>
              <a:rPr lang="tr-TR" i="1" dirty="0" smtClean="0"/>
              <a:t>kapsamak.</a:t>
            </a:r>
          </a:p>
          <a:p>
            <a:r>
              <a:rPr lang="tr-TR" dirty="0" smtClean="0"/>
              <a:t>Farklılıkların varlığını </a:t>
            </a:r>
            <a:r>
              <a:rPr lang="tr-TR" i="1" dirty="0" smtClean="0"/>
              <a:t>inkar etmek.</a:t>
            </a:r>
          </a:p>
          <a:p>
            <a:r>
              <a:rPr lang="tr-TR" dirty="0" smtClean="0"/>
              <a:t>Azınlıkları ve kadınları baskın kültür içinde </a:t>
            </a:r>
            <a:r>
              <a:rPr lang="tr-TR" i="1" dirty="0" smtClean="0"/>
              <a:t>asimile etmek.</a:t>
            </a:r>
          </a:p>
          <a:p>
            <a:r>
              <a:rPr lang="tr-TR" dirty="0" smtClean="0"/>
              <a:t>Örgütlerin genel amaçları uğruna farklılıkları b</a:t>
            </a:r>
            <a:r>
              <a:rPr lang="tr-TR" i="1" dirty="0" smtClean="0"/>
              <a:t>astırmak veya yok etmek.</a:t>
            </a:r>
          </a:p>
          <a:p>
            <a:r>
              <a:rPr lang="tr-TR" dirty="0" smtClean="0"/>
              <a:t>Farklı olan insanları, özel fonksiyonel birimlerde, projelerde ya da coğrafik operasyonlarda görevlendirerek </a:t>
            </a:r>
            <a:r>
              <a:rPr lang="tr-TR" i="1" dirty="0" smtClean="0"/>
              <a:t>izole etmek</a:t>
            </a:r>
            <a:r>
              <a:rPr lang="tr-TR" dirty="0" smtClean="0"/>
              <a:t>.</a:t>
            </a:r>
          </a:p>
          <a:p>
            <a:r>
              <a:rPr lang="tr-TR" dirty="0" smtClean="0"/>
              <a:t>Farklılıkların üstesinden gelebilmek için insanlar için arasında </a:t>
            </a:r>
            <a:r>
              <a:rPr lang="tr-TR" i="1" dirty="0" smtClean="0"/>
              <a:t>ilişkiler geliştirmek</a:t>
            </a:r>
          </a:p>
          <a:p>
            <a:r>
              <a:rPr lang="tr-TR" dirty="0" smtClean="0"/>
              <a:t>Karşılıklı </a:t>
            </a:r>
            <a:r>
              <a:rPr lang="tr-TR" i="1" dirty="0" smtClean="0"/>
              <a:t>uyumu güçlendirmek</a:t>
            </a:r>
          </a:p>
        </p:txBody>
      </p:sp>
    </p:spTree>
    <p:extLst>
      <p:ext uri="{BB962C8B-B14F-4D97-AF65-F5344CB8AC3E}">
        <p14:creationId xmlns:p14="http://schemas.microsoft.com/office/powerpoint/2010/main" val="600999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İlk beş eylem (</a:t>
            </a:r>
            <a:r>
              <a:rPr lang="tr-TR" i="1" dirty="0" smtClean="0"/>
              <a:t>kapsama, inkar etme, asimile etme, bastırma, izole etme</a:t>
            </a:r>
            <a:r>
              <a:rPr lang="tr-TR" dirty="0" smtClean="0"/>
              <a:t>) çoğunluktan farklı olan sesleri bir kenara itmeye çalışmaktadır. Olumlu eylem paradigmasıdır.</a:t>
            </a:r>
          </a:p>
          <a:p>
            <a:r>
              <a:rPr lang="tr-TR" dirty="0" smtClean="0"/>
              <a:t>Daha sonraki iki madde (</a:t>
            </a:r>
            <a:r>
              <a:rPr lang="tr-TR" i="1" dirty="0" err="1" smtClean="0"/>
              <a:t>tolere</a:t>
            </a:r>
            <a:r>
              <a:rPr lang="tr-TR" i="1" dirty="0" smtClean="0"/>
              <a:t> etme ve ilişki geliştirme</a:t>
            </a:r>
            <a:r>
              <a:rPr lang="tr-TR" dirty="0" smtClean="0"/>
              <a:t>) «farklılıklara değer verme» yaklaşımı.</a:t>
            </a:r>
          </a:p>
          <a:p>
            <a:r>
              <a:rPr lang="tr-TR" dirty="0" smtClean="0"/>
              <a:t>Son madde (</a:t>
            </a:r>
            <a:r>
              <a:rPr lang="tr-TR" i="1" dirty="0" smtClean="0"/>
              <a:t>karşılıklı uyumu güçlendirmek</a:t>
            </a:r>
            <a:r>
              <a:rPr lang="tr-TR" dirty="0" smtClean="0"/>
              <a:t>), farklılıkların kabul edilmesi ve yönetilmesini temsil etmektedir.</a:t>
            </a:r>
          </a:p>
          <a:p>
            <a:endParaRPr lang="tr-TR" dirty="0" smtClean="0"/>
          </a:p>
          <a:p>
            <a:endParaRPr lang="tr-TR" dirty="0"/>
          </a:p>
        </p:txBody>
      </p:sp>
    </p:spTree>
    <p:extLst>
      <p:ext uri="{BB962C8B-B14F-4D97-AF65-F5344CB8AC3E}">
        <p14:creationId xmlns:p14="http://schemas.microsoft.com/office/powerpoint/2010/main" val="4037241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0070C0"/>
                </a:solidFill>
              </a:rPr>
              <a:t>Taylor </a:t>
            </a:r>
            <a:r>
              <a:rPr lang="tr-TR" dirty="0" err="1">
                <a:solidFill>
                  <a:srgbClr val="0070C0"/>
                </a:solidFill>
              </a:rPr>
              <a:t>Cox</a:t>
            </a:r>
            <a:r>
              <a:rPr lang="tr-TR" dirty="0">
                <a:solidFill>
                  <a:srgbClr val="0070C0"/>
                </a:solidFill>
              </a:rPr>
              <a:t> Modeli</a:t>
            </a:r>
          </a:p>
        </p:txBody>
      </p:sp>
      <p:sp>
        <p:nvSpPr>
          <p:cNvPr id="3" name="İçerik Yer Tutucusu 2"/>
          <p:cNvSpPr>
            <a:spLocks noGrp="1"/>
          </p:cNvSpPr>
          <p:nvPr>
            <p:ph idx="1"/>
          </p:nvPr>
        </p:nvSpPr>
        <p:spPr/>
        <p:txBody>
          <a:bodyPr/>
          <a:lstStyle/>
          <a:p>
            <a:r>
              <a:rPr lang="tr-TR" dirty="0" err="1" smtClean="0"/>
              <a:t>Cox</a:t>
            </a:r>
            <a:r>
              <a:rPr lang="tr-TR" dirty="0" smtClean="0"/>
              <a:t>, örgüt ikliminin, farklılıklara değer verme açısından düzeylerini göstermek üzere üç örgüt tipi tanımlamıştır. Bunlar;</a:t>
            </a:r>
          </a:p>
          <a:p>
            <a:r>
              <a:rPr lang="tr-TR" dirty="0" smtClean="0"/>
              <a:t> </a:t>
            </a:r>
            <a:r>
              <a:rPr lang="tr-TR" i="1" dirty="0" smtClean="0"/>
              <a:t>tekil,</a:t>
            </a:r>
            <a:r>
              <a:rPr lang="tr-TR" dirty="0" smtClean="0"/>
              <a:t> </a:t>
            </a:r>
          </a:p>
          <a:p>
            <a:r>
              <a:rPr lang="tr-TR" i="1" dirty="0" smtClean="0"/>
              <a:t>çoğulcu</a:t>
            </a:r>
          </a:p>
          <a:p>
            <a:r>
              <a:rPr lang="tr-TR" i="1" dirty="0" smtClean="0"/>
              <a:t>çok kültürlü</a:t>
            </a:r>
            <a:r>
              <a:rPr lang="tr-TR" dirty="0" smtClean="0"/>
              <a:t> örgüt tipleridir.</a:t>
            </a:r>
          </a:p>
        </p:txBody>
      </p:sp>
    </p:spTree>
    <p:extLst>
      <p:ext uri="{BB962C8B-B14F-4D97-AF65-F5344CB8AC3E}">
        <p14:creationId xmlns:p14="http://schemas.microsoft.com/office/powerpoint/2010/main" val="310376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t>Tekil örgüt</a:t>
            </a:r>
            <a:r>
              <a:rPr lang="tr-TR" dirty="0"/>
              <a:t>, kadın ve azınlıkları, ancak baskın örgüt kültürünü benimsemeleri halinde örgüte kabul etmektedir.</a:t>
            </a:r>
          </a:p>
          <a:p>
            <a:r>
              <a:rPr lang="tr-TR" dirty="0"/>
              <a:t> </a:t>
            </a:r>
            <a:r>
              <a:rPr lang="tr-TR" i="1" dirty="0"/>
              <a:t>Çoğulcu örgüt</a:t>
            </a:r>
            <a:r>
              <a:rPr lang="tr-TR" dirty="0"/>
              <a:t>, kadın ve azınlıkların örgüte değer kattığını kabul etmekte, ancak örgüt yapısını onlara göre değiştirmemektedir. </a:t>
            </a:r>
            <a:r>
              <a:rPr lang="tr-TR" dirty="0" smtClean="0"/>
              <a:t>Bu tür örgütler, kendilerini kamuoyuna, «farklılıklara değer veren», örgüt olarak sunmakta, örgütte çalışan herkese adil davranmaya söz vermektedir.</a:t>
            </a:r>
          </a:p>
          <a:p>
            <a:r>
              <a:rPr lang="tr-TR" i="1" dirty="0" smtClean="0"/>
              <a:t>Çok kültürlü örgüt</a:t>
            </a:r>
            <a:r>
              <a:rPr lang="tr-TR" dirty="0" smtClean="0"/>
              <a:t>, çalışanların yeteneklerinden en üst derecede faydalanmayı sağlayacak politika ve uygulamalar geliştirmektedir.</a:t>
            </a:r>
            <a:endParaRPr lang="tr-TR" dirty="0"/>
          </a:p>
          <a:p>
            <a:endParaRPr lang="tr-TR" dirty="0"/>
          </a:p>
        </p:txBody>
      </p:sp>
    </p:spTree>
    <p:extLst>
      <p:ext uri="{BB962C8B-B14F-4D97-AF65-F5344CB8AC3E}">
        <p14:creationId xmlns:p14="http://schemas.microsoft.com/office/powerpoint/2010/main" val="1119574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2000" y="500062"/>
            <a:ext cx="10515600" cy="1325563"/>
          </a:xfrm>
        </p:spPr>
        <p:txBody>
          <a:bodyPr/>
          <a:lstStyle/>
          <a:p>
            <a:r>
              <a:rPr lang="tr-TR" dirty="0" err="1" smtClean="0">
                <a:solidFill>
                  <a:srgbClr val="0070C0"/>
                </a:solidFill>
              </a:rPr>
              <a:t>Gary</a:t>
            </a:r>
            <a:r>
              <a:rPr lang="tr-TR" dirty="0" smtClean="0">
                <a:solidFill>
                  <a:srgbClr val="0070C0"/>
                </a:solidFill>
              </a:rPr>
              <a:t> </a:t>
            </a:r>
            <a:r>
              <a:rPr lang="tr-TR" dirty="0" err="1" smtClean="0">
                <a:solidFill>
                  <a:srgbClr val="0070C0"/>
                </a:solidFill>
              </a:rPr>
              <a:t>Powel’ın</a:t>
            </a:r>
            <a:r>
              <a:rPr lang="tr-TR" dirty="0" smtClean="0">
                <a:solidFill>
                  <a:srgbClr val="0070C0"/>
                </a:solidFill>
              </a:rPr>
              <a:t> Modeli</a:t>
            </a:r>
            <a:endParaRPr lang="tr-TR" dirty="0">
              <a:solidFill>
                <a:srgbClr val="0070C0"/>
              </a:solidFill>
            </a:endParaRPr>
          </a:p>
        </p:txBody>
      </p:sp>
      <p:sp>
        <p:nvSpPr>
          <p:cNvPr id="3" name="İçerik Yer Tutucusu 2"/>
          <p:cNvSpPr>
            <a:spLocks noGrp="1"/>
          </p:cNvSpPr>
          <p:nvPr>
            <p:ph idx="1"/>
          </p:nvPr>
        </p:nvSpPr>
        <p:spPr/>
        <p:txBody>
          <a:bodyPr/>
          <a:lstStyle/>
          <a:p>
            <a:r>
              <a:rPr lang="tr-TR" dirty="0" err="1" smtClean="0"/>
              <a:t>Powel’a</a:t>
            </a:r>
            <a:r>
              <a:rPr lang="tr-TR" dirty="0" smtClean="0"/>
              <a:t> göre, </a:t>
            </a:r>
            <a:r>
              <a:rPr lang="tr-TR" dirty="0" err="1" smtClean="0"/>
              <a:t>örütler</a:t>
            </a:r>
            <a:r>
              <a:rPr lang="tr-TR" dirty="0" smtClean="0"/>
              <a:t>, eşit istihdam fırsatı uygulamasında üç tavır sergilemektedir;</a:t>
            </a:r>
          </a:p>
          <a:p>
            <a:r>
              <a:rPr lang="tr-TR" dirty="0" err="1" smtClean="0"/>
              <a:t>Proaktif</a:t>
            </a:r>
            <a:r>
              <a:rPr lang="tr-TR" dirty="0" smtClean="0"/>
              <a:t>,</a:t>
            </a:r>
          </a:p>
          <a:p>
            <a:r>
              <a:rPr lang="tr-TR" dirty="0" smtClean="0"/>
              <a:t> Reaktif</a:t>
            </a:r>
          </a:p>
          <a:p>
            <a:r>
              <a:rPr lang="tr-TR" dirty="0" smtClean="0"/>
              <a:t>Nötr.</a:t>
            </a:r>
            <a:endParaRPr lang="tr-TR" dirty="0"/>
          </a:p>
        </p:txBody>
      </p:sp>
    </p:spTree>
    <p:extLst>
      <p:ext uri="{BB962C8B-B14F-4D97-AF65-F5344CB8AC3E}">
        <p14:creationId xmlns:p14="http://schemas.microsoft.com/office/powerpoint/2010/main" val="4004173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i="1" dirty="0" err="1" smtClean="0"/>
              <a:t>Proaktif</a:t>
            </a:r>
            <a:r>
              <a:rPr lang="tr-TR" i="1" dirty="0" smtClean="0"/>
              <a:t> örgüt</a:t>
            </a:r>
            <a:r>
              <a:rPr lang="tr-TR" dirty="0" smtClean="0"/>
              <a:t>, kadınların ve azınlıkların işgücüne katılmasını öngören yasaların yönlendirmesi olmaksızın çok kültürlü işgücüne değer vermektedir.</a:t>
            </a:r>
          </a:p>
          <a:p>
            <a:r>
              <a:rPr lang="tr-TR" i="1" dirty="0" smtClean="0"/>
              <a:t>Reaktif örgüt</a:t>
            </a:r>
            <a:r>
              <a:rPr lang="tr-TR" dirty="0" smtClean="0"/>
              <a:t>, kanunlara ters düşmemek için kadınları ve azınlıkları işgücüne dahil emektedir.</a:t>
            </a:r>
          </a:p>
          <a:p>
            <a:r>
              <a:rPr lang="tr-TR" i="1" dirty="0" smtClean="0"/>
              <a:t>Nötr örgütler</a:t>
            </a:r>
            <a:r>
              <a:rPr lang="tr-TR" dirty="0" smtClean="0"/>
              <a:t>, kendileri ile ilgili dava açılmasını, mal ve hizmetlerinin boykot edilmesi riskini de göze alarak farklılıkların yönetilmesi konusunda bir eylemde bulunmamaktadır.</a:t>
            </a:r>
          </a:p>
          <a:p>
            <a:endParaRPr lang="tr-TR" dirty="0"/>
          </a:p>
        </p:txBody>
      </p:sp>
    </p:spTree>
    <p:extLst>
      <p:ext uri="{BB962C8B-B14F-4D97-AF65-F5344CB8AC3E}">
        <p14:creationId xmlns:p14="http://schemas.microsoft.com/office/powerpoint/2010/main" val="26216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Önce biraz hatırlatma</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Farklılık nedir?</a:t>
            </a:r>
          </a:p>
          <a:p>
            <a:r>
              <a:rPr lang="tr-TR" dirty="0" smtClean="0"/>
              <a:t>Farklılığın boyutları</a:t>
            </a:r>
          </a:p>
          <a:p>
            <a:r>
              <a:rPr lang="tr-TR" dirty="0" smtClean="0"/>
              <a:t>Farklılıkların yönetimi kavramı</a:t>
            </a:r>
            <a:endParaRPr lang="tr-TR" dirty="0"/>
          </a:p>
        </p:txBody>
      </p:sp>
    </p:spTree>
    <p:extLst>
      <p:ext uri="{BB962C8B-B14F-4D97-AF65-F5344CB8AC3E}">
        <p14:creationId xmlns:p14="http://schemas.microsoft.com/office/powerpoint/2010/main" val="611893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smtClean="0"/>
              <a:t>Proaktif</a:t>
            </a:r>
            <a:r>
              <a:rPr lang="tr-TR" dirty="0" smtClean="0"/>
              <a:t> örgüt olma, insan kaynağı tedariki konusunda </a:t>
            </a:r>
            <a:r>
              <a:rPr lang="tr-TR" dirty="0" err="1" smtClean="0"/>
              <a:t>proaktif</a:t>
            </a:r>
            <a:r>
              <a:rPr lang="tr-TR" dirty="0" smtClean="0"/>
              <a:t> politikaların uygulanmasını gerektirir. Bu politikalar;</a:t>
            </a:r>
          </a:p>
          <a:p>
            <a:r>
              <a:rPr lang="tr-TR" dirty="0" smtClean="0"/>
              <a:t>İşletmenin sürekliliğini sağlamak için belirsizliği ortadan kaldırma.</a:t>
            </a:r>
          </a:p>
          <a:p>
            <a:r>
              <a:rPr lang="tr-TR" dirty="0" smtClean="0"/>
              <a:t>İhtiyaç duyulan elemanları tedarik etmek için farklı aday havuzunun kapasitesini genişletme.</a:t>
            </a:r>
          </a:p>
          <a:p>
            <a:r>
              <a:rPr lang="tr-TR" dirty="0" smtClean="0"/>
              <a:t>Demografik açıdan farklılık gösteren çalışanların sayısını artırma.</a:t>
            </a:r>
          </a:p>
        </p:txBody>
      </p:sp>
    </p:spTree>
    <p:extLst>
      <p:ext uri="{BB962C8B-B14F-4D97-AF65-F5344CB8AC3E}">
        <p14:creationId xmlns:p14="http://schemas.microsoft.com/office/powerpoint/2010/main" val="3832272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Robert </a:t>
            </a:r>
            <a:r>
              <a:rPr lang="tr-TR" dirty="0" err="1" smtClean="0"/>
              <a:t>Golembiewski’nin</a:t>
            </a:r>
            <a:r>
              <a:rPr lang="tr-TR" dirty="0" smtClean="0"/>
              <a:t> Modeli</a:t>
            </a:r>
            <a:endParaRPr lang="tr-TR" dirty="0"/>
          </a:p>
        </p:txBody>
      </p:sp>
      <p:sp>
        <p:nvSpPr>
          <p:cNvPr id="3" name="İçerik Yer Tutucusu 2"/>
          <p:cNvSpPr>
            <a:spLocks noGrp="1"/>
          </p:cNvSpPr>
          <p:nvPr>
            <p:ph idx="1"/>
          </p:nvPr>
        </p:nvSpPr>
        <p:spPr/>
        <p:txBody>
          <a:bodyPr/>
          <a:lstStyle/>
          <a:p>
            <a:r>
              <a:rPr lang="tr-TR" dirty="0" err="1" smtClean="0"/>
              <a:t>Golembiewski</a:t>
            </a:r>
            <a:r>
              <a:rPr lang="tr-TR" dirty="0" smtClean="0"/>
              <a:t>, farklılıklara ilişkin beş yaklaşım öne sürmüş ve örgütleri  bu yaklaşımlara yönelten koşulları tanımlamıştır. </a:t>
            </a:r>
          </a:p>
          <a:p>
            <a:r>
              <a:rPr lang="tr-TR" dirty="0" smtClean="0"/>
              <a:t>Baskı altında farklılık</a:t>
            </a:r>
          </a:p>
          <a:p>
            <a:r>
              <a:rPr lang="tr-TR" dirty="0" smtClean="0"/>
              <a:t>Eşit fırsat</a:t>
            </a:r>
          </a:p>
          <a:p>
            <a:r>
              <a:rPr lang="tr-TR" dirty="0" smtClean="0"/>
              <a:t>Artan olumlu eylem</a:t>
            </a:r>
          </a:p>
          <a:p>
            <a:r>
              <a:rPr lang="tr-TR" dirty="0" smtClean="0"/>
              <a:t>Farklılıklara değer vermek</a:t>
            </a:r>
          </a:p>
          <a:p>
            <a:r>
              <a:rPr lang="tr-TR" dirty="0" smtClean="0"/>
              <a:t>Farklılıkları yönetmek</a:t>
            </a:r>
          </a:p>
          <a:p>
            <a:endParaRPr lang="tr-TR" dirty="0"/>
          </a:p>
        </p:txBody>
      </p:sp>
    </p:spTree>
    <p:extLst>
      <p:ext uri="{BB962C8B-B14F-4D97-AF65-F5344CB8AC3E}">
        <p14:creationId xmlns:p14="http://schemas.microsoft.com/office/powerpoint/2010/main" val="2540432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i="1" dirty="0" smtClean="0"/>
              <a:t>Baskı altında farklılık</a:t>
            </a:r>
            <a:r>
              <a:rPr lang="tr-TR" dirty="0" smtClean="0"/>
              <a:t>, bir problemi çözme ihtiyacı.</a:t>
            </a:r>
          </a:p>
          <a:p>
            <a:r>
              <a:rPr lang="tr-TR" i="1" dirty="0" smtClean="0"/>
              <a:t>Eşit fırsat ve olumlu eylem</a:t>
            </a:r>
            <a:r>
              <a:rPr lang="tr-TR" dirty="0" smtClean="0"/>
              <a:t>, yasal gerekliliklere bir cevap.</a:t>
            </a:r>
          </a:p>
          <a:p>
            <a:r>
              <a:rPr lang="tr-TR" i="1" dirty="0" smtClean="0"/>
              <a:t>Farklılıklara değer vermek</a:t>
            </a:r>
            <a:r>
              <a:rPr lang="tr-TR" dirty="0" smtClean="0"/>
              <a:t>, farkları anlamanın örgüt içinde çatışmaları azaltacağı anlayışıyla ilgili.</a:t>
            </a:r>
          </a:p>
          <a:p>
            <a:r>
              <a:rPr lang="tr-TR" i="1" dirty="0" smtClean="0"/>
              <a:t>Farklılıkların yönetilmesi</a:t>
            </a:r>
            <a:r>
              <a:rPr lang="tr-TR" dirty="0" smtClean="0"/>
              <a:t>, örgüt amaçlarını gerçekleştirmek için örgütün yapısını, politikalarını, ödüllendirme sistemini değiştirme.</a:t>
            </a:r>
          </a:p>
          <a:p>
            <a:endParaRPr lang="tr-TR" dirty="0"/>
          </a:p>
          <a:p>
            <a:r>
              <a:rPr lang="tr-TR" dirty="0" smtClean="0"/>
              <a:t>İlk modeller, değişimi gerçekleştiren süreçler hakkında pek bir şey söylememektedir. Farklılıkları yönetme idealine nasıl ulaşılacağı sorusuna cevap üretmek için süreç odaklı ara modellere bakmamız gerekecektir.</a:t>
            </a:r>
            <a:endParaRPr lang="tr-TR" dirty="0"/>
          </a:p>
        </p:txBody>
      </p:sp>
    </p:spTree>
    <p:extLst>
      <p:ext uri="{BB962C8B-B14F-4D97-AF65-F5344CB8AC3E}">
        <p14:creationId xmlns:p14="http://schemas.microsoft.com/office/powerpoint/2010/main" val="2883358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smtClean="0"/>
              <a:t>Önerilen makale</a:t>
            </a:r>
            <a:r>
              <a:rPr lang="tr-TR" dirty="0" smtClean="0"/>
              <a:t>: </a:t>
            </a:r>
            <a:r>
              <a:rPr lang="tr-TR" dirty="0"/>
              <a:t>Örgütlerde sınırlandırıcı ya da sürükleyici güç olarak farklılıkların yönetimi. </a:t>
            </a:r>
            <a:r>
              <a:rPr lang="tr-TR" i="1" dirty="0"/>
              <a:t>Gümüşhane Üniversitesi Sosyal Bilimler Elektronik Dergisi</a:t>
            </a:r>
            <a:r>
              <a:rPr lang="tr-TR" dirty="0"/>
              <a:t>, Sayı: 12, 292-321. </a:t>
            </a:r>
            <a:endParaRPr lang="tr-TR" dirty="0" smtClean="0"/>
          </a:p>
          <a:p>
            <a:r>
              <a:rPr lang="tr-TR" dirty="0">
                <a:hlinkClick r:id="rId2"/>
              </a:rPr>
              <a:t>https://dergipark.org.tr/en/download/article-file/635288</a:t>
            </a:r>
            <a:endParaRPr lang="tr-TR" dirty="0" smtClean="0"/>
          </a:p>
          <a:p>
            <a:r>
              <a:rPr lang="tr-TR" i="1" dirty="0" smtClean="0"/>
              <a:t>Önerilen film</a:t>
            </a:r>
            <a:r>
              <a:rPr lang="tr-TR" dirty="0" smtClean="0"/>
              <a:t>: Deli ve Dahi (2019). Yönetmen: </a:t>
            </a:r>
            <a:r>
              <a:rPr lang="tr-TR" dirty="0" err="1" smtClean="0"/>
              <a:t>Farhad</a:t>
            </a:r>
            <a:r>
              <a:rPr lang="tr-TR" dirty="0" smtClean="0"/>
              <a:t> </a:t>
            </a:r>
            <a:r>
              <a:rPr lang="tr-TR" dirty="0" err="1" smtClean="0"/>
              <a:t>Safinia</a:t>
            </a:r>
            <a:endParaRPr lang="tr-TR" dirty="0"/>
          </a:p>
        </p:txBody>
      </p:sp>
    </p:spTree>
    <p:extLst>
      <p:ext uri="{BB962C8B-B14F-4D97-AF65-F5344CB8AC3E}">
        <p14:creationId xmlns:p14="http://schemas.microsoft.com/office/powerpoint/2010/main" val="1891739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Farklılığın tanımı</a:t>
            </a:r>
            <a:endParaRPr lang="tr-TR" dirty="0">
              <a:solidFill>
                <a:srgbClr val="0070C0"/>
              </a:solidFill>
            </a:endParaRPr>
          </a:p>
        </p:txBody>
      </p:sp>
      <p:sp>
        <p:nvSpPr>
          <p:cNvPr id="3" name="İçerik Yer Tutucusu 2"/>
          <p:cNvSpPr>
            <a:spLocks noGrp="1"/>
          </p:cNvSpPr>
          <p:nvPr>
            <p:ph idx="1"/>
          </p:nvPr>
        </p:nvSpPr>
        <p:spPr/>
        <p:txBody>
          <a:bodyPr>
            <a:normAutofit fontScale="92500" lnSpcReduction="20000"/>
          </a:bodyPr>
          <a:lstStyle/>
          <a:p>
            <a:r>
              <a:rPr lang="tr-TR" dirty="0" smtClean="0"/>
              <a:t>Farklılıklarla ilgili literatürde çok sayıda tanım bulunmaktadır. İşte bir kaçı:</a:t>
            </a:r>
          </a:p>
          <a:p>
            <a:r>
              <a:rPr lang="tr-TR" dirty="0" smtClean="0"/>
              <a:t>Williams ve </a:t>
            </a:r>
            <a:r>
              <a:rPr lang="tr-TR" dirty="0" err="1" smtClean="0"/>
              <a:t>O’Relly</a:t>
            </a:r>
            <a:r>
              <a:rPr lang="tr-TR" dirty="0" smtClean="0"/>
              <a:t>: «Farklılık, bir insanın bireysel farklılıkları keşfetmek için kullandığı </a:t>
            </a:r>
            <a:r>
              <a:rPr lang="tr-TR" i="1" dirty="0" smtClean="0"/>
              <a:t>herhangi bir özellik</a:t>
            </a:r>
            <a:r>
              <a:rPr lang="tr-TR" dirty="0" smtClean="0"/>
              <a:t>».</a:t>
            </a:r>
          </a:p>
          <a:p>
            <a:r>
              <a:rPr lang="tr-TR" dirty="0" smtClean="0"/>
              <a:t>Jackson, </a:t>
            </a:r>
            <a:r>
              <a:rPr lang="tr-TR" dirty="0" err="1" smtClean="0"/>
              <a:t>Joshi</a:t>
            </a:r>
            <a:r>
              <a:rPr lang="tr-TR" dirty="0" smtClean="0"/>
              <a:t> ve </a:t>
            </a:r>
            <a:r>
              <a:rPr lang="tr-TR" dirty="0" err="1" smtClean="0"/>
              <a:t>Erhard</a:t>
            </a:r>
            <a:r>
              <a:rPr lang="tr-TR" dirty="0" smtClean="0"/>
              <a:t>: «Bir çalışma biriminin birbirinden bağımsız üyeleri arasındaki, </a:t>
            </a:r>
            <a:r>
              <a:rPr lang="tr-TR" i="1" dirty="0" smtClean="0"/>
              <a:t>kişisel özelliklerin dağılımı</a:t>
            </a:r>
            <a:r>
              <a:rPr lang="tr-TR" dirty="0" smtClean="0"/>
              <a:t>».</a:t>
            </a:r>
          </a:p>
          <a:p>
            <a:r>
              <a:rPr lang="tr-TR" dirty="0" smtClean="0"/>
              <a:t>Thomas: «Yaş, cinsiyet, kişisel geçmiş, kurumsal geçmiş, eğitim, kişilik, yaşam tarzı, cinsel yönelim, coğrafik köken, yönetici pozisyonunda olup olmama gibi bütün durumlar». Bu tanıma göre, farklılıklar işletmedeki bütün çalışanları kapsamaktadır.</a:t>
            </a:r>
          </a:p>
          <a:p>
            <a:r>
              <a:rPr lang="tr-TR" dirty="0" smtClean="0"/>
              <a:t>Bütün tanımlar incelendiğinde, bazılarının </a:t>
            </a:r>
            <a:r>
              <a:rPr lang="tr-TR" i="1" dirty="0" smtClean="0"/>
              <a:t>demografik gruplar</a:t>
            </a:r>
            <a:r>
              <a:rPr lang="tr-TR" dirty="0" smtClean="0"/>
              <a:t>a, bazılarının </a:t>
            </a:r>
            <a:r>
              <a:rPr lang="tr-TR" i="1" dirty="0" smtClean="0"/>
              <a:t>güç dengesizliği</a:t>
            </a:r>
            <a:r>
              <a:rPr lang="tr-TR" dirty="0" smtClean="0"/>
              <a:t>ne, bazılarının ise </a:t>
            </a:r>
            <a:r>
              <a:rPr lang="tr-TR" i="1" dirty="0" smtClean="0"/>
              <a:t>korunan guruplar</a:t>
            </a:r>
            <a:r>
              <a:rPr lang="tr-TR" dirty="0" smtClean="0"/>
              <a:t>a vurgu yaptığı görülmektedir.</a:t>
            </a:r>
            <a:endParaRPr lang="tr-TR" dirty="0"/>
          </a:p>
        </p:txBody>
      </p:sp>
    </p:spTree>
    <p:extLst>
      <p:ext uri="{BB962C8B-B14F-4D97-AF65-F5344CB8AC3E}">
        <p14:creationId xmlns:p14="http://schemas.microsoft.com/office/powerpoint/2010/main" val="146495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Farklılığın boyutları</a:t>
            </a:r>
            <a:endParaRPr lang="tr-TR" dirty="0">
              <a:solidFill>
                <a:srgbClr val="0070C0"/>
              </a:solidFill>
            </a:endParaRPr>
          </a:p>
        </p:txBody>
      </p:sp>
      <p:pic>
        <p:nvPicPr>
          <p:cNvPr id="4" name="Picture 2" descr="Image result for farklılığın birinci boyutları"/>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0029" y="2348140"/>
            <a:ext cx="629194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9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solidFill>
                  <a:srgbClr val="0070C0"/>
                </a:solidFill>
              </a:rPr>
              <a:t>İşle yüksek ve düşük düzeyde olan farklılıklar</a:t>
            </a:r>
            <a:r>
              <a:rPr lang="tr-TR" dirty="0"/>
              <a:t>	</a:t>
            </a:r>
            <a:endParaRPr lang="tr-TR" dirty="0" smtClean="0"/>
          </a:p>
          <a:p>
            <a:pPr lvl="1"/>
            <a:r>
              <a:rPr lang="tr-TR" dirty="0" smtClean="0"/>
              <a:t>İşle ilgisi yüksek farklılıklar</a:t>
            </a:r>
          </a:p>
          <a:p>
            <a:pPr lvl="2"/>
            <a:r>
              <a:rPr lang="tr-TR" dirty="0" smtClean="0"/>
              <a:t>Fonksiyonel uzmanlık</a:t>
            </a:r>
          </a:p>
          <a:p>
            <a:pPr lvl="2"/>
            <a:r>
              <a:rPr lang="tr-TR" dirty="0" smtClean="0"/>
              <a:t>Eğitim seviyesi</a:t>
            </a:r>
          </a:p>
          <a:p>
            <a:pPr lvl="2"/>
            <a:r>
              <a:rPr lang="tr-TR" dirty="0" smtClean="0"/>
              <a:t>Kıdem</a:t>
            </a:r>
          </a:p>
          <a:p>
            <a:pPr lvl="1"/>
            <a:r>
              <a:rPr lang="tr-TR" dirty="0" smtClean="0">
                <a:solidFill>
                  <a:srgbClr val="0070C0"/>
                </a:solidFill>
              </a:rPr>
              <a:t>İşle ilgisi düşük farklılıklar</a:t>
            </a:r>
          </a:p>
          <a:p>
            <a:pPr lvl="2"/>
            <a:r>
              <a:rPr lang="tr-TR" dirty="0" smtClean="0"/>
              <a:t>Yaş</a:t>
            </a:r>
            <a:endParaRPr lang="tr-TR" dirty="0"/>
          </a:p>
        </p:txBody>
      </p:sp>
    </p:spTree>
    <p:extLst>
      <p:ext uri="{BB962C8B-B14F-4D97-AF65-F5344CB8AC3E}">
        <p14:creationId xmlns:p14="http://schemas.microsoft.com/office/powerpoint/2010/main" val="2809079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0070C0"/>
                </a:solidFill>
              </a:rPr>
              <a:t>Farklılıkların</a:t>
            </a:r>
            <a:r>
              <a:rPr lang="tr-TR" dirty="0"/>
              <a:t> </a:t>
            </a:r>
            <a:r>
              <a:rPr lang="tr-TR" dirty="0">
                <a:solidFill>
                  <a:srgbClr val="0070C0"/>
                </a:solidFill>
              </a:rPr>
              <a:t>yönetimi</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İşgücü farklılıklarının yönetimi; ayrım gözetilmeksizin tüm istihdam ve örgüt içindeki çalışma koşullarında  eşit fırsat imkanı sağlamayı öngören, örgüt içindeki tüm çalışanların sahip oldukları farklılıklara saygı duyulan, değer  verilen ve bu farklılıklardan, örgüt performansını artıracak ve örgüte rekabetçi üstünlük kazandıracak biçimde yararlanılan bir örgüt atmosferi yaratma amacı güden yönetsel bir anlayıştır.</a:t>
            </a:r>
            <a:endParaRPr lang="tr-TR" dirty="0"/>
          </a:p>
        </p:txBody>
      </p:sp>
    </p:spTree>
    <p:extLst>
      <p:ext uri="{BB962C8B-B14F-4D97-AF65-F5344CB8AC3E}">
        <p14:creationId xmlns:p14="http://schemas.microsoft.com/office/powerpoint/2010/main" val="352720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solidFill>
                  <a:srgbClr val="0070C0"/>
                </a:solidFill>
              </a:rPr>
              <a:t>Farklılıkların yönetimi ile niçin ilgileniyoruz?</a:t>
            </a:r>
            <a:endParaRPr lang="tr-TR" dirty="0">
              <a:solidFill>
                <a:srgbClr val="0070C0"/>
              </a:solidFill>
            </a:endParaRPr>
          </a:p>
        </p:txBody>
      </p:sp>
    </p:spTree>
    <p:extLst>
      <p:ext uri="{BB962C8B-B14F-4D97-AF65-F5344CB8AC3E}">
        <p14:creationId xmlns:p14="http://schemas.microsoft.com/office/powerpoint/2010/main" val="4292732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Farklılıkların yönetimi ile modeller</a:t>
            </a:r>
            <a:endParaRPr lang="tr-TR" dirty="0">
              <a:solidFill>
                <a:srgbClr val="0070C0"/>
              </a:solidFill>
            </a:endParaRP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1632228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Kuram ve model</a:t>
            </a:r>
            <a:endParaRPr lang="tr-TR" dirty="0">
              <a:solidFill>
                <a:srgbClr val="0070C0"/>
              </a:solidFill>
            </a:endParaRPr>
          </a:p>
        </p:txBody>
      </p:sp>
      <p:sp>
        <p:nvSpPr>
          <p:cNvPr id="3" name="İçerik Yer Tutucusu 2"/>
          <p:cNvSpPr>
            <a:spLocks noGrp="1"/>
          </p:cNvSpPr>
          <p:nvPr>
            <p:ph idx="1"/>
          </p:nvPr>
        </p:nvSpPr>
        <p:spPr/>
        <p:txBody>
          <a:bodyPr>
            <a:normAutofit fontScale="92500"/>
          </a:bodyPr>
          <a:lstStyle/>
          <a:p>
            <a:r>
              <a:rPr lang="tr-TR" dirty="0" smtClean="0"/>
              <a:t>Kuramlar, belirli bir olguyu anlamak için bir çerçeve çizer.</a:t>
            </a:r>
          </a:p>
          <a:p>
            <a:r>
              <a:rPr lang="tr-TR" dirty="0" smtClean="0"/>
              <a:t>Kuramlar sayesinde bu olguyla ilgili anlamlı öngörülerde bulunabiliriz.</a:t>
            </a:r>
          </a:p>
          <a:p>
            <a:r>
              <a:rPr lang="tr-TR" dirty="0" smtClean="0"/>
              <a:t>Modeller ise bazı ilişkilerin neden var olduğuna ve bazılarının neden olmadığına ilişkin mantıklı açıklamalar getirirler.</a:t>
            </a:r>
          </a:p>
          <a:p>
            <a:r>
              <a:rPr lang="tr-TR" dirty="0" smtClean="0"/>
              <a:t>Modeller ve kuramlar, kavramlar arasındaki ilişkileri ana hatlarıyla ortaya koyar, araştırmacılar da bu ilişkilerden test edilebilir hipotezler oluştururlar.</a:t>
            </a:r>
          </a:p>
          <a:p>
            <a:r>
              <a:rPr lang="tr-TR" dirty="0" smtClean="0"/>
              <a:t>Kuramlar ve modeller hipotezler aracılığıyla test edildiği oranda zenginleşir, güçlenir.</a:t>
            </a:r>
          </a:p>
          <a:p>
            <a:r>
              <a:rPr lang="tr-TR" dirty="0" smtClean="0"/>
              <a:t>Modeller ve kuramlar örgütler için uygulanabilir, yararlı çözümler üretilmesine imkan sağlar. </a:t>
            </a:r>
            <a:endParaRPr lang="tr-TR" dirty="0"/>
          </a:p>
        </p:txBody>
      </p:sp>
    </p:spTree>
    <p:extLst>
      <p:ext uri="{BB962C8B-B14F-4D97-AF65-F5344CB8AC3E}">
        <p14:creationId xmlns:p14="http://schemas.microsoft.com/office/powerpoint/2010/main" val="20716770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1779</TotalTime>
  <Words>907</Words>
  <Application>Microsoft Office PowerPoint</Application>
  <PresentationFormat>Geniş ekran</PresentationFormat>
  <Paragraphs>98</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Calibri Light</vt:lpstr>
      <vt:lpstr>Office Teması</vt:lpstr>
      <vt:lpstr>Farklılıkların Yönetimi</vt:lpstr>
      <vt:lpstr>Önce biraz hatırlatma</vt:lpstr>
      <vt:lpstr>Farklılığın tanımı</vt:lpstr>
      <vt:lpstr>Farklılığın boyutları</vt:lpstr>
      <vt:lpstr>PowerPoint Sunusu</vt:lpstr>
      <vt:lpstr>Farklılıkların yönetimi </vt:lpstr>
      <vt:lpstr>PowerPoint Sunusu</vt:lpstr>
      <vt:lpstr>Farklılıkların yönetimi ile modeller</vt:lpstr>
      <vt:lpstr>Kuram ve model</vt:lpstr>
      <vt:lpstr>Farklılıkların yönetimi ile ilgili modeller</vt:lpstr>
      <vt:lpstr>İlk modellerin ortak özellikleri</vt:lpstr>
      <vt:lpstr>PowerPoint Sunusu</vt:lpstr>
      <vt:lpstr>Roosvelt Thomas’ın Modeli</vt:lpstr>
      <vt:lpstr>Örgütlerin, farklılıklarla başetmek için benimsemesi gereken sekiz eylem </vt:lpstr>
      <vt:lpstr>PowerPoint Sunusu</vt:lpstr>
      <vt:lpstr>Taylor Cox Modeli</vt:lpstr>
      <vt:lpstr>PowerPoint Sunusu</vt:lpstr>
      <vt:lpstr>Gary Powel’ın Modeli</vt:lpstr>
      <vt:lpstr>PowerPoint Sunusu</vt:lpstr>
      <vt:lpstr>PowerPoint Sunusu</vt:lpstr>
      <vt:lpstr>Robert Golembiewski’nin Modeli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Farklılıkların Yönetimi</dc:title>
  <dc:creator>Osman Bayraktar</dc:creator>
  <cp:lastModifiedBy>Osman Bayraktar</cp:lastModifiedBy>
  <cp:revision>97</cp:revision>
  <dcterms:created xsi:type="dcterms:W3CDTF">2020-01-16T18:03:44Z</dcterms:created>
  <dcterms:modified xsi:type="dcterms:W3CDTF">2020-03-25T10:14:50Z</dcterms:modified>
</cp:coreProperties>
</file>