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83" r:id="rId2"/>
    <p:sldId id="275" r:id="rId3"/>
    <p:sldId id="287" r:id="rId4"/>
    <p:sldId id="301" r:id="rId5"/>
    <p:sldId id="288" r:id="rId6"/>
    <p:sldId id="289" r:id="rId7"/>
    <p:sldId id="290" r:id="rId8"/>
    <p:sldId id="291" r:id="rId9"/>
    <p:sldId id="292" r:id="rId10"/>
    <p:sldId id="293" r:id="rId11"/>
    <p:sldId id="295" r:id="rId12"/>
    <p:sldId id="296" r:id="rId13"/>
    <p:sldId id="297" r:id="rId14"/>
    <p:sldId id="298" r:id="rId15"/>
    <p:sldId id="299" r:id="rId16"/>
    <p:sldId id="30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7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44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09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99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82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0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91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2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40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1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44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36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66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262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98739"/>
              </p:ext>
            </p:extLst>
          </p:nvPr>
        </p:nvGraphicFramePr>
        <p:xfrm>
          <a:off x="971600" y="1772816"/>
          <a:ext cx="7416824" cy="33843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5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1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727">
                <a:tc>
                  <a:txBody>
                    <a:bodyPr/>
                    <a:lstStyle/>
                    <a:p>
                      <a:r>
                        <a:rPr lang="tr-TR" dirty="0"/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REPORT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687">
                <a:tc>
                  <a:txBody>
                    <a:bodyPr/>
                    <a:lstStyle/>
                    <a:p>
                      <a:r>
                        <a:rPr lang="tr-TR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The</a:t>
                      </a:r>
                      <a:r>
                        <a:rPr lang="tr-TR" dirty="0"/>
                        <a:t> NGO </a:t>
                      </a:r>
                      <a:r>
                        <a:rPr lang="tr-TR" dirty="0" err="1"/>
                        <a:t>reported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that</a:t>
                      </a:r>
                      <a:r>
                        <a:rPr lang="tr-TR" dirty="0"/>
                        <a:t> </a:t>
                      </a:r>
                      <a:r>
                        <a:rPr lang="tr-TR" baseline="0" dirty="0" err="1"/>
                        <a:t>more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than</a:t>
                      </a:r>
                      <a:r>
                        <a:rPr lang="tr-TR" baseline="0" dirty="0"/>
                        <a:t> 3.5 </a:t>
                      </a:r>
                      <a:r>
                        <a:rPr lang="tr-TR" baseline="0" dirty="0" err="1"/>
                        <a:t>million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Syrian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refugees</a:t>
                      </a:r>
                      <a:r>
                        <a:rPr lang="tr-TR" baseline="0" dirty="0"/>
                        <a:t>  </a:t>
                      </a:r>
                      <a:r>
                        <a:rPr lang="tr-TR" baseline="0" dirty="0" err="1"/>
                        <a:t>live</a:t>
                      </a:r>
                      <a:r>
                        <a:rPr lang="tr-TR" baseline="0" dirty="0"/>
                        <a:t> in </a:t>
                      </a:r>
                      <a:r>
                        <a:rPr lang="tr-TR" baseline="0" dirty="0" err="1"/>
                        <a:t>Turkey</a:t>
                      </a:r>
                      <a:r>
                        <a:rPr lang="tr-TR" baseline="0" dirty="0"/>
                        <a:t>.</a:t>
                      </a:r>
                      <a:endParaRPr lang="tr-TR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481">
                <a:tc>
                  <a:txBody>
                    <a:bodyPr/>
                    <a:lstStyle/>
                    <a:p>
                      <a:r>
                        <a:rPr lang="tr-TR"/>
                        <a:t>Passive 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It </a:t>
                      </a:r>
                      <a:r>
                        <a:rPr lang="tr-TR" sz="1800" kern="1200" dirty="0">
                          <a:effectLst/>
                        </a:rPr>
                        <a:t>is</a:t>
                      </a:r>
                      <a:r>
                        <a:rPr lang="en-US" sz="1800" kern="1200" dirty="0">
                          <a:effectLst/>
                        </a:rPr>
                        <a:t> </a:t>
                      </a:r>
                      <a:r>
                        <a:rPr lang="tr-TR" sz="1800" kern="1200" dirty="0" err="1">
                          <a:effectLst/>
                        </a:rPr>
                        <a:t>reported</a:t>
                      </a:r>
                      <a:r>
                        <a:rPr lang="tr-TR" sz="1800" kern="1200" dirty="0">
                          <a:effectLst/>
                        </a:rPr>
                        <a:t> </a:t>
                      </a:r>
                      <a:r>
                        <a:rPr lang="en-US" sz="1800" kern="1200" dirty="0">
                          <a:effectLst/>
                        </a:rPr>
                        <a:t>that </a:t>
                      </a:r>
                      <a:r>
                        <a:rPr lang="tr-TR" dirty="0" err="1"/>
                        <a:t>there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are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more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than</a:t>
                      </a:r>
                      <a:r>
                        <a:rPr lang="tr-TR" baseline="0" dirty="0"/>
                        <a:t> 3.5 </a:t>
                      </a:r>
                      <a:r>
                        <a:rPr lang="tr-TR" baseline="0" dirty="0" err="1"/>
                        <a:t>million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Syrian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refugees</a:t>
                      </a:r>
                      <a:r>
                        <a:rPr lang="tr-TR" baseline="0" dirty="0"/>
                        <a:t> in </a:t>
                      </a:r>
                      <a:r>
                        <a:rPr lang="tr-TR" baseline="0" dirty="0" err="1"/>
                        <a:t>Turkey</a:t>
                      </a:r>
                      <a:r>
                        <a:rPr lang="tr-TR" baseline="0" dirty="0"/>
                        <a:t>.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481">
                <a:tc>
                  <a:txBody>
                    <a:bodyPr/>
                    <a:lstStyle/>
                    <a:p>
                      <a:r>
                        <a:rPr lang="tr-TR"/>
                        <a:t>Passive 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aseline="0" dirty="0" err="1"/>
                        <a:t>more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than</a:t>
                      </a:r>
                      <a:r>
                        <a:rPr lang="tr-TR" baseline="0" dirty="0"/>
                        <a:t> 3.5 </a:t>
                      </a:r>
                      <a:r>
                        <a:rPr lang="tr-TR" baseline="0" dirty="0" err="1"/>
                        <a:t>million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Syrian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refugees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are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reported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to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live</a:t>
                      </a:r>
                      <a:r>
                        <a:rPr lang="tr-TR" baseline="0" dirty="0"/>
                        <a:t> in </a:t>
                      </a:r>
                      <a:r>
                        <a:rPr lang="tr-TR" baseline="0" dirty="0" err="1"/>
                        <a:t>Turkey</a:t>
                      </a:r>
                      <a:r>
                        <a:rPr lang="tr-TR" baseline="0" dirty="0"/>
                        <a:t>. 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tr-TR" dirty="0"/>
              <a:t>COMPLEX PASSIVE STRUCTURES</a:t>
            </a:r>
          </a:p>
        </p:txBody>
      </p:sp>
    </p:spTree>
    <p:extLst>
      <p:ext uri="{BB962C8B-B14F-4D97-AF65-F5344CB8AC3E}">
        <p14:creationId xmlns:p14="http://schemas.microsoft.com/office/powerpoint/2010/main" val="1122398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800914"/>
              </p:ext>
            </p:extLst>
          </p:nvPr>
        </p:nvGraphicFramePr>
        <p:xfrm>
          <a:off x="1043608" y="1844821"/>
          <a:ext cx="7344816" cy="33123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95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9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160">
                <a:tc>
                  <a:txBody>
                    <a:bodyPr/>
                    <a:lstStyle/>
                    <a:p>
                      <a:r>
                        <a:rPr lang="tr-TR" dirty="0"/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THINK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160">
                <a:tc>
                  <a:txBody>
                    <a:bodyPr/>
                    <a:lstStyle/>
                    <a:p>
                      <a:r>
                        <a:rPr lang="tr-TR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Some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teachers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think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that</a:t>
                      </a:r>
                      <a:r>
                        <a:rPr lang="tr-TR" baseline="0" dirty="0"/>
                        <a:t> </a:t>
                      </a:r>
                      <a:r>
                        <a:rPr lang="en-US" baseline="0" dirty="0"/>
                        <a:t>international student exchange </a:t>
                      </a:r>
                      <a:r>
                        <a:rPr lang="tr-TR" baseline="0" dirty="0"/>
                        <a:t>is </a:t>
                      </a:r>
                      <a:r>
                        <a:rPr lang="en-US" baseline="0" dirty="0"/>
                        <a:t>beneficial</a:t>
                      </a:r>
                      <a:r>
                        <a:rPr lang="tr-TR" baseline="0" dirty="0"/>
                        <a:t>.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25">
                <a:tc>
                  <a:txBody>
                    <a:bodyPr/>
                    <a:lstStyle/>
                    <a:p>
                      <a:r>
                        <a:rPr lang="tr-TR"/>
                        <a:t>Passive 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It </a:t>
                      </a:r>
                      <a:r>
                        <a:rPr lang="tr-TR" sz="1800" kern="1200" dirty="0">
                          <a:effectLst/>
                        </a:rPr>
                        <a:t>is </a:t>
                      </a:r>
                      <a:r>
                        <a:rPr lang="tr-TR" sz="1800" kern="1200" dirty="0" err="1">
                          <a:effectLst/>
                        </a:rPr>
                        <a:t>thought</a:t>
                      </a:r>
                      <a:r>
                        <a:rPr lang="tr-TR" sz="1800" kern="1200" dirty="0">
                          <a:effectLst/>
                        </a:rPr>
                        <a:t> </a:t>
                      </a:r>
                      <a:r>
                        <a:rPr lang="tr-TR" sz="1800" kern="1200" baseline="0" dirty="0" err="1">
                          <a:effectLst/>
                        </a:rPr>
                        <a:t>that</a:t>
                      </a:r>
                      <a:r>
                        <a:rPr lang="tr-TR" sz="1800" kern="1200" baseline="0" dirty="0">
                          <a:effectLst/>
                        </a:rPr>
                        <a:t> </a:t>
                      </a:r>
                      <a:r>
                        <a:rPr lang="en-US" baseline="0" dirty="0"/>
                        <a:t>international student exchange </a:t>
                      </a:r>
                      <a:r>
                        <a:rPr lang="tr-TR" baseline="0" dirty="0"/>
                        <a:t>is </a:t>
                      </a:r>
                      <a:r>
                        <a:rPr lang="en-US" baseline="0" dirty="0"/>
                        <a:t>beneficial</a:t>
                      </a:r>
                      <a:r>
                        <a:rPr lang="tr-TR" baseline="0" dirty="0"/>
                        <a:t>.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25">
                <a:tc>
                  <a:txBody>
                    <a:bodyPr/>
                    <a:lstStyle/>
                    <a:p>
                      <a:r>
                        <a:rPr lang="tr-TR"/>
                        <a:t>Passive 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international student exchange </a:t>
                      </a:r>
                      <a:r>
                        <a:rPr lang="tr-TR" baseline="0" dirty="0"/>
                        <a:t>is </a:t>
                      </a:r>
                      <a:r>
                        <a:rPr lang="tr-TR" baseline="0" dirty="0" err="1"/>
                        <a:t>thought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to</a:t>
                      </a:r>
                      <a:r>
                        <a:rPr lang="tr-TR" baseline="0" dirty="0"/>
                        <a:t> be </a:t>
                      </a:r>
                      <a:r>
                        <a:rPr lang="tr-TR" baseline="0" dirty="0" err="1"/>
                        <a:t>beneficial</a:t>
                      </a:r>
                      <a:r>
                        <a:rPr lang="tr-TR" baseline="0" dirty="0"/>
                        <a:t>. 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tr-TR" dirty="0"/>
              <a:t>COMPLEX PASSIVE STRUCTURES</a:t>
            </a:r>
          </a:p>
        </p:txBody>
      </p:sp>
    </p:spTree>
    <p:extLst>
      <p:ext uri="{BB962C8B-B14F-4D97-AF65-F5344CB8AC3E}">
        <p14:creationId xmlns:p14="http://schemas.microsoft.com/office/powerpoint/2010/main" val="3906158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836712"/>
            <a:ext cx="7787208" cy="4536503"/>
          </a:xfrm>
          <a:noFill/>
        </p:spPr>
        <p:txBody>
          <a:bodyPr/>
          <a:lstStyle/>
          <a:p>
            <a:pPr marL="0" indent="0" algn="ctr">
              <a:buNone/>
            </a:pPr>
            <a:endParaRPr lang="tr-TR" sz="7200" b="1" dirty="0"/>
          </a:p>
          <a:p>
            <a:pPr marL="0" indent="0" algn="ctr">
              <a:buNone/>
            </a:pPr>
            <a:r>
              <a:rPr lang="tr-TR" sz="6600" b="1" dirty="0"/>
              <a:t>EXERCISES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9502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922114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tr-TR" sz="3200" dirty="0" err="1"/>
              <a:t>Rewrite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sentences</a:t>
            </a:r>
            <a:r>
              <a:rPr lang="tr-TR" sz="3200" dirty="0"/>
              <a:t> in </a:t>
            </a:r>
            <a:r>
              <a:rPr lang="tr-TR" sz="3200" dirty="0" err="1"/>
              <a:t>Passive</a:t>
            </a:r>
            <a:r>
              <a:rPr lang="tr-TR" sz="3200" dirty="0"/>
              <a:t> Voice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/>
              <a:t>Active:</a:t>
            </a:r>
            <a:r>
              <a:rPr lang="tr-TR" dirty="0"/>
              <a:t> People say </a:t>
            </a:r>
            <a:r>
              <a:rPr lang="tr-TR" dirty="0" err="1"/>
              <a:t>that</a:t>
            </a:r>
            <a:r>
              <a:rPr lang="tr-TR" dirty="0"/>
              <a:t> he </a:t>
            </a:r>
            <a:r>
              <a:rPr lang="tr-TR" dirty="0" err="1"/>
              <a:t>lives</a:t>
            </a:r>
            <a:r>
              <a:rPr lang="tr-TR" dirty="0"/>
              <a:t> </a:t>
            </a:r>
            <a:r>
              <a:rPr lang="tr-TR" dirty="0" err="1"/>
              <a:t>abroad</a:t>
            </a:r>
            <a:r>
              <a:rPr lang="tr-TR" dirty="0"/>
              <a:t> </a:t>
            </a:r>
            <a:r>
              <a:rPr lang="tr-TR" dirty="0" err="1"/>
              <a:t>now</a:t>
            </a:r>
            <a:r>
              <a:rPr lang="tr-TR" dirty="0"/>
              <a:t>.</a:t>
            </a:r>
            <a:br>
              <a:rPr lang="tr-TR" dirty="0"/>
            </a:br>
            <a:r>
              <a:rPr lang="tr-TR" b="1" dirty="0" err="1"/>
              <a:t>Passive</a:t>
            </a:r>
            <a:r>
              <a:rPr lang="tr-TR" b="1" dirty="0"/>
              <a:t> 1:</a:t>
            </a:r>
            <a:r>
              <a:rPr lang="tr-TR" dirty="0"/>
              <a:t> </a:t>
            </a:r>
            <a:r>
              <a:rPr lang="tr-TR" dirty="0" err="1"/>
              <a:t>It’s</a:t>
            </a:r>
            <a:r>
              <a:rPr lang="tr-TR" dirty="0"/>
              <a:t> </a:t>
            </a:r>
            <a:r>
              <a:rPr lang="tr-TR" dirty="0" err="1"/>
              <a:t>said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he </a:t>
            </a:r>
            <a:r>
              <a:rPr lang="tr-TR" dirty="0" err="1"/>
              <a:t>lives</a:t>
            </a:r>
            <a:r>
              <a:rPr lang="tr-TR" dirty="0"/>
              <a:t> </a:t>
            </a:r>
            <a:r>
              <a:rPr lang="tr-TR" dirty="0" err="1"/>
              <a:t>abroad</a:t>
            </a:r>
            <a:r>
              <a:rPr lang="tr-TR" dirty="0"/>
              <a:t> </a:t>
            </a:r>
            <a:r>
              <a:rPr lang="tr-TR" dirty="0" err="1"/>
              <a:t>now</a:t>
            </a:r>
            <a:r>
              <a:rPr lang="tr-TR" dirty="0"/>
              <a:t>.</a:t>
            </a:r>
            <a:br>
              <a:rPr lang="tr-TR" dirty="0"/>
            </a:br>
            <a:r>
              <a:rPr lang="tr-TR" b="1" dirty="0" err="1"/>
              <a:t>Passive</a:t>
            </a:r>
            <a:r>
              <a:rPr lang="tr-TR" b="1" dirty="0"/>
              <a:t> 2:</a:t>
            </a:r>
            <a:r>
              <a:rPr lang="tr-TR" dirty="0"/>
              <a:t> He is </a:t>
            </a:r>
            <a:r>
              <a:rPr lang="tr-TR" dirty="0" err="1"/>
              <a:t>said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live</a:t>
            </a:r>
            <a:r>
              <a:rPr lang="tr-TR" dirty="0"/>
              <a:t> </a:t>
            </a:r>
            <a:r>
              <a:rPr lang="tr-TR" dirty="0" err="1"/>
              <a:t>abroad</a:t>
            </a:r>
            <a:r>
              <a:rPr lang="tr-TR" dirty="0"/>
              <a:t> </a:t>
            </a:r>
            <a:r>
              <a:rPr lang="tr-TR" dirty="0" err="1"/>
              <a:t>now</a:t>
            </a:r>
            <a:r>
              <a:rPr lang="tr-TR" dirty="0"/>
              <a:t>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Active: </a:t>
            </a:r>
            <a:r>
              <a:rPr lang="tr-TR" dirty="0"/>
              <a:t>People </a:t>
            </a:r>
            <a:r>
              <a:rPr lang="tr-TR" dirty="0" err="1"/>
              <a:t>believe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he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hero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town</a:t>
            </a:r>
            <a:r>
              <a:rPr lang="tr-TR" dirty="0"/>
              <a:t>.</a:t>
            </a:r>
            <a:br>
              <a:rPr lang="tr-TR" dirty="0"/>
            </a:br>
            <a:r>
              <a:rPr lang="tr-TR" dirty="0" err="1"/>
              <a:t>Passive</a:t>
            </a:r>
            <a:r>
              <a:rPr lang="tr-TR" dirty="0"/>
              <a:t> 1: </a:t>
            </a:r>
            <a:r>
              <a:rPr lang="tr-TR" dirty="0" err="1"/>
              <a:t>It’s</a:t>
            </a:r>
            <a:r>
              <a:rPr lang="tr-TR" dirty="0"/>
              <a:t> </a:t>
            </a:r>
            <a:r>
              <a:rPr lang="tr-TR" dirty="0" err="1"/>
              <a:t>believed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___________________________________</a:t>
            </a:r>
          </a:p>
          <a:p>
            <a:pPr marL="0" indent="0">
              <a:buNone/>
            </a:pPr>
            <a:r>
              <a:rPr lang="tr-TR" dirty="0" err="1"/>
              <a:t>Passive</a:t>
            </a:r>
            <a:r>
              <a:rPr lang="tr-TR" dirty="0"/>
              <a:t> 2: He is </a:t>
            </a:r>
            <a:r>
              <a:rPr lang="tr-TR" dirty="0" err="1"/>
              <a:t>believed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___________________________________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Active: </a:t>
            </a:r>
            <a:r>
              <a:rPr lang="tr-TR" dirty="0"/>
              <a:t>People </a:t>
            </a:r>
            <a:r>
              <a:rPr lang="tr-TR" dirty="0" err="1"/>
              <a:t>expect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rate of </a:t>
            </a:r>
            <a:r>
              <a:rPr lang="tr-TR" dirty="0" err="1"/>
              <a:t>exchange</a:t>
            </a:r>
            <a:r>
              <a:rPr lang="tr-TR" dirty="0"/>
              <a:t> 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go</a:t>
            </a:r>
            <a:r>
              <a:rPr lang="tr-TR" dirty="0"/>
              <a:t> </a:t>
            </a:r>
            <a:r>
              <a:rPr lang="tr-TR" dirty="0" err="1"/>
              <a:t>down</a:t>
            </a:r>
            <a:r>
              <a:rPr lang="tr-TR" dirty="0"/>
              <a:t> </a:t>
            </a:r>
            <a:r>
              <a:rPr lang="tr-TR" dirty="0" err="1"/>
              <a:t>soon</a:t>
            </a:r>
            <a:r>
              <a:rPr lang="tr-TR" dirty="0"/>
              <a:t>.</a:t>
            </a:r>
            <a:br>
              <a:rPr lang="tr-TR" dirty="0"/>
            </a:br>
            <a:r>
              <a:rPr lang="tr-TR" dirty="0" err="1"/>
              <a:t>Passive</a:t>
            </a:r>
            <a:r>
              <a:rPr lang="tr-TR" dirty="0"/>
              <a:t> 1:_________________________________________________</a:t>
            </a:r>
            <a:br>
              <a:rPr lang="tr-TR" dirty="0"/>
            </a:br>
            <a:r>
              <a:rPr lang="tr-TR" dirty="0" err="1"/>
              <a:t>Passive</a:t>
            </a:r>
            <a:r>
              <a:rPr lang="tr-TR" dirty="0"/>
              <a:t> 2:_________________________________________________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err="1"/>
              <a:t>Active</a:t>
            </a:r>
            <a:r>
              <a:rPr lang="tr-TR" dirty="0" err="1"/>
              <a:t>:People</a:t>
            </a:r>
            <a:r>
              <a:rPr lang="tr-TR" dirty="0"/>
              <a:t> </a:t>
            </a:r>
            <a:r>
              <a:rPr lang="tr-TR" dirty="0" err="1"/>
              <a:t>know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c</a:t>
            </a:r>
            <a:r>
              <a:rPr lang="en-US" dirty="0" err="1"/>
              <a:t>igarettes</a:t>
            </a:r>
            <a:r>
              <a:rPr lang="en-US" dirty="0"/>
              <a:t> are</a:t>
            </a:r>
            <a:r>
              <a:rPr lang="tr-TR" dirty="0"/>
              <a:t> </a:t>
            </a:r>
            <a:r>
              <a:rPr lang="en-US" dirty="0"/>
              <a:t>bad for people's health.</a:t>
            </a:r>
            <a:endParaRPr lang="tr-TR" dirty="0"/>
          </a:p>
          <a:p>
            <a:pPr marL="0" indent="0">
              <a:buNone/>
            </a:pPr>
            <a:r>
              <a:rPr lang="tr-TR" dirty="0" err="1"/>
              <a:t>Passive</a:t>
            </a:r>
            <a:r>
              <a:rPr lang="tr-TR" dirty="0"/>
              <a:t> 1::_________________________________________________</a:t>
            </a:r>
          </a:p>
          <a:p>
            <a:pPr marL="0" indent="0">
              <a:buNone/>
            </a:pPr>
            <a:r>
              <a:rPr lang="tr-TR" dirty="0" err="1"/>
              <a:t>Passive</a:t>
            </a:r>
            <a:r>
              <a:rPr lang="tr-TR" dirty="0"/>
              <a:t> 2::_________________________________________________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323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tr-TR" sz="3200" dirty="0" err="1"/>
              <a:t>Rewrite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sentences</a:t>
            </a:r>
            <a:r>
              <a:rPr lang="tr-TR" sz="3200" dirty="0"/>
              <a:t> in </a:t>
            </a:r>
            <a:r>
              <a:rPr lang="tr-TR" sz="3200" dirty="0" err="1"/>
              <a:t>Passive</a:t>
            </a:r>
            <a:r>
              <a:rPr lang="tr-TR" sz="3200" dirty="0"/>
              <a:t> Voice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Active: </a:t>
            </a:r>
            <a:r>
              <a:rPr lang="tr-TR" dirty="0" err="1"/>
              <a:t>Experts</a:t>
            </a:r>
            <a:r>
              <a:rPr lang="tr-TR" dirty="0"/>
              <a:t> </a:t>
            </a:r>
            <a:r>
              <a:rPr lang="tr-TR" dirty="0" err="1"/>
              <a:t>believe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en-US" dirty="0"/>
              <a:t>the price of petrol will continue to rise.</a:t>
            </a:r>
            <a:endParaRPr lang="tr-TR" dirty="0"/>
          </a:p>
          <a:p>
            <a:pPr marL="0" indent="0">
              <a:buNone/>
            </a:pPr>
            <a:r>
              <a:rPr lang="tr-TR" dirty="0" err="1"/>
              <a:t>Passive</a:t>
            </a:r>
            <a:r>
              <a:rPr lang="tr-TR" dirty="0"/>
              <a:t> 1:_________________________________________________</a:t>
            </a:r>
          </a:p>
          <a:p>
            <a:pPr marL="0" indent="0">
              <a:buNone/>
            </a:pPr>
            <a:r>
              <a:rPr lang="tr-TR" dirty="0" err="1"/>
              <a:t>Passive</a:t>
            </a:r>
            <a:r>
              <a:rPr lang="tr-TR" dirty="0"/>
              <a:t> 2:_________________________________________________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Active: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infographic</a:t>
            </a:r>
            <a:r>
              <a:rPr lang="tr-TR" dirty="0"/>
              <a:t>  </a:t>
            </a:r>
            <a:r>
              <a:rPr lang="tr-TR" dirty="0" err="1"/>
              <a:t>says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en-US" dirty="0"/>
              <a:t>the Earth is over four and a half billion years old</a:t>
            </a:r>
            <a:endParaRPr lang="tr-TR" dirty="0"/>
          </a:p>
          <a:p>
            <a:pPr marL="0" indent="0">
              <a:buNone/>
            </a:pPr>
            <a:r>
              <a:rPr lang="tr-TR" dirty="0" err="1"/>
              <a:t>Passive</a:t>
            </a:r>
            <a:r>
              <a:rPr lang="tr-TR" dirty="0"/>
              <a:t> 1:_________________________________________________</a:t>
            </a:r>
          </a:p>
          <a:p>
            <a:pPr marL="0" indent="0">
              <a:buNone/>
            </a:pPr>
            <a:r>
              <a:rPr lang="tr-TR" dirty="0" err="1"/>
              <a:t>Passive</a:t>
            </a:r>
            <a:r>
              <a:rPr lang="tr-TR" dirty="0"/>
              <a:t> 2: _________________________________________________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Active: People </a:t>
            </a:r>
            <a:r>
              <a:rPr lang="tr-TR" dirty="0" err="1"/>
              <a:t>expect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ruling</a:t>
            </a:r>
            <a:r>
              <a:rPr lang="tr-TR" dirty="0"/>
              <a:t> </a:t>
            </a:r>
            <a:r>
              <a:rPr lang="tr-TR" dirty="0" err="1"/>
              <a:t>party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win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elections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 err="1"/>
              <a:t>Passive</a:t>
            </a:r>
            <a:r>
              <a:rPr lang="tr-TR" dirty="0"/>
              <a:t> 1:_________________________________________________</a:t>
            </a:r>
          </a:p>
          <a:p>
            <a:pPr marL="0" indent="0">
              <a:buNone/>
            </a:pPr>
            <a:r>
              <a:rPr lang="tr-TR" dirty="0" err="1"/>
              <a:t>Passive</a:t>
            </a:r>
            <a:r>
              <a:rPr lang="tr-TR" dirty="0"/>
              <a:t> 2:_________________________________________________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1157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3813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tr-TR" sz="3600" dirty="0" err="1"/>
              <a:t>Rewrite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sentences</a:t>
            </a:r>
            <a:r>
              <a:rPr lang="tr-TR" sz="3600" dirty="0"/>
              <a:t> in </a:t>
            </a:r>
            <a:r>
              <a:rPr lang="tr-TR" sz="3600" dirty="0" err="1"/>
              <a:t>passive</a:t>
            </a:r>
            <a:r>
              <a:rPr lang="tr-TR" sz="3600" dirty="0"/>
              <a:t> </a:t>
            </a:r>
            <a:r>
              <a:rPr lang="tr-TR" sz="3600" dirty="0" err="1"/>
              <a:t>voice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b="1" dirty="0" err="1"/>
              <a:t>Ex</a:t>
            </a:r>
            <a:r>
              <a:rPr lang="tr-TR" b="1" dirty="0"/>
              <a:t>: </a:t>
            </a:r>
            <a:r>
              <a:rPr lang="tr-TR" b="1" dirty="0" err="1"/>
              <a:t>It</a:t>
            </a:r>
            <a:r>
              <a:rPr lang="tr-TR" b="1" dirty="0"/>
              <a:t> is </a:t>
            </a:r>
            <a:r>
              <a:rPr lang="tr-TR" b="1" dirty="0" err="1"/>
              <a:t>reported</a:t>
            </a:r>
            <a:r>
              <a:rPr lang="tr-TR" b="1" dirty="0"/>
              <a:t> </a:t>
            </a:r>
            <a:r>
              <a:rPr lang="tr-TR" b="1" dirty="0" err="1"/>
              <a:t>that</a:t>
            </a:r>
            <a:r>
              <a:rPr lang="tr-TR" b="1" dirty="0"/>
              <a:t> </a:t>
            </a:r>
            <a:r>
              <a:rPr lang="tr-TR" b="1" dirty="0" err="1"/>
              <a:t>our</a:t>
            </a:r>
            <a:r>
              <a:rPr lang="tr-TR" b="1" dirty="0"/>
              <a:t> planet </a:t>
            </a:r>
            <a:r>
              <a:rPr lang="tr-TR" b="1" dirty="0" err="1"/>
              <a:t>gets</a:t>
            </a:r>
            <a:r>
              <a:rPr lang="tr-TR" b="1" dirty="0"/>
              <a:t> </a:t>
            </a:r>
            <a:r>
              <a:rPr lang="tr-TR" b="1" dirty="0" err="1"/>
              <a:t>warmer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warmer</a:t>
            </a:r>
            <a:r>
              <a:rPr lang="tr-TR" b="1" dirty="0"/>
              <a:t>.</a:t>
            </a:r>
          </a:p>
          <a:p>
            <a:pPr marL="0" indent="0">
              <a:buNone/>
            </a:pPr>
            <a:r>
              <a:rPr lang="tr-TR" b="1" u="sng" dirty="0" err="1"/>
              <a:t>Our</a:t>
            </a:r>
            <a:r>
              <a:rPr lang="tr-TR" b="1" u="sng" dirty="0"/>
              <a:t> planet is </a:t>
            </a:r>
            <a:r>
              <a:rPr lang="tr-TR" b="1" u="sng" dirty="0" err="1"/>
              <a:t>reported</a:t>
            </a:r>
            <a:r>
              <a:rPr lang="tr-TR" b="1" u="sng" dirty="0"/>
              <a:t> </a:t>
            </a:r>
            <a:r>
              <a:rPr lang="tr-TR" b="1" u="sng" dirty="0" err="1"/>
              <a:t>to</a:t>
            </a:r>
            <a:r>
              <a:rPr lang="tr-TR" b="1" u="sng" dirty="0"/>
              <a:t> </a:t>
            </a:r>
            <a:r>
              <a:rPr lang="tr-TR" b="1" u="sng" dirty="0" err="1"/>
              <a:t>get</a:t>
            </a:r>
            <a:r>
              <a:rPr lang="tr-TR" b="1" u="sng" dirty="0"/>
              <a:t> </a:t>
            </a:r>
            <a:r>
              <a:rPr lang="tr-TR" b="1" u="sng" dirty="0" err="1"/>
              <a:t>warmer</a:t>
            </a:r>
            <a:r>
              <a:rPr lang="tr-TR" b="1" u="sng" dirty="0"/>
              <a:t> </a:t>
            </a:r>
            <a:r>
              <a:rPr lang="tr-TR" b="1" u="sng" dirty="0" err="1"/>
              <a:t>and</a:t>
            </a:r>
            <a:r>
              <a:rPr lang="tr-TR" b="1" u="sng" dirty="0"/>
              <a:t> </a:t>
            </a:r>
            <a:r>
              <a:rPr lang="tr-TR" b="1" u="sng" dirty="0" err="1"/>
              <a:t>warmer</a:t>
            </a:r>
            <a:endParaRPr lang="tr-TR" b="1" u="sng" dirty="0"/>
          </a:p>
          <a:p>
            <a:pPr marL="0" indent="0">
              <a:buNone/>
            </a:pPr>
            <a:endParaRPr lang="tr-TR" b="1" u="sng" dirty="0"/>
          </a:p>
          <a:p>
            <a:pPr marL="0" indent="0">
              <a:buNone/>
            </a:pPr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believed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stbility</a:t>
            </a:r>
            <a:r>
              <a:rPr lang="tr-TR" dirty="0"/>
              <a:t> is </a:t>
            </a:r>
            <a:r>
              <a:rPr lang="tr-TR" dirty="0" err="1"/>
              <a:t>necessary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necessary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stability</a:t>
            </a:r>
            <a:r>
              <a:rPr lang="tr-TR" dirty="0"/>
              <a:t>__________________________________________________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believed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helium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 </a:t>
            </a:r>
            <a:r>
              <a:rPr lang="tr-TR" dirty="0" err="1"/>
              <a:t>constituent</a:t>
            </a:r>
            <a:r>
              <a:rPr lang="tr-TR" dirty="0"/>
              <a:t> 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stars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Helium___________________________________________________________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thought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mothers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caregivers</a:t>
            </a:r>
            <a:r>
              <a:rPr lang="tr-TR" dirty="0"/>
              <a:t> of </a:t>
            </a:r>
            <a:r>
              <a:rPr lang="tr-TR" dirty="0" err="1"/>
              <a:t>children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Mothers__________________________________________________________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expected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m</a:t>
            </a:r>
            <a:r>
              <a:rPr lang="en-US" dirty="0" err="1"/>
              <a:t>ost</a:t>
            </a:r>
            <a:r>
              <a:rPr lang="en-US" dirty="0"/>
              <a:t> babies take their first steps sometime between 9 and 12 months </a:t>
            </a:r>
            <a:endParaRPr lang="tr-TR" dirty="0"/>
          </a:p>
          <a:p>
            <a:pPr marL="0" indent="0">
              <a:buNone/>
            </a:pP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babies</a:t>
            </a:r>
            <a:r>
              <a:rPr lang="tr-TR" dirty="0"/>
              <a:t> ________________________________________________________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044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tr-TR" sz="3200" dirty="0"/>
              <a:t>Complete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sentences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expected</a:t>
            </a:r>
            <a:r>
              <a:rPr lang="tr-TR" dirty="0"/>
              <a:t>________________________</a:t>
            </a:r>
          </a:p>
          <a:p>
            <a:pPr marL="514350" indent="-514350" algn="just">
              <a:buFont typeface="+mj-lt"/>
              <a:buAutoNum type="arabicPeriod"/>
            </a:pPr>
            <a:endParaRPr lang="tr-TR" dirty="0"/>
          </a:p>
          <a:p>
            <a:pPr marL="514350" indent="-514350" algn="just">
              <a:buFont typeface="+mj-lt"/>
              <a:buAutoNum type="arabicPeriod"/>
            </a:pPr>
            <a:r>
              <a:rPr lang="tr-TR" dirty="0" err="1"/>
              <a:t>Teachers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thought</a:t>
            </a:r>
            <a:r>
              <a:rPr lang="tr-TR" dirty="0"/>
              <a:t>_________________________</a:t>
            </a:r>
          </a:p>
          <a:p>
            <a:pPr marL="514350" indent="-514350" algn="just">
              <a:buFont typeface="+mj-lt"/>
              <a:buAutoNum type="arabicPeriod"/>
            </a:pPr>
            <a:endParaRPr lang="tr-TR" dirty="0"/>
          </a:p>
          <a:p>
            <a:pPr marL="514350" indent="-514350" algn="just">
              <a:buFont typeface="+mj-lt"/>
              <a:buAutoNum type="arabicPeriod"/>
            </a:pPr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believed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universe</a:t>
            </a:r>
            <a:r>
              <a:rPr lang="tr-TR" dirty="0"/>
              <a:t> _________________</a:t>
            </a:r>
          </a:p>
          <a:p>
            <a:pPr marL="514350" indent="-514350" algn="just">
              <a:buFont typeface="+mj-lt"/>
              <a:buAutoNum type="arabicPeriod"/>
            </a:pPr>
            <a:endParaRPr lang="tr-TR" dirty="0"/>
          </a:p>
          <a:p>
            <a:pPr marL="514350" indent="-514350" algn="just">
              <a:buFont typeface="+mj-lt"/>
              <a:buAutoNum type="arabicPeriod"/>
            </a:pPr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reported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 ___________________________</a:t>
            </a:r>
          </a:p>
          <a:p>
            <a:pPr marL="514350" indent="-514350" algn="just">
              <a:buFont typeface="+mj-lt"/>
              <a:buAutoNum type="arabicPeriod"/>
            </a:pPr>
            <a:endParaRPr lang="tr-TR" dirty="0"/>
          </a:p>
          <a:p>
            <a:pPr marL="514350" indent="-514350" algn="just">
              <a:buFont typeface="+mj-lt"/>
              <a:buAutoNum type="arabicPeriod"/>
            </a:pPr>
            <a:r>
              <a:rPr lang="tr-TR" dirty="0" err="1"/>
              <a:t>Teenagers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said</a:t>
            </a:r>
            <a:r>
              <a:rPr lang="tr-TR" dirty="0"/>
              <a:t>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2994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13584"/>
          </a:xfrm>
        </p:spPr>
        <p:txBody>
          <a:bodyPr>
            <a:normAutofit/>
          </a:bodyPr>
          <a:lstStyle/>
          <a:p>
            <a:pPr algn="ctr"/>
            <a:r>
              <a:rPr lang="tr-TR" b="1" dirty="0" err="1"/>
              <a:t>Passive</a:t>
            </a:r>
            <a:r>
              <a:rPr lang="tr-TR" b="1" dirty="0"/>
              <a:t> Voice</a:t>
            </a:r>
            <a:br>
              <a:rPr lang="tr-TR" dirty="0"/>
            </a:br>
            <a:r>
              <a:rPr lang="tr-TR" dirty="0"/>
              <a:t>COMPLEX STRUCTURES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tr-TR" dirty="0"/>
              <a:t>COMPLEX PASSIVE STRUCTURES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verbs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take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clauses</a:t>
            </a:r>
            <a:r>
              <a:rPr lang="tr-TR" dirty="0"/>
              <a:t>,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b="1" dirty="0" err="1"/>
              <a:t>two</a:t>
            </a:r>
            <a:r>
              <a:rPr lang="tr-TR" b="1" dirty="0"/>
              <a:t>    </a:t>
            </a:r>
            <a:r>
              <a:rPr lang="tr-TR" b="1" dirty="0" err="1"/>
              <a:t>passive</a:t>
            </a:r>
            <a:r>
              <a:rPr lang="tr-TR" b="1" dirty="0"/>
              <a:t> </a:t>
            </a:r>
            <a:r>
              <a:rPr lang="tr-TR" b="1" dirty="0" err="1"/>
              <a:t>forms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b="1" dirty="0"/>
              <a:t>People say </a:t>
            </a:r>
            <a:r>
              <a:rPr lang="tr-TR" b="1" dirty="0" err="1"/>
              <a:t>that</a:t>
            </a:r>
            <a:r>
              <a:rPr lang="tr-TR" b="1" dirty="0"/>
              <a:t> he is </a:t>
            </a:r>
            <a:r>
              <a:rPr lang="tr-TR" b="1" dirty="0" err="1"/>
              <a:t>very</a:t>
            </a:r>
            <a:r>
              <a:rPr lang="tr-TR" b="1" dirty="0"/>
              <a:t> </a:t>
            </a:r>
            <a:r>
              <a:rPr lang="tr-TR" b="1" dirty="0" err="1"/>
              <a:t>rich</a:t>
            </a:r>
            <a:r>
              <a:rPr lang="tr-TR" b="1" dirty="0"/>
              <a:t>.</a:t>
            </a:r>
          </a:p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Passive</a:t>
            </a:r>
            <a:r>
              <a:rPr lang="tr-TR" dirty="0">
                <a:solidFill>
                  <a:srgbClr val="FF0000"/>
                </a:solidFill>
              </a:rPr>
              <a:t> 1</a:t>
            </a:r>
            <a:r>
              <a:rPr lang="tr-TR" dirty="0"/>
              <a:t>: </a:t>
            </a: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it is </a:t>
            </a:r>
            <a:r>
              <a:rPr lang="tr-TR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said</a:t>
            </a: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that</a:t>
            </a: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/>
              <a:t>he is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rich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Passive</a:t>
            </a:r>
            <a:r>
              <a:rPr lang="tr-TR" dirty="0">
                <a:solidFill>
                  <a:srgbClr val="FF0000"/>
                </a:solidFill>
              </a:rPr>
              <a:t> 2</a:t>
            </a:r>
            <a:r>
              <a:rPr lang="tr-TR" dirty="0"/>
              <a:t>: </a:t>
            </a: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he is </a:t>
            </a:r>
            <a:r>
              <a:rPr lang="tr-TR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said</a:t>
            </a: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to</a:t>
            </a: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/>
              <a:t>be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rich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327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tr-TR" dirty="0"/>
              <a:t>COMPLEX PASSIVE STRUCTURES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600" b="1" dirty="0" err="1"/>
              <a:t>Verbs</a:t>
            </a:r>
            <a:r>
              <a:rPr lang="tr-TR" sz="3600" b="1" dirty="0"/>
              <a:t> </a:t>
            </a:r>
            <a:r>
              <a:rPr lang="tr-TR" sz="3600" dirty="0" err="1"/>
              <a:t>commonly</a:t>
            </a:r>
            <a:r>
              <a:rPr lang="tr-TR" sz="3600" dirty="0"/>
              <a:t> </a:t>
            </a:r>
            <a:r>
              <a:rPr lang="tr-TR" sz="3600" dirty="0" err="1"/>
              <a:t>used</a:t>
            </a:r>
            <a:r>
              <a:rPr lang="tr-TR" sz="3600" dirty="0"/>
              <a:t> in </a:t>
            </a:r>
            <a:r>
              <a:rPr lang="tr-TR" sz="3600" dirty="0" err="1"/>
              <a:t>complex</a:t>
            </a:r>
            <a:r>
              <a:rPr lang="tr-TR" sz="3600" dirty="0"/>
              <a:t> </a:t>
            </a:r>
            <a:r>
              <a:rPr lang="tr-TR" sz="3600" dirty="0" err="1"/>
              <a:t>passives</a:t>
            </a:r>
            <a:r>
              <a:rPr lang="tr-TR" sz="3600" dirty="0"/>
              <a:t> </a:t>
            </a:r>
            <a:r>
              <a:rPr lang="tr-TR" sz="3600" dirty="0" err="1"/>
              <a:t>include</a:t>
            </a:r>
            <a:r>
              <a:rPr lang="tr-TR" sz="3600" dirty="0"/>
              <a:t>: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anticipate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assume,believe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expect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predict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report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think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say.</a:t>
            </a:r>
          </a:p>
        </p:txBody>
      </p:sp>
    </p:spTree>
    <p:extLst>
      <p:ext uri="{BB962C8B-B14F-4D97-AF65-F5344CB8AC3E}">
        <p14:creationId xmlns:p14="http://schemas.microsoft.com/office/powerpoint/2010/main" val="262068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tr-TR" dirty="0"/>
              <a:t>COMPLEX PASSIVE STRUCTURES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700142"/>
              </p:ext>
            </p:extLst>
          </p:nvPr>
        </p:nvGraphicFramePr>
        <p:xfrm>
          <a:off x="971600" y="1700808"/>
          <a:ext cx="7272808" cy="36004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75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6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697">
                <a:tc>
                  <a:txBody>
                    <a:bodyPr/>
                    <a:lstStyle/>
                    <a:p>
                      <a:r>
                        <a:rPr lang="tr-TR" dirty="0"/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ANTICIPATE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5569">
                <a:tc>
                  <a:txBody>
                    <a:bodyPr/>
                    <a:lstStyle/>
                    <a:p>
                      <a:r>
                        <a:rPr lang="tr-TR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Experts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anticipate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that</a:t>
                      </a:r>
                      <a:r>
                        <a:rPr lang="tr-TR" dirty="0"/>
                        <a:t> </a:t>
                      </a:r>
                      <a:r>
                        <a:rPr lang="en-US" dirty="0"/>
                        <a:t>COVID19 will </a:t>
                      </a:r>
                      <a:r>
                        <a:rPr lang="tr-TR" dirty="0" err="1"/>
                        <a:t>disrupt</a:t>
                      </a:r>
                      <a:r>
                        <a:rPr lang="tr-TR" dirty="0"/>
                        <a:t> </a:t>
                      </a:r>
                      <a:r>
                        <a:rPr lang="en-US" dirty="0"/>
                        <a:t>all businesses and people's day to day lives</a:t>
                      </a:r>
                      <a:r>
                        <a:rPr lang="tr-TR" dirty="0"/>
                        <a:t>. 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5569">
                <a:tc>
                  <a:txBody>
                    <a:bodyPr/>
                    <a:lstStyle/>
                    <a:p>
                      <a:r>
                        <a:rPr lang="tr-TR" dirty="0" err="1"/>
                        <a:t>Passive</a:t>
                      </a:r>
                      <a:r>
                        <a:rPr lang="tr-TR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It is anticipated that COVID19 will </a:t>
                      </a:r>
                      <a:r>
                        <a:rPr lang="tr-TR" dirty="0" err="1"/>
                        <a:t>disrupt</a:t>
                      </a:r>
                      <a:r>
                        <a:rPr lang="tr-TR" dirty="0"/>
                        <a:t> </a:t>
                      </a:r>
                      <a:r>
                        <a:rPr lang="en-US" dirty="0"/>
                        <a:t>all businesses and people's day to day lives</a:t>
                      </a:r>
                      <a:r>
                        <a:rPr lang="tr-TR" dirty="0"/>
                        <a:t>. 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5569">
                <a:tc>
                  <a:txBody>
                    <a:bodyPr/>
                    <a:lstStyle/>
                    <a:p>
                      <a:r>
                        <a:rPr lang="tr-TR" dirty="0" err="1"/>
                        <a:t>Passive</a:t>
                      </a:r>
                      <a:r>
                        <a:rPr lang="tr-TR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businesses and people's day to day lives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are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anticipated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to</a:t>
                      </a:r>
                      <a:r>
                        <a:rPr lang="tr-TR" dirty="0"/>
                        <a:t> be </a:t>
                      </a:r>
                      <a:r>
                        <a:rPr lang="tr-TR" dirty="0" err="1"/>
                        <a:t>disrupted</a:t>
                      </a:r>
                      <a:r>
                        <a:rPr lang="tr-TR" dirty="0"/>
                        <a:t>.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57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146774"/>
              </p:ext>
            </p:extLst>
          </p:nvPr>
        </p:nvGraphicFramePr>
        <p:xfrm>
          <a:off x="1043608" y="1700809"/>
          <a:ext cx="7056784" cy="359532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1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9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714">
                <a:tc>
                  <a:txBody>
                    <a:bodyPr/>
                    <a:lstStyle/>
                    <a:p>
                      <a:r>
                        <a:rPr lang="tr-TR" dirty="0"/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ASSUME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173">
                <a:tc>
                  <a:txBody>
                    <a:bodyPr/>
                    <a:lstStyle/>
                    <a:p>
                      <a:r>
                        <a:rPr lang="tr-TR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Human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Resources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department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assume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that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employees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are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highly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motivated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and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dedicated</a:t>
                      </a:r>
                      <a:r>
                        <a:rPr lang="tr-TR" baseline="0" dirty="0"/>
                        <a:t>. 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248">
                <a:tc>
                  <a:txBody>
                    <a:bodyPr/>
                    <a:lstStyle/>
                    <a:p>
                      <a:r>
                        <a:rPr lang="tr-TR" dirty="0" err="1"/>
                        <a:t>Passive</a:t>
                      </a:r>
                      <a:r>
                        <a:rPr lang="tr-TR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It is a</a:t>
                      </a:r>
                      <a:r>
                        <a:rPr lang="tr-TR" dirty="0" err="1"/>
                        <a:t>ssumed</a:t>
                      </a:r>
                      <a:r>
                        <a:rPr lang="tr-TR" dirty="0"/>
                        <a:t> </a:t>
                      </a:r>
                      <a:r>
                        <a:rPr lang="en-US" dirty="0"/>
                        <a:t>that</a:t>
                      </a:r>
                      <a:r>
                        <a:rPr lang="tr-TR" dirty="0"/>
                        <a:t> </a:t>
                      </a:r>
                      <a:r>
                        <a:rPr lang="tr-TR" baseline="0" dirty="0" err="1"/>
                        <a:t>employees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are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highly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motivated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and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dedicated</a:t>
                      </a:r>
                      <a:r>
                        <a:rPr lang="tr-TR" baseline="0" dirty="0"/>
                        <a:t>. </a:t>
                      </a:r>
                      <a:endParaRPr lang="tr-TR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  <a:p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9248">
                <a:tc>
                  <a:txBody>
                    <a:bodyPr/>
                    <a:lstStyle/>
                    <a:p>
                      <a:r>
                        <a:rPr lang="tr-TR" dirty="0" err="1"/>
                        <a:t>Passive</a:t>
                      </a:r>
                      <a:r>
                        <a:rPr lang="tr-TR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Employees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are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assumed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to</a:t>
                      </a:r>
                      <a:r>
                        <a:rPr lang="tr-TR" baseline="0" dirty="0"/>
                        <a:t> be </a:t>
                      </a:r>
                      <a:r>
                        <a:rPr lang="tr-TR" baseline="0" dirty="0" err="1"/>
                        <a:t>highly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motivated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and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dedicated</a:t>
                      </a:r>
                      <a:r>
                        <a:rPr lang="tr-TR" baseline="0" dirty="0"/>
                        <a:t>. </a:t>
                      </a:r>
                      <a:endParaRPr lang="tr-TR" dirty="0"/>
                    </a:p>
                    <a:p>
                      <a:endParaRPr lang="tr-TR" dirty="0"/>
                    </a:p>
                    <a:p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tr-TR" dirty="0"/>
              <a:t>COMPLEX PASSIVE STRUCTURES</a:t>
            </a:r>
          </a:p>
        </p:txBody>
      </p:sp>
    </p:spTree>
    <p:extLst>
      <p:ext uri="{BB962C8B-B14F-4D97-AF65-F5344CB8AC3E}">
        <p14:creationId xmlns:p14="http://schemas.microsoft.com/office/powerpoint/2010/main" val="2999154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035319"/>
              </p:ext>
            </p:extLst>
          </p:nvPr>
        </p:nvGraphicFramePr>
        <p:xfrm>
          <a:off x="1043608" y="1772816"/>
          <a:ext cx="7200800" cy="28079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56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4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7949">
                <a:tc>
                  <a:txBody>
                    <a:bodyPr/>
                    <a:lstStyle/>
                    <a:p>
                      <a:r>
                        <a:rPr lang="tr-TR" dirty="0"/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BELIEVE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8235">
                <a:tc>
                  <a:txBody>
                    <a:bodyPr/>
                    <a:lstStyle/>
                    <a:p>
                      <a:r>
                        <a:rPr lang="tr-TR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People </a:t>
                      </a:r>
                      <a:r>
                        <a:rPr lang="tr-TR" dirty="0" err="1"/>
                        <a:t>belive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that</a:t>
                      </a:r>
                      <a:r>
                        <a:rPr lang="tr-TR" dirty="0"/>
                        <a:t> he is </a:t>
                      </a:r>
                      <a:r>
                        <a:rPr lang="tr-TR" dirty="0" err="1"/>
                        <a:t>innocent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r>
                        <a:rPr lang="tr-TR"/>
                        <a:t>Passive 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It</a:t>
                      </a:r>
                      <a:r>
                        <a:rPr lang="tr-TR" dirty="0"/>
                        <a:t> is </a:t>
                      </a:r>
                      <a:r>
                        <a:rPr lang="tr-TR" dirty="0" err="1"/>
                        <a:t>believed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that</a:t>
                      </a:r>
                      <a:r>
                        <a:rPr lang="tr-TR" dirty="0"/>
                        <a:t> he is </a:t>
                      </a:r>
                      <a:r>
                        <a:rPr lang="tr-TR" dirty="0" err="1"/>
                        <a:t>innocent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r>
                        <a:rPr lang="tr-TR"/>
                        <a:t>Passive 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He is </a:t>
                      </a:r>
                      <a:r>
                        <a:rPr lang="tr-TR" dirty="0" err="1"/>
                        <a:t>believed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to</a:t>
                      </a:r>
                      <a:r>
                        <a:rPr lang="tr-TR" dirty="0"/>
                        <a:t> be </a:t>
                      </a:r>
                      <a:r>
                        <a:rPr lang="tr-TR" dirty="0" err="1"/>
                        <a:t>innocent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tr-TR" dirty="0"/>
              <a:t>COMPLEX PASSIVE STRUCTURES</a:t>
            </a:r>
          </a:p>
        </p:txBody>
      </p:sp>
    </p:spTree>
    <p:extLst>
      <p:ext uri="{BB962C8B-B14F-4D97-AF65-F5344CB8AC3E}">
        <p14:creationId xmlns:p14="http://schemas.microsoft.com/office/powerpoint/2010/main" val="188337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773224"/>
              </p:ext>
            </p:extLst>
          </p:nvPr>
        </p:nvGraphicFramePr>
        <p:xfrm>
          <a:off x="1115616" y="1772817"/>
          <a:ext cx="7056784" cy="34563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1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9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1731">
                <a:tc>
                  <a:txBody>
                    <a:bodyPr/>
                    <a:lstStyle/>
                    <a:p>
                      <a:r>
                        <a:rPr lang="tr-TR" dirty="0"/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EXPECT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731">
                <a:tc>
                  <a:txBody>
                    <a:bodyPr/>
                    <a:lstStyle/>
                    <a:p>
                      <a:r>
                        <a:rPr lang="tr-TR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Doctors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expect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that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corona</a:t>
                      </a:r>
                      <a:r>
                        <a:rPr lang="tr-TR" baseline="0" dirty="0" err="1"/>
                        <a:t>virus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deaths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will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peak</a:t>
                      </a:r>
                      <a:r>
                        <a:rPr lang="tr-TR" baseline="0" dirty="0"/>
                        <a:t> in  </a:t>
                      </a:r>
                      <a:r>
                        <a:rPr lang="tr-TR" baseline="0" dirty="0" err="1"/>
                        <a:t>two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weeks</a:t>
                      </a:r>
                      <a:r>
                        <a:rPr lang="tr-TR" baseline="0" dirty="0"/>
                        <a:t>.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460">
                <a:tc>
                  <a:txBody>
                    <a:bodyPr/>
                    <a:lstStyle/>
                    <a:p>
                      <a:r>
                        <a:rPr lang="tr-TR"/>
                        <a:t>Passive 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It</a:t>
                      </a:r>
                      <a:r>
                        <a:rPr lang="tr-TR" dirty="0"/>
                        <a:t> is </a:t>
                      </a:r>
                      <a:r>
                        <a:rPr lang="tr-TR" dirty="0" err="1"/>
                        <a:t>believed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that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corona</a:t>
                      </a:r>
                      <a:r>
                        <a:rPr lang="tr-TR" baseline="0" dirty="0" err="1"/>
                        <a:t>virus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deaths</a:t>
                      </a:r>
                      <a:r>
                        <a:rPr lang="tr-TR" baseline="0" dirty="0"/>
                        <a:t>  </a:t>
                      </a:r>
                      <a:r>
                        <a:rPr lang="tr-TR" baseline="0" dirty="0" err="1"/>
                        <a:t>will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peak</a:t>
                      </a:r>
                      <a:r>
                        <a:rPr lang="tr-TR" baseline="0" dirty="0"/>
                        <a:t> in </a:t>
                      </a:r>
                      <a:r>
                        <a:rPr lang="tr-TR" baseline="0" dirty="0" err="1"/>
                        <a:t>two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weeks</a:t>
                      </a:r>
                      <a:r>
                        <a:rPr lang="tr-TR" baseline="0" dirty="0"/>
                        <a:t>.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460">
                <a:tc>
                  <a:txBody>
                    <a:bodyPr/>
                    <a:lstStyle/>
                    <a:p>
                      <a:r>
                        <a:rPr lang="tr-TR"/>
                        <a:t>Passive 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Coronavirus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deaths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are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expected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to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peak</a:t>
                      </a:r>
                      <a:r>
                        <a:rPr lang="tr-TR" baseline="0" dirty="0"/>
                        <a:t> in </a:t>
                      </a:r>
                      <a:r>
                        <a:rPr lang="tr-TR" baseline="0" dirty="0" err="1"/>
                        <a:t>two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weeks</a:t>
                      </a:r>
                      <a:r>
                        <a:rPr lang="tr-TR" baseline="0" dirty="0"/>
                        <a:t>.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tr-TR" dirty="0"/>
              <a:t>COMPLEX PASSIVE STRUCTURES</a:t>
            </a:r>
          </a:p>
        </p:txBody>
      </p:sp>
    </p:spTree>
    <p:extLst>
      <p:ext uri="{BB962C8B-B14F-4D97-AF65-F5344CB8AC3E}">
        <p14:creationId xmlns:p14="http://schemas.microsoft.com/office/powerpoint/2010/main" val="2499599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427253"/>
              </p:ext>
            </p:extLst>
          </p:nvPr>
        </p:nvGraphicFramePr>
        <p:xfrm>
          <a:off x="827584" y="1700808"/>
          <a:ext cx="7416824" cy="33843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5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1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7014">
                <a:tc>
                  <a:txBody>
                    <a:bodyPr/>
                    <a:lstStyle/>
                    <a:p>
                      <a:r>
                        <a:rPr lang="tr-TR" dirty="0"/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PREDICT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735">
                <a:tc>
                  <a:txBody>
                    <a:bodyPr/>
                    <a:lstStyle/>
                    <a:p>
                      <a:r>
                        <a:rPr lang="tr-TR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NASA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predicts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that</a:t>
                      </a:r>
                      <a:r>
                        <a:rPr lang="tr-TR" baseline="0" dirty="0"/>
                        <a:t> </a:t>
                      </a:r>
                      <a:r>
                        <a:rPr lang="en-US" sz="1800" kern="1200" dirty="0">
                          <a:effectLst/>
                        </a:rPr>
                        <a:t>a comet </a:t>
                      </a:r>
                      <a:r>
                        <a:rPr lang="tr-TR" sz="1800" kern="1200" dirty="0" err="1">
                          <a:effectLst/>
                        </a:rPr>
                        <a:t>will</a:t>
                      </a:r>
                      <a:r>
                        <a:rPr lang="en-US" sz="1800" kern="1200" dirty="0">
                          <a:effectLst/>
                        </a:rPr>
                        <a:t> collide with one of the planets</a:t>
                      </a:r>
                      <a:r>
                        <a:rPr lang="tr-TR" sz="1800" kern="1200" baseline="0" dirty="0">
                          <a:effectLst/>
                        </a:rPr>
                        <a:t> </a:t>
                      </a:r>
                      <a:r>
                        <a:rPr lang="tr-TR" sz="1800" kern="1200" baseline="0" dirty="0" err="1">
                          <a:effectLst/>
                        </a:rPr>
                        <a:t>next</a:t>
                      </a:r>
                      <a:r>
                        <a:rPr lang="tr-TR" sz="1800" kern="1200" baseline="0" dirty="0">
                          <a:effectLst/>
                        </a:rPr>
                        <a:t> </a:t>
                      </a:r>
                      <a:r>
                        <a:rPr lang="tr-TR" sz="1800" kern="1200" baseline="0" dirty="0" err="1">
                          <a:effectLst/>
                        </a:rPr>
                        <a:t>month</a:t>
                      </a:r>
                      <a:r>
                        <a:rPr lang="tr-TR" sz="1800" kern="1200" baseline="0" dirty="0">
                          <a:effectLst/>
                        </a:rPr>
                        <a:t>.</a:t>
                      </a:r>
                      <a:endParaRPr lang="tr-TR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815">
                <a:tc>
                  <a:txBody>
                    <a:bodyPr/>
                    <a:lstStyle/>
                    <a:p>
                      <a:r>
                        <a:rPr lang="tr-TR"/>
                        <a:t>Passive 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It </a:t>
                      </a:r>
                      <a:r>
                        <a:rPr lang="tr-TR" sz="1800" kern="1200" dirty="0">
                          <a:effectLst/>
                        </a:rPr>
                        <a:t>is</a:t>
                      </a:r>
                      <a:r>
                        <a:rPr lang="en-US" sz="1800" kern="1200" dirty="0">
                          <a:effectLst/>
                        </a:rPr>
                        <a:t> predicted that a comet </a:t>
                      </a:r>
                      <a:r>
                        <a:rPr lang="tr-TR" sz="1800" kern="1200" dirty="0" err="1">
                          <a:effectLst/>
                        </a:rPr>
                        <a:t>will</a:t>
                      </a:r>
                      <a:r>
                        <a:rPr lang="tr-TR" sz="1800" kern="1200" baseline="0" dirty="0">
                          <a:effectLst/>
                        </a:rPr>
                        <a:t> </a:t>
                      </a:r>
                      <a:r>
                        <a:rPr lang="en-US" sz="1800" kern="1200" dirty="0">
                          <a:effectLst/>
                        </a:rPr>
                        <a:t>collide with one of the planets</a:t>
                      </a:r>
                      <a:r>
                        <a:rPr lang="tr-TR" sz="1800" kern="1200" dirty="0">
                          <a:effectLst/>
                        </a:rPr>
                        <a:t> </a:t>
                      </a:r>
                      <a:r>
                        <a:rPr lang="tr-TR" sz="1800" kern="1200" dirty="0" err="1">
                          <a:effectLst/>
                        </a:rPr>
                        <a:t>next</a:t>
                      </a:r>
                      <a:r>
                        <a:rPr lang="tr-TR" sz="1800" kern="1200" dirty="0">
                          <a:effectLst/>
                        </a:rPr>
                        <a:t> </a:t>
                      </a:r>
                      <a:r>
                        <a:rPr lang="tr-TR" sz="1800" kern="1200" dirty="0" err="1">
                          <a:effectLst/>
                        </a:rPr>
                        <a:t>month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815">
                <a:tc>
                  <a:txBody>
                    <a:bodyPr/>
                    <a:lstStyle/>
                    <a:p>
                      <a:r>
                        <a:rPr lang="tr-TR" dirty="0" err="1"/>
                        <a:t>Passive</a:t>
                      </a:r>
                      <a:r>
                        <a:rPr lang="tr-TR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comet</a:t>
                      </a:r>
                      <a:r>
                        <a:rPr lang="tr-TR" baseline="0" dirty="0"/>
                        <a:t> is </a:t>
                      </a:r>
                      <a:r>
                        <a:rPr lang="tr-TR" baseline="0" dirty="0" err="1"/>
                        <a:t>predicted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to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collide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with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one</a:t>
                      </a:r>
                      <a:r>
                        <a:rPr lang="tr-TR" baseline="0" dirty="0"/>
                        <a:t> of </a:t>
                      </a:r>
                      <a:r>
                        <a:rPr lang="tr-TR" baseline="0" dirty="0" err="1"/>
                        <a:t>the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planets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next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month</a:t>
                      </a:r>
                      <a:r>
                        <a:rPr lang="tr-TR" baseline="0" dirty="0"/>
                        <a:t>.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tr-TR" dirty="0"/>
              <a:t>COMPLEX PASSIVE STRUCTURES</a:t>
            </a:r>
          </a:p>
        </p:txBody>
      </p:sp>
    </p:spTree>
    <p:extLst>
      <p:ext uri="{BB962C8B-B14F-4D97-AF65-F5344CB8AC3E}">
        <p14:creationId xmlns:p14="http://schemas.microsoft.com/office/powerpoint/2010/main" val="240818493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</TotalTime>
  <Words>695</Words>
  <Application>Microsoft Office PowerPoint</Application>
  <PresentationFormat>Ekran Gösterisi (4:3)</PresentationFormat>
  <Paragraphs>140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Arial</vt:lpstr>
      <vt:lpstr>Calibri</vt:lpstr>
      <vt:lpstr>Ofis Teması</vt:lpstr>
      <vt:lpstr>PowerPoint Sunusu</vt:lpstr>
      <vt:lpstr>Passive Voice COMPLEX STRUCTURES </vt:lpstr>
      <vt:lpstr>COMPLEX PASSIVE STRUCTURES</vt:lpstr>
      <vt:lpstr>COMPLEX PASSIVE STRUCTURES</vt:lpstr>
      <vt:lpstr>COMPLEX PASSIVE STRUCTURES</vt:lpstr>
      <vt:lpstr>COMPLEX PASSIVE STRUCTURES</vt:lpstr>
      <vt:lpstr>COMPLEX PASSIVE STRUCTURES</vt:lpstr>
      <vt:lpstr>COMPLEX PASSIVE STRUCTURES</vt:lpstr>
      <vt:lpstr>COMPLEX PASSIVE STRUCTURES</vt:lpstr>
      <vt:lpstr>COMPLEX PASSIVE STRUCTURES</vt:lpstr>
      <vt:lpstr>COMPLEX PASSIVE STRUCTURES</vt:lpstr>
      <vt:lpstr>PowerPoint Sunusu</vt:lpstr>
      <vt:lpstr>Rewrite the sentences in Passive Voice</vt:lpstr>
      <vt:lpstr>Rewrite the sentences in Passive Voice</vt:lpstr>
      <vt:lpstr>Rewrite the sentences in passive voice</vt:lpstr>
      <vt:lpstr>Complete the sentences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Infinitives</dc:title>
  <dc:creator>acer</dc:creator>
  <cp:lastModifiedBy>Alev Aydogan Baykan</cp:lastModifiedBy>
  <cp:revision>108</cp:revision>
  <dcterms:created xsi:type="dcterms:W3CDTF">2020-03-26T18:44:27Z</dcterms:created>
  <dcterms:modified xsi:type="dcterms:W3CDTF">2020-04-01T18:12:09Z</dcterms:modified>
</cp:coreProperties>
</file>