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94" r:id="rId4"/>
    <p:sldId id="295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v Aydogan Baykan" initials="AAB" lastIdx="2" clrIdx="0">
    <p:extLst>
      <p:ext uri="{19B8F6BF-5375-455C-9EA6-DF929625EA0E}">
        <p15:presenceInfo xmlns:p15="http://schemas.microsoft.com/office/powerpoint/2012/main" userId="f0b608367cb8879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FECB4D8-DB02-4DC6-A0A2-4F2EBAE1DC90}" styleName="Orta Stil 1 - Vurgu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Orta Stil 1 - Vurgu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Orta Stil 1 - Vurgu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Açık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82" autoAdjust="0"/>
    <p:restoredTop sz="94660"/>
  </p:normalViewPr>
  <p:slideViewPr>
    <p:cSldViewPr>
      <p:cViewPr varScale="1">
        <p:scale>
          <a:sx n="114" d="100"/>
          <a:sy n="114" d="100"/>
        </p:scale>
        <p:origin x="194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yas baykan" userId="7d3fd751f56b9cc4" providerId="LiveId" clId="{AC020075-F5B3-4B65-ACF3-665E09F5922D}"/>
    <pc:docChg chg="undo custSel modSld">
      <pc:chgData name="ilyas baykan" userId="7d3fd751f56b9cc4" providerId="LiveId" clId="{AC020075-F5B3-4B65-ACF3-665E09F5922D}" dt="2020-04-02T12:52:38.457" v="4" actId="1076"/>
      <pc:docMkLst>
        <pc:docMk/>
      </pc:docMkLst>
      <pc:sldChg chg="modSp">
        <pc:chgData name="ilyas baykan" userId="7d3fd751f56b9cc4" providerId="LiveId" clId="{AC020075-F5B3-4B65-ACF3-665E09F5922D}" dt="2020-04-02T12:52:25.397" v="1" actId="27636"/>
        <pc:sldMkLst>
          <pc:docMk/>
          <pc:sldMk cId="2299238940" sldId="294"/>
        </pc:sldMkLst>
        <pc:spChg chg="mod">
          <ac:chgData name="ilyas baykan" userId="7d3fd751f56b9cc4" providerId="LiveId" clId="{AC020075-F5B3-4B65-ACF3-665E09F5922D}" dt="2020-04-02T12:52:25.397" v="1" actId="27636"/>
          <ac:spMkLst>
            <pc:docMk/>
            <pc:sldMk cId="2299238940" sldId="294"/>
            <ac:spMk id="2" creationId="{5E60F701-6CBF-46CA-B7A6-5D4E0CC04E8A}"/>
          </ac:spMkLst>
        </pc:spChg>
      </pc:sldChg>
      <pc:sldChg chg="modSp">
        <pc:chgData name="ilyas baykan" userId="7d3fd751f56b9cc4" providerId="LiveId" clId="{AC020075-F5B3-4B65-ACF3-665E09F5922D}" dt="2020-04-02T12:52:32.532" v="2" actId="1076"/>
        <pc:sldMkLst>
          <pc:docMk/>
          <pc:sldMk cId="1014578194" sldId="296"/>
        </pc:sldMkLst>
        <pc:spChg chg="mod">
          <ac:chgData name="ilyas baykan" userId="7d3fd751f56b9cc4" providerId="LiveId" clId="{AC020075-F5B3-4B65-ACF3-665E09F5922D}" dt="2020-04-02T12:52:32.532" v="2" actId="1076"/>
          <ac:spMkLst>
            <pc:docMk/>
            <pc:sldMk cId="1014578194" sldId="296"/>
            <ac:spMk id="2" creationId="{5D394E28-D332-4782-93A4-3F46F1B75E31}"/>
          </ac:spMkLst>
        </pc:spChg>
      </pc:sldChg>
      <pc:sldChg chg="modSp">
        <pc:chgData name="ilyas baykan" userId="7d3fd751f56b9cc4" providerId="LiveId" clId="{AC020075-F5B3-4B65-ACF3-665E09F5922D}" dt="2020-04-02T12:52:38.457" v="4" actId="1076"/>
        <pc:sldMkLst>
          <pc:docMk/>
          <pc:sldMk cId="326549593" sldId="297"/>
        </pc:sldMkLst>
        <pc:spChg chg="mod">
          <ac:chgData name="ilyas baykan" userId="7d3fd751f56b9cc4" providerId="LiveId" clId="{AC020075-F5B3-4B65-ACF3-665E09F5922D}" dt="2020-04-02T12:52:38.457" v="4" actId="1076"/>
          <ac:spMkLst>
            <pc:docMk/>
            <pc:sldMk cId="326549593" sldId="297"/>
            <ac:spMk id="3" creationId="{B5CA0AEE-EEA8-46AE-A69F-1C805DA41B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4037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3195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26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0230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548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085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988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55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786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50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54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A4DC8-00D0-4790-9131-FA2936810480}" type="datetimeFigureOut">
              <a:rPr lang="tr-TR" smtClean="0"/>
              <a:t>2.4.2020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DF5B8-342C-4BBE-A18E-E7832EC550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8558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9423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240D3A-5CF8-44DE-AB0B-E72C961FAAFD}"/>
              </a:ext>
            </a:extLst>
          </p:cNvPr>
          <p:cNvSpPr txBox="1">
            <a:spLocks/>
          </p:cNvSpPr>
          <p:nvPr/>
        </p:nvSpPr>
        <p:spPr>
          <a:xfrm>
            <a:off x="390364" y="260648"/>
            <a:ext cx="8363272" cy="97964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/>
              <a:t>Structure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A672C38-3A28-483E-B5B4-AFE8A7A8038E}"/>
              </a:ext>
            </a:extLst>
          </p:cNvPr>
          <p:cNvSpPr txBox="1">
            <a:spLocks/>
          </p:cNvSpPr>
          <p:nvPr/>
        </p:nvSpPr>
        <p:spPr>
          <a:xfrm>
            <a:off x="287524" y="1484784"/>
            <a:ext cx="8568952" cy="4176464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b="1" dirty="0"/>
              <a:t>  IF CLAUSE		                                  MAIN CLAUSE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/>
              <a:t>  </a:t>
            </a:r>
            <a:r>
              <a:rPr lang="tr-TR" b="1" dirty="0" err="1"/>
              <a:t>If</a:t>
            </a:r>
            <a:r>
              <a:rPr lang="tr-TR" b="1" dirty="0"/>
              <a:t> + </a:t>
            </a:r>
            <a:r>
              <a:rPr lang="tr-TR" b="1" dirty="0" err="1">
                <a:solidFill>
                  <a:srgbClr val="FF0000"/>
                </a:solidFill>
              </a:rPr>
              <a:t>Past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perfect</a:t>
            </a:r>
            <a:r>
              <a:rPr lang="tr-TR" b="1" dirty="0">
                <a:solidFill>
                  <a:srgbClr val="FF0000"/>
                </a:solidFill>
              </a:rPr>
              <a:t>                             </a:t>
            </a:r>
            <a:r>
              <a:rPr lang="tr-TR" b="1" dirty="0" err="1">
                <a:solidFill>
                  <a:srgbClr val="FF0000"/>
                </a:solidFill>
              </a:rPr>
              <a:t>would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have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/>
              <a:t>+</a:t>
            </a:r>
            <a:r>
              <a:rPr lang="tr-TR" b="1" dirty="0" err="1"/>
              <a:t>past</a:t>
            </a:r>
            <a:r>
              <a:rPr lang="tr-TR" b="1" dirty="0"/>
              <a:t> </a:t>
            </a:r>
            <a:r>
              <a:rPr lang="tr-TR" b="1" dirty="0" err="1"/>
              <a:t>participle</a:t>
            </a:r>
            <a:endParaRPr lang="tr-TR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/>
              <a:t>		                                   </a:t>
            </a:r>
            <a:r>
              <a:rPr lang="tr-TR" b="1" dirty="0" err="1">
                <a:solidFill>
                  <a:srgbClr val="FF0000"/>
                </a:solidFill>
              </a:rPr>
              <a:t>could</a:t>
            </a:r>
            <a:endParaRPr lang="tr-TR" b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FF0000"/>
                </a:solidFill>
              </a:rPr>
              <a:t>		                                   </a:t>
            </a:r>
            <a:r>
              <a:rPr lang="tr-TR" b="1" dirty="0" err="1">
                <a:solidFill>
                  <a:srgbClr val="FF0000"/>
                </a:solidFill>
              </a:rPr>
              <a:t>might</a:t>
            </a:r>
            <a:endParaRPr lang="tr-TR" b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FF0000"/>
                </a:solidFill>
                <a:latin typeface="Calibri"/>
              </a:rPr>
              <a:t>●</a:t>
            </a:r>
            <a:r>
              <a:rPr lang="tr-TR" b="1" dirty="0" err="1"/>
              <a:t>If</a:t>
            </a:r>
            <a:r>
              <a:rPr lang="tr-TR" b="1" dirty="0"/>
              <a:t> </a:t>
            </a:r>
            <a:r>
              <a:rPr lang="tr-TR" b="1" dirty="0" err="1"/>
              <a:t>she</a:t>
            </a:r>
            <a:r>
              <a:rPr lang="tr-TR" b="1" dirty="0"/>
              <a:t> had  </a:t>
            </a:r>
            <a:r>
              <a:rPr lang="tr-TR" b="1" dirty="0" err="1"/>
              <a:t>driven</a:t>
            </a:r>
            <a:r>
              <a:rPr lang="tr-TR" b="1" dirty="0"/>
              <a:t> </a:t>
            </a:r>
            <a:r>
              <a:rPr lang="tr-TR" b="1" dirty="0" err="1"/>
              <a:t>carefully</a:t>
            </a:r>
            <a:r>
              <a:rPr lang="tr-TR" b="1" dirty="0"/>
              <a:t> ,</a:t>
            </a:r>
            <a:r>
              <a:rPr lang="tr-TR" b="1" dirty="0" err="1"/>
              <a:t>she</a:t>
            </a:r>
            <a:r>
              <a:rPr lang="tr-TR" b="1" dirty="0"/>
              <a:t> </a:t>
            </a:r>
            <a:r>
              <a:rPr lang="tr-TR" b="1" dirty="0" err="1"/>
              <a:t>wouldn</a:t>
            </a:r>
            <a:r>
              <a:rPr lang="tr-TR" sz="2800" dirty="0" err="1">
                <a:solidFill>
                  <a:prstClr val="black"/>
                </a:solidFill>
                <a:latin typeface="Calibri"/>
                <a:ea typeface="Calibri"/>
                <a:cs typeface="Times New Roman"/>
              </a:rPr>
              <a:t>’</a:t>
            </a:r>
            <a:r>
              <a:rPr lang="tr-TR" b="1" dirty="0" err="1"/>
              <a:t>t</a:t>
            </a:r>
            <a:r>
              <a:rPr lang="tr-TR" b="1" dirty="0"/>
              <a:t> </a:t>
            </a:r>
            <a:r>
              <a:rPr lang="tr-TR" b="1" dirty="0" err="1"/>
              <a:t>have</a:t>
            </a:r>
            <a:r>
              <a:rPr lang="tr-TR" b="1" dirty="0"/>
              <a:t> had an </a:t>
            </a:r>
            <a:r>
              <a:rPr lang="tr-TR" b="1" dirty="0" err="1"/>
              <a:t>accident</a:t>
            </a:r>
            <a:r>
              <a:rPr lang="tr-TR" b="1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/>
              <a:t>(</a:t>
            </a:r>
            <a:r>
              <a:rPr lang="tr-TR" b="1" dirty="0">
                <a:solidFill>
                  <a:srgbClr val="FF0000"/>
                </a:solidFill>
              </a:rPr>
              <a:t> But </a:t>
            </a:r>
            <a:r>
              <a:rPr lang="tr-TR" b="1" dirty="0" err="1">
                <a:solidFill>
                  <a:srgbClr val="FF0000"/>
                </a:solidFill>
              </a:rPr>
              <a:t>she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didn</a:t>
            </a:r>
            <a:r>
              <a:rPr lang="tr-TR" sz="2800" dirty="0" err="1">
                <a:solidFill>
                  <a:srgbClr val="FF0000"/>
                </a:solidFill>
                <a:latin typeface="Calibri"/>
                <a:ea typeface="Calibri"/>
                <a:cs typeface="Times New Roman"/>
              </a:rPr>
              <a:t>’</a:t>
            </a:r>
            <a:r>
              <a:rPr lang="tr-TR" b="1" dirty="0" err="1">
                <a:solidFill>
                  <a:srgbClr val="FF0000"/>
                </a:solidFill>
              </a:rPr>
              <a:t>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drive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carefully</a:t>
            </a:r>
            <a:r>
              <a:rPr lang="tr-TR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FF0000"/>
                </a:solidFill>
                <a:latin typeface="Calibri"/>
              </a:rPr>
              <a:t>●</a:t>
            </a:r>
            <a:r>
              <a:rPr lang="tr-TR" b="1" dirty="0" err="1"/>
              <a:t>If</a:t>
            </a:r>
            <a:r>
              <a:rPr lang="tr-TR" b="1" dirty="0"/>
              <a:t> I </a:t>
            </a:r>
            <a:r>
              <a:rPr lang="tr-TR" b="1" dirty="0" err="1"/>
              <a:t>hadn</a:t>
            </a:r>
            <a:r>
              <a:rPr lang="tr-TR" sz="2800" dirty="0" err="1">
                <a:latin typeface="Calibri"/>
                <a:ea typeface="Calibri"/>
                <a:cs typeface="Times New Roman"/>
              </a:rPr>
              <a:t>’</a:t>
            </a:r>
            <a:r>
              <a:rPr lang="tr-TR" b="1" dirty="0" err="1"/>
              <a:t>t</a:t>
            </a:r>
            <a:r>
              <a:rPr lang="tr-TR" b="1" dirty="0"/>
              <a:t> </a:t>
            </a:r>
            <a:r>
              <a:rPr lang="tr-TR" b="1" dirty="0" err="1"/>
              <a:t>forgotten</a:t>
            </a:r>
            <a:r>
              <a:rPr lang="tr-TR" b="1" dirty="0"/>
              <a:t> </a:t>
            </a:r>
            <a:r>
              <a:rPr lang="tr-TR" b="1" dirty="0" err="1"/>
              <a:t>my</a:t>
            </a:r>
            <a:r>
              <a:rPr lang="tr-TR" b="1" dirty="0"/>
              <a:t> </a:t>
            </a:r>
            <a:r>
              <a:rPr lang="tr-TR" b="1" dirty="0" err="1"/>
              <a:t>umbrella</a:t>
            </a:r>
            <a:r>
              <a:rPr lang="tr-TR" b="1" dirty="0"/>
              <a:t> ,I </a:t>
            </a:r>
            <a:r>
              <a:rPr lang="tr-TR" b="1" dirty="0" err="1"/>
              <a:t>wouldn</a:t>
            </a:r>
            <a:r>
              <a:rPr lang="tr-TR" sz="2800" dirty="0" err="1">
                <a:latin typeface="Calibri"/>
                <a:ea typeface="Calibri"/>
                <a:cs typeface="Times New Roman"/>
              </a:rPr>
              <a:t>’</a:t>
            </a:r>
            <a:r>
              <a:rPr lang="tr-TR" b="1" dirty="0" err="1"/>
              <a:t>t</a:t>
            </a:r>
            <a:r>
              <a:rPr lang="tr-TR" b="1" dirty="0"/>
              <a:t> </a:t>
            </a:r>
            <a:r>
              <a:rPr lang="tr-TR" b="1" dirty="0" err="1"/>
              <a:t>have</a:t>
            </a:r>
            <a:r>
              <a:rPr lang="tr-TR" b="1" dirty="0"/>
              <a:t> </a:t>
            </a:r>
            <a:r>
              <a:rPr lang="tr-TR" b="1" dirty="0" err="1"/>
              <a:t>got</a:t>
            </a:r>
            <a:r>
              <a:rPr lang="tr-TR" b="1" dirty="0"/>
              <a:t> </a:t>
            </a:r>
            <a:r>
              <a:rPr lang="tr-TR" b="1" dirty="0" err="1"/>
              <a:t>wet</a:t>
            </a:r>
            <a:r>
              <a:rPr lang="tr-TR" b="1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FF0000"/>
                </a:solidFill>
              </a:rPr>
              <a:t>(But I </a:t>
            </a:r>
            <a:r>
              <a:rPr lang="tr-TR" b="1" dirty="0" err="1">
                <a:solidFill>
                  <a:srgbClr val="FF0000"/>
                </a:solidFill>
              </a:rPr>
              <a:t>forgot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my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umbrella</a:t>
            </a:r>
            <a:r>
              <a:rPr lang="tr-TR" b="1" dirty="0">
                <a:solidFill>
                  <a:srgbClr val="FF0000"/>
                </a:solidFill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FF0000"/>
                </a:solidFill>
                <a:latin typeface="Calibri"/>
              </a:rPr>
              <a:t>●</a:t>
            </a:r>
            <a:r>
              <a:rPr lang="tr-TR" b="1" dirty="0" err="1"/>
              <a:t>If</a:t>
            </a:r>
            <a:r>
              <a:rPr lang="tr-TR" b="1" dirty="0"/>
              <a:t> I </a:t>
            </a:r>
            <a:r>
              <a:rPr lang="tr-TR" b="1" dirty="0" err="1"/>
              <a:t>she</a:t>
            </a:r>
            <a:r>
              <a:rPr lang="tr-TR" b="1" dirty="0"/>
              <a:t> had </a:t>
            </a:r>
            <a:r>
              <a:rPr lang="tr-TR" b="1" dirty="0" err="1"/>
              <a:t>installed</a:t>
            </a:r>
            <a:r>
              <a:rPr lang="tr-TR" b="1" dirty="0"/>
              <a:t> an </a:t>
            </a:r>
            <a:r>
              <a:rPr lang="tr-TR" b="1" dirty="0" err="1"/>
              <a:t>antivirus</a:t>
            </a:r>
            <a:r>
              <a:rPr lang="tr-TR" b="1" dirty="0"/>
              <a:t> program on her laptop, her laptop  </a:t>
            </a:r>
            <a:r>
              <a:rPr lang="tr-TR" b="1" dirty="0" err="1"/>
              <a:t>might</a:t>
            </a:r>
            <a:r>
              <a:rPr lang="tr-TR" b="1" dirty="0"/>
              <a:t> not </a:t>
            </a:r>
            <a:r>
              <a:rPr lang="tr-TR" b="1" dirty="0" err="1"/>
              <a:t>have</a:t>
            </a:r>
            <a:r>
              <a:rPr lang="tr-TR" b="1" dirty="0"/>
              <a:t> </a:t>
            </a:r>
            <a:r>
              <a:rPr lang="tr-TR" b="1" dirty="0" err="1"/>
              <a:t>broken</a:t>
            </a:r>
            <a:r>
              <a:rPr lang="tr-TR" b="1" dirty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b="1" dirty="0">
                <a:solidFill>
                  <a:srgbClr val="FF0000"/>
                </a:solidFill>
              </a:rPr>
              <a:t>(But </a:t>
            </a:r>
            <a:r>
              <a:rPr lang="tr-TR" b="1" dirty="0" err="1">
                <a:solidFill>
                  <a:srgbClr val="FF0000"/>
                </a:solidFill>
              </a:rPr>
              <a:t>she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did</a:t>
            </a:r>
            <a:r>
              <a:rPr lang="tr-TR" b="1" dirty="0">
                <a:solidFill>
                  <a:srgbClr val="FF0000"/>
                </a:solidFill>
              </a:rPr>
              <a:t> not)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36198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6D7332-E6FB-4B8A-BDBD-8E90F95B8E97}"/>
              </a:ext>
            </a:extLst>
          </p:cNvPr>
          <p:cNvSpPr txBox="1">
            <a:spLocks/>
          </p:cNvSpPr>
          <p:nvPr/>
        </p:nvSpPr>
        <p:spPr>
          <a:xfrm>
            <a:off x="395536" y="368660"/>
            <a:ext cx="8219256" cy="133214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dirty="0" err="1">
                <a:latin typeface="+mn-lt"/>
              </a:rPr>
              <a:t>We</a:t>
            </a:r>
            <a:r>
              <a:rPr lang="tr-TR" sz="3600" dirty="0">
                <a:latin typeface="+mn-lt"/>
              </a:rPr>
              <a:t> can </a:t>
            </a:r>
            <a:r>
              <a:rPr lang="tr-TR" sz="3600" dirty="0" err="1">
                <a:latin typeface="+mn-lt"/>
              </a:rPr>
              <a:t>also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use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the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modal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verbs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solidFill>
                  <a:srgbClr val="FF0000"/>
                </a:solidFill>
                <a:latin typeface="+mn-lt"/>
              </a:rPr>
              <a:t>might</a:t>
            </a:r>
            <a:r>
              <a:rPr lang="tr-TR" sz="3600" dirty="0">
                <a:solidFill>
                  <a:srgbClr val="FF0000"/>
                </a:solidFill>
                <a:latin typeface="+mn-lt"/>
              </a:rPr>
              <a:t> 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and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solidFill>
                  <a:srgbClr val="FF0000"/>
                </a:solidFill>
                <a:latin typeface="+mn-lt"/>
              </a:rPr>
              <a:t>could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instead</a:t>
            </a:r>
            <a:r>
              <a:rPr lang="tr-TR" sz="3600" dirty="0">
                <a:latin typeface="+mn-lt"/>
              </a:rPr>
              <a:t> of </a:t>
            </a:r>
            <a:r>
              <a:rPr lang="tr-TR" sz="3600" dirty="0" err="1">
                <a:latin typeface="+mn-lt"/>
              </a:rPr>
              <a:t>would</a:t>
            </a:r>
            <a:r>
              <a:rPr lang="tr-TR" sz="3600" dirty="0">
                <a:latin typeface="+mn-lt"/>
              </a:rPr>
              <a:t> in </a:t>
            </a:r>
            <a:r>
              <a:rPr lang="tr-TR" sz="3600" dirty="0" err="1">
                <a:latin typeface="+mn-lt"/>
              </a:rPr>
              <a:t>the</a:t>
            </a:r>
            <a:r>
              <a:rPr lang="tr-TR" sz="3600" dirty="0">
                <a:latin typeface="+mn-lt"/>
              </a:rPr>
              <a:t> main </a:t>
            </a:r>
            <a:r>
              <a:rPr lang="tr-TR" sz="3600" dirty="0" err="1">
                <a:latin typeface="+mn-lt"/>
              </a:rPr>
              <a:t>clause</a:t>
            </a:r>
            <a:endParaRPr lang="tr-TR" sz="3600" dirty="0">
              <a:latin typeface="+mn-lt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61AD8BA-DCEF-4E56-ADC0-10E4A2D48A34}"/>
              </a:ext>
            </a:extLst>
          </p:cNvPr>
          <p:cNvSpPr txBox="1">
            <a:spLocks/>
          </p:cNvSpPr>
          <p:nvPr/>
        </p:nvSpPr>
        <p:spPr>
          <a:xfrm>
            <a:off x="467544" y="1916832"/>
            <a:ext cx="8352928" cy="352839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weather</a:t>
            </a:r>
            <a:r>
              <a:rPr lang="tr-TR" dirty="0"/>
              <a:t> had </a:t>
            </a:r>
            <a:r>
              <a:rPr lang="tr-TR" dirty="0" err="1"/>
              <a:t>been</a:t>
            </a:r>
            <a:r>
              <a:rPr lang="tr-TR" dirty="0"/>
              <a:t> </a:t>
            </a:r>
            <a:r>
              <a:rPr lang="tr-TR" dirty="0" err="1"/>
              <a:t>worse,they</a:t>
            </a:r>
            <a:r>
              <a:rPr lang="tr-TR" dirty="0"/>
              <a:t> </a:t>
            </a:r>
            <a:r>
              <a:rPr lang="tr-TR" dirty="0" err="1"/>
              <a:t>might</a:t>
            </a:r>
            <a:r>
              <a:rPr lang="tr-TR" dirty="0"/>
              <a:t> not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dirty="0" err="1"/>
              <a:t>reached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top of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mountain</a:t>
            </a:r>
            <a:r>
              <a:rPr lang="tr-TR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/>
              <a:t>   (</a:t>
            </a:r>
            <a:r>
              <a:rPr lang="tr-TR" dirty="0" err="1"/>
              <a:t>possibility</a:t>
            </a:r>
            <a:r>
              <a:rPr lang="tr-TR" dirty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>
                <a:latin typeface="Calibri"/>
              </a:rPr>
              <a:t>●</a:t>
            </a:r>
            <a:r>
              <a:rPr lang="tr-TR" dirty="0"/>
              <a:t>I </a:t>
            </a:r>
            <a:r>
              <a:rPr lang="tr-TR" dirty="0" err="1"/>
              <a:t>could</a:t>
            </a:r>
            <a:r>
              <a:rPr lang="tr-TR" dirty="0"/>
              <a:t> </a:t>
            </a:r>
            <a:r>
              <a:rPr lang="tr-TR" dirty="0" err="1"/>
              <a:t>have</a:t>
            </a:r>
            <a:r>
              <a:rPr lang="tr-TR" dirty="0"/>
              <a:t> </a:t>
            </a:r>
            <a:r>
              <a:rPr lang="tr-TR" sz="2800" dirty="0" err="1"/>
              <a:t>repaired</a:t>
            </a:r>
            <a:r>
              <a:rPr lang="tr-TR" sz="2800" dirty="0"/>
              <a:t> </a:t>
            </a:r>
            <a:r>
              <a:rPr lang="tr-TR" sz="2800" dirty="0" err="1"/>
              <a:t>the</a:t>
            </a:r>
            <a:r>
              <a:rPr lang="tr-TR" sz="2800" dirty="0"/>
              <a:t> car </a:t>
            </a:r>
            <a:r>
              <a:rPr lang="tr-TR" sz="2800" dirty="0" err="1"/>
              <a:t>if</a:t>
            </a:r>
            <a:r>
              <a:rPr lang="tr-TR" sz="2800" dirty="0"/>
              <a:t> </a:t>
            </a:r>
            <a:r>
              <a:rPr lang="tr-TR" sz="2800" dirty="0" err="1"/>
              <a:t>I</a:t>
            </a:r>
            <a:r>
              <a:rPr lang="tr-TR" sz="2800" dirty="0" err="1">
                <a:ea typeface="Calibri"/>
                <a:cs typeface="Times New Roman"/>
              </a:rPr>
              <a:t>’d</a:t>
            </a:r>
            <a:r>
              <a:rPr lang="tr-TR" sz="2800" dirty="0">
                <a:ea typeface="Calibri"/>
                <a:cs typeface="Times New Roman"/>
              </a:rPr>
              <a:t> had </a:t>
            </a:r>
            <a:r>
              <a:rPr lang="tr-TR" sz="2800" dirty="0" err="1">
                <a:ea typeface="Calibri"/>
                <a:cs typeface="Times New Roman"/>
              </a:rPr>
              <a:t>the</a:t>
            </a:r>
            <a:r>
              <a:rPr lang="tr-TR" sz="2800" dirty="0">
                <a:ea typeface="Calibri"/>
                <a:cs typeface="Times New Roman"/>
              </a:rPr>
              <a:t> </a:t>
            </a:r>
            <a:r>
              <a:rPr lang="tr-TR" sz="2800" dirty="0" err="1">
                <a:ea typeface="Calibri"/>
                <a:cs typeface="Times New Roman"/>
              </a:rPr>
              <a:t>right</a:t>
            </a:r>
            <a:r>
              <a:rPr lang="tr-TR" sz="2800" dirty="0">
                <a:ea typeface="Calibri"/>
                <a:cs typeface="Times New Roman"/>
              </a:rPr>
              <a:t>  </a:t>
            </a:r>
            <a:r>
              <a:rPr lang="tr-TR" sz="2800" dirty="0" err="1">
                <a:ea typeface="Calibri"/>
                <a:cs typeface="Times New Roman"/>
              </a:rPr>
              <a:t>tools</a:t>
            </a:r>
            <a:r>
              <a:rPr lang="tr-TR" sz="2800" dirty="0">
                <a:ea typeface="Calibri"/>
                <a:cs typeface="Times New Roman"/>
              </a:rPr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6305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25242D-AAE7-4655-BE75-3CF5FBD52864}"/>
              </a:ext>
            </a:extLst>
          </p:cNvPr>
          <p:cNvSpPr txBox="1">
            <a:spLocks/>
          </p:cNvSpPr>
          <p:nvPr/>
        </p:nvSpPr>
        <p:spPr>
          <a:xfrm>
            <a:off x="523774" y="627575"/>
            <a:ext cx="2664296" cy="208823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/>
              <a:t>NOW IT IS YOUR TURN</a:t>
            </a:r>
            <a:br>
              <a:rPr lang="tr-TR" dirty="0"/>
            </a:br>
            <a:endParaRPr lang="tr-TR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CBBF038-002E-4291-8BD0-6C4CFD6C88BA}"/>
              </a:ext>
            </a:extLst>
          </p:cNvPr>
          <p:cNvSpPr txBox="1">
            <a:spLocks/>
          </p:cNvSpPr>
          <p:nvPr/>
        </p:nvSpPr>
        <p:spPr>
          <a:xfrm>
            <a:off x="757173" y="3717032"/>
            <a:ext cx="2448272" cy="115212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2000" b="1" dirty="0"/>
              <a:t>FIND THE CORRECT CONDITIONAL IN THE NEXT PAGE</a:t>
            </a:r>
          </a:p>
        </p:txBody>
      </p:sp>
      <p:pic>
        <p:nvPicPr>
          <p:cNvPr id="4" name="Resim Yer Tutucusu 5">
            <a:extLst>
              <a:ext uri="{FF2B5EF4-FFF2-40B4-BE49-F238E27FC236}">
                <a16:creationId xmlns:a16="http://schemas.microsoft.com/office/drawing/2014/main" id="{67FA17AB-ACFA-46C2-B50D-D932D7E18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12" r="19012"/>
          <a:stretch>
            <a:fillRect/>
          </a:stretch>
        </p:blipFill>
        <p:spPr>
          <a:xfrm rot="420000">
            <a:off x="3642252" y="887412"/>
            <a:ext cx="4617720" cy="393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740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5B5704A-D545-4228-A704-A490C8E06FF6}"/>
              </a:ext>
            </a:extLst>
          </p:cNvPr>
          <p:cNvSpPr txBox="1">
            <a:spLocks/>
          </p:cNvSpPr>
          <p:nvPr/>
        </p:nvSpPr>
        <p:spPr>
          <a:xfrm>
            <a:off x="323528" y="364772"/>
            <a:ext cx="8424936" cy="9361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/>
              <a:t>Conditionals</a:t>
            </a:r>
            <a:r>
              <a:rPr lang="tr-TR" dirty="0"/>
              <a:t> </a:t>
            </a:r>
            <a:r>
              <a:rPr lang="tr-TR" dirty="0" err="1"/>
              <a:t>Type</a:t>
            </a:r>
            <a:r>
              <a:rPr lang="tr-TR" dirty="0"/>
              <a:t> 2 &amp;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342B076-C01C-4B28-A2AB-8C1ABB481EC5}"/>
              </a:ext>
            </a:extLst>
          </p:cNvPr>
          <p:cNvSpPr txBox="1">
            <a:spLocks/>
          </p:cNvSpPr>
          <p:nvPr/>
        </p:nvSpPr>
        <p:spPr>
          <a:xfrm>
            <a:off x="457200" y="1268760"/>
            <a:ext cx="8363272" cy="414434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/>
              <a:t>1.If </a:t>
            </a:r>
            <a:r>
              <a:rPr lang="tr-TR" dirty="0" err="1"/>
              <a:t>she</a:t>
            </a:r>
            <a:r>
              <a:rPr lang="tr-TR" dirty="0"/>
              <a:t>…………………. (break)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window,she</a:t>
            </a:r>
            <a:r>
              <a:rPr lang="tr-TR" dirty="0"/>
              <a:t> </a:t>
            </a:r>
            <a:r>
              <a:rPr lang="tr-TR" dirty="0" err="1"/>
              <a:t>wouldn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’</a:t>
            </a:r>
            <a:r>
              <a:rPr lang="tr-TR" dirty="0"/>
              <a:t>t </a:t>
            </a:r>
            <a:r>
              <a:rPr lang="tr-TR" dirty="0" err="1"/>
              <a:t>have</a:t>
            </a:r>
            <a:r>
              <a:rPr lang="tr-TR" dirty="0"/>
              <a:t> had </a:t>
            </a:r>
            <a:r>
              <a:rPr lang="tr-TR" dirty="0" err="1"/>
              <a:t>to</a:t>
            </a:r>
            <a:r>
              <a:rPr lang="tr-TR" dirty="0"/>
              <a:t> pay </a:t>
            </a:r>
            <a:r>
              <a:rPr lang="tr-TR" dirty="0" err="1"/>
              <a:t>for</a:t>
            </a:r>
            <a:r>
              <a:rPr lang="tr-TR" dirty="0"/>
              <a:t> 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/>
              <a:t>2.They …………………… (not/</a:t>
            </a:r>
            <a:r>
              <a:rPr lang="tr-TR" dirty="0" err="1"/>
              <a:t>see</a:t>
            </a:r>
            <a:r>
              <a:rPr lang="tr-TR" dirty="0"/>
              <a:t>)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Queen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they</a:t>
            </a:r>
            <a:r>
              <a:rPr lang="tr-TR" dirty="0"/>
              <a:t> </a:t>
            </a:r>
            <a:r>
              <a:rPr lang="tr-TR" dirty="0" err="1"/>
              <a:t>hadn</a:t>
            </a:r>
            <a:r>
              <a:rPr lang="en-US" sz="2800" dirty="0">
                <a:latin typeface="Calibri"/>
                <a:ea typeface="Calibri"/>
                <a:cs typeface="Times New Roman"/>
              </a:rPr>
              <a:t> ’</a:t>
            </a:r>
            <a:r>
              <a:rPr lang="tr-TR" dirty="0"/>
              <a:t>t </a:t>
            </a:r>
            <a:r>
              <a:rPr lang="tr-TR" dirty="0" err="1"/>
              <a:t>visited</a:t>
            </a:r>
            <a:r>
              <a:rPr lang="tr-TR" dirty="0"/>
              <a:t> </a:t>
            </a:r>
            <a:r>
              <a:rPr lang="tr-TR" dirty="0" err="1"/>
              <a:t>London</a:t>
            </a:r>
            <a:r>
              <a:rPr lang="tr-TR" dirty="0"/>
              <a:t> on </a:t>
            </a:r>
            <a:r>
              <a:rPr lang="tr-TR" dirty="0" err="1"/>
              <a:t>that</a:t>
            </a:r>
            <a:r>
              <a:rPr lang="tr-TR" dirty="0"/>
              <a:t> </a:t>
            </a:r>
            <a:r>
              <a:rPr lang="tr-TR" dirty="0" err="1"/>
              <a:t>day</a:t>
            </a:r>
            <a:r>
              <a:rPr lang="tr-TR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/>
              <a:t>3.If I </a:t>
            </a:r>
            <a:r>
              <a:rPr lang="tr-TR" dirty="0" err="1"/>
              <a:t>lived</a:t>
            </a:r>
            <a:r>
              <a:rPr lang="tr-TR" dirty="0"/>
              <a:t> in France ,I ……………………… (</a:t>
            </a:r>
            <a:r>
              <a:rPr lang="tr-TR" dirty="0" err="1"/>
              <a:t>speak</a:t>
            </a:r>
            <a:r>
              <a:rPr lang="tr-TR" dirty="0"/>
              <a:t>) French </a:t>
            </a:r>
            <a:r>
              <a:rPr lang="tr-TR" dirty="0" err="1"/>
              <a:t>fluently</a:t>
            </a:r>
            <a:r>
              <a:rPr lang="tr-TR" dirty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/>
              <a:t>4.What ……………………….. (</a:t>
            </a:r>
            <a:r>
              <a:rPr lang="tr-TR" dirty="0" err="1"/>
              <a:t>you</a:t>
            </a:r>
            <a:r>
              <a:rPr lang="tr-TR" dirty="0"/>
              <a:t>/do) </a:t>
            </a:r>
            <a:r>
              <a:rPr lang="tr-TR" dirty="0" err="1"/>
              <a:t>if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</a:t>
            </a:r>
            <a:r>
              <a:rPr lang="tr-TR" dirty="0" err="1"/>
              <a:t>saw</a:t>
            </a:r>
            <a:r>
              <a:rPr lang="tr-TR" dirty="0"/>
              <a:t> </a:t>
            </a:r>
            <a:r>
              <a:rPr lang="tr-TR" dirty="0" err="1"/>
              <a:t>someone</a:t>
            </a:r>
            <a:r>
              <a:rPr lang="tr-TR" dirty="0"/>
              <a:t> </a:t>
            </a:r>
            <a:r>
              <a:rPr lang="tr-TR" dirty="0" err="1"/>
              <a:t>drowning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sea</a:t>
            </a:r>
            <a:r>
              <a:rPr lang="tr-TR" dirty="0"/>
              <a:t>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/>
              <a:t>5.If </a:t>
            </a:r>
            <a:r>
              <a:rPr lang="tr-TR" dirty="0" err="1"/>
              <a:t>she</a:t>
            </a:r>
            <a:r>
              <a:rPr lang="tr-TR" dirty="0"/>
              <a:t> had </a:t>
            </a:r>
            <a:r>
              <a:rPr lang="tr-TR" dirty="0" err="1"/>
              <a:t>saved</a:t>
            </a:r>
            <a:r>
              <a:rPr lang="tr-TR" dirty="0"/>
              <a:t> </a:t>
            </a:r>
            <a:r>
              <a:rPr lang="tr-TR" dirty="0" err="1"/>
              <a:t>enough</a:t>
            </a:r>
            <a:r>
              <a:rPr lang="tr-TR" dirty="0"/>
              <a:t> </a:t>
            </a:r>
            <a:r>
              <a:rPr lang="tr-TR" dirty="0" err="1"/>
              <a:t>money</a:t>
            </a:r>
            <a:r>
              <a:rPr lang="tr-TR" dirty="0"/>
              <a:t>, </a:t>
            </a:r>
            <a:r>
              <a:rPr lang="tr-TR" dirty="0" err="1"/>
              <a:t>she</a:t>
            </a:r>
            <a:r>
              <a:rPr lang="tr-TR" dirty="0"/>
              <a:t>……………………….. (buy)a </a:t>
            </a:r>
            <a:r>
              <a:rPr lang="tr-TR" dirty="0" err="1"/>
              <a:t>new</a:t>
            </a:r>
            <a:r>
              <a:rPr lang="tr-TR" dirty="0"/>
              <a:t> </a:t>
            </a:r>
            <a:r>
              <a:rPr lang="tr-TR" dirty="0" err="1"/>
              <a:t>motorbike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078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FB0247-9E1B-441B-9D97-E6A6190AB5A3}"/>
              </a:ext>
            </a:extLst>
          </p:cNvPr>
          <p:cNvSpPr txBox="1">
            <a:spLocks/>
          </p:cNvSpPr>
          <p:nvPr/>
        </p:nvSpPr>
        <p:spPr>
          <a:xfrm>
            <a:off x="323528" y="235072"/>
            <a:ext cx="8496944" cy="88967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/>
              <a:t>Answers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360029-E79A-4004-BA5F-6056DAF109DD}"/>
              </a:ext>
            </a:extLst>
          </p:cNvPr>
          <p:cNvSpPr txBox="1">
            <a:spLocks/>
          </p:cNvSpPr>
          <p:nvPr/>
        </p:nvSpPr>
        <p:spPr>
          <a:xfrm>
            <a:off x="344426" y="1103412"/>
            <a:ext cx="8404038" cy="4651176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r>
              <a:rPr lang="tr-TR" dirty="0">
                <a:solidFill>
                  <a:srgbClr val="04617B">
                    <a:lumMod val="75000"/>
                  </a:srgbClr>
                </a:solidFill>
              </a:rPr>
              <a:t>1.</a:t>
            </a:r>
            <a:r>
              <a:rPr lang="tr-TR" dirty="0">
                <a:solidFill>
                  <a:prstClr val="black"/>
                </a:solidFill>
              </a:rPr>
              <a:t>If </a:t>
            </a:r>
            <a:r>
              <a:rPr lang="tr-TR" dirty="0" err="1">
                <a:solidFill>
                  <a:prstClr val="black"/>
                </a:solidFill>
              </a:rPr>
              <a:t>she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schemeClr val="tx2"/>
                </a:solidFill>
              </a:rPr>
              <a:t>hadn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latin typeface="Calibri"/>
                <a:ea typeface="Calibri"/>
                <a:cs typeface="Times New Roman"/>
              </a:rPr>
              <a:t>’</a:t>
            </a:r>
            <a:r>
              <a:rPr lang="tr-TR" dirty="0">
                <a:solidFill>
                  <a:schemeClr val="tx2">
                    <a:lumMod val="75000"/>
                  </a:schemeClr>
                </a:solidFill>
              </a:rPr>
              <a:t>t </a:t>
            </a:r>
            <a:r>
              <a:rPr lang="tr-TR" dirty="0" err="1">
                <a:solidFill>
                  <a:schemeClr val="tx2"/>
                </a:solidFill>
              </a:rPr>
              <a:t>broken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window,she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wouldn</a:t>
            </a:r>
            <a:r>
              <a:rPr lang="en-US" sz="2800" dirty="0">
                <a:solidFill>
                  <a:srgbClr val="04617B">
                    <a:lumMod val="75000"/>
                  </a:srgbClr>
                </a:solidFill>
                <a:latin typeface="Calibri"/>
                <a:ea typeface="Calibri"/>
                <a:cs typeface="Times New Roman"/>
              </a:rPr>
              <a:t>’</a:t>
            </a:r>
            <a:r>
              <a:rPr lang="tr-TR" dirty="0">
                <a:solidFill>
                  <a:prstClr val="black"/>
                </a:solidFill>
              </a:rPr>
              <a:t>t </a:t>
            </a:r>
            <a:r>
              <a:rPr lang="tr-TR" dirty="0" err="1">
                <a:solidFill>
                  <a:prstClr val="black"/>
                </a:solidFill>
              </a:rPr>
              <a:t>have</a:t>
            </a:r>
            <a:r>
              <a:rPr lang="tr-TR" dirty="0">
                <a:solidFill>
                  <a:prstClr val="black"/>
                </a:solidFill>
              </a:rPr>
              <a:t> had </a:t>
            </a:r>
            <a:r>
              <a:rPr lang="tr-TR" dirty="0" err="1">
                <a:solidFill>
                  <a:prstClr val="black"/>
                </a:solidFill>
              </a:rPr>
              <a:t>to</a:t>
            </a:r>
            <a:r>
              <a:rPr lang="tr-TR" dirty="0">
                <a:solidFill>
                  <a:prstClr val="black"/>
                </a:solidFill>
              </a:rPr>
              <a:t> pay </a:t>
            </a:r>
            <a:r>
              <a:rPr lang="tr-TR" dirty="0" err="1">
                <a:solidFill>
                  <a:prstClr val="black"/>
                </a:solidFill>
              </a:rPr>
              <a:t>for</a:t>
            </a:r>
            <a:r>
              <a:rPr lang="tr-TR" dirty="0">
                <a:solidFill>
                  <a:prstClr val="black"/>
                </a:solidFill>
              </a:rPr>
              <a:t> a </a:t>
            </a:r>
            <a:r>
              <a:rPr lang="tr-TR" dirty="0" err="1">
                <a:solidFill>
                  <a:prstClr val="black"/>
                </a:solidFill>
              </a:rPr>
              <a:t>new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one</a:t>
            </a:r>
            <a:r>
              <a:rPr lang="tr-TR" dirty="0">
                <a:solidFill>
                  <a:prstClr val="black"/>
                </a:solidFill>
              </a:rPr>
              <a:t>.</a:t>
            </a:r>
          </a:p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r>
              <a:rPr lang="tr-TR" dirty="0">
                <a:solidFill>
                  <a:srgbClr val="04617B">
                    <a:lumMod val="75000"/>
                  </a:srgbClr>
                </a:solidFill>
              </a:rPr>
              <a:t>2.</a:t>
            </a:r>
            <a:r>
              <a:rPr lang="tr-TR" dirty="0">
                <a:solidFill>
                  <a:prstClr val="black"/>
                </a:solidFill>
              </a:rPr>
              <a:t>They  </a:t>
            </a:r>
            <a:r>
              <a:rPr lang="tr-TR" dirty="0" err="1">
                <a:solidFill>
                  <a:schemeClr val="tx2"/>
                </a:solidFill>
              </a:rPr>
              <a:t>wouldn</a:t>
            </a:r>
            <a:r>
              <a:rPr lang="en-US" sz="2800" dirty="0">
                <a:solidFill>
                  <a:srgbClr val="04617B">
                    <a:lumMod val="75000"/>
                  </a:srgbClr>
                </a:solidFill>
                <a:latin typeface="Calibri"/>
                <a:ea typeface="Calibri"/>
                <a:cs typeface="Times New Roman"/>
              </a:rPr>
              <a:t>’</a:t>
            </a:r>
            <a:r>
              <a:rPr lang="tr-TR" dirty="0">
                <a:solidFill>
                  <a:schemeClr val="tx2"/>
                </a:solidFill>
              </a:rPr>
              <a:t>t </a:t>
            </a:r>
            <a:r>
              <a:rPr lang="tr-TR" dirty="0" err="1">
                <a:solidFill>
                  <a:schemeClr val="tx2"/>
                </a:solidFill>
              </a:rPr>
              <a:t>have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 err="1">
                <a:solidFill>
                  <a:schemeClr val="tx2"/>
                </a:solidFill>
              </a:rPr>
              <a:t>seen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Queen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if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they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hadn</a:t>
            </a:r>
            <a:r>
              <a:rPr lang="en-US" sz="2800" dirty="0">
                <a:solidFill>
                  <a:srgbClr val="04617B">
                    <a:lumMod val="75000"/>
                  </a:srgbClr>
                </a:solidFill>
                <a:latin typeface="Calibri"/>
                <a:ea typeface="Calibri"/>
                <a:cs typeface="Times New Roman"/>
              </a:rPr>
              <a:t>’</a:t>
            </a:r>
            <a:r>
              <a:rPr lang="tr-TR" dirty="0">
                <a:solidFill>
                  <a:prstClr val="black"/>
                </a:solidFill>
              </a:rPr>
              <a:t>t </a:t>
            </a:r>
            <a:r>
              <a:rPr lang="tr-TR" dirty="0" err="1">
                <a:solidFill>
                  <a:prstClr val="black"/>
                </a:solidFill>
              </a:rPr>
              <a:t>visited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London</a:t>
            </a:r>
            <a:r>
              <a:rPr lang="tr-TR" dirty="0">
                <a:solidFill>
                  <a:prstClr val="black"/>
                </a:solidFill>
              </a:rPr>
              <a:t> on </a:t>
            </a:r>
            <a:r>
              <a:rPr lang="tr-TR" dirty="0" err="1">
                <a:solidFill>
                  <a:prstClr val="black"/>
                </a:solidFill>
              </a:rPr>
              <a:t>that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day</a:t>
            </a:r>
            <a:r>
              <a:rPr lang="tr-TR" dirty="0">
                <a:solidFill>
                  <a:prstClr val="black"/>
                </a:solidFill>
              </a:rPr>
              <a:t>.</a:t>
            </a:r>
          </a:p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r>
              <a:rPr lang="tr-TR" dirty="0">
                <a:solidFill>
                  <a:srgbClr val="04617B"/>
                </a:solidFill>
              </a:rPr>
              <a:t>3.</a:t>
            </a:r>
            <a:r>
              <a:rPr lang="tr-TR" dirty="0">
                <a:solidFill>
                  <a:prstClr val="black"/>
                </a:solidFill>
              </a:rPr>
              <a:t>If I </a:t>
            </a:r>
            <a:r>
              <a:rPr lang="tr-TR" dirty="0" err="1">
                <a:solidFill>
                  <a:prstClr val="black"/>
                </a:solidFill>
              </a:rPr>
              <a:t>lived</a:t>
            </a:r>
            <a:r>
              <a:rPr lang="tr-TR" dirty="0">
                <a:solidFill>
                  <a:prstClr val="black"/>
                </a:solidFill>
              </a:rPr>
              <a:t> in France ,I 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 err="1">
                <a:solidFill>
                  <a:schemeClr val="tx2"/>
                </a:solidFill>
              </a:rPr>
              <a:t>would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 err="1">
                <a:solidFill>
                  <a:schemeClr val="tx2"/>
                </a:solidFill>
              </a:rPr>
              <a:t>speak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>
                <a:solidFill>
                  <a:prstClr val="black"/>
                </a:solidFill>
              </a:rPr>
              <a:t>French </a:t>
            </a:r>
            <a:r>
              <a:rPr lang="tr-TR" dirty="0" err="1">
                <a:solidFill>
                  <a:prstClr val="black"/>
                </a:solidFill>
              </a:rPr>
              <a:t>fluently</a:t>
            </a:r>
            <a:r>
              <a:rPr lang="tr-TR" dirty="0">
                <a:solidFill>
                  <a:prstClr val="black"/>
                </a:solidFill>
              </a:rPr>
              <a:t>.</a:t>
            </a:r>
          </a:p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r>
              <a:rPr lang="tr-TR" dirty="0">
                <a:solidFill>
                  <a:srgbClr val="04617B"/>
                </a:solidFill>
              </a:rPr>
              <a:t>4.</a:t>
            </a:r>
            <a:r>
              <a:rPr lang="tr-TR" dirty="0">
                <a:solidFill>
                  <a:prstClr val="black"/>
                </a:solidFill>
              </a:rPr>
              <a:t>What  </a:t>
            </a:r>
            <a:r>
              <a:rPr lang="tr-TR" dirty="0" err="1">
                <a:solidFill>
                  <a:schemeClr val="tx2"/>
                </a:solidFill>
              </a:rPr>
              <a:t>would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 err="1">
                <a:solidFill>
                  <a:schemeClr val="tx2"/>
                </a:solidFill>
              </a:rPr>
              <a:t>you</a:t>
            </a:r>
            <a:r>
              <a:rPr lang="tr-TR" dirty="0">
                <a:solidFill>
                  <a:schemeClr val="tx2"/>
                </a:solidFill>
              </a:rPr>
              <a:t> do </a:t>
            </a:r>
            <a:r>
              <a:rPr lang="tr-TR" dirty="0" err="1">
                <a:solidFill>
                  <a:prstClr val="black"/>
                </a:solidFill>
              </a:rPr>
              <a:t>if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you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saw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someone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drowning</a:t>
            </a:r>
            <a:r>
              <a:rPr lang="tr-TR" dirty="0">
                <a:solidFill>
                  <a:prstClr val="black"/>
                </a:solidFill>
              </a:rPr>
              <a:t> in </a:t>
            </a:r>
            <a:r>
              <a:rPr lang="tr-TR" dirty="0" err="1">
                <a:solidFill>
                  <a:prstClr val="black"/>
                </a:solidFill>
              </a:rPr>
              <a:t>the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sea</a:t>
            </a:r>
            <a:r>
              <a:rPr lang="tr-TR" dirty="0">
                <a:solidFill>
                  <a:prstClr val="black"/>
                </a:solidFill>
              </a:rPr>
              <a:t>?</a:t>
            </a:r>
          </a:p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r>
              <a:rPr lang="tr-TR" dirty="0">
                <a:solidFill>
                  <a:srgbClr val="04617B"/>
                </a:solidFill>
              </a:rPr>
              <a:t> 5.</a:t>
            </a:r>
            <a:r>
              <a:rPr lang="tr-TR" dirty="0">
                <a:solidFill>
                  <a:prstClr val="black"/>
                </a:solidFill>
              </a:rPr>
              <a:t>If </a:t>
            </a:r>
            <a:r>
              <a:rPr lang="tr-TR" dirty="0" err="1">
                <a:solidFill>
                  <a:prstClr val="black"/>
                </a:solidFill>
              </a:rPr>
              <a:t>she</a:t>
            </a:r>
            <a:r>
              <a:rPr lang="tr-TR" dirty="0">
                <a:solidFill>
                  <a:prstClr val="black"/>
                </a:solidFill>
              </a:rPr>
              <a:t> had </a:t>
            </a:r>
            <a:r>
              <a:rPr lang="tr-TR" dirty="0" err="1">
                <a:solidFill>
                  <a:prstClr val="black"/>
                </a:solidFill>
              </a:rPr>
              <a:t>saved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enough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money,she</a:t>
            </a:r>
            <a:r>
              <a:rPr lang="tr-TR" dirty="0">
                <a:solidFill>
                  <a:prstClr val="black"/>
                </a:solidFill>
              </a:rPr>
              <a:t>  </a:t>
            </a:r>
            <a:r>
              <a:rPr lang="tr-TR" dirty="0" err="1">
                <a:solidFill>
                  <a:schemeClr val="tx2"/>
                </a:solidFill>
              </a:rPr>
              <a:t>would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 err="1">
                <a:solidFill>
                  <a:schemeClr val="tx2"/>
                </a:solidFill>
              </a:rPr>
              <a:t>have</a:t>
            </a:r>
            <a:r>
              <a:rPr lang="tr-TR" dirty="0">
                <a:solidFill>
                  <a:schemeClr val="tx2"/>
                </a:solidFill>
              </a:rPr>
              <a:t> </a:t>
            </a:r>
            <a:r>
              <a:rPr lang="tr-TR" dirty="0" err="1">
                <a:solidFill>
                  <a:schemeClr val="tx2"/>
                </a:solidFill>
              </a:rPr>
              <a:t>bought</a:t>
            </a:r>
            <a:r>
              <a:rPr lang="tr-TR" dirty="0">
                <a:solidFill>
                  <a:prstClr val="black"/>
                </a:solidFill>
              </a:rPr>
              <a:t> a </a:t>
            </a:r>
            <a:r>
              <a:rPr lang="tr-TR" dirty="0" err="1">
                <a:solidFill>
                  <a:prstClr val="black"/>
                </a:solidFill>
              </a:rPr>
              <a:t>new</a:t>
            </a:r>
            <a:r>
              <a:rPr lang="tr-TR" dirty="0">
                <a:solidFill>
                  <a:prstClr val="black"/>
                </a:solidFill>
              </a:rPr>
              <a:t> </a:t>
            </a:r>
            <a:r>
              <a:rPr lang="tr-TR" dirty="0" err="1">
                <a:solidFill>
                  <a:prstClr val="black"/>
                </a:solidFill>
              </a:rPr>
              <a:t>motorbike</a:t>
            </a:r>
            <a:r>
              <a:rPr lang="tr-TR" dirty="0">
                <a:solidFill>
                  <a:prstClr val="black"/>
                </a:solidFill>
              </a:rPr>
              <a:t>.</a:t>
            </a:r>
          </a:p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endParaRPr lang="tr-TR" dirty="0">
              <a:solidFill>
                <a:prstClr val="black"/>
              </a:solidFill>
            </a:endParaRPr>
          </a:p>
          <a:p>
            <a:pPr marL="0" indent="0">
              <a:buClr>
                <a:srgbClr val="0BD0D9"/>
              </a:buClr>
              <a:buFont typeface="Arial" panose="020B0604020202020204" pitchFamily="34" charset="0"/>
              <a:buNone/>
            </a:pPr>
            <a:endParaRPr lang="tr-TR" dirty="0">
              <a:solidFill>
                <a:prstClr val="black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5967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2">
            <a:extLst>
              <a:ext uri="{FF2B5EF4-FFF2-40B4-BE49-F238E27FC236}">
                <a16:creationId xmlns:a16="http://schemas.microsoft.com/office/drawing/2014/main" id="{7A0ABCDE-3B43-4376-9756-A42F3B74853A}"/>
              </a:ext>
            </a:extLst>
          </p:cNvPr>
          <p:cNvSpPr txBox="1">
            <a:spLocks/>
          </p:cNvSpPr>
          <p:nvPr/>
        </p:nvSpPr>
        <p:spPr>
          <a:xfrm>
            <a:off x="323528" y="2060848"/>
            <a:ext cx="8496944" cy="1947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3000" dirty="0">
                <a:solidFill>
                  <a:schemeClr val="tx1"/>
                </a:solidFill>
              </a:rPr>
              <a:t>CONDITIONALS</a:t>
            </a:r>
          </a:p>
          <a:p>
            <a:endParaRPr lang="tr-TR" sz="3000" dirty="0">
              <a:solidFill>
                <a:schemeClr val="tx1"/>
              </a:solidFill>
            </a:endParaRPr>
          </a:p>
          <a:p>
            <a:r>
              <a:rPr lang="tr-TR" sz="3000" dirty="0">
                <a:solidFill>
                  <a:schemeClr val="tx1"/>
                </a:solidFill>
              </a:rPr>
              <a:t>UNREAL PRESENT &amp; UNREAL PAST</a:t>
            </a:r>
          </a:p>
        </p:txBody>
      </p:sp>
    </p:spTree>
    <p:extLst>
      <p:ext uri="{BB962C8B-B14F-4D97-AF65-F5344CB8AC3E}">
        <p14:creationId xmlns:p14="http://schemas.microsoft.com/office/powerpoint/2010/main" val="1934423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E60F701-6CBF-46CA-B7A6-5D4E0CC04E8A}"/>
              </a:ext>
            </a:extLst>
          </p:cNvPr>
          <p:cNvSpPr txBox="1">
            <a:spLocks/>
          </p:cNvSpPr>
          <p:nvPr/>
        </p:nvSpPr>
        <p:spPr>
          <a:xfrm>
            <a:off x="357980" y="404664"/>
            <a:ext cx="8428040" cy="100811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dirty="0" err="1"/>
              <a:t>Unreal</a:t>
            </a:r>
            <a:r>
              <a:rPr lang="tr-TR" dirty="0"/>
              <a:t> </a:t>
            </a:r>
            <a:r>
              <a:rPr lang="tr-TR" dirty="0" err="1"/>
              <a:t>Present</a:t>
            </a:r>
            <a:r>
              <a:rPr lang="tr-TR" dirty="0"/>
              <a:t> </a:t>
            </a:r>
            <a:r>
              <a:rPr lang="tr-TR" dirty="0" err="1"/>
              <a:t>Conditional</a:t>
            </a:r>
            <a:r>
              <a:rPr lang="tr-TR" dirty="0"/>
              <a:t> (</a:t>
            </a:r>
            <a:r>
              <a:rPr lang="tr-TR" dirty="0" err="1"/>
              <a:t>Type</a:t>
            </a:r>
            <a:r>
              <a:rPr lang="tr-TR" dirty="0"/>
              <a:t> 2)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D15BEB9-8A20-478B-A1B2-8BB44C1E6FE6}"/>
              </a:ext>
            </a:extLst>
          </p:cNvPr>
          <p:cNvSpPr txBox="1">
            <a:spLocks/>
          </p:cNvSpPr>
          <p:nvPr/>
        </p:nvSpPr>
        <p:spPr>
          <a:xfrm>
            <a:off x="357980" y="1844824"/>
            <a:ext cx="8428040" cy="23762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sz="2800" dirty="0">
              <a:solidFill>
                <a:srgbClr val="FF0000"/>
              </a:solidFill>
            </a:endParaRPr>
          </a:p>
          <a:p>
            <a:pPr algn="ctr"/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use</a:t>
            </a:r>
            <a:r>
              <a:rPr lang="tr-TR" sz="2800" dirty="0"/>
              <a:t> </a:t>
            </a:r>
            <a:r>
              <a:rPr lang="tr-TR" sz="2800" dirty="0" err="1"/>
              <a:t>this</a:t>
            </a:r>
            <a:r>
              <a:rPr lang="tr-TR" sz="2800" dirty="0"/>
              <a:t> </a:t>
            </a:r>
            <a:r>
              <a:rPr lang="tr-TR" sz="2800" dirty="0" err="1"/>
              <a:t>structure</a:t>
            </a:r>
            <a:r>
              <a:rPr lang="tr-TR" sz="2800" dirty="0"/>
              <a:t> </a:t>
            </a:r>
            <a:r>
              <a:rPr lang="tr-TR" sz="2800" dirty="0" err="1"/>
              <a:t>to</a:t>
            </a:r>
            <a:r>
              <a:rPr lang="tr-TR" sz="2800" dirty="0"/>
              <a:t> talk </a:t>
            </a:r>
            <a:r>
              <a:rPr lang="tr-TR" sz="2800" dirty="0" err="1"/>
              <a:t>about</a:t>
            </a:r>
            <a:r>
              <a:rPr lang="tr-TR" sz="2800" dirty="0"/>
              <a:t> </a:t>
            </a:r>
            <a:r>
              <a:rPr lang="tr-TR" sz="2800" dirty="0" err="1"/>
              <a:t>unreal</a:t>
            </a:r>
            <a:r>
              <a:rPr lang="tr-TR" sz="2800" dirty="0"/>
              <a:t> </a:t>
            </a:r>
            <a:r>
              <a:rPr lang="tr-TR" sz="2800" dirty="0" err="1"/>
              <a:t>present</a:t>
            </a:r>
            <a:r>
              <a:rPr lang="tr-TR" sz="2800" dirty="0"/>
              <a:t>  </a:t>
            </a:r>
            <a:r>
              <a:rPr lang="tr-TR" sz="2800" dirty="0" err="1"/>
              <a:t>situations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when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</a:t>
            </a:r>
            <a:r>
              <a:rPr lang="tr-TR" sz="2800" dirty="0" err="1"/>
              <a:t>imagine</a:t>
            </a:r>
            <a:r>
              <a:rPr lang="tr-TR" sz="2800" dirty="0"/>
              <a:t> </a:t>
            </a:r>
            <a:r>
              <a:rPr lang="tr-TR" sz="2800" dirty="0" err="1"/>
              <a:t>something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</a:t>
            </a:r>
            <a:r>
              <a:rPr lang="tr-TR" sz="2800" dirty="0" err="1"/>
              <a:t>will</a:t>
            </a:r>
            <a:r>
              <a:rPr lang="tr-TR" sz="2800" dirty="0"/>
              <a:t> not </a:t>
            </a:r>
            <a:r>
              <a:rPr lang="tr-TR" sz="2800" dirty="0" err="1"/>
              <a:t>happen,or</a:t>
            </a:r>
            <a:r>
              <a:rPr lang="tr-TR" sz="2800" dirty="0"/>
              <a:t> </a:t>
            </a:r>
            <a:r>
              <a:rPr lang="tr-TR" sz="2800" dirty="0" err="1"/>
              <a:t>we</a:t>
            </a:r>
            <a:r>
              <a:rPr lang="tr-TR" sz="2800" dirty="0"/>
              <a:t> do not </a:t>
            </a:r>
            <a:r>
              <a:rPr lang="tr-TR" sz="2800" dirty="0" err="1"/>
              <a:t>expect</a:t>
            </a:r>
            <a:r>
              <a:rPr lang="tr-TR" sz="2800" dirty="0"/>
              <a:t> </a:t>
            </a:r>
            <a:r>
              <a:rPr lang="tr-TR" sz="2800" dirty="0" err="1"/>
              <a:t>that</a:t>
            </a:r>
            <a:r>
              <a:rPr lang="tr-TR" sz="2800" dirty="0"/>
              <a:t> it </a:t>
            </a:r>
            <a:r>
              <a:rPr lang="tr-TR" sz="2800" dirty="0" err="1"/>
              <a:t>will</a:t>
            </a:r>
            <a:r>
              <a:rPr lang="tr-TR" sz="2800" dirty="0"/>
              <a:t> </a:t>
            </a:r>
            <a:r>
              <a:rPr lang="tr-TR" sz="2800" dirty="0" err="1"/>
              <a:t>happen</a:t>
            </a:r>
            <a:r>
              <a:rPr lang="tr-TR" sz="28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2299238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777B7C3-81B4-48BA-A429-D59D5A1027A0}"/>
              </a:ext>
            </a:extLst>
          </p:cNvPr>
          <p:cNvSpPr txBox="1">
            <a:spLocks/>
          </p:cNvSpPr>
          <p:nvPr/>
        </p:nvSpPr>
        <p:spPr>
          <a:xfrm>
            <a:off x="417150" y="620688"/>
            <a:ext cx="8139680" cy="194421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tr-TR" sz="3600" dirty="0"/>
              <a:t>    IF CLAUSE                        MAIN CLAUSE</a:t>
            </a:r>
            <a:br>
              <a:rPr lang="tr-TR" sz="3600" dirty="0"/>
            </a:br>
            <a:r>
              <a:rPr lang="tr-TR" sz="2800" dirty="0"/>
              <a:t>     </a:t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E7E9928-B4E7-4404-8421-04A6C53B7D81}"/>
              </a:ext>
            </a:extLst>
          </p:cNvPr>
          <p:cNvSpPr txBox="1">
            <a:spLocks/>
          </p:cNvSpPr>
          <p:nvPr/>
        </p:nvSpPr>
        <p:spPr>
          <a:xfrm>
            <a:off x="338336" y="1700808"/>
            <a:ext cx="8496944" cy="1008112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6200" b="1" dirty="0">
                <a:solidFill>
                  <a:srgbClr val="FFC000"/>
                </a:solidFill>
              </a:rPr>
              <a:t>IF+ PAST SIMPLE                                     WOULD /COULD / MIGHT</a:t>
            </a:r>
          </a:p>
          <a:p>
            <a:pPr marL="0" indent="0" algn="ctr">
              <a:buNone/>
            </a:pPr>
            <a:r>
              <a:rPr lang="tr-TR" sz="6200" b="1" dirty="0">
                <a:solidFill>
                  <a:srgbClr val="FFC000"/>
                </a:solidFill>
              </a:rPr>
              <a:t>                                                                + </a:t>
            </a:r>
            <a:r>
              <a:rPr lang="tr-TR" sz="6200" b="1" dirty="0" err="1">
                <a:solidFill>
                  <a:srgbClr val="FFC000"/>
                </a:solidFill>
              </a:rPr>
              <a:t>Infinitive</a:t>
            </a:r>
            <a:r>
              <a:rPr lang="tr-TR" sz="6200" b="1" dirty="0">
                <a:solidFill>
                  <a:srgbClr val="FFC000"/>
                </a:solidFill>
              </a:rPr>
              <a:t>  </a:t>
            </a:r>
            <a:r>
              <a:rPr lang="tr-TR" sz="6200" b="1" dirty="0" err="1">
                <a:solidFill>
                  <a:srgbClr val="FFC000"/>
                </a:solidFill>
              </a:rPr>
              <a:t>without</a:t>
            </a:r>
            <a:r>
              <a:rPr lang="tr-TR" sz="6200" b="1" dirty="0">
                <a:solidFill>
                  <a:srgbClr val="FFC000"/>
                </a:solidFill>
              </a:rPr>
              <a:t>   </a:t>
            </a:r>
            <a:r>
              <a:rPr lang="tr-TR" sz="6200" b="1" dirty="0" err="1">
                <a:solidFill>
                  <a:srgbClr val="FFC000"/>
                </a:solidFill>
              </a:rPr>
              <a:t>to</a:t>
            </a:r>
            <a:br>
              <a:rPr lang="tr-TR" sz="7400" b="1" dirty="0"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ea typeface="+mj-ea"/>
                <a:cs typeface="+mj-cs"/>
              </a:rPr>
            </a:br>
            <a:endParaRPr lang="tr-TR" sz="7400" dirty="0"/>
          </a:p>
        </p:txBody>
      </p:sp>
      <p:sp>
        <p:nvSpPr>
          <p:cNvPr id="4" name="Alt Başlık 2">
            <a:extLst>
              <a:ext uri="{FF2B5EF4-FFF2-40B4-BE49-F238E27FC236}">
                <a16:creationId xmlns:a16="http://schemas.microsoft.com/office/drawing/2014/main" id="{C78AB66B-6758-45FE-A251-2F0A9814CED0}"/>
              </a:ext>
            </a:extLst>
          </p:cNvPr>
          <p:cNvSpPr txBox="1">
            <a:spLocks/>
          </p:cNvSpPr>
          <p:nvPr/>
        </p:nvSpPr>
        <p:spPr>
          <a:xfrm>
            <a:off x="401745" y="2780928"/>
            <a:ext cx="8309700" cy="2016224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sz="3600" dirty="0" err="1">
                <a:latin typeface="+mj-lt"/>
                <a:ea typeface="+mj-ea"/>
                <a:cs typeface="+mj-cs"/>
              </a:rPr>
              <a:t>If</a:t>
            </a:r>
            <a:r>
              <a:rPr lang="tr-TR" sz="3600" dirty="0">
                <a:latin typeface="+mj-lt"/>
                <a:ea typeface="+mj-ea"/>
                <a:cs typeface="+mj-cs"/>
              </a:rPr>
              <a:t>  I had a lot of </a:t>
            </a:r>
            <a:r>
              <a:rPr lang="tr-TR" sz="3600" dirty="0" err="1">
                <a:latin typeface="+mj-lt"/>
                <a:ea typeface="+mj-ea"/>
                <a:cs typeface="+mj-cs"/>
              </a:rPr>
              <a:t>money</a:t>
            </a:r>
            <a:r>
              <a:rPr lang="tr-TR" sz="3600" dirty="0">
                <a:latin typeface="+mj-lt"/>
                <a:ea typeface="+mj-ea"/>
                <a:cs typeface="+mj-cs"/>
              </a:rPr>
              <a:t>, I </a:t>
            </a:r>
            <a:r>
              <a:rPr lang="tr-TR" sz="3600" dirty="0" err="1">
                <a:latin typeface="+mj-lt"/>
                <a:ea typeface="+mj-ea"/>
                <a:cs typeface="+mj-cs"/>
              </a:rPr>
              <a:t>would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travel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round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the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world</a:t>
            </a:r>
            <a:r>
              <a:rPr lang="tr-TR" sz="3600" dirty="0">
                <a:latin typeface="+mj-lt"/>
                <a:ea typeface="+mj-ea"/>
                <a:cs typeface="+mj-cs"/>
              </a:rPr>
              <a:t>. </a:t>
            </a:r>
          </a:p>
          <a:p>
            <a:pPr marL="0" indent="0">
              <a:buNone/>
            </a:pP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br>
              <a:rPr lang="tr-TR" sz="3600" dirty="0">
                <a:latin typeface="+mj-lt"/>
                <a:ea typeface="+mj-ea"/>
                <a:cs typeface="+mj-cs"/>
              </a:rPr>
            </a:br>
            <a:r>
              <a:rPr lang="tr-TR" sz="3600" dirty="0" err="1">
                <a:latin typeface="+mj-lt"/>
                <a:ea typeface="+mj-ea"/>
                <a:cs typeface="+mj-cs"/>
              </a:rPr>
              <a:t>If</a:t>
            </a:r>
            <a:r>
              <a:rPr lang="tr-TR" sz="3600" dirty="0">
                <a:latin typeface="+mj-lt"/>
                <a:ea typeface="+mj-ea"/>
                <a:cs typeface="+mj-cs"/>
              </a:rPr>
              <a:t>  </a:t>
            </a:r>
            <a:r>
              <a:rPr lang="tr-TR" sz="3600" dirty="0" err="1">
                <a:latin typeface="+mj-lt"/>
                <a:ea typeface="+mj-ea"/>
                <a:cs typeface="+mj-cs"/>
              </a:rPr>
              <a:t>we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didn’t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have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to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stay</a:t>
            </a:r>
            <a:r>
              <a:rPr lang="tr-TR" sz="3600" dirty="0">
                <a:latin typeface="+mj-lt"/>
                <a:ea typeface="+mj-ea"/>
                <a:cs typeface="+mj-cs"/>
              </a:rPr>
              <a:t> at </a:t>
            </a:r>
            <a:r>
              <a:rPr lang="tr-TR" sz="3600" dirty="0" err="1">
                <a:latin typeface="+mj-lt"/>
                <a:ea typeface="+mj-ea"/>
                <a:cs typeface="+mj-cs"/>
              </a:rPr>
              <a:t>home,we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would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go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out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and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meet</a:t>
            </a:r>
            <a:endParaRPr lang="tr-TR" sz="36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r>
              <a:rPr lang="tr-TR" sz="3600" dirty="0" err="1">
                <a:latin typeface="+mj-lt"/>
                <a:ea typeface="+mj-ea"/>
                <a:cs typeface="+mj-cs"/>
              </a:rPr>
              <a:t>our</a:t>
            </a:r>
            <a:r>
              <a:rPr lang="tr-TR" sz="3600" dirty="0">
                <a:latin typeface="+mj-lt"/>
                <a:ea typeface="+mj-ea"/>
                <a:cs typeface="+mj-cs"/>
              </a:rPr>
              <a:t> </a:t>
            </a:r>
            <a:r>
              <a:rPr lang="tr-TR" sz="3600" dirty="0" err="1">
                <a:latin typeface="+mj-lt"/>
                <a:ea typeface="+mj-ea"/>
                <a:cs typeface="+mj-cs"/>
              </a:rPr>
              <a:t>friends</a:t>
            </a:r>
            <a:r>
              <a:rPr lang="tr-TR" sz="3600" dirty="0">
                <a:latin typeface="+mj-lt"/>
                <a:ea typeface="+mj-ea"/>
                <a:cs typeface="+mj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452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394E28-D332-4782-93A4-3F46F1B75E31}"/>
              </a:ext>
            </a:extLst>
          </p:cNvPr>
          <p:cNvSpPr txBox="1">
            <a:spLocks/>
          </p:cNvSpPr>
          <p:nvPr/>
        </p:nvSpPr>
        <p:spPr>
          <a:xfrm>
            <a:off x="324945" y="620688"/>
            <a:ext cx="8494109" cy="4896544"/>
          </a:xfrm>
          <a:prstGeom prst="rect">
            <a:avLst/>
          </a:prstGeom>
          <a:ln>
            <a:noFill/>
          </a:ln>
        </p:spPr>
        <p:txBody>
          <a:bodyPr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600" dirty="0" err="1">
                <a:latin typeface="+mn-lt"/>
              </a:rPr>
              <a:t>If</a:t>
            </a:r>
            <a:r>
              <a:rPr lang="tr-TR" sz="3600" dirty="0">
                <a:latin typeface="+mn-lt"/>
              </a:rPr>
              <a:t> I </a:t>
            </a:r>
            <a:r>
              <a:rPr lang="tr-TR" sz="3600" dirty="0" err="1">
                <a:latin typeface="+mn-lt"/>
              </a:rPr>
              <a:t>didn</a:t>
            </a:r>
            <a:r>
              <a:rPr lang="tr-TR" sz="3600" dirty="0" err="1">
                <a:latin typeface="+mn-lt"/>
                <a:ea typeface="Calibri"/>
                <a:cs typeface="Times New Roman"/>
              </a:rPr>
              <a:t>’</a:t>
            </a:r>
            <a:r>
              <a:rPr lang="tr-TR" sz="3600" dirty="0" err="1">
                <a:latin typeface="+mn-lt"/>
              </a:rPr>
              <a:t>t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feel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so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tired,I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would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come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out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with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you</a:t>
            </a:r>
            <a:r>
              <a:rPr lang="tr-TR" sz="3600" dirty="0">
                <a:latin typeface="+mn-lt"/>
              </a:rPr>
              <a:t>.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(But I </a:t>
            </a:r>
            <a:r>
              <a:rPr lang="tr-TR" sz="3600" dirty="0" err="1">
                <a:solidFill>
                  <a:srgbClr val="FFC000"/>
                </a:solidFill>
                <a:latin typeface="+mn-lt"/>
              </a:rPr>
              <a:t>feel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 </a:t>
            </a:r>
            <a:r>
              <a:rPr lang="tr-TR" sz="3600" dirty="0" err="1">
                <a:solidFill>
                  <a:srgbClr val="FFC000"/>
                </a:solidFill>
                <a:latin typeface="+mn-lt"/>
              </a:rPr>
              <a:t>very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 </a:t>
            </a:r>
            <a:r>
              <a:rPr lang="tr-TR" sz="3600" dirty="0" err="1">
                <a:solidFill>
                  <a:srgbClr val="FFC000"/>
                </a:solidFill>
                <a:latin typeface="+mn-lt"/>
              </a:rPr>
              <a:t>tired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)</a:t>
            </a:r>
          </a:p>
          <a:p>
            <a:pPr marL="571500" indent="-571500"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600" dirty="0">
                <a:latin typeface="+mn-lt"/>
              </a:rPr>
              <a:t>I </a:t>
            </a:r>
            <a:r>
              <a:rPr lang="tr-TR" sz="3600" dirty="0" err="1">
                <a:latin typeface="+mn-lt"/>
              </a:rPr>
              <a:t>would</a:t>
            </a:r>
            <a:r>
              <a:rPr lang="tr-TR" sz="3600" dirty="0">
                <a:latin typeface="+mn-lt"/>
              </a:rPr>
              <a:t> be </a:t>
            </a:r>
            <a:r>
              <a:rPr lang="tr-TR" sz="3600" dirty="0" err="1">
                <a:latin typeface="+mn-lt"/>
              </a:rPr>
              <a:t>very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scared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if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somebody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pointed</a:t>
            </a:r>
            <a:r>
              <a:rPr lang="tr-TR" sz="3600" dirty="0">
                <a:latin typeface="+mn-lt"/>
              </a:rPr>
              <a:t> a </a:t>
            </a:r>
            <a:r>
              <a:rPr lang="tr-TR" sz="3600" dirty="0" err="1">
                <a:latin typeface="+mn-lt"/>
              </a:rPr>
              <a:t>gun</a:t>
            </a:r>
            <a:r>
              <a:rPr lang="tr-TR" sz="3600" dirty="0">
                <a:latin typeface="+mn-lt"/>
              </a:rPr>
              <a:t> at me.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(But </a:t>
            </a:r>
            <a:r>
              <a:rPr lang="tr-TR" sz="3600" dirty="0" err="1">
                <a:solidFill>
                  <a:srgbClr val="FFC000"/>
                </a:solidFill>
                <a:latin typeface="+mn-lt"/>
              </a:rPr>
              <a:t>nobody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 </a:t>
            </a:r>
            <a:r>
              <a:rPr lang="tr-TR" sz="3600" dirty="0" err="1">
                <a:solidFill>
                  <a:srgbClr val="FFC000"/>
                </a:solidFill>
                <a:latin typeface="+mn-lt"/>
              </a:rPr>
              <a:t>points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  a </a:t>
            </a:r>
            <a:r>
              <a:rPr lang="tr-TR" sz="3600" dirty="0" err="1">
                <a:solidFill>
                  <a:srgbClr val="FFC000"/>
                </a:solidFill>
                <a:latin typeface="+mn-lt"/>
              </a:rPr>
              <a:t>gun</a:t>
            </a:r>
            <a:r>
              <a:rPr lang="tr-TR" sz="3600" dirty="0">
                <a:solidFill>
                  <a:srgbClr val="FFC000"/>
                </a:solidFill>
                <a:latin typeface="+mn-lt"/>
              </a:rPr>
              <a:t> at me)</a:t>
            </a:r>
          </a:p>
          <a:p>
            <a:pPr marL="571500" indent="-571500"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600" dirty="0" err="1"/>
              <a:t>What</a:t>
            </a:r>
            <a:r>
              <a:rPr lang="tr-TR" sz="3600" dirty="0"/>
              <a:t> </a:t>
            </a:r>
            <a:r>
              <a:rPr lang="tr-TR" sz="3600" dirty="0" err="1"/>
              <a:t>would</a:t>
            </a:r>
            <a:r>
              <a:rPr lang="tr-TR" sz="3600" dirty="0"/>
              <a:t> </a:t>
            </a:r>
            <a:r>
              <a:rPr lang="tr-TR" sz="3600" dirty="0" err="1"/>
              <a:t>you</a:t>
            </a:r>
            <a:r>
              <a:rPr lang="tr-TR" sz="3600" dirty="0"/>
              <a:t> do </a:t>
            </a:r>
            <a:r>
              <a:rPr lang="tr-TR" sz="3600" dirty="0" err="1"/>
              <a:t>if</a:t>
            </a:r>
            <a:r>
              <a:rPr lang="tr-TR" sz="3600" dirty="0"/>
              <a:t> </a:t>
            </a:r>
            <a:r>
              <a:rPr lang="tr-TR" sz="3600" dirty="0" err="1"/>
              <a:t>you</a:t>
            </a:r>
            <a:r>
              <a:rPr lang="tr-TR" sz="3600" dirty="0"/>
              <a:t> </a:t>
            </a:r>
            <a:r>
              <a:rPr lang="tr-TR" sz="3600" dirty="0" err="1"/>
              <a:t>were</a:t>
            </a:r>
            <a:r>
              <a:rPr lang="tr-TR" sz="3600" dirty="0"/>
              <a:t> bitten </a:t>
            </a:r>
            <a:r>
              <a:rPr lang="tr-TR" sz="3600" dirty="0" err="1"/>
              <a:t>by</a:t>
            </a:r>
            <a:r>
              <a:rPr lang="tr-TR" sz="3600" dirty="0"/>
              <a:t> a </a:t>
            </a:r>
            <a:r>
              <a:rPr lang="tr-TR" sz="3600" dirty="0" err="1"/>
              <a:t>snake</a:t>
            </a:r>
            <a:r>
              <a:rPr lang="tr-TR" sz="3600" dirty="0"/>
              <a:t>? </a:t>
            </a:r>
            <a:r>
              <a:rPr lang="tr-TR" sz="3600" dirty="0">
                <a:solidFill>
                  <a:srgbClr val="FFC000"/>
                </a:solidFill>
              </a:rPr>
              <a:t>(</a:t>
            </a:r>
            <a:r>
              <a:rPr lang="tr-TR" sz="3600" dirty="0" err="1">
                <a:solidFill>
                  <a:srgbClr val="FFC000"/>
                </a:solidFill>
              </a:rPr>
              <a:t>Imagine</a:t>
            </a:r>
            <a:r>
              <a:rPr lang="tr-TR" sz="3600" dirty="0">
                <a:solidFill>
                  <a:srgbClr val="FFC000"/>
                </a:solidFill>
              </a:rPr>
              <a:t> </a:t>
            </a:r>
            <a:r>
              <a:rPr lang="tr-TR" sz="3600" dirty="0" err="1">
                <a:solidFill>
                  <a:srgbClr val="FFC000"/>
                </a:solidFill>
              </a:rPr>
              <a:t>you</a:t>
            </a:r>
            <a:r>
              <a:rPr lang="tr-TR" sz="3600" dirty="0">
                <a:solidFill>
                  <a:srgbClr val="FFC000"/>
                </a:solidFill>
              </a:rPr>
              <a:t> </a:t>
            </a:r>
            <a:r>
              <a:rPr lang="tr-TR" sz="3600" dirty="0" err="1">
                <a:solidFill>
                  <a:srgbClr val="FFC000"/>
                </a:solidFill>
              </a:rPr>
              <a:t>were</a:t>
            </a:r>
            <a:r>
              <a:rPr lang="tr-TR" sz="3600" dirty="0">
                <a:solidFill>
                  <a:srgbClr val="FFC000"/>
                </a:solidFill>
              </a:rPr>
              <a:t> bitten </a:t>
            </a:r>
            <a:r>
              <a:rPr lang="tr-TR" sz="3600" dirty="0" err="1">
                <a:solidFill>
                  <a:srgbClr val="FFC000"/>
                </a:solidFill>
              </a:rPr>
              <a:t>by</a:t>
            </a:r>
            <a:r>
              <a:rPr lang="tr-TR" sz="3600" dirty="0">
                <a:solidFill>
                  <a:srgbClr val="FFC000"/>
                </a:solidFill>
              </a:rPr>
              <a:t> a </a:t>
            </a:r>
            <a:r>
              <a:rPr lang="tr-TR" sz="3600" dirty="0" err="1">
                <a:solidFill>
                  <a:srgbClr val="FFC000"/>
                </a:solidFill>
              </a:rPr>
              <a:t>snake</a:t>
            </a:r>
            <a:r>
              <a:rPr lang="tr-TR" sz="3600" dirty="0">
                <a:solidFill>
                  <a:srgbClr val="FFC000"/>
                </a:solidFill>
              </a:rPr>
              <a:t>) </a:t>
            </a:r>
          </a:p>
          <a:p>
            <a:pPr marL="571500" indent="-571500" algn="l">
              <a:lnSpc>
                <a:spcPct val="16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tr-TR" sz="3600" dirty="0" err="1"/>
              <a:t>If</a:t>
            </a:r>
            <a:r>
              <a:rPr lang="tr-TR" sz="3600" dirty="0"/>
              <a:t> I had a lot of </a:t>
            </a:r>
            <a:r>
              <a:rPr lang="tr-TR" sz="3600" dirty="0" err="1"/>
              <a:t>friends</a:t>
            </a:r>
            <a:r>
              <a:rPr lang="tr-TR" sz="3600" dirty="0"/>
              <a:t>,  I </a:t>
            </a:r>
            <a:r>
              <a:rPr lang="tr-TR" sz="3600" dirty="0" err="1"/>
              <a:t>wouldn</a:t>
            </a:r>
            <a:r>
              <a:rPr lang="tr-TR" sz="3600" dirty="0" err="1">
                <a:solidFill>
                  <a:prstClr val="white"/>
                </a:solidFill>
                <a:ea typeface="Calibri"/>
                <a:cs typeface="Times New Roman"/>
              </a:rPr>
              <a:t>’</a:t>
            </a:r>
            <a:r>
              <a:rPr lang="tr-TR" sz="3600" dirty="0" err="1"/>
              <a:t>t</a:t>
            </a:r>
            <a:r>
              <a:rPr lang="tr-TR" sz="3600" dirty="0"/>
              <a:t>  </a:t>
            </a:r>
            <a:r>
              <a:rPr lang="tr-TR" sz="3600" dirty="0" err="1"/>
              <a:t>feel</a:t>
            </a:r>
            <a:r>
              <a:rPr lang="tr-TR" sz="3600" dirty="0"/>
              <a:t> </a:t>
            </a:r>
            <a:r>
              <a:rPr lang="tr-TR" sz="3600" dirty="0" err="1"/>
              <a:t>so</a:t>
            </a:r>
            <a:r>
              <a:rPr lang="tr-TR" sz="3600" dirty="0"/>
              <a:t> </a:t>
            </a:r>
            <a:r>
              <a:rPr lang="tr-TR" sz="3600" dirty="0" err="1"/>
              <a:t>lonely</a:t>
            </a:r>
            <a:r>
              <a:rPr lang="tr-TR" sz="3600" dirty="0"/>
              <a:t>.</a:t>
            </a:r>
            <a:r>
              <a:rPr lang="tr-TR" sz="3600" dirty="0">
                <a:solidFill>
                  <a:srgbClr val="FFC000"/>
                </a:solidFill>
              </a:rPr>
              <a:t> (but I </a:t>
            </a:r>
            <a:r>
              <a:rPr lang="tr-TR" sz="3600" dirty="0" err="1">
                <a:solidFill>
                  <a:srgbClr val="FFC000"/>
                </a:solidFill>
              </a:rPr>
              <a:t>have</a:t>
            </a:r>
            <a:r>
              <a:rPr lang="tr-TR" sz="3600" dirty="0">
                <a:solidFill>
                  <a:srgbClr val="FFC000"/>
                </a:solidFill>
              </a:rPr>
              <a:t> </a:t>
            </a:r>
            <a:r>
              <a:rPr lang="tr-TR" sz="3600" dirty="0" err="1">
                <a:solidFill>
                  <a:srgbClr val="FFC000"/>
                </a:solidFill>
              </a:rPr>
              <a:t>few</a:t>
            </a:r>
            <a:r>
              <a:rPr lang="tr-TR" sz="3600" dirty="0">
                <a:solidFill>
                  <a:srgbClr val="FFC000"/>
                </a:solidFill>
              </a:rPr>
              <a:t> </a:t>
            </a:r>
            <a:r>
              <a:rPr lang="tr-TR" sz="3600" dirty="0" err="1">
                <a:solidFill>
                  <a:srgbClr val="FFC000"/>
                </a:solidFill>
              </a:rPr>
              <a:t>friends</a:t>
            </a:r>
            <a:r>
              <a:rPr lang="tr-TR" sz="3600" dirty="0">
                <a:solidFill>
                  <a:srgbClr val="FFC000"/>
                </a:solidFill>
              </a:rPr>
              <a:t>)</a:t>
            </a:r>
            <a:endParaRPr lang="tr-TR" sz="3600" dirty="0">
              <a:solidFill>
                <a:srgbClr val="FFC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4578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EC0E6C-20F9-42FE-8397-223E5B96710B}"/>
              </a:ext>
            </a:extLst>
          </p:cNvPr>
          <p:cNvSpPr txBox="1">
            <a:spLocks/>
          </p:cNvSpPr>
          <p:nvPr/>
        </p:nvSpPr>
        <p:spPr>
          <a:xfrm>
            <a:off x="437526" y="332656"/>
            <a:ext cx="8229600" cy="648072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dirty="0" err="1"/>
              <a:t>Other</a:t>
            </a:r>
            <a:r>
              <a:rPr lang="tr-TR" sz="2800" dirty="0"/>
              <a:t> </a:t>
            </a:r>
            <a:r>
              <a:rPr lang="tr-TR" sz="2800" dirty="0" err="1"/>
              <a:t>forms</a:t>
            </a:r>
            <a:r>
              <a:rPr lang="tr-TR" sz="2800" dirty="0"/>
              <a:t> of </a:t>
            </a:r>
            <a:r>
              <a:rPr lang="tr-TR" sz="2800" dirty="0" err="1"/>
              <a:t>Unreal</a:t>
            </a:r>
            <a:r>
              <a:rPr lang="tr-TR" sz="2800" dirty="0"/>
              <a:t> </a:t>
            </a:r>
            <a:r>
              <a:rPr lang="tr-TR" sz="2800" dirty="0" err="1"/>
              <a:t>Present</a:t>
            </a:r>
            <a:r>
              <a:rPr lang="tr-TR" sz="2800" dirty="0"/>
              <a:t> </a:t>
            </a:r>
            <a:r>
              <a:rPr lang="tr-TR" sz="2800" dirty="0" err="1"/>
              <a:t>Conditional</a:t>
            </a:r>
            <a:endParaRPr lang="tr-TR" sz="28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CA0AEE-EEA8-46AE-A69F-1C805DA41B85}"/>
              </a:ext>
            </a:extLst>
          </p:cNvPr>
          <p:cNvSpPr txBox="1">
            <a:spLocks/>
          </p:cNvSpPr>
          <p:nvPr/>
        </p:nvSpPr>
        <p:spPr>
          <a:xfrm>
            <a:off x="344523" y="984840"/>
            <a:ext cx="8454954" cy="338437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sz="2600" dirty="0"/>
              <a:t>a ) </a:t>
            </a:r>
            <a:r>
              <a:rPr lang="tr-TR" sz="2600" dirty="0" err="1"/>
              <a:t>We</a:t>
            </a:r>
            <a:r>
              <a:rPr lang="tr-TR" sz="2600" dirty="0"/>
              <a:t> </a:t>
            </a:r>
            <a:r>
              <a:rPr lang="tr-TR" sz="2600" dirty="0" err="1"/>
              <a:t>also</a:t>
            </a:r>
            <a:r>
              <a:rPr lang="tr-TR" sz="2600" dirty="0"/>
              <a:t> </a:t>
            </a:r>
            <a:r>
              <a:rPr lang="tr-TR" sz="2600" dirty="0" err="1"/>
              <a:t>use</a:t>
            </a:r>
            <a:r>
              <a:rPr lang="tr-TR" sz="2600" dirty="0"/>
              <a:t> </a:t>
            </a:r>
            <a:r>
              <a:rPr lang="tr-TR" sz="2600" dirty="0" err="1"/>
              <a:t>second</a:t>
            </a:r>
            <a:r>
              <a:rPr lang="tr-TR" sz="2600" dirty="0"/>
              <a:t> </a:t>
            </a:r>
            <a:r>
              <a:rPr lang="tr-TR" sz="2600" dirty="0" err="1"/>
              <a:t>conditional</a:t>
            </a:r>
            <a:r>
              <a:rPr lang="tr-TR" sz="2600" dirty="0"/>
              <a:t> </a:t>
            </a:r>
            <a:r>
              <a:rPr lang="tr-TR" sz="2600" dirty="0" err="1"/>
              <a:t>for</a:t>
            </a:r>
            <a:r>
              <a:rPr lang="tr-TR" sz="2600" dirty="0"/>
              <a:t> </a:t>
            </a:r>
            <a:r>
              <a:rPr lang="tr-TR" sz="2600" dirty="0" err="1"/>
              <a:t>giving</a:t>
            </a:r>
            <a:r>
              <a:rPr lang="tr-TR" sz="2600" dirty="0"/>
              <a:t> </a:t>
            </a:r>
            <a:r>
              <a:rPr lang="tr-TR" sz="2600" dirty="0" err="1"/>
              <a:t>advice</a:t>
            </a:r>
            <a:r>
              <a:rPr lang="tr-TR" sz="2600" dirty="0"/>
              <a:t> </a:t>
            </a:r>
            <a:r>
              <a:rPr lang="tr-TR" sz="2600" dirty="0" err="1"/>
              <a:t>and</a:t>
            </a:r>
            <a:r>
              <a:rPr lang="tr-TR" sz="2600" dirty="0"/>
              <a:t> </a:t>
            </a:r>
            <a:r>
              <a:rPr lang="tr-TR" sz="2600" dirty="0" err="1"/>
              <a:t>asking</a:t>
            </a:r>
            <a:r>
              <a:rPr lang="tr-TR" sz="2600" dirty="0"/>
              <a:t> </a:t>
            </a:r>
            <a:r>
              <a:rPr lang="tr-TR" sz="2600" dirty="0" err="1"/>
              <a:t>for</a:t>
            </a:r>
            <a:r>
              <a:rPr lang="tr-TR" sz="2600" dirty="0"/>
              <a:t> </a:t>
            </a:r>
            <a:r>
              <a:rPr lang="tr-TR" sz="2600" dirty="0" err="1"/>
              <a:t>advice</a:t>
            </a:r>
            <a:endParaRPr lang="tr-TR" sz="2600" dirty="0"/>
          </a:p>
          <a:p>
            <a:endParaRPr lang="tr-TR" sz="2600" dirty="0"/>
          </a:p>
          <a:p>
            <a:r>
              <a:rPr lang="tr-TR" sz="2600" dirty="0" err="1"/>
              <a:t>If</a:t>
            </a:r>
            <a:r>
              <a:rPr lang="tr-TR" sz="2600" dirty="0"/>
              <a:t> I </a:t>
            </a:r>
            <a:r>
              <a:rPr lang="en-US" sz="2600" dirty="0"/>
              <a:t>were</a:t>
            </a:r>
            <a:r>
              <a:rPr lang="tr-TR" sz="2600" dirty="0"/>
              <a:t> </a:t>
            </a:r>
            <a:r>
              <a:rPr lang="tr-TR" sz="2600" dirty="0" err="1"/>
              <a:t>you</a:t>
            </a:r>
            <a:r>
              <a:rPr lang="tr-TR" sz="2600" dirty="0"/>
              <a:t> ,I </a:t>
            </a:r>
            <a:r>
              <a:rPr lang="tr-TR" sz="2600" dirty="0" err="1"/>
              <a:t>would</a:t>
            </a:r>
            <a:r>
              <a:rPr lang="tr-TR" sz="2600" dirty="0"/>
              <a:t> </a:t>
            </a:r>
            <a:r>
              <a:rPr lang="tr-TR" sz="2600" dirty="0" err="1"/>
              <a:t>accept</a:t>
            </a:r>
            <a:r>
              <a:rPr lang="tr-TR" sz="2600" dirty="0"/>
              <a:t> his </a:t>
            </a:r>
            <a:r>
              <a:rPr lang="en-US" sz="2600" dirty="0"/>
              <a:t>invitation</a:t>
            </a:r>
            <a:r>
              <a:rPr lang="tr-TR" sz="2600" dirty="0"/>
              <a:t>.</a:t>
            </a:r>
          </a:p>
          <a:p>
            <a:endParaRPr lang="tr-TR" sz="2600" dirty="0"/>
          </a:p>
          <a:p>
            <a:r>
              <a:rPr lang="tr-TR" sz="2600" dirty="0" err="1"/>
              <a:t>What</a:t>
            </a:r>
            <a:r>
              <a:rPr lang="tr-TR" sz="2600" dirty="0"/>
              <a:t> </a:t>
            </a:r>
            <a:r>
              <a:rPr lang="tr-TR" sz="2600" dirty="0" err="1"/>
              <a:t>would</a:t>
            </a:r>
            <a:r>
              <a:rPr lang="tr-TR" sz="2600" dirty="0"/>
              <a:t> </a:t>
            </a:r>
            <a:r>
              <a:rPr lang="tr-TR" sz="2600" dirty="0" err="1"/>
              <a:t>you</a:t>
            </a:r>
            <a:r>
              <a:rPr lang="tr-TR" sz="2600" dirty="0"/>
              <a:t> do </a:t>
            </a:r>
            <a:r>
              <a:rPr lang="tr-TR" sz="2600" dirty="0" err="1"/>
              <a:t>if</a:t>
            </a:r>
            <a:r>
              <a:rPr lang="tr-TR" sz="2600" dirty="0"/>
              <a:t> </a:t>
            </a:r>
            <a:r>
              <a:rPr lang="tr-TR" sz="2600" dirty="0" err="1"/>
              <a:t>you</a:t>
            </a:r>
            <a:r>
              <a:rPr lang="tr-TR" sz="2600" dirty="0"/>
              <a:t> </a:t>
            </a:r>
            <a:r>
              <a:rPr lang="tr-TR" sz="2600" dirty="0" err="1"/>
              <a:t>were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president</a:t>
            </a:r>
            <a:r>
              <a:rPr lang="tr-TR" sz="2600" dirty="0"/>
              <a:t> of </a:t>
            </a:r>
            <a:r>
              <a:rPr lang="tr-TR" sz="2600" dirty="0" err="1"/>
              <a:t>Turkey</a:t>
            </a:r>
            <a:r>
              <a:rPr lang="tr-TR" sz="2600" dirty="0"/>
              <a:t>?</a:t>
            </a:r>
          </a:p>
          <a:p>
            <a:pPr marL="0" indent="0">
              <a:buNone/>
            </a:pPr>
            <a:endParaRPr lang="tr-TR" sz="2600" dirty="0"/>
          </a:p>
        </p:txBody>
      </p:sp>
    </p:spTree>
    <p:extLst>
      <p:ext uri="{BB962C8B-B14F-4D97-AF65-F5344CB8AC3E}">
        <p14:creationId xmlns:p14="http://schemas.microsoft.com/office/powerpoint/2010/main" val="326549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D70A5DEA-7456-46FF-B6C4-2F8261A0B688}"/>
              </a:ext>
            </a:extLst>
          </p:cNvPr>
          <p:cNvSpPr/>
          <p:nvPr/>
        </p:nvSpPr>
        <p:spPr>
          <a:xfrm>
            <a:off x="323528" y="980728"/>
            <a:ext cx="8424936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600" dirty="0"/>
              <a:t>b)</a:t>
            </a:r>
            <a:r>
              <a:rPr lang="tr-TR" sz="2600" dirty="0" err="1"/>
              <a:t>We</a:t>
            </a:r>
            <a:r>
              <a:rPr lang="tr-TR" sz="2600" dirty="0"/>
              <a:t> can </a:t>
            </a:r>
            <a:r>
              <a:rPr lang="tr-TR" sz="2600" dirty="0" err="1"/>
              <a:t>use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modal</a:t>
            </a:r>
            <a:r>
              <a:rPr lang="tr-TR" sz="2600" dirty="0"/>
              <a:t> </a:t>
            </a:r>
            <a:r>
              <a:rPr lang="tr-TR" sz="2600" dirty="0" err="1"/>
              <a:t>verbs</a:t>
            </a:r>
            <a:r>
              <a:rPr lang="tr-TR" sz="2600" dirty="0"/>
              <a:t> </a:t>
            </a:r>
            <a:r>
              <a:rPr lang="tr-TR" sz="2600" dirty="0" err="1">
                <a:solidFill>
                  <a:srgbClr val="FF0000"/>
                </a:solidFill>
              </a:rPr>
              <a:t>might</a:t>
            </a:r>
            <a:r>
              <a:rPr lang="tr-TR" sz="2600" dirty="0">
                <a:solidFill>
                  <a:srgbClr val="FF0000"/>
                </a:solidFill>
              </a:rPr>
              <a:t> </a:t>
            </a:r>
            <a:r>
              <a:rPr lang="tr-TR" sz="2600" dirty="0" err="1">
                <a:solidFill>
                  <a:srgbClr val="FF0000"/>
                </a:solidFill>
              </a:rPr>
              <a:t>or</a:t>
            </a:r>
            <a:r>
              <a:rPr lang="tr-TR" sz="2600" dirty="0">
                <a:solidFill>
                  <a:srgbClr val="FF0000"/>
                </a:solidFill>
              </a:rPr>
              <a:t> </a:t>
            </a:r>
            <a:r>
              <a:rPr lang="tr-TR" sz="2600" dirty="0" err="1">
                <a:solidFill>
                  <a:srgbClr val="FF0000"/>
                </a:solidFill>
              </a:rPr>
              <a:t>could</a:t>
            </a:r>
            <a:r>
              <a:rPr lang="tr-TR" sz="2600" dirty="0">
                <a:solidFill>
                  <a:srgbClr val="FF0000"/>
                </a:solidFill>
              </a:rPr>
              <a:t> </a:t>
            </a:r>
            <a:r>
              <a:rPr lang="tr-TR" sz="2600" dirty="0" err="1"/>
              <a:t>instead</a:t>
            </a:r>
            <a:r>
              <a:rPr lang="tr-TR" sz="2600" dirty="0"/>
              <a:t> of </a:t>
            </a:r>
            <a:r>
              <a:rPr lang="tr-TR" sz="2600" dirty="0" err="1">
                <a:solidFill>
                  <a:srgbClr val="FF0000"/>
                </a:solidFill>
              </a:rPr>
              <a:t>would</a:t>
            </a:r>
            <a:r>
              <a:rPr lang="tr-TR" sz="2600" dirty="0"/>
              <a:t> in </a:t>
            </a:r>
            <a:r>
              <a:rPr lang="tr-TR" sz="2600" dirty="0" err="1"/>
              <a:t>the</a:t>
            </a:r>
            <a:r>
              <a:rPr lang="tr-TR" sz="2600" dirty="0"/>
              <a:t> main </a:t>
            </a:r>
            <a:r>
              <a:rPr lang="tr-TR" sz="2600" dirty="0" err="1"/>
              <a:t>clause</a:t>
            </a:r>
            <a:r>
              <a:rPr lang="tr-TR" sz="2600" dirty="0"/>
              <a:t>.</a:t>
            </a:r>
          </a:p>
          <a:p>
            <a:endParaRPr lang="tr-TR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/>
              <a:t> </a:t>
            </a:r>
            <a:r>
              <a:rPr lang="tr-TR" sz="2600" dirty="0" err="1"/>
              <a:t>If</a:t>
            </a:r>
            <a:r>
              <a:rPr lang="tr-TR" sz="2600" dirty="0"/>
              <a:t> I </a:t>
            </a:r>
            <a:r>
              <a:rPr lang="tr-TR" sz="2600" dirty="0" err="1"/>
              <a:t>won</a:t>
            </a:r>
            <a:r>
              <a:rPr lang="tr-TR" sz="2600" dirty="0"/>
              <a:t> a lot of </a:t>
            </a:r>
            <a:r>
              <a:rPr lang="tr-TR" sz="2600" dirty="0" err="1"/>
              <a:t>money</a:t>
            </a:r>
            <a:r>
              <a:rPr lang="tr-TR" sz="2600" dirty="0"/>
              <a:t> ,I </a:t>
            </a:r>
            <a:r>
              <a:rPr lang="tr-TR" sz="2600" dirty="0" err="1"/>
              <a:t>might</a:t>
            </a:r>
            <a:r>
              <a:rPr lang="tr-TR" sz="2600" dirty="0"/>
              <a:t> stop </a:t>
            </a:r>
            <a:r>
              <a:rPr lang="tr-TR" sz="2600" dirty="0" err="1"/>
              <a:t>working</a:t>
            </a:r>
            <a:r>
              <a:rPr lang="tr-TR" sz="2600" dirty="0"/>
              <a:t>. </a:t>
            </a:r>
            <a:br>
              <a:rPr lang="tr-TR" sz="2600" dirty="0"/>
            </a:br>
            <a:r>
              <a:rPr lang="tr-TR" sz="2600" dirty="0"/>
              <a:t>(…I </a:t>
            </a:r>
            <a:r>
              <a:rPr lang="tr-TR" sz="2600" dirty="0" err="1"/>
              <a:t>would</a:t>
            </a:r>
            <a:r>
              <a:rPr lang="tr-TR" sz="2600" dirty="0"/>
              <a:t> </a:t>
            </a:r>
            <a:r>
              <a:rPr lang="tr-TR" sz="2600" dirty="0" err="1"/>
              <a:t>perhaps</a:t>
            </a:r>
            <a:r>
              <a:rPr lang="tr-TR" sz="2600" dirty="0"/>
              <a:t> stop </a:t>
            </a:r>
            <a:r>
              <a:rPr lang="tr-TR" sz="2600" dirty="0" err="1"/>
              <a:t>working</a:t>
            </a:r>
            <a:r>
              <a:rPr lang="tr-TR" sz="2600" dirty="0"/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tr-TR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600" dirty="0"/>
              <a:t> I </a:t>
            </a:r>
            <a:r>
              <a:rPr lang="tr-TR" sz="2600" dirty="0" err="1"/>
              <a:t>could</a:t>
            </a:r>
            <a:r>
              <a:rPr lang="tr-TR" sz="2600" dirty="0"/>
              <a:t> </a:t>
            </a:r>
            <a:r>
              <a:rPr lang="tr-TR" sz="2600" dirty="0" err="1"/>
              <a:t>repair</a:t>
            </a:r>
            <a:r>
              <a:rPr lang="tr-TR" sz="2600" dirty="0"/>
              <a:t> </a:t>
            </a:r>
            <a:r>
              <a:rPr lang="tr-TR" sz="2600" dirty="0" err="1"/>
              <a:t>my</a:t>
            </a:r>
            <a:r>
              <a:rPr lang="tr-TR" sz="2600" dirty="0"/>
              <a:t> </a:t>
            </a:r>
            <a:r>
              <a:rPr lang="tr-TR" sz="2600" dirty="0" err="1"/>
              <a:t>whole</a:t>
            </a:r>
            <a:r>
              <a:rPr lang="tr-TR" sz="2600" dirty="0"/>
              <a:t> </a:t>
            </a:r>
            <a:r>
              <a:rPr lang="tr-TR" sz="2600" dirty="0" err="1"/>
              <a:t>house</a:t>
            </a:r>
            <a:r>
              <a:rPr lang="tr-TR" sz="2600" dirty="0"/>
              <a:t> </a:t>
            </a:r>
            <a:r>
              <a:rPr lang="tr-TR" sz="2600" dirty="0" err="1"/>
              <a:t>if</a:t>
            </a:r>
            <a:r>
              <a:rPr lang="tr-TR" sz="2600" dirty="0"/>
              <a:t> I had </a:t>
            </a:r>
            <a:r>
              <a:rPr lang="tr-TR" sz="2600" dirty="0" err="1"/>
              <a:t>the</a:t>
            </a:r>
            <a:r>
              <a:rPr lang="tr-TR" sz="2600" dirty="0"/>
              <a:t> </a:t>
            </a:r>
            <a:r>
              <a:rPr lang="tr-TR" sz="2600" dirty="0" err="1"/>
              <a:t>right</a:t>
            </a:r>
            <a:r>
              <a:rPr lang="tr-TR" sz="2600" dirty="0"/>
              <a:t> </a:t>
            </a:r>
            <a:r>
              <a:rPr lang="tr-TR" sz="2600" dirty="0" err="1"/>
              <a:t>tools</a:t>
            </a:r>
            <a:r>
              <a:rPr lang="tr-TR" sz="2600" dirty="0"/>
              <a:t>.</a:t>
            </a:r>
            <a:br>
              <a:rPr lang="tr-TR" sz="2600" dirty="0"/>
            </a:br>
            <a:r>
              <a:rPr lang="tr-TR" sz="2600" dirty="0"/>
              <a:t>( …I </a:t>
            </a:r>
            <a:r>
              <a:rPr lang="tr-TR" sz="2600" dirty="0" err="1"/>
              <a:t>would</a:t>
            </a:r>
            <a:r>
              <a:rPr lang="tr-TR" sz="2600" dirty="0"/>
              <a:t> be </a:t>
            </a:r>
            <a:r>
              <a:rPr lang="tr-TR" sz="2600" dirty="0" err="1"/>
              <a:t>able</a:t>
            </a:r>
            <a:r>
              <a:rPr lang="tr-TR" sz="2600" dirty="0"/>
              <a:t> </a:t>
            </a:r>
            <a:r>
              <a:rPr lang="tr-TR" sz="2600" dirty="0" err="1"/>
              <a:t>to</a:t>
            </a:r>
            <a:r>
              <a:rPr lang="tr-TR" sz="2600" dirty="0"/>
              <a:t> </a:t>
            </a:r>
            <a:r>
              <a:rPr lang="tr-TR" sz="2600" dirty="0" err="1"/>
              <a:t>repair</a:t>
            </a:r>
            <a:r>
              <a:rPr lang="tr-TR" sz="2600" dirty="0"/>
              <a:t> </a:t>
            </a:r>
            <a:r>
              <a:rPr lang="tr-TR" sz="2600" dirty="0" err="1"/>
              <a:t>the</a:t>
            </a:r>
            <a:r>
              <a:rPr lang="tr-TR" sz="2600" dirty="0"/>
              <a:t> car) </a:t>
            </a:r>
          </a:p>
        </p:txBody>
      </p:sp>
    </p:spTree>
    <p:extLst>
      <p:ext uri="{BB962C8B-B14F-4D97-AF65-F5344CB8AC3E}">
        <p14:creationId xmlns:p14="http://schemas.microsoft.com/office/powerpoint/2010/main" val="4270010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EF5D91B-BC47-446A-9EFE-CD8149FD655D}"/>
              </a:ext>
            </a:extLst>
          </p:cNvPr>
          <p:cNvSpPr txBox="1">
            <a:spLocks/>
          </p:cNvSpPr>
          <p:nvPr/>
        </p:nvSpPr>
        <p:spPr>
          <a:xfrm>
            <a:off x="323528" y="260648"/>
            <a:ext cx="8496944" cy="1296144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3600" dirty="0" err="1">
                <a:latin typeface="+mn-lt"/>
              </a:rPr>
              <a:t>Use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your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own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ideas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to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complete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these</a:t>
            </a:r>
            <a:r>
              <a:rPr lang="tr-TR" sz="3600" dirty="0">
                <a:latin typeface="+mn-lt"/>
              </a:rPr>
              <a:t> </a:t>
            </a:r>
            <a:r>
              <a:rPr lang="tr-TR" sz="3600" dirty="0" err="1">
                <a:latin typeface="+mn-lt"/>
              </a:rPr>
              <a:t>sentences</a:t>
            </a:r>
            <a:endParaRPr lang="tr-TR" sz="3600" dirty="0">
              <a:latin typeface="+mn-lt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885E19D-E277-4406-886E-B8556D95E74F}"/>
              </a:ext>
            </a:extLst>
          </p:cNvPr>
          <p:cNvSpPr txBox="1">
            <a:spLocks/>
          </p:cNvSpPr>
          <p:nvPr/>
        </p:nvSpPr>
        <p:spPr>
          <a:xfrm>
            <a:off x="323528" y="1556792"/>
            <a:ext cx="8568952" cy="4104456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dirty="0"/>
              <a:t>-I </a:t>
            </a:r>
            <a:r>
              <a:rPr lang="tr-TR" dirty="0" err="1"/>
              <a:t>would</a:t>
            </a:r>
            <a:r>
              <a:rPr lang="tr-TR" dirty="0"/>
              <a:t> be </a:t>
            </a:r>
            <a:r>
              <a:rPr lang="tr-TR" dirty="0" err="1"/>
              <a:t>surprised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…</a:t>
            </a:r>
          </a:p>
          <a:p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If</a:t>
            </a:r>
            <a:r>
              <a:rPr lang="tr-TR" dirty="0"/>
              <a:t> I met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Queen</a:t>
            </a:r>
            <a:r>
              <a:rPr lang="tr-TR" dirty="0"/>
              <a:t> of </a:t>
            </a:r>
            <a:r>
              <a:rPr lang="tr-TR" dirty="0" err="1"/>
              <a:t>England</a:t>
            </a:r>
            <a:r>
              <a:rPr lang="tr-TR" dirty="0"/>
              <a:t>, ….</a:t>
            </a:r>
          </a:p>
          <a:p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If</a:t>
            </a:r>
            <a:r>
              <a:rPr lang="tr-TR" dirty="0"/>
              <a:t> I </a:t>
            </a:r>
            <a:r>
              <a:rPr lang="tr-TR" dirty="0" err="1"/>
              <a:t>was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most</a:t>
            </a:r>
            <a:r>
              <a:rPr lang="tr-TR" dirty="0"/>
              <a:t> </a:t>
            </a:r>
            <a:r>
              <a:rPr lang="tr-TR" dirty="0" err="1"/>
              <a:t>genius</a:t>
            </a:r>
            <a:r>
              <a:rPr lang="tr-TR" dirty="0"/>
              <a:t> </a:t>
            </a:r>
            <a:r>
              <a:rPr lang="tr-TR" dirty="0" err="1"/>
              <a:t>person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world,I</a:t>
            </a:r>
            <a:r>
              <a:rPr lang="tr-TR" dirty="0"/>
              <a:t> …</a:t>
            </a:r>
          </a:p>
          <a:p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If</a:t>
            </a:r>
            <a:r>
              <a:rPr lang="tr-TR" dirty="0"/>
              <a:t> I </a:t>
            </a:r>
            <a:r>
              <a:rPr lang="tr-TR" dirty="0" err="1"/>
              <a:t>saw</a:t>
            </a:r>
            <a:r>
              <a:rPr lang="tr-TR" dirty="0"/>
              <a:t> </a:t>
            </a:r>
            <a:r>
              <a:rPr lang="tr-TR" dirty="0" err="1"/>
              <a:t>someone</a:t>
            </a:r>
            <a:r>
              <a:rPr lang="tr-TR" dirty="0"/>
              <a:t> </a:t>
            </a:r>
            <a:r>
              <a:rPr lang="tr-TR" dirty="0" err="1"/>
              <a:t>suffering</a:t>
            </a:r>
            <a:r>
              <a:rPr lang="tr-TR" dirty="0"/>
              <a:t> </a:t>
            </a:r>
            <a:r>
              <a:rPr lang="tr-TR" dirty="0" err="1"/>
              <a:t>from</a:t>
            </a:r>
            <a:r>
              <a:rPr lang="tr-TR" dirty="0"/>
              <a:t> </a:t>
            </a:r>
            <a:r>
              <a:rPr lang="tr-TR" dirty="0" err="1"/>
              <a:t>serious</a:t>
            </a:r>
            <a:r>
              <a:rPr lang="tr-TR" dirty="0"/>
              <a:t> </a:t>
            </a:r>
            <a:r>
              <a:rPr lang="tr-TR" dirty="0" err="1"/>
              <a:t>breathing</a:t>
            </a:r>
            <a:r>
              <a:rPr lang="tr-TR" dirty="0"/>
              <a:t> </a:t>
            </a:r>
            <a:r>
              <a:rPr lang="tr-TR" dirty="0" err="1"/>
              <a:t>trouble,I</a:t>
            </a:r>
            <a:r>
              <a:rPr lang="tr-TR" dirty="0"/>
              <a:t> </a:t>
            </a:r>
            <a:r>
              <a:rPr lang="tr-TR" dirty="0" err="1"/>
              <a:t>would</a:t>
            </a:r>
            <a:r>
              <a:rPr lang="tr-TR" dirty="0"/>
              <a:t>…</a:t>
            </a:r>
          </a:p>
          <a:p>
            <a:endParaRPr lang="tr-TR" dirty="0"/>
          </a:p>
          <a:p>
            <a:r>
              <a:rPr lang="tr-TR" dirty="0"/>
              <a:t>-</a:t>
            </a:r>
            <a:r>
              <a:rPr lang="tr-TR" dirty="0" err="1"/>
              <a:t>If</a:t>
            </a:r>
            <a:r>
              <a:rPr lang="tr-TR" dirty="0"/>
              <a:t> I had a </a:t>
            </a:r>
            <a:r>
              <a:rPr lang="tr-TR" dirty="0" err="1"/>
              <a:t>chance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</a:t>
            </a:r>
            <a:r>
              <a:rPr lang="tr-TR" dirty="0" err="1"/>
              <a:t>one</a:t>
            </a:r>
            <a:r>
              <a:rPr lang="tr-TR" dirty="0"/>
              <a:t> </a:t>
            </a:r>
            <a:r>
              <a:rPr lang="tr-TR" dirty="0" err="1"/>
              <a:t>thing</a:t>
            </a:r>
            <a:r>
              <a:rPr lang="tr-TR" dirty="0"/>
              <a:t> in </a:t>
            </a:r>
            <a:r>
              <a:rPr lang="tr-TR" dirty="0" err="1"/>
              <a:t>my</a:t>
            </a:r>
            <a:r>
              <a:rPr lang="tr-TR" dirty="0"/>
              <a:t> life,…</a:t>
            </a:r>
          </a:p>
          <a:p>
            <a:endParaRPr lang="tr-TR" dirty="0"/>
          </a:p>
          <a:p>
            <a:r>
              <a:rPr lang="tr-TR" dirty="0"/>
              <a:t>-I </a:t>
            </a:r>
            <a:r>
              <a:rPr lang="tr-TR" dirty="0" err="1"/>
              <a:t>might</a:t>
            </a:r>
            <a:r>
              <a:rPr lang="tr-TR" dirty="0"/>
              <a:t> </a:t>
            </a:r>
            <a:r>
              <a:rPr lang="tr-TR" dirty="0" err="1"/>
              <a:t>change</a:t>
            </a:r>
            <a:r>
              <a:rPr lang="tr-TR" dirty="0"/>
              <a:t> </a:t>
            </a:r>
            <a:r>
              <a:rPr lang="tr-TR" dirty="0" err="1"/>
              <a:t>my</a:t>
            </a:r>
            <a:r>
              <a:rPr lang="tr-TR" dirty="0"/>
              <a:t> </a:t>
            </a:r>
            <a:r>
              <a:rPr lang="tr-TR" dirty="0" err="1"/>
              <a:t>department</a:t>
            </a:r>
            <a:r>
              <a:rPr lang="tr-TR" dirty="0"/>
              <a:t> </a:t>
            </a:r>
            <a:r>
              <a:rPr lang="tr-TR" dirty="0" err="1"/>
              <a:t>if</a:t>
            </a:r>
            <a:r>
              <a:rPr lang="tr-TR" dirty="0"/>
              <a:t> I …</a:t>
            </a:r>
          </a:p>
        </p:txBody>
      </p:sp>
    </p:spTree>
    <p:extLst>
      <p:ext uri="{BB962C8B-B14F-4D97-AF65-F5344CB8AC3E}">
        <p14:creationId xmlns:p14="http://schemas.microsoft.com/office/powerpoint/2010/main" val="167565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58B0ACF-4ED0-4ADD-895C-302BBD3205A9}"/>
              </a:ext>
            </a:extLst>
          </p:cNvPr>
          <p:cNvSpPr txBox="1">
            <a:spLocks/>
          </p:cNvSpPr>
          <p:nvPr/>
        </p:nvSpPr>
        <p:spPr>
          <a:xfrm>
            <a:off x="323528" y="404664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Unreal Past Conditional(Type 3)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E5D9397-7E61-485C-84CF-FCAAE91CDFCD}"/>
              </a:ext>
            </a:extLst>
          </p:cNvPr>
          <p:cNvSpPr txBox="1">
            <a:spLocks/>
          </p:cNvSpPr>
          <p:nvPr/>
        </p:nvSpPr>
        <p:spPr>
          <a:xfrm>
            <a:off x="323528" y="1636056"/>
            <a:ext cx="8229600" cy="366515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tr-TR" dirty="0">
                <a:solidFill>
                  <a:srgbClr val="FF0000"/>
                </a:solidFill>
              </a:rPr>
              <a:t> 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tr-TR" dirty="0">
                <a:solidFill>
                  <a:srgbClr val="FF0000"/>
                </a:solidFill>
              </a:rPr>
              <a:t>   </a:t>
            </a:r>
            <a:r>
              <a:rPr lang="tr-TR" dirty="0" err="1">
                <a:solidFill>
                  <a:srgbClr val="FF0000"/>
                </a:solidFill>
              </a:rPr>
              <a:t>We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use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this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err="1">
                <a:solidFill>
                  <a:srgbClr val="FF0000"/>
                </a:solidFill>
              </a:rPr>
              <a:t>structure</a:t>
            </a:r>
            <a:endParaRPr lang="tr-TR" dirty="0">
              <a:solidFill>
                <a:srgbClr val="FF0000"/>
              </a:solidFill>
            </a:endParaRPr>
          </a:p>
          <a:p>
            <a:endParaRPr lang="tr-TR" dirty="0"/>
          </a:p>
          <a:p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express</a:t>
            </a:r>
            <a:r>
              <a:rPr lang="tr-TR" dirty="0"/>
              <a:t> </a:t>
            </a:r>
            <a:r>
              <a:rPr lang="tr-TR" dirty="0" err="1"/>
              <a:t>regret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a </a:t>
            </a:r>
            <a:r>
              <a:rPr lang="tr-TR" dirty="0" err="1"/>
              <a:t>situation</a:t>
            </a:r>
            <a:r>
              <a:rPr lang="tr-TR" dirty="0"/>
              <a:t> in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endParaRPr lang="tr-TR" dirty="0"/>
          </a:p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hypothesis</a:t>
            </a:r>
            <a:r>
              <a:rPr lang="tr-TR" dirty="0"/>
              <a:t> </a:t>
            </a:r>
            <a:r>
              <a:rPr lang="tr-TR" dirty="0" err="1"/>
              <a:t>about</a:t>
            </a:r>
            <a:r>
              <a:rPr lang="tr-TR" dirty="0"/>
              <a:t>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past</a:t>
            </a:r>
            <a:endParaRPr lang="tr-TR" dirty="0"/>
          </a:p>
          <a:p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theoretical</a:t>
            </a:r>
            <a:r>
              <a:rPr lang="tr-TR" dirty="0"/>
              <a:t> </a:t>
            </a:r>
            <a:r>
              <a:rPr lang="tr-TR" dirty="0" err="1"/>
              <a:t>past</a:t>
            </a:r>
            <a:r>
              <a:rPr lang="tr-TR" dirty="0"/>
              <a:t> </a:t>
            </a:r>
            <a:r>
              <a:rPr lang="tr-TR" dirty="0" err="1"/>
              <a:t>situation</a:t>
            </a:r>
            <a:endParaRPr lang="tr-TR" dirty="0"/>
          </a:p>
          <a:p>
            <a:r>
              <a:rPr lang="tr-TR" dirty="0" err="1"/>
              <a:t>For</a:t>
            </a:r>
            <a:r>
              <a:rPr lang="tr-TR" dirty="0"/>
              <a:t> an </a:t>
            </a:r>
            <a:r>
              <a:rPr lang="tr-TR" dirty="0" err="1"/>
              <a:t>impossible</a:t>
            </a:r>
            <a:r>
              <a:rPr lang="tr-TR" dirty="0"/>
              <a:t> </a:t>
            </a:r>
            <a:r>
              <a:rPr lang="tr-TR" dirty="0" err="1"/>
              <a:t>situation</a:t>
            </a:r>
            <a:r>
              <a:rPr lang="tr-TR" dirty="0"/>
              <a:t> </a:t>
            </a:r>
            <a:r>
              <a:rPr lang="tr-TR" dirty="0" err="1"/>
              <a:t>because</a:t>
            </a:r>
            <a:r>
              <a:rPr lang="tr-TR" dirty="0"/>
              <a:t> it had </a:t>
            </a:r>
            <a:r>
              <a:rPr lang="tr-TR" dirty="0" err="1"/>
              <a:t>already</a:t>
            </a:r>
            <a:r>
              <a:rPr lang="tr-TR" dirty="0"/>
              <a:t> </a:t>
            </a:r>
            <a:r>
              <a:rPr lang="tr-TR" dirty="0" err="1"/>
              <a:t>happened</a:t>
            </a:r>
            <a:endParaRPr lang="tr-TR" dirty="0"/>
          </a:p>
          <a:p>
            <a:pPr marL="0" indent="0">
              <a:buFont typeface="Arial" panose="020B0604020202020204" pitchFamily="34" charset="0"/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846333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1017</TotalTime>
  <Words>768</Words>
  <Application>Microsoft Office PowerPoint</Application>
  <PresentationFormat>Ekran Gösterisi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7" baseType="lpstr">
      <vt:lpstr>Arial</vt:lpstr>
      <vt:lpstr>Calibri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&amp; PASSIVE VOICE</dc:title>
  <dc:creator>user</dc:creator>
  <cp:lastModifiedBy>ilyas baykan</cp:lastModifiedBy>
  <cp:revision>79</cp:revision>
  <dcterms:created xsi:type="dcterms:W3CDTF">2020-03-27T15:16:16Z</dcterms:created>
  <dcterms:modified xsi:type="dcterms:W3CDTF">2020-04-02T12:52:39Z</dcterms:modified>
</cp:coreProperties>
</file>