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0" r:id="rId4"/>
    <p:sldId id="271" r:id="rId5"/>
    <p:sldId id="274" r:id="rId6"/>
    <p:sldId id="276" r:id="rId7"/>
    <p:sldId id="288" r:id="rId8"/>
    <p:sldId id="280" r:id="rId9"/>
    <p:sldId id="279" r:id="rId10"/>
    <p:sldId id="281" r:id="rId11"/>
    <p:sldId id="264" r:id="rId12"/>
    <p:sldId id="262" r:id="rId13"/>
    <p:sldId id="282" r:id="rId14"/>
    <p:sldId id="277" r:id="rId15"/>
    <p:sldId id="278" r:id="rId16"/>
    <p:sldId id="266" r:id="rId17"/>
    <p:sldId id="289" r:id="rId18"/>
    <p:sldId id="290" r:id="rId19"/>
    <p:sldId id="291" r:id="rId20"/>
    <p:sldId id="29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v Aydogan Baykan" initials="AAB" lastIdx="2" clrIdx="0">
    <p:extLst>
      <p:ext uri="{19B8F6BF-5375-455C-9EA6-DF929625EA0E}">
        <p15:presenceInfo xmlns:p15="http://schemas.microsoft.com/office/powerpoint/2012/main" userId="f0b608367cb887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2" autoAdjust="0"/>
    <p:restoredTop sz="94660"/>
  </p:normalViewPr>
  <p:slideViewPr>
    <p:cSldViewPr>
      <p:cViewPr varScale="1">
        <p:scale>
          <a:sx n="114" d="100"/>
          <a:sy n="114" d="100"/>
        </p:scale>
        <p:origin x="194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yas baykan" userId="7d3fd751f56b9cc4" providerId="LiveId" clId="{5FC59201-DA29-4AB3-85F9-D21A7BD67AFE}"/>
    <pc:docChg chg="undo custSel modSld">
      <pc:chgData name="ilyas baykan" userId="7d3fd751f56b9cc4" providerId="LiveId" clId="{5FC59201-DA29-4AB3-85F9-D21A7BD67AFE}" dt="2020-04-02T12:27:58.019" v="85" actId="1076"/>
      <pc:docMkLst>
        <pc:docMk/>
      </pc:docMkLst>
      <pc:sldChg chg="addSp delSp modSp">
        <pc:chgData name="ilyas baykan" userId="7d3fd751f56b9cc4" providerId="LiveId" clId="{5FC59201-DA29-4AB3-85F9-D21A7BD67AFE}" dt="2020-04-02T12:27:01.782" v="70" actId="27636"/>
        <pc:sldMkLst>
          <pc:docMk/>
          <pc:sldMk cId="2592963730" sldId="260"/>
        </pc:sldMkLst>
        <pc:spChg chg="add del mod">
          <ac:chgData name="ilyas baykan" userId="7d3fd751f56b9cc4" providerId="LiveId" clId="{5FC59201-DA29-4AB3-85F9-D21A7BD67AFE}" dt="2020-04-02T12:24:26.132" v="12" actId="478"/>
          <ac:spMkLst>
            <pc:docMk/>
            <pc:sldMk cId="2592963730" sldId="260"/>
            <ac:spMk id="2" creationId="{00000000-0000-0000-0000-000000000000}"/>
          </ac:spMkLst>
        </pc:spChg>
        <pc:spChg chg="mod">
          <ac:chgData name="ilyas baykan" userId="7d3fd751f56b9cc4" providerId="LiveId" clId="{5FC59201-DA29-4AB3-85F9-D21A7BD67AFE}" dt="2020-04-02T12:27:01.782" v="70" actId="27636"/>
          <ac:spMkLst>
            <pc:docMk/>
            <pc:sldMk cId="2592963730" sldId="260"/>
            <ac:spMk id="3" creationId="{00000000-0000-0000-0000-000000000000}"/>
          </ac:spMkLst>
        </pc:spChg>
        <pc:spChg chg="add del mod">
          <ac:chgData name="ilyas baykan" userId="7d3fd751f56b9cc4" providerId="LiveId" clId="{5FC59201-DA29-4AB3-85F9-D21A7BD67AFE}" dt="2020-04-02T12:24:19.660" v="11"/>
          <ac:spMkLst>
            <pc:docMk/>
            <pc:sldMk cId="2592963730" sldId="260"/>
            <ac:spMk id="4" creationId="{BB590EB0-9B12-434A-94A5-1D0550D70EAB}"/>
          </ac:spMkLst>
        </pc:spChg>
        <pc:spChg chg="add del mod">
          <ac:chgData name="ilyas baykan" userId="7d3fd751f56b9cc4" providerId="LiveId" clId="{5FC59201-DA29-4AB3-85F9-D21A7BD67AFE}" dt="2020-04-02T12:24:17.439" v="7" actId="478"/>
          <ac:spMkLst>
            <pc:docMk/>
            <pc:sldMk cId="2592963730" sldId="260"/>
            <ac:spMk id="6" creationId="{F253E71E-D11D-438D-8771-F892DB4183E7}"/>
          </ac:spMkLst>
        </pc:spChg>
        <pc:spChg chg="add del mod">
          <ac:chgData name="ilyas baykan" userId="7d3fd751f56b9cc4" providerId="LiveId" clId="{5FC59201-DA29-4AB3-85F9-D21A7BD67AFE}" dt="2020-04-02T12:24:28.191" v="13" actId="478"/>
          <ac:spMkLst>
            <pc:docMk/>
            <pc:sldMk cId="2592963730" sldId="260"/>
            <ac:spMk id="8" creationId="{B7D064B7-8485-4BA5-9952-2800406B8E8E}"/>
          </ac:spMkLst>
        </pc:spChg>
        <pc:spChg chg="add mod">
          <ac:chgData name="ilyas baykan" userId="7d3fd751f56b9cc4" providerId="LiveId" clId="{5FC59201-DA29-4AB3-85F9-D21A7BD67AFE}" dt="2020-04-02T12:24:37.641" v="19" actId="20577"/>
          <ac:spMkLst>
            <pc:docMk/>
            <pc:sldMk cId="2592963730" sldId="260"/>
            <ac:spMk id="9" creationId="{5D67833C-3278-4969-ABF4-6E0CB4914359}"/>
          </ac:spMkLst>
        </pc:spChg>
      </pc:sldChg>
      <pc:sldChg chg="modSp">
        <pc:chgData name="ilyas baykan" userId="7d3fd751f56b9cc4" providerId="LiveId" clId="{5FC59201-DA29-4AB3-85F9-D21A7BD67AFE}" dt="2020-04-02T12:27:31.219" v="79" actId="255"/>
        <pc:sldMkLst>
          <pc:docMk/>
          <pc:sldMk cId="502853642" sldId="271"/>
        </pc:sldMkLst>
        <pc:spChg chg="mod">
          <ac:chgData name="ilyas baykan" userId="7d3fd751f56b9cc4" providerId="LiveId" clId="{5FC59201-DA29-4AB3-85F9-D21A7BD67AFE}" dt="2020-04-02T12:27:31.219" v="79" actId="255"/>
          <ac:spMkLst>
            <pc:docMk/>
            <pc:sldMk cId="502853642" sldId="271"/>
            <ac:spMk id="3" creationId="{00000000-0000-0000-0000-000000000000}"/>
          </ac:spMkLst>
        </pc:spChg>
      </pc:sldChg>
      <pc:sldChg chg="modSp">
        <pc:chgData name="ilyas baykan" userId="7d3fd751f56b9cc4" providerId="LiveId" clId="{5FC59201-DA29-4AB3-85F9-D21A7BD67AFE}" dt="2020-04-02T12:27:58.019" v="85" actId="1076"/>
        <pc:sldMkLst>
          <pc:docMk/>
          <pc:sldMk cId="911018378" sldId="274"/>
        </pc:sldMkLst>
        <pc:spChg chg="mod">
          <ac:chgData name="ilyas baykan" userId="7d3fd751f56b9cc4" providerId="LiveId" clId="{5FC59201-DA29-4AB3-85F9-D21A7BD67AFE}" dt="2020-04-02T12:27:58.019" v="85" actId="1076"/>
          <ac:spMkLst>
            <pc:docMk/>
            <pc:sldMk cId="911018378" sldId="274"/>
            <ac:spMk id="6" creationId="{72110088-F8A5-495C-8402-8BBCC2E6DAC1}"/>
          </ac:spMkLst>
        </pc:spChg>
      </pc:sldChg>
      <pc:sldChg chg="modSp">
        <pc:chgData name="ilyas baykan" userId="7d3fd751f56b9cc4" providerId="LiveId" clId="{5FC59201-DA29-4AB3-85F9-D21A7BD67AFE}" dt="2020-04-02T12:23:33.654" v="0"/>
        <pc:sldMkLst>
          <pc:docMk/>
          <pc:sldMk cId="2331069438" sldId="277"/>
        </pc:sldMkLst>
        <pc:graphicFrameChg chg="mod">
          <ac:chgData name="ilyas baykan" userId="7d3fd751f56b9cc4" providerId="LiveId" clId="{5FC59201-DA29-4AB3-85F9-D21A7BD67AFE}" dt="2020-04-02T12:23:33.654" v="0"/>
          <ac:graphicFrameMkLst>
            <pc:docMk/>
            <pc:sldMk cId="2331069438" sldId="277"/>
            <ac:graphicFrameMk id="2"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ECA4DC8-00D0-4790-9131-FA2936810480}" type="datetimeFigureOut">
              <a:rPr lang="tr-TR" smtClean="0"/>
              <a:t>2.4.2020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414403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ECA4DC8-00D0-4790-9131-FA2936810480}" type="datetimeFigureOut">
              <a:rPr lang="tr-TR" smtClean="0"/>
              <a:t>2.4.2020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303319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ECA4DC8-00D0-4790-9131-FA2936810480}" type="datetimeFigureOut">
              <a:rPr lang="tr-TR" smtClean="0"/>
              <a:t>2.4.2020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264126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ECA4DC8-00D0-4790-9131-FA2936810480}" type="datetimeFigureOut">
              <a:rPr lang="tr-TR" smtClean="0"/>
              <a:t>2.4.2020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395023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ECA4DC8-00D0-4790-9131-FA2936810480}" type="datetimeFigureOut">
              <a:rPr lang="tr-TR" smtClean="0"/>
              <a:t>2.4.2020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279154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ECA4DC8-00D0-4790-9131-FA2936810480}" type="datetimeFigureOut">
              <a:rPr lang="tr-TR" smtClean="0"/>
              <a:t>2.4.2020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339085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ECA4DC8-00D0-4790-9131-FA2936810480}" type="datetimeFigureOut">
              <a:rPr lang="tr-TR" smtClean="0"/>
              <a:t>2.4.2020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282988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ECA4DC8-00D0-4790-9131-FA2936810480}" type="datetimeFigureOut">
              <a:rPr lang="tr-TR" smtClean="0"/>
              <a:t>2.4.2020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5255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ECA4DC8-00D0-4790-9131-FA2936810480}" type="datetimeFigureOut">
              <a:rPr lang="tr-TR" smtClean="0"/>
              <a:t>2.4.2020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44578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ECA4DC8-00D0-4790-9131-FA2936810480}" type="datetimeFigureOut">
              <a:rPr lang="tr-TR" smtClean="0"/>
              <a:t>2.4.2020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308450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ECA4DC8-00D0-4790-9131-FA2936810480}" type="datetimeFigureOut">
              <a:rPr lang="tr-TR" smtClean="0"/>
              <a:t>2.4.2020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4DF5B8-342C-4BBE-A18E-E7832EC5504C}" type="slidenum">
              <a:rPr lang="tr-TR" smtClean="0"/>
              <a:t>‹#›</a:t>
            </a:fld>
            <a:endParaRPr lang="tr-TR"/>
          </a:p>
        </p:txBody>
      </p:sp>
    </p:spTree>
    <p:extLst>
      <p:ext uri="{BB962C8B-B14F-4D97-AF65-F5344CB8AC3E}">
        <p14:creationId xmlns:p14="http://schemas.microsoft.com/office/powerpoint/2010/main" val="10645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A4DC8-00D0-4790-9131-FA2936810480}" type="datetimeFigureOut">
              <a:rPr lang="tr-TR" smtClean="0"/>
              <a:t>2.4.2020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DF5B8-342C-4BBE-A18E-E7832EC5504C}" type="slidenum">
              <a:rPr lang="tr-TR" smtClean="0"/>
              <a:t>‹#›</a:t>
            </a:fld>
            <a:endParaRPr lang="tr-TR"/>
          </a:p>
        </p:txBody>
      </p:sp>
    </p:spTree>
    <p:extLst>
      <p:ext uri="{BB962C8B-B14F-4D97-AF65-F5344CB8AC3E}">
        <p14:creationId xmlns:p14="http://schemas.microsoft.com/office/powerpoint/2010/main" val="918558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42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ttps://www.englisch-hilfen.de/images/tenses/passiv_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descr="https://www.englisch-hilfen.de/images/tenses/passiv_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6887" y="836712"/>
            <a:ext cx="8645593" cy="4939814"/>
          </a:xfrm>
          <a:prstGeom prst="rect">
            <a:avLst/>
          </a:prstGeom>
        </p:spPr>
        <p:txBody>
          <a:bodyPr wrap="square">
            <a:spAutoFit/>
          </a:bodyPr>
          <a:lstStyle/>
          <a:p>
            <a:pPr marL="342900" indent="-342900">
              <a:lnSpc>
                <a:spcPct val="150000"/>
              </a:lnSpc>
              <a:spcBef>
                <a:spcPts val="300"/>
              </a:spcBef>
              <a:spcAft>
                <a:spcPts val="300"/>
              </a:spcAft>
              <a:buFont typeface="+mj-lt"/>
              <a:buAutoNum type="arabicPeriod" startAt="10"/>
            </a:pPr>
            <a:r>
              <a:rPr lang="en-US" dirty="0"/>
              <a:t>I would go on holiday if </a:t>
            </a:r>
            <a:r>
              <a:rPr lang="tr-TR" dirty="0"/>
              <a:t>___________________________________________________</a:t>
            </a:r>
          </a:p>
          <a:p>
            <a:pPr marL="342900" indent="-342900">
              <a:lnSpc>
                <a:spcPct val="150000"/>
              </a:lnSpc>
              <a:spcBef>
                <a:spcPts val="300"/>
              </a:spcBef>
              <a:spcAft>
                <a:spcPts val="300"/>
              </a:spcAft>
              <a:buFont typeface="+mj-lt"/>
              <a:buAutoNum type="arabicPeriod" startAt="10"/>
            </a:pPr>
            <a:r>
              <a:rPr lang="en-US" dirty="0"/>
              <a:t>My brother would have been happy if</a:t>
            </a:r>
            <a:r>
              <a:rPr lang="tr-TR" dirty="0"/>
              <a:t> _______________________________________</a:t>
            </a:r>
            <a:r>
              <a:rPr lang="en-US" dirty="0"/>
              <a:t> </a:t>
            </a:r>
          </a:p>
          <a:p>
            <a:pPr marL="342900" indent="-342900">
              <a:lnSpc>
                <a:spcPct val="150000"/>
              </a:lnSpc>
              <a:spcBef>
                <a:spcPts val="300"/>
              </a:spcBef>
              <a:spcAft>
                <a:spcPts val="300"/>
              </a:spcAft>
              <a:buFont typeface="+mj-lt"/>
              <a:buAutoNum type="arabicPeriod" startAt="10"/>
            </a:pPr>
            <a:r>
              <a:rPr lang="en-US" dirty="0"/>
              <a:t>I don’t eat </a:t>
            </a:r>
            <a:r>
              <a:rPr lang="en-US" dirty="0" err="1"/>
              <a:t>anyt</a:t>
            </a:r>
            <a:r>
              <a:rPr lang="tr-TR" dirty="0"/>
              <a:t>h</a:t>
            </a:r>
            <a:r>
              <a:rPr lang="en-US" dirty="0" err="1"/>
              <a:t>ing</a:t>
            </a:r>
            <a:r>
              <a:rPr lang="en-US" dirty="0"/>
              <a:t> if</a:t>
            </a:r>
            <a:r>
              <a:rPr lang="tr-TR" dirty="0"/>
              <a:t> ____________________________________________________</a:t>
            </a:r>
            <a:r>
              <a:rPr lang="en-US" dirty="0"/>
              <a:t> </a:t>
            </a:r>
          </a:p>
          <a:p>
            <a:pPr marL="342900" indent="-342900">
              <a:lnSpc>
                <a:spcPct val="150000"/>
              </a:lnSpc>
              <a:spcBef>
                <a:spcPts val="300"/>
              </a:spcBef>
              <a:spcAft>
                <a:spcPts val="300"/>
              </a:spcAft>
              <a:buFont typeface="+mj-lt"/>
              <a:buAutoNum type="arabicPeriod" startAt="10"/>
            </a:pPr>
            <a:r>
              <a:rPr lang="en-US" dirty="0"/>
              <a:t>We would cancel the organization if</a:t>
            </a:r>
            <a:r>
              <a:rPr lang="tr-TR" dirty="0"/>
              <a:t> _________________________________________</a:t>
            </a:r>
            <a:endParaRPr lang="en-US" dirty="0"/>
          </a:p>
          <a:p>
            <a:pPr marL="342900" indent="-342900">
              <a:lnSpc>
                <a:spcPct val="150000"/>
              </a:lnSpc>
              <a:spcBef>
                <a:spcPts val="300"/>
              </a:spcBef>
              <a:spcAft>
                <a:spcPts val="300"/>
              </a:spcAft>
              <a:buFont typeface="+mj-lt"/>
              <a:buAutoNum type="arabicPeriod" startAt="10"/>
            </a:pPr>
            <a:r>
              <a:rPr lang="en-US" dirty="0"/>
              <a:t>Nobody would have seen us last night if</a:t>
            </a:r>
            <a:r>
              <a:rPr lang="tr-TR" dirty="0"/>
              <a:t> ______________________________________</a:t>
            </a:r>
            <a:endParaRPr lang="en-US" dirty="0"/>
          </a:p>
          <a:p>
            <a:pPr marL="342900" indent="-342900">
              <a:lnSpc>
                <a:spcPct val="150000"/>
              </a:lnSpc>
              <a:spcBef>
                <a:spcPts val="300"/>
              </a:spcBef>
              <a:spcAft>
                <a:spcPts val="300"/>
              </a:spcAft>
              <a:buFont typeface="+mj-lt"/>
              <a:buAutoNum type="arabicPeriod" startAt="10"/>
            </a:pPr>
            <a:r>
              <a:rPr lang="en-US" dirty="0"/>
              <a:t>I will spend most of my money on clothes and shoes if</a:t>
            </a:r>
            <a:r>
              <a:rPr lang="tr-TR" dirty="0"/>
              <a:t> __________________________</a:t>
            </a:r>
            <a:endParaRPr lang="en-US" dirty="0"/>
          </a:p>
          <a:p>
            <a:pPr marL="342900" indent="-342900">
              <a:lnSpc>
                <a:spcPct val="150000"/>
              </a:lnSpc>
              <a:spcBef>
                <a:spcPts val="300"/>
              </a:spcBef>
              <a:spcAft>
                <a:spcPts val="300"/>
              </a:spcAft>
              <a:buFont typeface="+mj-lt"/>
              <a:buAutoNum type="arabicPeriod" startAt="10"/>
            </a:pPr>
            <a:r>
              <a:rPr lang="en-US" dirty="0"/>
              <a:t>My parents don’t talk to me if</a:t>
            </a:r>
            <a:r>
              <a:rPr lang="tr-TR" dirty="0"/>
              <a:t> ______________________________________________</a:t>
            </a:r>
            <a:r>
              <a:rPr lang="en-US" dirty="0"/>
              <a:t> </a:t>
            </a:r>
          </a:p>
          <a:p>
            <a:pPr marL="342900" indent="-342900">
              <a:lnSpc>
                <a:spcPct val="150000"/>
              </a:lnSpc>
              <a:spcBef>
                <a:spcPts val="300"/>
              </a:spcBef>
              <a:spcAft>
                <a:spcPts val="300"/>
              </a:spcAft>
              <a:buFont typeface="+mj-lt"/>
              <a:buAutoNum type="arabicPeriod" startAt="10"/>
            </a:pPr>
            <a:r>
              <a:rPr lang="en-US" dirty="0"/>
              <a:t>My friend would have broken his arm while riding a bike if</a:t>
            </a:r>
            <a:r>
              <a:rPr lang="tr-TR" dirty="0"/>
              <a:t> _______________________</a:t>
            </a:r>
            <a:endParaRPr lang="en-US" dirty="0"/>
          </a:p>
          <a:p>
            <a:pPr marL="342900" indent="-342900">
              <a:lnSpc>
                <a:spcPct val="150000"/>
              </a:lnSpc>
              <a:spcBef>
                <a:spcPts val="300"/>
              </a:spcBef>
              <a:spcAft>
                <a:spcPts val="300"/>
              </a:spcAft>
              <a:buFont typeface="+mj-lt"/>
              <a:buAutoNum type="arabicPeriod" startAt="10"/>
            </a:pPr>
            <a:r>
              <a:rPr lang="en-US" dirty="0"/>
              <a:t>I would call the doctor if</a:t>
            </a:r>
            <a:r>
              <a:rPr lang="tr-TR" dirty="0"/>
              <a:t> __________________________________________________</a:t>
            </a:r>
            <a:endParaRPr lang="en-US" dirty="0"/>
          </a:p>
          <a:p>
            <a:pPr marL="342900" indent="-342900">
              <a:lnSpc>
                <a:spcPct val="150000"/>
              </a:lnSpc>
              <a:spcBef>
                <a:spcPts val="300"/>
              </a:spcBef>
              <a:spcAft>
                <a:spcPts val="300"/>
              </a:spcAft>
              <a:buFont typeface="+mj-lt"/>
              <a:buAutoNum type="arabicPeriod" startAt="10"/>
            </a:pPr>
            <a:endParaRPr lang="tr-TR" dirty="0"/>
          </a:p>
        </p:txBody>
      </p:sp>
    </p:spTree>
    <p:extLst>
      <p:ext uri="{BB962C8B-B14F-4D97-AF65-F5344CB8AC3E}">
        <p14:creationId xmlns:p14="http://schemas.microsoft.com/office/powerpoint/2010/main" val="425557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031E20CB-A01B-4AD7-905A-62EBF8AFA110}"/>
              </a:ext>
            </a:extLst>
          </p:cNvPr>
          <p:cNvSpPr>
            <a:spLocks noGrp="1"/>
          </p:cNvSpPr>
          <p:nvPr>
            <p:ph type="title"/>
          </p:nvPr>
        </p:nvSpPr>
        <p:spPr>
          <a:xfrm>
            <a:off x="1743000" y="206803"/>
            <a:ext cx="7098160" cy="871827"/>
          </a:xfrm>
        </p:spPr>
        <p:txBody>
          <a:bodyPr/>
          <a:lstStyle/>
          <a:p>
            <a:r>
              <a:rPr lang="en-US" dirty="0"/>
              <a:t>Mystery of the Red Truck</a:t>
            </a:r>
            <a:endParaRPr lang="tr-TR" dirty="0"/>
          </a:p>
        </p:txBody>
      </p:sp>
      <p:sp>
        <p:nvSpPr>
          <p:cNvPr id="10" name="İçerik Yer Tutucusu 9">
            <a:extLst>
              <a:ext uri="{FF2B5EF4-FFF2-40B4-BE49-F238E27FC236}">
                <a16:creationId xmlns:a16="http://schemas.microsoft.com/office/drawing/2014/main" id="{909B0828-B40D-49C5-A6C3-A97240B06445}"/>
              </a:ext>
            </a:extLst>
          </p:cNvPr>
          <p:cNvSpPr>
            <a:spLocks noGrp="1"/>
          </p:cNvSpPr>
          <p:nvPr>
            <p:ph idx="1"/>
          </p:nvPr>
        </p:nvSpPr>
        <p:spPr>
          <a:xfrm>
            <a:off x="251520" y="1078630"/>
            <a:ext cx="8640960" cy="4525963"/>
          </a:xfrm>
        </p:spPr>
        <p:txBody>
          <a:bodyPr>
            <a:noAutofit/>
          </a:bodyPr>
          <a:lstStyle/>
          <a:p>
            <a:pPr marL="0" indent="0">
              <a:buNone/>
            </a:pPr>
            <a:r>
              <a:rPr lang="en-US" sz="1600" dirty="0"/>
              <a:t>It has been confirmed that late on the night of the sixth of July, a large red truck ran into the bakery on Maryland Street. After an initial investigation by police, it is now clear that the truck had no driver at all. The locals are asking a simple question: “Where was the driver?” If the police want to solve this mystery, they will need the CCTV footage from the street. One of the locals said: “We’re all quite worried about a truck with no driver. This truck has never been seen in the neighborhood before. If we’d seen that truck before, we’d solve this mystery now.” Many locals share the same concerns. They want to know what’s happening in their town</a:t>
            </a:r>
            <a:r>
              <a:rPr lang="tr-TR" sz="1600" dirty="0"/>
              <a:t>.</a:t>
            </a:r>
          </a:p>
          <a:p>
            <a:pPr marL="0" indent="0">
              <a:buNone/>
            </a:pPr>
            <a:r>
              <a:rPr lang="en-US" sz="1600" dirty="0"/>
              <a:t>A witness at the crime scene told police: “There was a loud noise coming from the truck while it was going towards the building and its speed.... it was unbelievable. If it had been going slower, I would’ve had a chance to see the driver. But all I saw was the truck speeding into the bakery as fast as it could.’’</a:t>
            </a:r>
            <a:endParaRPr lang="tr-TR" sz="1600" dirty="0"/>
          </a:p>
          <a:p>
            <a:pPr marL="0" indent="0">
              <a:buNone/>
            </a:pPr>
            <a:r>
              <a:rPr lang="en-US" sz="1600" dirty="0"/>
              <a:t>The police have already spoken with eleven other residents but no one knows any further details about the incident. Superintendent Amanda Slippers remarked: “This is a tough case. The truck license plate belongs to this town, but nobody has seen it here. According to the town records, the owner of the truck moved away from here years ago. No one knows where to. If we located the owner, we'd probably solve this mystery</a:t>
            </a:r>
            <a:r>
              <a:rPr lang="tr-TR" sz="1600" dirty="0"/>
              <a:t>.</a:t>
            </a:r>
          </a:p>
          <a:p>
            <a:pPr marL="0" indent="0">
              <a:buNone/>
            </a:pPr>
            <a:r>
              <a:rPr lang="en-US" sz="1600" dirty="0"/>
              <a:t>If a truck moves, then it has a driver. Well, maybe we should change this basic assumption on account of this mysterious red truck. </a:t>
            </a:r>
            <a:endParaRPr lang="tr-TR" sz="1600" dirty="0"/>
          </a:p>
        </p:txBody>
      </p:sp>
      <p:pic>
        <p:nvPicPr>
          <p:cNvPr id="4098" name="Picture 2" descr="Red Truck Metal Wall Decor | Hobby Lobby | 716290">
            <a:extLst>
              <a:ext uri="{FF2B5EF4-FFF2-40B4-BE49-F238E27FC236}">
                <a16:creationId xmlns:a16="http://schemas.microsoft.com/office/drawing/2014/main" id="{08B70A63-CC7A-491E-ADB3-69E39FCE72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28" b="18634"/>
          <a:stretch/>
        </p:blipFill>
        <p:spPr bwMode="auto">
          <a:xfrm>
            <a:off x="302840" y="249332"/>
            <a:ext cx="1440160" cy="87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7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54CAF718-ADA2-41EA-BEA7-744C13F4E0A7}"/>
              </a:ext>
            </a:extLst>
          </p:cNvPr>
          <p:cNvSpPr/>
          <p:nvPr/>
        </p:nvSpPr>
        <p:spPr>
          <a:xfrm>
            <a:off x="389623" y="1196752"/>
            <a:ext cx="8436761" cy="3016210"/>
          </a:xfrm>
          <a:prstGeom prst="rect">
            <a:avLst/>
          </a:prstGeom>
        </p:spPr>
        <p:txBody>
          <a:bodyPr wrap="square">
            <a:spAutoFit/>
          </a:bodyPr>
          <a:lstStyle/>
          <a:p>
            <a:pPr marL="342900" indent="-342900" algn="just">
              <a:lnSpc>
                <a:spcPct val="150000"/>
              </a:lnSpc>
              <a:spcBef>
                <a:spcPts val="600"/>
              </a:spcBef>
              <a:spcAft>
                <a:spcPts val="600"/>
              </a:spcAft>
              <a:buAutoNum type="arabicPeriod"/>
            </a:pPr>
            <a:r>
              <a:rPr lang="en-US" sz="2000" dirty="0"/>
              <a:t>The locals knew that the red truck had an old driver. </a:t>
            </a:r>
            <a:r>
              <a:rPr lang="tr-TR" sz="2000" dirty="0"/>
              <a:t>___________________</a:t>
            </a:r>
            <a:r>
              <a:rPr lang="en-US" sz="2000" dirty="0"/>
              <a:t> </a:t>
            </a:r>
            <a:endParaRPr lang="tr-TR" sz="2000" dirty="0"/>
          </a:p>
          <a:p>
            <a:pPr marL="342900" indent="-342900" algn="just">
              <a:lnSpc>
                <a:spcPct val="150000"/>
              </a:lnSpc>
              <a:spcBef>
                <a:spcPts val="600"/>
              </a:spcBef>
              <a:spcAft>
                <a:spcPts val="600"/>
              </a:spcAft>
              <a:buAutoNum type="arabicPeriod"/>
            </a:pPr>
            <a:r>
              <a:rPr lang="en-US" sz="2000" dirty="0"/>
              <a:t>The police have investigated all the people in the town. </a:t>
            </a:r>
            <a:r>
              <a:rPr lang="tr-TR" sz="2000" dirty="0"/>
              <a:t>_________________</a:t>
            </a:r>
          </a:p>
          <a:p>
            <a:pPr marL="342900" indent="-342900" algn="just">
              <a:lnSpc>
                <a:spcPct val="150000"/>
              </a:lnSpc>
              <a:spcBef>
                <a:spcPts val="600"/>
              </a:spcBef>
              <a:spcAft>
                <a:spcPts val="600"/>
              </a:spcAft>
              <a:buAutoNum type="arabicPeriod"/>
            </a:pPr>
            <a:r>
              <a:rPr lang="en-US" sz="2000" dirty="0"/>
              <a:t>The CCTV footage of the street will help the police.</a:t>
            </a:r>
            <a:r>
              <a:rPr lang="tr-TR" sz="2000" dirty="0"/>
              <a:t>_____________________</a:t>
            </a:r>
          </a:p>
          <a:p>
            <a:pPr marL="342900" indent="-342900" algn="just">
              <a:lnSpc>
                <a:spcPct val="150000"/>
              </a:lnSpc>
              <a:spcBef>
                <a:spcPts val="600"/>
              </a:spcBef>
              <a:spcAft>
                <a:spcPts val="600"/>
              </a:spcAft>
              <a:buAutoNum type="arabicPeriod"/>
            </a:pPr>
            <a:r>
              <a:rPr lang="en-US" sz="2000" dirty="0"/>
              <a:t>The locals haven’t seen the truck in the town before. </a:t>
            </a:r>
            <a:r>
              <a:rPr lang="tr-TR" sz="2000" dirty="0"/>
              <a:t>___________________</a:t>
            </a:r>
          </a:p>
          <a:p>
            <a:pPr marL="342900" indent="-342900" algn="just">
              <a:lnSpc>
                <a:spcPct val="150000"/>
              </a:lnSpc>
              <a:spcBef>
                <a:spcPts val="600"/>
              </a:spcBef>
              <a:spcAft>
                <a:spcPts val="600"/>
              </a:spcAft>
              <a:buAutoNum type="arabicPeriod"/>
            </a:pPr>
            <a:r>
              <a:rPr lang="en-US" sz="2000" dirty="0"/>
              <a:t>The truck ran into the building very slowly. </a:t>
            </a:r>
            <a:r>
              <a:rPr lang="tr-TR" sz="2000" dirty="0"/>
              <a:t>___________________________</a:t>
            </a:r>
          </a:p>
        </p:txBody>
      </p:sp>
      <p:sp>
        <p:nvSpPr>
          <p:cNvPr id="2" name="Dikdörtgen 1"/>
          <p:cNvSpPr/>
          <p:nvPr/>
        </p:nvSpPr>
        <p:spPr>
          <a:xfrm>
            <a:off x="323528" y="260648"/>
            <a:ext cx="8568952" cy="430887"/>
          </a:xfrm>
          <a:prstGeom prst="rect">
            <a:avLst/>
          </a:prstGeom>
        </p:spPr>
        <p:txBody>
          <a:bodyPr wrap="square">
            <a:spAutoFit/>
          </a:bodyPr>
          <a:lstStyle/>
          <a:p>
            <a:r>
              <a:rPr lang="en-US" sz="2200" b="1" dirty="0"/>
              <a:t>Decide if the statements are true or false according to the text.</a:t>
            </a:r>
            <a:endParaRPr lang="tr-TR" sz="2200" dirty="0"/>
          </a:p>
        </p:txBody>
      </p:sp>
      <p:sp>
        <p:nvSpPr>
          <p:cNvPr id="3" name="Dikdörtgen 2"/>
          <p:cNvSpPr/>
          <p:nvPr/>
        </p:nvSpPr>
        <p:spPr>
          <a:xfrm>
            <a:off x="323528" y="5825063"/>
            <a:ext cx="5775323" cy="292388"/>
          </a:xfrm>
          <a:prstGeom prst="rect">
            <a:avLst/>
          </a:prstGeom>
        </p:spPr>
        <p:txBody>
          <a:bodyPr wrap="square">
            <a:spAutoFit/>
          </a:bodyPr>
          <a:lstStyle/>
          <a:p>
            <a:pPr algn="just"/>
            <a:r>
              <a:rPr lang="en-US" sz="1300" dirty="0"/>
              <a:t>CCTV: Closed Circuit TV, which can be utilized to view specific places in streets</a:t>
            </a:r>
            <a:endParaRPr lang="tr-TR" sz="1300" dirty="0"/>
          </a:p>
        </p:txBody>
      </p:sp>
    </p:spTree>
    <p:extLst>
      <p:ext uri="{BB962C8B-B14F-4D97-AF65-F5344CB8AC3E}">
        <p14:creationId xmlns:p14="http://schemas.microsoft.com/office/powerpoint/2010/main" val="107039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ttps://www.englisch-hilfen.de/images/tenses/passiv_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descr="https://www.englisch-hilfen.de/images/tenses/passiv_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7016" y="238636"/>
            <a:ext cx="8605464" cy="5339923"/>
          </a:xfrm>
          <a:prstGeom prst="rect">
            <a:avLst/>
          </a:prstGeom>
        </p:spPr>
        <p:txBody>
          <a:bodyPr wrap="square">
            <a:spAutoFit/>
          </a:bodyPr>
          <a:lstStyle/>
          <a:p>
            <a:pPr algn="ctr">
              <a:spcBef>
                <a:spcPts val="300"/>
              </a:spcBef>
              <a:spcAft>
                <a:spcPts val="300"/>
              </a:spcAft>
            </a:pPr>
            <a:r>
              <a:rPr lang="en-US" sz="2000" b="1" dirty="0"/>
              <a:t> Put the verbs in brackets into their correct tense</a:t>
            </a:r>
          </a:p>
          <a:p>
            <a:pPr marL="342900" indent="-342900">
              <a:lnSpc>
                <a:spcPct val="125000"/>
              </a:lnSpc>
              <a:spcBef>
                <a:spcPts val="300"/>
              </a:spcBef>
              <a:spcAft>
                <a:spcPts val="300"/>
              </a:spcAft>
              <a:buFont typeface="+mj-lt"/>
              <a:buAutoNum type="arabicPeriod"/>
            </a:pPr>
            <a:r>
              <a:rPr lang="en-US" sz="1600" dirty="0"/>
              <a:t>The burglars ___________________ (NOT DO) so much damage if you had locked all the drawers.</a:t>
            </a:r>
          </a:p>
          <a:p>
            <a:pPr marL="342900" indent="-342900">
              <a:lnSpc>
                <a:spcPct val="125000"/>
              </a:lnSpc>
              <a:spcBef>
                <a:spcPts val="300"/>
              </a:spcBef>
              <a:spcAft>
                <a:spcPts val="300"/>
              </a:spcAft>
              <a:buFont typeface="+mj-lt"/>
              <a:buAutoNum type="arabicPeriod"/>
            </a:pPr>
            <a:r>
              <a:rPr lang="en-US" sz="1600" dirty="0"/>
              <a:t>If he had slipped, he __________________</a:t>
            </a:r>
            <a:r>
              <a:rPr lang="tr-TR" sz="1600" dirty="0"/>
              <a:t>______</a:t>
            </a:r>
            <a:r>
              <a:rPr lang="en-US" sz="1600" dirty="0"/>
              <a:t>__ (FALL) 500 </a:t>
            </a:r>
            <a:r>
              <a:rPr lang="en-US" sz="1600" dirty="0" err="1"/>
              <a:t>metres</a:t>
            </a:r>
            <a:r>
              <a:rPr lang="en-US" sz="1600" dirty="0"/>
              <a:t>. </a:t>
            </a:r>
          </a:p>
          <a:p>
            <a:pPr marL="342900" indent="-342900">
              <a:lnSpc>
                <a:spcPct val="125000"/>
              </a:lnSpc>
              <a:spcBef>
                <a:spcPts val="300"/>
              </a:spcBef>
              <a:spcAft>
                <a:spcPts val="300"/>
              </a:spcAft>
              <a:buFont typeface="+mj-lt"/>
              <a:buAutoNum type="arabicPeriod"/>
            </a:pPr>
            <a:r>
              <a:rPr lang="en-US" sz="1600" dirty="0"/>
              <a:t>They would have forced their way into the house if I __________________ (NOT CALL) for help. </a:t>
            </a:r>
          </a:p>
          <a:p>
            <a:pPr marL="342900" indent="-342900">
              <a:lnSpc>
                <a:spcPct val="125000"/>
              </a:lnSpc>
              <a:spcBef>
                <a:spcPts val="300"/>
              </a:spcBef>
              <a:spcAft>
                <a:spcPts val="300"/>
              </a:spcAft>
              <a:buFont typeface="+mj-lt"/>
              <a:buAutoNum type="arabicPeriod"/>
            </a:pPr>
            <a:r>
              <a:rPr lang="en-US" sz="1600" dirty="0"/>
              <a:t>You ___________________ (NOT BE) of any use to me unless you learn to type. </a:t>
            </a:r>
          </a:p>
          <a:p>
            <a:pPr marL="342900" indent="-342900">
              <a:lnSpc>
                <a:spcPct val="125000"/>
              </a:lnSpc>
              <a:spcBef>
                <a:spcPts val="300"/>
              </a:spcBef>
              <a:spcAft>
                <a:spcPts val="300"/>
              </a:spcAft>
              <a:buFont typeface="+mj-lt"/>
              <a:buAutoNum type="arabicPeriod"/>
            </a:pPr>
            <a:r>
              <a:rPr lang="en-US" sz="1600" dirty="0"/>
              <a:t>If I ____________________ (NOT BE) so busy yesterday, I would have invited him earlier. </a:t>
            </a:r>
          </a:p>
          <a:p>
            <a:pPr marL="342900" indent="-342900">
              <a:lnSpc>
                <a:spcPct val="125000"/>
              </a:lnSpc>
              <a:spcBef>
                <a:spcPts val="300"/>
              </a:spcBef>
              <a:spcAft>
                <a:spcPts val="300"/>
              </a:spcAft>
              <a:buFont typeface="+mj-lt"/>
              <a:buAutoNum type="arabicPeriod"/>
            </a:pPr>
            <a:r>
              <a:rPr lang="en-US" sz="1600" dirty="0"/>
              <a:t>If he ___________________ (STOP) smoking, he would put on some weight.</a:t>
            </a:r>
          </a:p>
          <a:p>
            <a:pPr marL="342900" indent="-342900">
              <a:lnSpc>
                <a:spcPct val="125000"/>
              </a:lnSpc>
              <a:spcBef>
                <a:spcPts val="300"/>
              </a:spcBef>
              <a:spcAft>
                <a:spcPts val="300"/>
              </a:spcAft>
              <a:buFont typeface="+mj-lt"/>
              <a:buAutoNum type="arabicPeriod"/>
            </a:pPr>
            <a:r>
              <a:rPr lang="en-US" sz="1600" dirty="0"/>
              <a:t>I ___________________</a:t>
            </a:r>
            <a:r>
              <a:rPr lang="tr-TR" sz="1600" dirty="0"/>
              <a:t>__</a:t>
            </a:r>
            <a:r>
              <a:rPr lang="en-US" sz="1600" dirty="0"/>
              <a:t>_ (BRING) you something to drink if I had known that you were thirsty.</a:t>
            </a:r>
          </a:p>
          <a:p>
            <a:pPr marL="342900" indent="-342900">
              <a:lnSpc>
                <a:spcPct val="125000"/>
              </a:lnSpc>
              <a:spcBef>
                <a:spcPts val="300"/>
              </a:spcBef>
              <a:spcAft>
                <a:spcPts val="300"/>
              </a:spcAft>
              <a:buFont typeface="+mj-lt"/>
              <a:buAutoNum type="arabicPeriod"/>
            </a:pPr>
            <a:r>
              <a:rPr lang="en-US" sz="1600" dirty="0"/>
              <a:t>You´ll get a cold if you ____________________ (NOT CHANGE) your wet clothes. </a:t>
            </a:r>
          </a:p>
          <a:p>
            <a:pPr marL="342900" indent="-342900">
              <a:lnSpc>
                <a:spcPct val="125000"/>
              </a:lnSpc>
              <a:spcBef>
                <a:spcPts val="300"/>
              </a:spcBef>
              <a:spcAft>
                <a:spcPts val="300"/>
              </a:spcAft>
              <a:buFont typeface="+mj-lt"/>
              <a:buAutoNum type="arabicPeriod"/>
            </a:pPr>
            <a:r>
              <a:rPr lang="en-US" sz="1600" dirty="0"/>
              <a:t>If I ____________________ (BE) president I would raise the taxes at once. </a:t>
            </a:r>
          </a:p>
          <a:p>
            <a:pPr marL="342900" indent="-342900">
              <a:lnSpc>
                <a:spcPct val="125000"/>
              </a:lnSpc>
              <a:spcBef>
                <a:spcPts val="300"/>
              </a:spcBef>
              <a:spcAft>
                <a:spcPts val="300"/>
              </a:spcAft>
              <a:buFont typeface="+mj-lt"/>
              <a:buAutoNum type="arabicPeriod"/>
            </a:pPr>
            <a:r>
              <a:rPr lang="en-US" sz="1600" dirty="0"/>
              <a:t>If a thief _________________ (ATTACK) me, my dog will jump at him quickly. </a:t>
            </a:r>
            <a:endParaRPr lang="tr-TR" sz="1600" dirty="0"/>
          </a:p>
          <a:p>
            <a:pPr marL="342900" indent="-342900">
              <a:lnSpc>
                <a:spcPct val="125000"/>
              </a:lnSpc>
              <a:spcBef>
                <a:spcPts val="300"/>
              </a:spcBef>
              <a:spcAft>
                <a:spcPts val="300"/>
              </a:spcAft>
              <a:buFont typeface="+mj-lt"/>
              <a:buAutoNum type="arabicPeriod"/>
            </a:pPr>
            <a:r>
              <a:rPr lang="en-US" sz="1600" dirty="0"/>
              <a:t>I´ll probably get lost unless he _______________</a:t>
            </a:r>
            <a:r>
              <a:rPr lang="tr-TR" sz="1600" dirty="0"/>
              <a:t>____</a:t>
            </a:r>
            <a:r>
              <a:rPr lang="en-US" sz="1600" dirty="0"/>
              <a:t>__</a:t>
            </a:r>
            <a:r>
              <a:rPr lang="tr-TR" sz="1600" dirty="0"/>
              <a:t>_</a:t>
            </a:r>
            <a:r>
              <a:rPr lang="en-US" sz="1600" dirty="0"/>
              <a:t>_ (COME) with me.</a:t>
            </a:r>
          </a:p>
          <a:p>
            <a:pPr marL="342900" indent="-342900">
              <a:lnSpc>
                <a:spcPct val="125000"/>
              </a:lnSpc>
              <a:spcBef>
                <a:spcPts val="300"/>
              </a:spcBef>
              <a:spcAft>
                <a:spcPts val="300"/>
              </a:spcAft>
              <a:buFont typeface="+mj-lt"/>
              <a:buAutoNum type="arabicPeriod"/>
            </a:pPr>
            <a:r>
              <a:rPr lang="en-US" sz="1600" dirty="0"/>
              <a:t>I could repair the roof myself if I __________________</a:t>
            </a:r>
            <a:r>
              <a:rPr lang="tr-TR" sz="1600" dirty="0"/>
              <a:t>_</a:t>
            </a:r>
            <a:r>
              <a:rPr lang="en-US" sz="1600" dirty="0"/>
              <a:t>__ (HAVE) a ladder. </a:t>
            </a:r>
          </a:p>
          <a:p>
            <a:pPr marL="342900" indent="-342900">
              <a:lnSpc>
                <a:spcPct val="125000"/>
              </a:lnSpc>
              <a:spcBef>
                <a:spcPts val="300"/>
              </a:spcBef>
              <a:spcAft>
                <a:spcPts val="300"/>
              </a:spcAft>
              <a:buFont typeface="+mj-lt"/>
              <a:buAutoNum type="arabicPeriod"/>
            </a:pPr>
            <a:r>
              <a:rPr lang="en-US" sz="1600" dirty="0"/>
              <a:t>If people didn’t have cars, they ________________</a:t>
            </a:r>
            <a:r>
              <a:rPr lang="tr-TR" sz="1600" dirty="0"/>
              <a:t>__</a:t>
            </a:r>
            <a:r>
              <a:rPr lang="en-US" sz="1600" dirty="0"/>
              <a:t>____ (WALK). </a:t>
            </a:r>
            <a:endParaRPr lang="tr-TR" sz="1600" dirty="0"/>
          </a:p>
        </p:txBody>
      </p:sp>
    </p:spTree>
    <p:extLst>
      <p:ext uri="{BB962C8B-B14F-4D97-AF65-F5344CB8AC3E}">
        <p14:creationId xmlns:p14="http://schemas.microsoft.com/office/powerpoint/2010/main" val="136587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ttps://www.englisch-hilfen.de/images/tenses/passiv_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descr="https://www.englisch-hilfen.de/images/tenses/passiv_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197" name="Tablo 8196">
            <a:extLst>
              <a:ext uri="{FF2B5EF4-FFF2-40B4-BE49-F238E27FC236}">
                <a16:creationId xmlns:a16="http://schemas.microsoft.com/office/drawing/2014/main" id="{CEF160DB-98F0-4F93-962F-8028BFCBA52C}"/>
              </a:ext>
            </a:extLst>
          </p:cNvPr>
          <p:cNvGraphicFramePr>
            <a:graphicFrameLocks noGrp="1"/>
          </p:cNvGraphicFramePr>
          <p:nvPr>
            <p:extLst>
              <p:ext uri="{D42A27DB-BD31-4B8C-83A1-F6EECF244321}">
                <p14:modId xmlns:p14="http://schemas.microsoft.com/office/powerpoint/2010/main" val="2392529808"/>
              </p:ext>
            </p:extLst>
          </p:nvPr>
        </p:nvGraphicFramePr>
        <p:xfrm>
          <a:off x="395536" y="332656"/>
          <a:ext cx="6492991" cy="5251072"/>
        </p:xfrm>
        <a:graphic>
          <a:graphicData uri="http://schemas.openxmlformats.org/drawingml/2006/table">
            <a:tbl>
              <a:tblPr/>
              <a:tblGrid>
                <a:gridCol w="6492991">
                  <a:extLst>
                    <a:ext uri="{9D8B030D-6E8A-4147-A177-3AD203B41FA5}">
                      <a16:colId xmlns:a16="http://schemas.microsoft.com/office/drawing/2014/main" val="753477972"/>
                    </a:ext>
                  </a:extLst>
                </a:gridCol>
              </a:tblGrid>
              <a:tr h="587632">
                <a:tc>
                  <a:txBody>
                    <a:bodyPr/>
                    <a:lstStyle/>
                    <a:p>
                      <a:pPr algn="l"/>
                      <a:r>
                        <a:rPr lang="en-US" sz="1600" b="1" dirty="0">
                          <a:solidFill>
                            <a:srgbClr val="000000"/>
                          </a:solidFill>
                          <a:effectLst/>
                        </a:rPr>
                        <a:t>Multiple Choice</a:t>
                      </a:r>
                      <a:br>
                        <a:rPr lang="en-US" sz="1600" b="1" dirty="0">
                          <a:solidFill>
                            <a:srgbClr val="000000"/>
                          </a:solidFill>
                          <a:effectLst/>
                        </a:rPr>
                      </a:br>
                      <a:r>
                        <a:rPr lang="en-US" sz="1600" b="1" dirty="0">
                          <a:solidFill>
                            <a:srgbClr val="000000"/>
                          </a:solidFill>
                          <a:effectLst/>
                        </a:rPr>
                        <a:t>What is the correct answer?</a:t>
                      </a:r>
                      <a:endParaRPr lang="en-US" sz="1600" dirty="0">
                        <a:solidFill>
                          <a:srgbClr val="000000"/>
                        </a:solidFill>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4253761432"/>
                  </a:ext>
                </a:extLst>
              </a:tr>
              <a:tr h="550867">
                <a:tc>
                  <a:txBody>
                    <a:bodyPr/>
                    <a:lstStyle/>
                    <a:p>
                      <a:r>
                        <a:rPr lang="en-US" sz="1600" dirty="0">
                          <a:solidFill>
                            <a:srgbClr val="000000"/>
                          </a:solidFill>
                          <a:effectLst/>
                        </a:rPr>
                        <a:t>1. If I had had enough money, I  </a:t>
                      </a:r>
                      <a:r>
                        <a:rPr lang="tr-TR" sz="1600" dirty="0">
                          <a:solidFill>
                            <a:srgbClr val="000000"/>
                          </a:solidFill>
                          <a:effectLst/>
                        </a:rPr>
                        <a:t>----------------</a:t>
                      </a:r>
                      <a:r>
                        <a:rPr lang="en-US" sz="1600" dirty="0">
                          <a:solidFill>
                            <a:srgbClr val="000000"/>
                          </a:solidFill>
                          <a:effectLst/>
                        </a:rPr>
                        <a:t>that radio.</a:t>
                      </a:r>
                      <a:br>
                        <a:rPr lang="en-US" sz="1600" dirty="0">
                          <a:solidFill>
                            <a:srgbClr val="000000"/>
                          </a:solidFill>
                          <a:effectLst/>
                        </a:rPr>
                      </a:br>
                      <a:r>
                        <a:rPr lang="en-US" sz="1600" b="1" dirty="0">
                          <a:solidFill>
                            <a:srgbClr val="000000"/>
                          </a:solidFill>
                          <a:effectLst/>
                        </a:rPr>
                        <a:t>a.</a:t>
                      </a:r>
                      <a:r>
                        <a:rPr lang="en-US" sz="1600" dirty="0">
                          <a:solidFill>
                            <a:srgbClr val="000000"/>
                          </a:solidFill>
                          <a:effectLst/>
                        </a:rPr>
                        <a:t> bought </a:t>
                      </a:r>
                      <a:r>
                        <a:rPr lang="en-US" sz="1600" b="1" dirty="0">
                          <a:solidFill>
                            <a:srgbClr val="000000"/>
                          </a:solidFill>
                          <a:effectLst/>
                        </a:rPr>
                        <a:t>b.</a:t>
                      </a:r>
                      <a:r>
                        <a:rPr lang="en-US" sz="1600" dirty="0">
                          <a:solidFill>
                            <a:srgbClr val="000000"/>
                          </a:solidFill>
                          <a:effectLst/>
                        </a:rPr>
                        <a:t> would buy </a:t>
                      </a:r>
                      <a:r>
                        <a:rPr lang="en-US" sz="1600" b="1" dirty="0">
                          <a:solidFill>
                            <a:srgbClr val="000000"/>
                          </a:solidFill>
                          <a:effectLst/>
                        </a:rPr>
                        <a:t>c.</a:t>
                      </a:r>
                      <a:r>
                        <a:rPr lang="en-US" sz="1600" dirty="0">
                          <a:solidFill>
                            <a:srgbClr val="000000"/>
                          </a:solidFill>
                          <a:effectLst/>
                        </a:rPr>
                        <a:t> would have bought </a:t>
                      </a:r>
                      <a:r>
                        <a:rPr lang="en-US" sz="1600" b="1" dirty="0">
                          <a:solidFill>
                            <a:srgbClr val="000000"/>
                          </a:solidFill>
                          <a:effectLst/>
                        </a:rPr>
                        <a:t>d.</a:t>
                      </a:r>
                      <a:r>
                        <a:rPr lang="en-US" sz="1600" dirty="0">
                          <a:solidFill>
                            <a:srgbClr val="000000"/>
                          </a:solidFill>
                          <a:effectLst/>
                        </a:rPr>
                        <a:t> had bought</a:t>
                      </a:r>
                    </a:p>
                  </a:txBody>
                  <a:tcPr marL="47625" marR="47625" marT="47625" marB="47625" anchor="ctr">
                    <a:lnL>
                      <a:noFill/>
                    </a:lnL>
                    <a:lnR>
                      <a:noFill/>
                    </a:lnR>
                    <a:lnT>
                      <a:noFill/>
                    </a:lnT>
                    <a:lnB>
                      <a:noFill/>
                    </a:lnB>
                    <a:solidFill>
                      <a:srgbClr val="CCFF99"/>
                    </a:solidFill>
                  </a:tcPr>
                </a:tc>
                <a:extLst>
                  <a:ext uri="{0D108BD9-81ED-4DB2-BD59-A6C34878D82A}">
                    <a16:rowId xmlns:a16="http://schemas.microsoft.com/office/drawing/2014/main" val="437609059"/>
                  </a:ext>
                </a:extLst>
              </a:tr>
              <a:tr h="550867">
                <a:tc>
                  <a:txBody>
                    <a:bodyPr/>
                    <a:lstStyle/>
                    <a:p>
                      <a:r>
                        <a:rPr lang="en-US" sz="1600" dirty="0">
                          <a:solidFill>
                            <a:srgbClr val="000000"/>
                          </a:solidFill>
                          <a:effectLst/>
                        </a:rPr>
                        <a:t>2. If it rains, you </a:t>
                      </a:r>
                      <a:r>
                        <a:rPr lang="tr-TR" sz="1600" dirty="0">
                          <a:solidFill>
                            <a:srgbClr val="000000"/>
                          </a:solidFill>
                          <a:effectLst/>
                        </a:rPr>
                        <a:t>-------------------</a:t>
                      </a:r>
                      <a:r>
                        <a:rPr lang="en-US" sz="1600" dirty="0">
                          <a:solidFill>
                            <a:srgbClr val="000000"/>
                          </a:solidFill>
                          <a:effectLst/>
                        </a:rPr>
                        <a:t> wet.</a:t>
                      </a:r>
                      <a:br>
                        <a:rPr lang="en-US" sz="1600" dirty="0">
                          <a:solidFill>
                            <a:srgbClr val="000000"/>
                          </a:solidFill>
                          <a:effectLst/>
                        </a:rPr>
                      </a:br>
                      <a:r>
                        <a:rPr lang="en-US" sz="1600" b="1" dirty="0">
                          <a:solidFill>
                            <a:srgbClr val="000000"/>
                          </a:solidFill>
                          <a:effectLst/>
                        </a:rPr>
                        <a:t>a.</a:t>
                      </a:r>
                      <a:r>
                        <a:rPr lang="en-US" sz="1600" dirty="0">
                          <a:solidFill>
                            <a:srgbClr val="000000"/>
                          </a:solidFill>
                          <a:effectLst/>
                        </a:rPr>
                        <a:t> will get </a:t>
                      </a:r>
                      <a:r>
                        <a:rPr lang="en-US" sz="1600" b="1" dirty="0">
                          <a:solidFill>
                            <a:srgbClr val="000000"/>
                          </a:solidFill>
                          <a:effectLst/>
                        </a:rPr>
                        <a:t>b.</a:t>
                      </a:r>
                      <a:r>
                        <a:rPr lang="en-US" sz="1600" dirty="0">
                          <a:solidFill>
                            <a:srgbClr val="000000"/>
                          </a:solidFill>
                          <a:effectLst/>
                        </a:rPr>
                        <a:t> would get </a:t>
                      </a:r>
                      <a:r>
                        <a:rPr lang="en-US" sz="1600" b="1" dirty="0">
                          <a:solidFill>
                            <a:srgbClr val="000000"/>
                          </a:solidFill>
                          <a:effectLst/>
                        </a:rPr>
                        <a:t>c. </a:t>
                      </a:r>
                      <a:r>
                        <a:rPr lang="en-US" sz="1600" dirty="0">
                          <a:solidFill>
                            <a:srgbClr val="000000"/>
                          </a:solidFill>
                          <a:effectLst/>
                        </a:rPr>
                        <a:t>get </a:t>
                      </a:r>
                      <a:r>
                        <a:rPr lang="en-US" sz="1600" b="1" dirty="0">
                          <a:solidFill>
                            <a:srgbClr val="000000"/>
                          </a:solidFill>
                          <a:effectLst/>
                        </a:rPr>
                        <a:t>d.</a:t>
                      </a:r>
                      <a:r>
                        <a:rPr lang="en-US" sz="1600" dirty="0">
                          <a:solidFill>
                            <a:srgbClr val="000000"/>
                          </a:solidFill>
                          <a:effectLst/>
                        </a:rPr>
                        <a:t> had got</a:t>
                      </a:r>
                    </a:p>
                  </a:txBody>
                  <a:tcPr marL="47625" marR="47625" marT="47625" marB="47625" anchor="ctr">
                    <a:lnL>
                      <a:noFill/>
                    </a:lnL>
                    <a:lnR>
                      <a:noFill/>
                    </a:lnR>
                    <a:lnT>
                      <a:noFill/>
                    </a:lnT>
                    <a:lnB>
                      <a:noFill/>
                    </a:lnB>
                    <a:solidFill>
                      <a:srgbClr val="CCFFCC"/>
                    </a:solidFill>
                  </a:tcPr>
                </a:tc>
                <a:extLst>
                  <a:ext uri="{0D108BD9-81ED-4DB2-BD59-A6C34878D82A}">
                    <a16:rowId xmlns:a16="http://schemas.microsoft.com/office/drawing/2014/main" val="3249466807"/>
                  </a:ext>
                </a:extLst>
              </a:tr>
              <a:tr h="550867">
                <a:tc>
                  <a:txBody>
                    <a:bodyPr/>
                    <a:lstStyle/>
                    <a:p>
                      <a:r>
                        <a:rPr lang="en-US" sz="1600" dirty="0">
                          <a:solidFill>
                            <a:srgbClr val="000000"/>
                          </a:solidFill>
                          <a:effectLst/>
                        </a:rPr>
                        <a:t>3. She would go to the Job Centre if she</a:t>
                      </a:r>
                      <a:r>
                        <a:rPr lang="tr-TR" sz="1600" dirty="0">
                          <a:solidFill>
                            <a:srgbClr val="000000"/>
                          </a:solidFill>
                          <a:effectLst/>
                        </a:rPr>
                        <a:t>------------</a:t>
                      </a:r>
                      <a:r>
                        <a:rPr lang="en-US" sz="1600" dirty="0">
                          <a:solidFill>
                            <a:srgbClr val="000000"/>
                          </a:solidFill>
                          <a:effectLst/>
                        </a:rPr>
                        <a:t>  a job.</a:t>
                      </a:r>
                      <a:br>
                        <a:rPr lang="en-US" sz="1600" dirty="0">
                          <a:solidFill>
                            <a:srgbClr val="000000"/>
                          </a:solidFill>
                          <a:effectLst/>
                        </a:rPr>
                      </a:br>
                      <a:r>
                        <a:rPr lang="en-US" sz="1600" dirty="0">
                          <a:solidFill>
                            <a:srgbClr val="000000"/>
                          </a:solidFill>
                          <a:effectLst/>
                        </a:rPr>
                        <a:t>a. had wanted</a:t>
                      </a:r>
                      <a:r>
                        <a:rPr lang="en-US" sz="1600" b="1" dirty="0">
                          <a:solidFill>
                            <a:srgbClr val="000000"/>
                          </a:solidFill>
                          <a:effectLst/>
                        </a:rPr>
                        <a:t> b. </a:t>
                      </a:r>
                      <a:r>
                        <a:rPr lang="en-US" sz="1600" dirty="0">
                          <a:solidFill>
                            <a:srgbClr val="000000"/>
                          </a:solidFill>
                          <a:effectLst/>
                        </a:rPr>
                        <a:t>will want </a:t>
                      </a:r>
                      <a:r>
                        <a:rPr lang="en-US" sz="1600" b="1" dirty="0">
                          <a:solidFill>
                            <a:srgbClr val="000000"/>
                          </a:solidFill>
                          <a:effectLst/>
                        </a:rPr>
                        <a:t>c. </a:t>
                      </a:r>
                      <a:r>
                        <a:rPr lang="en-US" sz="1600" dirty="0">
                          <a:solidFill>
                            <a:srgbClr val="000000"/>
                          </a:solidFill>
                          <a:effectLst/>
                        </a:rPr>
                        <a:t>wanted </a:t>
                      </a:r>
                      <a:r>
                        <a:rPr lang="en-US" sz="1600" b="1" dirty="0">
                          <a:solidFill>
                            <a:srgbClr val="000000"/>
                          </a:solidFill>
                          <a:effectLst/>
                        </a:rPr>
                        <a:t>d.</a:t>
                      </a:r>
                      <a:r>
                        <a:rPr lang="en-US" sz="1600" dirty="0">
                          <a:solidFill>
                            <a:srgbClr val="000000"/>
                          </a:solidFill>
                          <a:effectLst/>
                        </a:rPr>
                        <a:t> wants</a:t>
                      </a:r>
                    </a:p>
                  </a:txBody>
                  <a:tcPr marL="47625" marR="47625" marT="47625" marB="47625" anchor="ctr">
                    <a:lnL>
                      <a:noFill/>
                    </a:lnL>
                    <a:lnR>
                      <a:noFill/>
                    </a:lnR>
                    <a:lnT>
                      <a:noFill/>
                    </a:lnT>
                    <a:lnB>
                      <a:noFill/>
                    </a:lnB>
                    <a:solidFill>
                      <a:srgbClr val="CCFF99"/>
                    </a:solidFill>
                  </a:tcPr>
                </a:tc>
                <a:extLst>
                  <a:ext uri="{0D108BD9-81ED-4DB2-BD59-A6C34878D82A}">
                    <a16:rowId xmlns:a16="http://schemas.microsoft.com/office/drawing/2014/main" val="4224924928"/>
                  </a:ext>
                </a:extLst>
              </a:tr>
              <a:tr h="550867">
                <a:tc>
                  <a:txBody>
                    <a:bodyPr/>
                    <a:lstStyle/>
                    <a:p>
                      <a:r>
                        <a:rPr lang="en-US" sz="1600" dirty="0">
                          <a:solidFill>
                            <a:srgbClr val="000000"/>
                          </a:solidFill>
                          <a:effectLst/>
                        </a:rPr>
                        <a:t>4. The dog </a:t>
                      </a:r>
                      <a:r>
                        <a:rPr lang="tr-TR" sz="1600" dirty="0">
                          <a:solidFill>
                            <a:srgbClr val="000000"/>
                          </a:solidFill>
                          <a:effectLst/>
                        </a:rPr>
                        <a:t>-------------</a:t>
                      </a:r>
                      <a:r>
                        <a:rPr lang="en-US" sz="1600" dirty="0">
                          <a:solidFill>
                            <a:srgbClr val="000000"/>
                          </a:solidFill>
                          <a:effectLst/>
                        </a:rPr>
                        <a:t> you if it hadn´t been tied up.</a:t>
                      </a:r>
                      <a:br>
                        <a:rPr lang="en-US" sz="1600" dirty="0">
                          <a:solidFill>
                            <a:srgbClr val="000000"/>
                          </a:solidFill>
                          <a:effectLst/>
                        </a:rPr>
                      </a:br>
                      <a:r>
                        <a:rPr lang="en-US" sz="1600" b="1" dirty="0">
                          <a:solidFill>
                            <a:srgbClr val="000000"/>
                          </a:solidFill>
                          <a:effectLst/>
                        </a:rPr>
                        <a:t>a.</a:t>
                      </a:r>
                      <a:r>
                        <a:rPr lang="en-US" sz="1600" dirty="0">
                          <a:solidFill>
                            <a:srgbClr val="000000"/>
                          </a:solidFill>
                          <a:effectLst/>
                        </a:rPr>
                        <a:t> would bite </a:t>
                      </a:r>
                      <a:r>
                        <a:rPr lang="en-US" sz="1600" b="1" dirty="0">
                          <a:solidFill>
                            <a:srgbClr val="000000"/>
                          </a:solidFill>
                          <a:effectLst/>
                        </a:rPr>
                        <a:t>b.</a:t>
                      </a:r>
                      <a:r>
                        <a:rPr lang="en-US" sz="1600" dirty="0">
                          <a:solidFill>
                            <a:srgbClr val="000000"/>
                          </a:solidFill>
                          <a:effectLst/>
                        </a:rPr>
                        <a:t> will bite </a:t>
                      </a:r>
                      <a:r>
                        <a:rPr lang="en-US" sz="1600" b="1" dirty="0">
                          <a:solidFill>
                            <a:srgbClr val="000000"/>
                          </a:solidFill>
                          <a:effectLst/>
                        </a:rPr>
                        <a:t>c. </a:t>
                      </a:r>
                      <a:r>
                        <a:rPr lang="en-US" sz="1600" dirty="0">
                          <a:solidFill>
                            <a:srgbClr val="000000"/>
                          </a:solidFill>
                          <a:effectLst/>
                        </a:rPr>
                        <a:t>would have bitten </a:t>
                      </a:r>
                      <a:r>
                        <a:rPr lang="en-US" sz="1600" b="1" dirty="0">
                          <a:solidFill>
                            <a:srgbClr val="000000"/>
                          </a:solidFill>
                          <a:effectLst/>
                        </a:rPr>
                        <a:t>d.</a:t>
                      </a:r>
                      <a:r>
                        <a:rPr lang="en-US" sz="1600" dirty="0">
                          <a:solidFill>
                            <a:srgbClr val="000000"/>
                          </a:solidFill>
                          <a:effectLst/>
                        </a:rPr>
                        <a:t> bites</a:t>
                      </a:r>
                    </a:p>
                  </a:txBody>
                  <a:tcPr marL="47625" marR="47625" marT="47625" marB="47625" anchor="ctr">
                    <a:lnL>
                      <a:noFill/>
                    </a:lnL>
                    <a:lnR>
                      <a:noFill/>
                    </a:lnR>
                    <a:lnT>
                      <a:noFill/>
                    </a:lnT>
                    <a:lnB>
                      <a:noFill/>
                    </a:lnB>
                    <a:solidFill>
                      <a:srgbClr val="CCFFCC"/>
                    </a:solidFill>
                  </a:tcPr>
                </a:tc>
                <a:extLst>
                  <a:ext uri="{0D108BD9-81ED-4DB2-BD59-A6C34878D82A}">
                    <a16:rowId xmlns:a16="http://schemas.microsoft.com/office/drawing/2014/main" val="1901585748"/>
                  </a:ext>
                </a:extLst>
              </a:tr>
              <a:tr h="550867">
                <a:tc>
                  <a:txBody>
                    <a:bodyPr/>
                    <a:lstStyle/>
                    <a:p>
                      <a:r>
                        <a:rPr lang="en-US" sz="1600" dirty="0">
                          <a:solidFill>
                            <a:srgbClr val="000000"/>
                          </a:solidFill>
                          <a:effectLst/>
                        </a:rPr>
                        <a:t>5. It </a:t>
                      </a:r>
                      <a:r>
                        <a:rPr lang="tr-TR" sz="1600" dirty="0">
                          <a:solidFill>
                            <a:srgbClr val="000000"/>
                          </a:solidFill>
                          <a:effectLst/>
                        </a:rPr>
                        <a:t>-----------------</a:t>
                      </a:r>
                      <a:r>
                        <a:rPr lang="en-US" sz="1600" dirty="0">
                          <a:solidFill>
                            <a:srgbClr val="000000"/>
                          </a:solidFill>
                          <a:effectLst/>
                        </a:rPr>
                        <a:t> easy to paint pictures if you knew how to.</a:t>
                      </a:r>
                      <a:br>
                        <a:rPr lang="en-US" sz="1600" dirty="0">
                          <a:solidFill>
                            <a:srgbClr val="000000"/>
                          </a:solidFill>
                          <a:effectLst/>
                        </a:rPr>
                      </a:br>
                      <a:r>
                        <a:rPr lang="en-US" sz="1600" b="1" dirty="0">
                          <a:solidFill>
                            <a:srgbClr val="000000"/>
                          </a:solidFill>
                          <a:effectLst/>
                        </a:rPr>
                        <a:t>a. </a:t>
                      </a:r>
                      <a:r>
                        <a:rPr lang="en-US" sz="1600" dirty="0">
                          <a:solidFill>
                            <a:srgbClr val="000000"/>
                          </a:solidFill>
                          <a:effectLst/>
                        </a:rPr>
                        <a:t>would be </a:t>
                      </a:r>
                      <a:r>
                        <a:rPr lang="en-US" sz="1600" b="1" dirty="0">
                          <a:solidFill>
                            <a:srgbClr val="000000"/>
                          </a:solidFill>
                          <a:effectLst/>
                        </a:rPr>
                        <a:t>b.</a:t>
                      </a:r>
                      <a:r>
                        <a:rPr lang="en-US" sz="1600" dirty="0">
                          <a:solidFill>
                            <a:srgbClr val="000000"/>
                          </a:solidFill>
                          <a:effectLst/>
                        </a:rPr>
                        <a:t> had been </a:t>
                      </a:r>
                      <a:r>
                        <a:rPr lang="en-US" sz="1600" b="1" dirty="0">
                          <a:solidFill>
                            <a:srgbClr val="000000"/>
                          </a:solidFill>
                          <a:effectLst/>
                        </a:rPr>
                        <a:t>c.</a:t>
                      </a:r>
                      <a:r>
                        <a:rPr lang="en-US" sz="1600" dirty="0">
                          <a:solidFill>
                            <a:srgbClr val="000000"/>
                          </a:solidFill>
                          <a:effectLst/>
                        </a:rPr>
                        <a:t> would have been </a:t>
                      </a:r>
                      <a:r>
                        <a:rPr lang="en-US" sz="1600" b="1" dirty="0">
                          <a:solidFill>
                            <a:srgbClr val="000000"/>
                          </a:solidFill>
                          <a:effectLst/>
                        </a:rPr>
                        <a:t>d.</a:t>
                      </a:r>
                      <a:r>
                        <a:rPr lang="en-US" sz="1600" dirty="0">
                          <a:solidFill>
                            <a:srgbClr val="000000"/>
                          </a:solidFill>
                          <a:effectLst/>
                        </a:rPr>
                        <a:t> be</a:t>
                      </a:r>
                    </a:p>
                  </a:txBody>
                  <a:tcPr marL="47625" marR="47625" marT="47625" marB="47625" anchor="ctr">
                    <a:lnL>
                      <a:noFill/>
                    </a:lnL>
                    <a:lnR>
                      <a:noFill/>
                    </a:lnR>
                    <a:lnT>
                      <a:noFill/>
                    </a:lnT>
                    <a:lnB>
                      <a:noFill/>
                    </a:lnB>
                    <a:solidFill>
                      <a:srgbClr val="CCFF99"/>
                    </a:solidFill>
                  </a:tcPr>
                </a:tc>
                <a:extLst>
                  <a:ext uri="{0D108BD9-81ED-4DB2-BD59-A6C34878D82A}">
                    <a16:rowId xmlns:a16="http://schemas.microsoft.com/office/drawing/2014/main" val="3558386178"/>
                  </a:ext>
                </a:extLst>
              </a:tr>
              <a:tr h="550867">
                <a:tc>
                  <a:txBody>
                    <a:bodyPr/>
                    <a:lstStyle/>
                    <a:p>
                      <a:r>
                        <a:rPr lang="en-US" sz="1600" dirty="0">
                          <a:solidFill>
                            <a:srgbClr val="000000"/>
                          </a:solidFill>
                          <a:effectLst/>
                        </a:rPr>
                        <a:t>6. If I come, I </a:t>
                      </a:r>
                      <a:r>
                        <a:rPr lang="tr-TR" sz="1600" dirty="0">
                          <a:solidFill>
                            <a:srgbClr val="000000"/>
                          </a:solidFill>
                          <a:effectLst/>
                        </a:rPr>
                        <a:t>------------------------</a:t>
                      </a:r>
                      <a:r>
                        <a:rPr lang="en-US" sz="1600" dirty="0">
                          <a:solidFill>
                            <a:srgbClr val="000000"/>
                          </a:solidFill>
                          <a:effectLst/>
                        </a:rPr>
                        <a:t> you.</a:t>
                      </a:r>
                      <a:br>
                        <a:rPr lang="en-US" sz="1600" dirty="0">
                          <a:solidFill>
                            <a:srgbClr val="000000"/>
                          </a:solidFill>
                          <a:effectLst/>
                        </a:rPr>
                      </a:br>
                      <a:r>
                        <a:rPr lang="en-US" sz="1600" b="1" dirty="0">
                          <a:solidFill>
                            <a:srgbClr val="000000"/>
                          </a:solidFill>
                          <a:effectLst/>
                        </a:rPr>
                        <a:t>a.</a:t>
                      </a:r>
                      <a:r>
                        <a:rPr lang="en-US" sz="1600" dirty="0">
                          <a:solidFill>
                            <a:srgbClr val="000000"/>
                          </a:solidFill>
                          <a:effectLst/>
                        </a:rPr>
                        <a:t> saw </a:t>
                      </a:r>
                      <a:r>
                        <a:rPr lang="en-US" sz="1600" b="1" dirty="0">
                          <a:solidFill>
                            <a:srgbClr val="000000"/>
                          </a:solidFill>
                          <a:effectLst/>
                        </a:rPr>
                        <a:t>b. </a:t>
                      </a:r>
                      <a:r>
                        <a:rPr lang="en-US" sz="1600" dirty="0">
                          <a:solidFill>
                            <a:srgbClr val="000000"/>
                          </a:solidFill>
                          <a:effectLst/>
                        </a:rPr>
                        <a:t>would see </a:t>
                      </a:r>
                      <a:r>
                        <a:rPr lang="en-US" sz="1600" b="1" dirty="0">
                          <a:solidFill>
                            <a:srgbClr val="000000"/>
                          </a:solidFill>
                          <a:effectLst/>
                        </a:rPr>
                        <a:t>c.</a:t>
                      </a:r>
                      <a:r>
                        <a:rPr lang="en-US" sz="1600" dirty="0">
                          <a:solidFill>
                            <a:srgbClr val="000000"/>
                          </a:solidFill>
                          <a:effectLst/>
                        </a:rPr>
                        <a:t> will see </a:t>
                      </a:r>
                      <a:r>
                        <a:rPr lang="en-US" sz="1600" b="1" dirty="0">
                          <a:solidFill>
                            <a:srgbClr val="000000"/>
                          </a:solidFill>
                          <a:effectLst/>
                        </a:rPr>
                        <a:t>d.</a:t>
                      </a:r>
                      <a:r>
                        <a:rPr lang="en-US" sz="1600" dirty="0">
                          <a:solidFill>
                            <a:srgbClr val="000000"/>
                          </a:solidFill>
                          <a:effectLst/>
                        </a:rPr>
                        <a:t> sees</a:t>
                      </a:r>
                    </a:p>
                  </a:txBody>
                  <a:tcPr marL="47625" marR="47625" marT="47625" marB="47625" anchor="ctr">
                    <a:lnL>
                      <a:noFill/>
                    </a:lnL>
                    <a:lnR>
                      <a:noFill/>
                    </a:lnR>
                    <a:lnT>
                      <a:noFill/>
                    </a:lnT>
                    <a:lnB>
                      <a:noFill/>
                    </a:lnB>
                    <a:solidFill>
                      <a:srgbClr val="CCFFCC"/>
                    </a:solidFill>
                  </a:tcPr>
                </a:tc>
                <a:extLst>
                  <a:ext uri="{0D108BD9-81ED-4DB2-BD59-A6C34878D82A}">
                    <a16:rowId xmlns:a16="http://schemas.microsoft.com/office/drawing/2014/main" val="3585100478"/>
                  </a:ext>
                </a:extLst>
              </a:tr>
              <a:tr h="550867">
                <a:tc>
                  <a:txBody>
                    <a:bodyPr/>
                    <a:lstStyle/>
                    <a:p>
                      <a:r>
                        <a:rPr lang="en-US" sz="1600" dirty="0">
                          <a:solidFill>
                            <a:srgbClr val="000000"/>
                          </a:solidFill>
                          <a:effectLst/>
                        </a:rPr>
                        <a:t>7. She</a:t>
                      </a:r>
                      <a:r>
                        <a:rPr lang="tr-TR" sz="1600" dirty="0">
                          <a:solidFill>
                            <a:srgbClr val="000000"/>
                          </a:solidFill>
                          <a:effectLst/>
                        </a:rPr>
                        <a:t>------------------------</a:t>
                      </a:r>
                      <a:r>
                        <a:rPr lang="en-US" sz="1600" dirty="0">
                          <a:solidFill>
                            <a:srgbClr val="000000"/>
                          </a:solidFill>
                          <a:effectLst/>
                        </a:rPr>
                        <a:t>  pleased if you came.</a:t>
                      </a:r>
                      <a:br>
                        <a:rPr lang="en-US" sz="1600" dirty="0">
                          <a:solidFill>
                            <a:srgbClr val="000000"/>
                          </a:solidFill>
                          <a:effectLst/>
                        </a:rPr>
                      </a:br>
                      <a:r>
                        <a:rPr lang="en-US" sz="1600" b="1" dirty="0">
                          <a:solidFill>
                            <a:srgbClr val="000000"/>
                          </a:solidFill>
                          <a:effectLst/>
                        </a:rPr>
                        <a:t>a.</a:t>
                      </a:r>
                      <a:r>
                        <a:rPr lang="en-US" sz="1600" dirty="0">
                          <a:solidFill>
                            <a:srgbClr val="000000"/>
                          </a:solidFill>
                          <a:effectLst/>
                        </a:rPr>
                        <a:t> would be </a:t>
                      </a:r>
                      <a:r>
                        <a:rPr lang="en-US" sz="1600" b="1" dirty="0">
                          <a:solidFill>
                            <a:srgbClr val="000000"/>
                          </a:solidFill>
                          <a:effectLst/>
                        </a:rPr>
                        <a:t>b.</a:t>
                      </a:r>
                      <a:r>
                        <a:rPr lang="en-US" sz="1600" dirty="0">
                          <a:solidFill>
                            <a:srgbClr val="000000"/>
                          </a:solidFill>
                          <a:effectLst/>
                        </a:rPr>
                        <a:t> would have been </a:t>
                      </a:r>
                      <a:r>
                        <a:rPr lang="en-US" sz="1600" b="1" dirty="0">
                          <a:solidFill>
                            <a:srgbClr val="000000"/>
                          </a:solidFill>
                          <a:effectLst/>
                        </a:rPr>
                        <a:t>c. </a:t>
                      </a:r>
                      <a:r>
                        <a:rPr lang="en-US" sz="1600" dirty="0">
                          <a:solidFill>
                            <a:srgbClr val="000000"/>
                          </a:solidFill>
                          <a:effectLst/>
                        </a:rPr>
                        <a:t>would has been </a:t>
                      </a:r>
                      <a:r>
                        <a:rPr lang="en-US" sz="1600" b="1" dirty="0">
                          <a:solidFill>
                            <a:srgbClr val="000000"/>
                          </a:solidFill>
                          <a:effectLst/>
                        </a:rPr>
                        <a:t>d.</a:t>
                      </a:r>
                      <a:r>
                        <a:rPr lang="en-US" sz="1600" dirty="0">
                          <a:solidFill>
                            <a:srgbClr val="000000"/>
                          </a:solidFill>
                          <a:effectLst/>
                        </a:rPr>
                        <a:t> was</a:t>
                      </a:r>
                    </a:p>
                  </a:txBody>
                  <a:tcPr marL="47625" marR="47625" marT="47625" marB="47625" anchor="ctr">
                    <a:lnL>
                      <a:noFill/>
                    </a:lnL>
                    <a:lnR>
                      <a:noFill/>
                    </a:lnR>
                    <a:lnT>
                      <a:noFill/>
                    </a:lnT>
                    <a:lnB>
                      <a:noFill/>
                    </a:lnB>
                    <a:solidFill>
                      <a:srgbClr val="CCFF99"/>
                    </a:solidFill>
                  </a:tcPr>
                </a:tc>
                <a:extLst>
                  <a:ext uri="{0D108BD9-81ED-4DB2-BD59-A6C34878D82A}">
                    <a16:rowId xmlns:a16="http://schemas.microsoft.com/office/drawing/2014/main" val="1299149979"/>
                  </a:ext>
                </a:extLst>
              </a:tr>
              <a:tr h="550867">
                <a:tc>
                  <a:txBody>
                    <a:bodyPr/>
                    <a:lstStyle/>
                    <a:p>
                      <a:r>
                        <a:rPr lang="en-US" sz="1600" dirty="0">
                          <a:solidFill>
                            <a:srgbClr val="000000"/>
                          </a:solidFill>
                          <a:effectLst/>
                        </a:rPr>
                        <a:t>8. If it </a:t>
                      </a:r>
                      <a:r>
                        <a:rPr lang="tr-TR" sz="1600" dirty="0">
                          <a:solidFill>
                            <a:srgbClr val="000000"/>
                          </a:solidFill>
                          <a:effectLst/>
                        </a:rPr>
                        <a:t>-----------------------</a:t>
                      </a:r>
                      <a:r>
                        <a:rPr lang="en-US" sz="1600" dirty="0">
                          <a:solidFill>
                            <a:srgbClr val="000000"/>
                          </a:solidFill>
                          <a:effectLst/>
                        </a:rPr>
                        <a:t> I would stay at home.</a:t>
                      </a:r>
                      <a:br>
                        <a:rPr lang="en-US" sz="1600" dirty="0">
                          <a:solidFill>
                            <a:srgbClr val="000000"/>
                          </a:solidFill>
                          <a:effectLst/>
                        </a:rPr>
                      </a:br>
                      <a:r>
                        <a:rPr lang="en-US" sz="1600" b="1" dirty="0">
                          <a:solidFill>
                            <a:srgbClr val="000000"/>
                          </a:solidFill>
                          <a:effectLst/>
                        </a:rPr>
                        <a:t>a.</a:t>
                      </a:r>
                      <a:r>
                        <a:rPr lang="en-US" sz="1600" dirty="0">
                          <a:solidFill>
                            <a:srgbClr val="000000"/>
                          </a:solidFill>
                          <a:effectLst/>
                        </a:rPr>
                        <a:t> rains </a:t>
                      </a:r>
                      <a:r>
                        <a:rPr lang="en-US" sz="1600" b="1" dirty="0">
                          <a:solidFill>
                            <a:srgbClr val="000000"/>
                          </a:solidFill>
                          <a:effectLst/>
                        </a:rPr>
                        <a:t>b. </a:t>
                      </a:r>
                      <a:r>
                        <a:rPr lang="en-US" sz="1600" dirty="0">
                          <a:solidFill>
                            <a:srgbClr val="000000"/>
                          </a:solidFill>
                          <a:effectLst/>
                        </a:rPr>
                        <a:t>rained </a:t>
                      </a:r>
                      <a:r>
                        <a:rPr lang="en-US" sz="1600" b="1" dirty="0">
                          <a:solidFill>
                            <a:srgbClr val="000000"/>
                          </a:solidFill>
                          <a:effectLst/>
                        </a:rPr>
                        <a:t>c.</a:t>
                      </a:r>
                      <a:r>
                        <a:rPr lang="en-US" sz="1600" dirty="0">
                          <a:solidFill>
                            <a:srgbClr val="000000"/>
                          </a:solidFill>
                          <a:effectLst/>
                        </a:rPr>
                        <a:t> has rained </a:t>
                      </a:r>
                      <a:r>
                        <a:rPr lang="en-US" sz="1600" b="1" dirty="0">
                          <a:solidFill>
                            <a:srgbClr val="000000"/>
                          </a:solidFill>
                          <a:effectLst/>
                        </a:rPr>
                        <a:t>d. </a:t>
                      </a:r>
                      <a:r>
                        <a:rPr lang="en-US" sz="1600" dirty="0">
                          <a:solidFill>
                            <a:srgbClr val="000000"/>
                          </a:solidFill>
                          <a:effectLst/>
                        </a:rPr>
                        <a:t>had rained</a:t>
                      </a:r>
                    </a:p>
                  </a:txBody>
                  <a:tcPr marL="47625" marR="47625" marT="47625" marB="47625" anchor="ctr">
                    <a:lnL>
                      <a:noFill/>
                    </a:lnL>
                    <a:lnR>
                      <a:noFill/>
                    </a:lnR>
                    <a:lnT>
                      <a:noFill/>
                    </a:lnT>
                    <a:lnB>
                      <a:noFill/>
                    </a:lnB>
                    <a:solidFill>
                      <a:srgbClr val="CCFFCC"/>
                    </a:solidFill>
                  </a:tcPr>
                </a:tc>
                <a:extLst>
                  <a:ext uri="{0D108BD9-81ED-4DB2-BD59-A6C34878D82A}">
                    <a16:rowId xmlns:a16="http://schemas.microsoft.com/office/drawing/2014/main" val="3067160104"/>
                  </a:ext>
                </a:extLst>
              </a:tr>
            </a:tbl>
          </a:graphicData>
        </a:graphic>
      </p:graphicFrame>
    </p:spTree>
    <p:controls>
      <mc:AlternateContent xmlns:mc="http://schemas.openxmlformats.org/markup-compatibility/2006">
        <mc:Choice xmlns:v="urn:schemas-microsoft-com:vml" Requires="v">
          <p:control spid="1026" name="HTMLText12" r:id="rId2" imgW="47520" imgH="228600"/>
        </mc:Choice>
        <mc:Fallback>
          <p:control name="HTMLText12" r:id="rId2" imgW="47520" imgH="228600">
            <p:pic>
              <p:nvPicPr>
                <p:cNvPr id="2" name="HTMLText12"/>
                <p:cNvPicPr preferRelativeResize="0">
                  <a:picLocks noChangeArrowheads="1" noChangeShapeType="1"/>
                </p:cNvPicPr>
                <p:nvPr/>
              </p:nvPicPr>
              <p:blipFill>
                <a:blip r:embed="rId5"/>
                <a:srcRect/>
                <a:stretch>
                  <a:fillRect/>
                </a:stretch>
              </p:blipFill>
              <p:spPr bwMode="auto">
                <a:xfrm>
                  <a:off x="1943100" y="636588"/>
                  <a:ext cx="46038"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31069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ttps://www.englisch-hilfen.de/images/tenses/passiv_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a:extLst>
              <a:ext uri="{FF2B5EF4-FFF2-40B4-BE49-F238E27FC236}">
                <a16:creationId xmlns:a16="http://schemas.microsoft.com/office/drawing/2014/main" id="{7EDEBC43-2B9C-4A4F-8191-7F94D42329A2}"/>
              </a:ext>
            </a:extLst>
          </p:cNvPr>
          <p:cNvSpPr/>
          <p:nvPr/>
        </p:nvSpPr>
        <p:spPr>
          <a:xfrm>
            <a:off x="287524" y="188640"/>
            <a:ext cx="8568952" cy="5709255"/>
          </a:xfrm>
          <a:prstGeom prst="rect">
            <a:avLst/>
          </a:prstGeom>
        </p:spPr>
        <p:txBody>
          <a:bodyPr wrap="square">
            <a:spAutoFit/>
          </a:bodyPr>
          <a:lstStyle/>
          <a:p>
            <a:pPr>
              <a:lnSpc>
                <a:spcPct val="125000"/>
              </a:lnSpc>
              <a:spcBef>
                <a:spcPts val="600"/>
              </a:spcBef>
              <a:spcAft>
                <a:spcPts val="600"/>
              </a:spcAft>
            </a:pPr>
            <a:r>
              <a:rPr lang="en-US" b="1" dirty="0"/>
              <a:t>Choose the correct option.</a:t>
            </a:r>
            <a:endParaRPr lang="tr-TR" b="1" dirty="0"/>
          </a:p>
          <a:p>
            <a:pPr marL="342900" indent="-342900">
              <a:lnSpc>
                <a:spcPct val="125000"/>
              </a:lnSpc>
              <a:spcBef>
                <a:spcPts val="600"/>
              </a:spcBef>
              <a:spcAft>
                <a:spcPts val="600"/>
              </a:spcAft>
              <a:buFont typeface="+mj-lt"/>
              <a:buAutoNum type="arabicPeriod"/>
            </a:pPr>
            <a:r>
              <a:rPr lang="en-US" dirty="0"/>
              <a:t>He’s very determined to succeed. If an opportunity …. for him, he….. for it.</a:t>
            </a:r>
            <a:br>
              <a:rPr lang="tr-TR" dirty="0"/>
            </a:br>
            <a:r>
              <a:rPr lang="en-US" b="1" dirty="0"/>
              <a:t>a) </a:t>
            </a:r>
            <a:r>
              <a:rPr lang="en-US" dirty="0"/>
              <a:t>rises/goes </a:t>
            </a:r>
            <a:r>
              <a:rPr lang="tr-TR" dirty="0"/>
              <a:t>           </a:t>
            </a:r>
            <a:r>
              <a:rPr lang="tr-TR" b="1" dirty="0"/>
              <a:t> </a:t>
            </a:r>
            <a:r>
              <a:rPr lang="en-US" b="1" dirty="0"/>
              <a:t>b) </a:t>
            </a:r>
            <a:r>
              <a:rPr lang="en-US" dirty="0"/>
              <a:t>rises/ ’ll go</a:t>
            </a:r>
            <a:r>
              <a:rPr lang="tr-TR" dirty="0"/>
              <a:t>     </a:t>
            </a:r>
            <a:r>
              <a:rPr lang="en-US" dirty="0"/>
              <a:t> </a:t>
            </a:r>
            <a:r>
              <a:rPr lang="en-US" b="1" dirty="0"/>
              <a:t>c) </a:t>
            </a:r>
            <a:r>
              <a:rPr lang="en-US" dirty="0"/>
              <a:t>rose/ ’d go </a:t>
            </a:r>
            <a:endParaRPr lang="tr-TR" dirty="0"/>
          </a:p>
          <a:p>
            <a:pPr marL="342900" indent="-342900">
              <a:lnSpc>
                <a:spcPct val="125000"/>
              </a:lnSpc>
              <a:spcBef>
                <a:spcPts val="600"/>
              </a:spcBef>
              <a:spcAft>
                <a:spcPts val="600"/>
              </a:spcAft>
              <a:buFont typeface="+mj-lt"/>
              <a:buAutoNum type="arabicPeriod"/>
            </a:pPr>
            <a:r>
              <a:rPr lang="en-US" dirty="0"/>
              <a:t>If the machine …….. immediately, just ….. the lever manually. </a:t>
            </a:r>
            <a:br>
              <a:rPr lang="tr-TR" dirty="0"/>
            </a:br>
            <a:r>
              <a:rPr lang="en-US" b="1" dirty="0"/>
              <a:t>a) </a:t>
            </a:r>
            <a:r>
              <a:rPr lang="en-US" dirty="0"/>
              <a:t>didn’t start/turn </a:t>
            </a:r>
            <a:r>
              <a:rPr lang="tr-TR" dirty="0"/>
              <a:t>  </a:t>
            </a:r>
            <a:r>
              <a:rPr lang="tr-TR" b="1" dirty="0"/>
              <a:t> </a:t>
            </a:r>
            <a:r>
              <a:rPr lang="en-US" b="1" dirty="0"/>
              <a:t>b) </a:t>
            </a:r>
            <a:r>
              <a:rPr lang="en-US" dirty="0"/>
              <a:t>doesn’t start/turn</a:t>
            </a:r>
            <a:r>
              <a:rPr lang="tr-TR" dirty="0"/>
              <a:t>   </a:t>
            </a:r>
            <a:r>
              <a:rPr lang="en-US" dirty="0"/>
              <a:t> </a:t>
            </a:r>
            <a:r>
              <a:rPr lang="en-US" b="1" dirty="0"/>
              <a:t>c) </a:t>
            </a:r>
            <a:r>
              <a:rPr lang="en-US" dirty="0"/>
              <a:t>didn’t start/turned </a:t>
            </a:r>
            <a:endParaRPr lang="tr-TR" dirty="0"/>
          </a:p>
          <a:p>
            <a:pPr marL="342900" indent="-342900">
              <a:lnSpc>
                <a:spcPct val="125000"/>
              </a:lnSpc>
              <a:spcBef>
                <a:spcPts val="600"/>
              </a:spcBef>
              <a:spcAft>
                <a:spcPts val="600"/>
              </a:spcAft>
              <a:buFont typeface="+mj-lt"/>
              <a:buAutoNum type="arabicPeriod"/>
            </a:pPr>
            <a:r>
              <a:rPr lang="en-US" dirty="0"/>
              <a:t>I’m broke after a shopping day again. If I …… so much money on clothes, I ….. some more money now.</a:t>
            </a:r>
            <a:br>
              <a:rPr lang="tr-TR" dirty="0"/>
            </a:br>
            <a:r>
              <a:rPr lang="en-US" b="1" dirty="0"/>
              <a:t>a) </a:t>
            </a:r>
            <a:r>
              <a:rPr lang="en-US" dirty="0"/>
              <a:t>didn’t spend/ ’d have </a:t>
            </a:r>
            <a:r>
              <a:rPr lang="tr-TR" dirty="0"/>
              <a:t>  </a:t>
            </a:r>
            <a:r>
              <a:rPr lang="en-US" b="1" dirty="0"/>
              <a:t>b) </a:t>
            </a:r>
            <a:r>
              <a:rPr lang="en-US" dirty="0"/>
              <a:t>don’t spend/will </a:t>
            </a:r>
            <a:r>
              <a:rPr lang="tr-TR" dirty="0"/>
              <a:t>  </a:t>
            </a:r>
            <a:r>
              <a:rPr lang="en-US" b="1" dirty="0"/>
              <a:t>c) </a:t>
            </a:r>
            <a:r>
              <a:rPr lang="en-US" dirty="0"/>
              <a:t>hadn’t spent/ ’d have </a:t>
            </a:r>
            <a:endParaRPr lang="tr-TR" dirty="0"/>
          </a:p>
          <a:p>
            <a:pPr marL="342900" indent="-342900">
              <a:lnSpc>
                <a:spcPct val="125000"/>
              </a:lnSpc>
              <a:spcBef>
                <a:spcPts val="600"/>
              </a:spcBef>
              <a:spcAft>
                <a:spcPts val="600"/>
              </a:spcAft>
              <a:buFont typeface="+mj-lt"/>
              <a:buAutoNum type="arabicPeriod"/>
            </a:pPr>
            <a:r>
              <a:rPr lang="en-US" dirty="0"/>
              <a:t>My neighbors were really annoying people. If I …… from there, I……… in a psychologist. </a:t>
            </a:r>
            <a:br>
              <a:rPr lang="tr-TR" dirty="0"/>
            </a:br>
            <a:r>
              <a:rPr lang="tr-TR" b="1" dirty="0"/>
              <a:t>a) </a:t>
            </a:r>
            <a:r>
              <a:rPr lang="en-US" dirty="0"/>
              <a:t>didn’t move/ ’d end up</a:t>
            </a:r>
            <a:r>
              <a:rPr lang="en-US" b="1" dirty="0"/>
              <a:t> b) </a:t>
            </a:r>
            <a:r>
              <a:rPr lang="en-US" dirty="0"/>
              <a:t>don’t move/will end up</a:t>
            </a:r>
            <a:r>
              <a:rPr lang="tr-TR" dirty="0"/>
              <a:t> </a:t>
            </a:r>
            <a:r>
              <a:rPr lang="en-US" b="1" dirty="0"/>
              <a:t>c) </a:t>
            </a:r>
            <a:r>
              <a:rPr lang="en-US" dirty="0"/>
              <a:t>hadn’t moved/</a:t>
            </a:r>
            <a:r>
              <a:rPr lang="tr-TR" dirty="0"/>
              <a:t>’d </a:t>
            </a:r>
            <a:r>
              <a:rPr lang="en-US" dirty="0"/>
              <a:t>have ended up </a:t>
            </a:r>
            <a:endParaRPr lang="tr-TR" dirty="0"/>
          </a:p>
          <a:p>
            <a:pPr marL="342900" indent="-342900">
              <a:lnSpc>
                <a:spcPct val="125000"/>
              </a:lnSpc>
              <a:spcBef>
                <a:spcPts val="600"/>
              </a:spcBef>
              <a:spcAft>
                <a:spcPts val="600"/>
              </a:spcAft>
              <a:buFont typeface="+mj-lt"/>
              <a:buAutoNum type="arabicPeriod"/>
            </a:pPr>
            <a:r>
              <a:rPr lang="en-US" dirty="0"/>
              <a:t>My exam results are terrible. If</a:t>
            </a:r>
            <a:r>
              <a:rPr lang="tr-TR" dirty="0"/>
              <a:t> I</a:t>
            </a:r>
            <a:r>
              <a:rPr lang="en-US" dirty="0"/>
              <a:t> ……. more, I …….at least a few lessons in the exam.</a:t>
            </a:r>
            <a:br>
              <a:rPr lang="tr-TR" dirty="0"/>
            </a:br>
            <a:r>
              <a:rPr lang="en-US" b="1" dirty="0"/>
              <a:t>a) </a:t>
            </a:r>
            <a:r>
              <a:rPr lang="en-US" dirty="0"/>
              <a:t>had studied/could have passed </a:t>
            </a:r>
            <a:r>
              <a:rPr lang="tr-TR" dirty="0"/>
              <a:t> </a:t>
            </a:r>
            <a:r>
              <a:rPr lang="tr-TR" b="1" dirty="0"/>
              <a:t> </a:t>
            </a:r>
            <a:r>
              <a:rPr lang="en-US" b="1" dirty="0"/>
              <a:t>b) </a:t>
            </a:r>
            <a:r>
              <a:rPr lang="en-US" dirty="0"/>
              <a:t>studied/would pass </a:t>
            </a:r>
            <a:r>
              <a:rPr lang="tr-TR" dirty="0"/>
              <a:t>  </a:t>
            </a:r>
            <a:r>
              <a:rPr lang="en-US" b="1" dirty="0"/>
              <a:t>c) </a:t>
            </a:r>
            <a:r>
              <a:rPr lang="en-US" dirty="0"/>
              <a:t>studied/could have passed </a:t>
            </a:r>
            <a:endParaRPr lang="tr-TR" dirty="0"/>
          </a:p>
        </p:txBody>
      </p:sp>
    </p:spTree>
    <p:extLst>
      <p:ext uri="{BB962C8B-B14F-4D97-AF65-F5344CB8AC3E}">
        <p14:creationId xmlns:p14="http://schemas.microsoft.com/office/powerpoint/2010/main" val="428780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55713" y="153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itchFamily="34" charset="0"/>
                <a:cs typeface="Arial" pitchFamily="34" charset="0"/>
              </a:rPr>
            </a:br>
            <a:endParaRPr kumimoji="0" lang="tr-TR" altLang="tr-TR" sz="1800" b="0" i="0" u="none" strike="noStrike" cap="none" normalizeH="0" baseline="0">
              <a:ln>
                <a:noFill/>
              </a:ln>
              <a:solidFill>
                <a:schemeClr val="tx1"/>
              </a:solidFill>
              <a:effectLst/>
              <a:latin typeface="Arial" pitchFamily="34" charset="0"/>
              <a:cs typeface="Arial" pitchFamily="34" charset="0"/>
            </a:endParaRPr>
          </a:p>
        </p:txBody>
      </p:sp>
      <p:sp>
        <p:nvSpPr>
          <p:cNvPr id="10" name="Dikdörtgen 9">
            <a:extLst>
              <a:ext uri="{FF2B5EF4-FFF2-40B4-BE49-F238E27FC236}">
                <a16:creationId xmlns:a16="http://schemas.microsoft.com/office/drawing/2014/main" id="{F3D12B8C-33F6-4432-B7AC-34582BF31B93}"/>
              </a:ext>
            </a:extLst>
          </p:cNvPr>
          <p:cNvSpPr/>
          <p:nvPr/>
        </p:nvSpPr>
        <p:spPr>
          <a:xfrm>
            <a:off x="287524" y="692696"/>
            <a:ext cx="8568952" cy="4324261"/>
          </a:xfrm>
          <a:prstGeom prst="rect">
            <a:avLst/>
          </a:prstGeom>
        </p:spPr>
        <p:txBody>
          <a:bodyPr wrap="square">
            <a:spAutoFit/>
          </a:bodyPr>
          <a:lstStyle/>
          <a:p>
            <a:pPr marL="342900" indent="-342900" algn="just">
              <a:lnSpc>
                <a:spcPct val="125000"/>
              </a:lnSpc>
              <a:spcBef>
                <a:spcPts val="600"/>
              </a:spcBef>
              <a:spcAft>
                <a:spcPts val="600"/>
              </a:spcAft>
              <a:buFont typeface="+mj-lt"/>
              <a:buAutoNum type="arabicPeriod" startAt="6"/>
            </a:pPr>
            <a:r>
              <a:rPr lang="en-US" dirty="0"/>
              <a:t>If you …… me a hand to finish my work on time, I……..you my game console.</a:t>
            </a:r>
            <a:br>
              <a:rPr lang="tr-TR" dirty="0"/>
            </a:br>
            <a:r>
              <a:rPr lang="en-US" b="1" dirty="0"/>
              <a:t>a) </a:t>
            </a:r>
            <a:r>
              <a:rPr lang="en-US" dirty="0"/>
              <a:t>give/lend</a:t>
            </a:r>
            <a:r>
              <a:rPr lang="tr-TR" dirty="0"/>
              <a:t> </a:t>
            </a:r>
            <a:r>
              <a:rPr lang="en-US" dirty="0"/>
              <a:t> </a:t>
            </a:r>
            <a:r>
              <a:rPr lang="tr-TR" dirty="0"/>
              <a:t>               </a:t>
            </a:r>
            <a:r>
              <a:rPr lang="en-US" b="1" dirty="0"/>
              <a:t>b) </a:t>
            </a:r>
            <a:r>
              <a:rPr lang="en-US" dirty="0"/>
              <a:t>give/will lend </a:t>
            </a:r>
            <a:r>
              <a:rPr lang="tr-TR" dirty="0"/>
              <a:t>                   </a:t>
            </a:r>
            <a:r>
              <a:rPr lang="en-US" b="1" dirty="0"/>
              <a:t>c) </a:t>
            </a:r>
            <a:r>
              <a:rPr lang="en-US" dirty="0"/>
              <a:t>gave/would lend </a:t>
            </a:r>
            <a:endParaRPr lang="tr-TR" dirty="0"/>
          </a:p>
          <a:p>
            <a:pPr marL="342900" indent="-342900" algn="just">
              <a:lnSpc>
                <a:spcPct val="125000"/>
              </a:lnSpc>
              <a:spcBef>
                <a:spcPts val="600"/>
              </a:spcBef>
              <a:spcAft>
                <a:spcPts val="600"/>
              </a:spcAft>
              <a:buFont typeface="+mj-lt"/>
              <a:buAutoNum type="arabicPeriod" startAt="6"/>
            </a:pPr>
            <a:r>
              <a:rPr lang="en-US" dirty="0"/>
              <a:t>I’m studying chemistry right now. If I …… enough time, I ….. you tonight.</a:t>
            </a:r>
            <a:br>
              <a:rPr lang="tr-TR" dirty="0"/>
            </a:br>
            <a:r>
              <a:rPr lang="en-US" b="1" dirty="0"/>
              <a:t>a) </a:t>
            </a:r>
            <a:r>
              <a:rPr lang="en-US" dirty="0"/>
              <a:t>had/would call </a:t>
            </a:r>
            <a:r>
              <a:rPr lang="tr-TR" dirty="0"/>
              <a:t>      </a:t>
            </a:r>
            <a:r>
              <a:rPr lang="tr-TR" b="1" dirty="0"/>
              <a:t> </a:t>
            </a:r>
            <a:r>
              <a:rPr lang="en-US" b="1" dirty="0"/>
              <a:t>b) </a:t>
            </a:r>
            <a:r>
              <a:rPr lang="en-US" dirty="0"/>
              <a:t>have/will call</a:t>
            </a:r>
            <a:r>
              <a:rPr lang="tr-TR" dirty="0"/>
              <a:t>                   </a:t>
            </a:r>
            <a:r>
              <a:rPr lang="en-US" b="1" dirty="0"/>
              <a:t> c) </a:t>
            </a:r>
            <a:r>
              <a:rPr lang="en-US" dirty="0"/>
              <a:t>have/call </a:t>
            </a:r>
            <a:endParaRPr lang="tr-TR" dirty="0"/>
          </a:p>
          <a:p>
            <a:pPr marL="342900" indent="-342900" algn="just">
              <a:lnSpc>
                <a:spcPct val="125000"/>
              </a:lnSpc>
              <a:spcBef>
                <a:spcPts val="600"/>
              </a:spcBef>
              <a:spcAft>
                <a:spcPts val="600"/>
              </a:spcAft>
              <a:buFont typeface="+mj-lt"/>
              <a:buAutoNum type="arabicPeriod" startAt="6"/>
            </a:pPr>
            <a:r>
              <a:rPr lang="en-US" dirty="0"/>
              <a:t>I didn’t get any invitation to the party. If I ….. an invitation now, I……..to that party. </a:t>
            </a:r>
            <a:br>
              <a:rPr lang="tr-TR" dirty="0"/>
            </a:br>
            <a:r>
              <a:rPr lang="tr-TR" b="1" dirty="0"/>
              <a:t>a) </a:t>
            </a:r>
            <a:r>
              <a:rPr lang="en-US" dirty="0"/>
              <a:t>had/ ’d go </a:t>
            </a:r>
            <a:r>
              <a:rPr lang="tr-TR" dirty="0"/>
              <a:t>      </a:t>
            </a:r>
            <a:r>
              <a:rPr lang="tr-TR" b="1" dirty="0"/>
              <a:t>          </a:t>
            </a:r>
            <a:r>
              <a:rPr lang="en-US" b="1" dirty="0"/>
              <a:t>b) </a:t>
            </a:r>
            <a:r>
              <a:rPr lang="en-US" dirty="0"/>
              <a:t>have/will go </a:t>
            </a:r>
            <a:r>
              <a:rPr lang="tr-TR" dirty="0"/>
              <a:t>                    </a:t>
            </a:r>
            <a:r>
              <a:rPr lang="en-US" b="1" dirty="0"/>
              <a:t>c) </a:t>
            </a:r>
            <a:r>
              <a:rPr lang="en-US" dirty="0"/>
              <a:t>had had/would have gone </a:t>
            </a:r>
            <a:endParaRPr lang="tr-TR" dirty="0"/>
          </a:p>
          <a:p>
            <a:pPr marL="342900" indent="-342900" algn="just">
              <a:lnSpc>
                <a:spcPct val="125000"/>
              </a:lnSpc>
              <a:spcBef>
                <a:spcPts val="600"/>
              </a:spcBef>
              <a:spcAft>
                <a:spcPts val="600"/>
              </a:spcAft>
              <a:buFont typeface="+mj-lt"/>
              <a:buAutoNum type="arabicPeriod" startAt="6"/>
            </a:pPr>
            <a:r>
              <a:rPr lang="en-US" dirty="0"/>
              <a:t>If Emily ….. a good student, she ………. for the exam yesterday. </a:t>
            </a:r>
            <a:br>
              <a:rPr lang="tr-TR" dirty="0"/>
            </a:br>
            <a:r>
              <a:rPr lang="tr-TR" b="1" dirty="0"/>
              <a:t>a) </a:t>
            </a:r>
            <a:r>
              <a:rPr lang="en-US" dirty="0"/>
              <a:t>were/would study</a:t>
            </a:r>
            <a:r>
              <a:rPr lang="tr-TR" dirty="0"/>
              <a:t>  </a:t>
            </a:r>
            <a:r>
              <a:rPr lang="en-US" b="1" dirty="0"/>
              <a:t> b) </a:t>
            </a:r>
            <a:r>
              <a:rPr lang="en-US" dirty="0"/>
              <a:t>were/studied </a:t>
            </a:r>
            <a:r>
              <a:rPr lang="tr-TR" dirty="0"/>
              <a:t>                 </a:t>
            </a:r>
            <a:r>
              <a:rPr lang="en-US" b="1" dirty="0"/>
              <a:t>c) </a:t>
            </a:r>
            <a:r>
              <a:rPr lang="en-US" dirty="0"/>
              <a:t>was/would have studied</a:t>
            </a:r>
            <a:endParaRPr lang="tr-TR" dirty="0"/>
          </a:p>
          <a:p>
            <a:pPr marL="342900" indent="-342900" algn="just">
              <a:lnSpc>
                <a:spcPct val="125000"/>
              </a:lnSpc>
              <a:spcBef>
                <a:spcPts val="600"/>
              </a:spcBef>
              <a:spcAft>
                <a:spcPts val="600"/>
              </a:spcAft>
              <a:buFont typeface="+mj-lt"/>
              <a:buAutoNum type="arabicPeriod" startAt="6"/>
            </a:pPr>
            <a:r>
              <a:rPr lang="en-US" dirty="0"/>
              <a:t> Please …… him that he needs to call Mary if you ……. to see him.. </a:t>
            </a:r>
            <a:br>
              <a:rPr lang="tr-TR" dirty="0"/>
            </a:br>
            <a:r>
              <a:rPr lang="en-US" b="1" dirty="0"/>
              <a:t>a) </a:t>
            </a:r>
            <a:r>
              <a:rPr lang="en-US" dirty="0"/>
              <a:t>tell/happen </a:t>
            </a:r>
            <a:r>
              <a:rPr lang="tr-TR" dirty="0"/>
              <a:t>             </a:t>
            </a:r>
            <a:r>
              <a:rPr lang="en-US" b="1" dirty="0"/>
              <a:t>b) </a:t>
            </a:r>
            <a:r>
              <a:rPr lang="en-US" dirty="0"/>
              <a:t>will tell/happen </a:t>
            </a:r>
            <a:r>
              <a:rPr lang="tr-TR" dirty="0"/>
              <a:t>            </a:t>
            </a:r>
            <a:r>
              <a:rPr lang="tr-TR" b="1" dirty="0"/>
              <a:t> </a:t>
            </a:r>
            <a:r>
              <a:rPr lang="en-US" b="1" dirty="0"/>
              <a:t>c) </a:t>
            </a:r>
            <a:r>
              <a:rPr lang="en-US" dirty="0"/>
              <a:t>tell/happened </a:t>
            </a:r>
            <a:endParaRPr lang="tr-TR" dirty="0"/>
          </a:p>
        </p:txBody>
      </p:sp>
    </p:spTree>
    <p:extLst>
      <p:ext uri="{BB962C8B-B14F-4D97-AF65-F5344CB8AC3E}">
        <p14:creationId xmlns:p14="http://schemas.microsoft.com/office/powerpoint/2010/main" val="46705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9841D0-094E-4E84-AEC8-953BDC806379}"/>
              </a:ext>
            </a:extLst>
          </p:cNvPr>
          <p:cNvSpPr>
            <a:spLocks noGrp="1"/>
          </p:cNvSpPr>
          <p:nvPr>
            <p:ph type="title"/>
          </p:nvPr>
        </p:nvSpPr>
        <p:spPr>
          <a:xfrm>
            <a:off x="323528" y="274638"/>
            <a:ext cx="8496944" cy="706090"/>
          </a:xfrm>
        </p:spPr>
        <p:txBody>
          <a:bodyPr>
            <a:normAutofit fontScale="90000"/>
          </a:bodyPr>
          <a:lstStyle/>
          <a:p>
            <a:r>
              <a:rPr lang="tr-TR" dirty="0" err="1"/>
              <a:t>When</a:t>
            </a:r>
            <a:r>
              <a:rPr lang="tr-TR" dirty="0"/>
              <a:t> do </a:t>
            </a:r>
            <a:r>
              <a:rPr lang="tr-TR" dirty="0" err="1"/>
              <a:t>we</a:t>
            </a:r>
            <a:r>
              <a:rPr lang="tr-TR" dirty="0"/>
              <a:t> </a:t>
            </a:r>
            <a:r>
              <a:rPr lang="tr-TR" dirty="0" err="1"/>
              <a:t>use</a:t>
            </a:r>
            <a:r>
              <a:rPr lang="tr-TR" dirty="0"/>
              <a:t> </a:t>
            </a:r>
            <a:r>
              <a:rPr lang="tr-TR" dirty="0" err="1"/>
              <a:t>unless</a:t>
            </a:r>
            <a:r>
              <a:rPr lang="tr-TR" dirty="0"/>
              <a:t> </a:t>
            </a:r>
            <a:r>
              <a:rPr lang="tr-TR" dirty="0" err="1"/>
              <a:t>clauses</a:t>
            </a:r>
            <a:r>
              <a:rPr lang="tr-TR" dirty="0"/>
              <a:t>?</a:t>
            </a:r>
          </a:p>
        </p:txBody>
      </p:sp>
      <p:sp>
        <p:nvSpPr>
          <p:cNvPr id="3" name="İçerik Yer Tutucusu 2">
            <a:extLst>
              <a:ext uri="{FF2B5EF4-FFF2-40B4-BE49-F238E27FC236}">
                <a16:creationId xmlns:a16="http://schemas.microsoft.com/office/drawing/2014/main" id="{B4205BF9-F8C9-4A1B-B0F8-2E77FB085C70}"/>
              </a:ext>
            </a:extLst>
          </p:cNvPr>
          <p:cNvSpPr>
            <a:spLocks noGrp="1"/>
          </p:cNvSpPr>
          <p:nvPr>
            <p:ph idx="1"/>
          </p:nvPr>
        </p:nvSpPr>
        <p:spPr>
          <a:xfrm>
            <a:off x="395536" y="1052736"/>
            <a:ext cx="8424936" cy="4608512"/>
          </a:xfrm>
        </p:spPr>
        <p:txBody>
          <a:bodyPr>
            <a:normAutofit fontScale="62500" lnSpcReduction="20000"/>
          </a:bodyPr>
          <a:lstStyle/>
          <a:p>
            <a:r>
              <a:rPr lang="en-US" sz="3600" b="1" dirty="0"/>
              <a:t>Unless</a:t>
            </a:r>
            <a:r>
              <a:rPr lang="en-US" sz="3600" dirty="0"/>
              <a:t> means </a:t>
            </a:r>
            <a:r>
              <a:rPr lang="en-US" sz="3600" b="1" dirty="0"/>
              <a:t>if not</a:t>
            </a:r>
            <a:r>
              <a:rPr lang="en-US" sz="3600" dirty="0"/>
              <a:t>. We use it in conditional sentences instead of if not.</a:t>
            </a:r>
            <a:endParaRPr lang="tr-TR" sz="3600" dirty="0"/>
          </a:p>
          <a:p>
            <a:pPr marL="0" indent="0">
              <a:buNone/>
            </a:pPr>
            <a:endParaRPr lang="en-US" sz="3600" dirty="0"/>
          </a:p>
          <a:p>
            <a:r>
              <a:rPr lang="en-US" sz="3600" dirty="0"/>
              <a:t>Unless can be used with present, past and past perfect tenses. Use unless with present tenses when talking about the future.</a:t>
            </a:r>
            <a:endParaRPr lang="tr-TR" sz="3600" dirty="0"/>
          </a:p>
          <a:p>
            <a:pPr marL="0" indent="0">
              <a:buNone/>
            </a:pPr>
            <a:endParaRPr lang="en-US" sz="3600" dirty="0"/>
          </a:p>
          <a:p>
            <a:r>
              <a:rPr lang="en-US" sz="3600" dirty="0"/>
              <a:t>You will damage your health </a:t>
            </a:r>
            <a:r>
              <a:rPr lang="en-US" sz="3600" b="1" dirty="0"/>
              <a:t>unless</a:t>
            </a:r>
            <a:r>
              <a:rPr lang="en-US" sz="3600" dirty="0"/>
              <a:t> you </a:t>
            </a:r>
            <a:r>
              <a:rPr lang="en-US" sz="3600" u="sng" dirty="0"/>
              <a:t>stop</a:t>
            </a:r>
            <a:r>
              <a:rPr lang="en-US" sz="3600" dirty="0"/>
              <a:t> smoking. = you will damage your health if you do not stop smoking.</a:t>
            </a:r>
            <a:r>
              <a:rPr lang="tr-TR" sz="3600" dirty="0"/>
              <a:t>(</a:t>
            </a:r>
            <a:r>
              <a:rPr lang="en-US" sz="3600" b="1" dirty="0"/>
              <a:t> Present</a:t>
            </a:r>
            <a:r>
              <a:rPr lang="tr-TR" sz="3600" b="1" dirty="0"/>
              <a:t>)</a:t>
            </a:r>
            <a:endParaRPr lang="en-US" sz="3600" b="1" dirty="0"/>
          </a:p>
          <a:p>
            <a:endParaRPr lang="en-US" sz="3600" dirty="0"/>
          </a:p>
          <a:p>
            <a:r>
              <a:rPr lang="en-US" sz="3600" b="1" dirty="0"/>
              <a:t>Unless</a:t>
            </a:r>
            <a:r>
              <a:rPr lang="en-US" sz="3600" dirty="0"/>
              <a:t> she </a:t>
            </a:r>
            <a:r>
              <a:rPr lang="tr-TR" sz="3600" u="sng" dirty="0" err="1"/>
              <a:t>helped</a:t>
            </a:r>
            <a:r>
              <a:rPr lang="tr-TR" sz="3600" dirty="0"/>
              <a:t> m</a:t>
            </a:r>
            <a:r>
              <a:rPr lang="en-US" sz="3600" dirty="0"/>
              <a:t>e, </a:t>
            </a:r>
            <a:r>
              <a:rPr lang="tr-TR" sz="3600" dirty="0"/>
              <a:t>I</a:t>
            </a:r>
            <a:r>
              <a:rPr lang="en-US" sz="3600" dirty="0"/>
              <a:t> would</a:t>
            </a:r>
            <a:r>
              <a:rPr lang="tr-TR" sz="3600" dirty="0" err="1"/>
              <a:t>n’t</a:t>
            </a:r>
            <a:r>
              <a:rPr lang="tr-TR" sz="3600" dirty="0"/>
              <a:t>   </a:t>
            </a:r>
            <a:r>
              <a:rPr lang="tr-TR" sz="3600" dirty="0" err="1"/>
              <a:t>trust</a:t>
            </a:r>
            <a:r>
              <a:rPr lang="tr-TR" sz="3600" dirty="0"/>
              <a:t> her. </a:t>
            </a:r>
            <a:r>
              <a:rPr lang="en-US" sz="3600" dirty="0"/>
              <a:t>= If she </a:t>
            </a:r>
            <a:r>
              <a:rPr lang="tr-TR" sz="3600" dirty="0" err="1"/>
              <a:t>did</a:t>
            </a:r>
            <a:r>
              <a:rPr lang="tr-TR" sz="3600" dirty="0"/>
              <a:t> not </a:t>
            </a:r>
            <a:r>
              <a:rPr lang="tr-TR" sz="3600" dirty="0" err="1"/>
              <a:t>help</a:t>
            </a:r>
            <a:r>
              <a:rPr lang="tr-TR" sz="3600" dirty="0"/>
              <a:t> me</a:t>
            </a:r>
            <a:r>
              <a:rPr lang="en-US" sz="3600" dirty="0"/>
              <a:t>, </a:t>
            </a:r>
            <a:r>
              <a:rPr lang="tr-TR" sz="3600" dirty="0"/>
              <a:t>I</a:t>
            </a:r>
            <a:r>
              <a:rPr lang="en-US" sz="3600" dirty="0"/>
              <a:t> would</a:t>
            </a:r>
            <a:r>
              <a:rPr lang="tr-TR" sz="3600" dirty="0" err="1"/>
              <a:t>n’t</a:t>
            </a:r>
            <a:r>
              <a:rPr lang="en-US" sz="3600" dirty="0"/>
              <a:t> </a:t>
            </a:r>
            <a:r>
              <a:rPr lang="tr-TR" sz="3600" dirty="0" err="1"/>
              <a:t>trust</a:t>
            </a:r>
            <a:r>
              <a:rPr lang="tr-TR" sz="3600" dirty="0"/>
              <a:t> her</a:t>
            </a:r>
            <a:r>
              <a:rPr lang="en-US" sz="3600" dirty="0"/>
              <a:t>.</a:t>
            </a:r>
            <a:r>
              <a:rPr lang="tr-TR" sz="3600" b="1" dirty="0"/>
              <a:t> (Past)</a:t>
            </a:r>
          </a:p>
          <a:p>
            <a:r>
              <a:rPr lang="en-US" sz="3600" dirty="0"/>
              <a:t>I wouldn’t </a:t>
            </a:r>
            <a:r>
              <a:rPr lang="tr-TR" sz="3600" dirty="0" err="1"/>
              <a:t>have</a:t>
            </a:r>
            <a:r>
              <a:rPr lang="tr-TR" sz="3600" dirty="0"/>
              <a:t> </a:t>
            </a:r>
            <a:r>
              <a:rPr lang="tr-TR" sz="3600" dirty="0" err="1"/>
              <a:t>passed</a:t>
            </a:r>
            <a:r>
              <a:rPr lang="tr-TR" sz="3600" dirty="0"/>
              <a:t> </a:t>
            </a:r>
            <a:r>
              <a:rPr lang="tr-TR" sz="3600" dirty="0" err="1"/>
              <a:t>the</a:t>
            </a:r>
            <a:r>
              <a:rPr lang="tr-TR" sz="3600" dirty="0"/>
              <a:t> test </a:t>
            </a:r>
            <a:r>
              <a:rPr lang="en-US" sz="3600" b="1" dirty="0"/>
              <a:t>unless</a:t>
            </a:r>
            <a:r>
              <a:rPr lang="en-US" sz="3600" dirty="0"/>
              <a:t> </a:t>
            </a:r>
            <a:r>
              <a:rPr lang="tr-TR" sz="3600" dirty="0"/>
              <a:t>I </a:t>
            </a:r>
            <a:r>
              <a:rPr lang="tr-TR" sz="3600" u="sng" dirty="0"/>
              <a:t>had </a:t>
            </a:r>
            <a:r>
              <a:rPr lang="tr-TR" sz="3600" u="sng" dirty="0" err="1"/>
              <a:t>studied</a:t>
            </a:r>
            <a:r>
              <a:rPr lang="tr-TR" sz="3600" u="sng" dirty="0"/>
              <a:t> </a:t>
            </a:r>
            <a:r>
              <a:rPr lang="tr-TR" sz="3600" dirty="0" err="1"/>
              <a:t>enough</a:t>
            </a:r>
            <a:r>
              <a:rPr lang="tr-TR" sz="3600" dirty="0"/>
              <a:t>.</a:t>
            </a:r>
            <a:r>
              <a:rPr lang="en-US" sz="3600" dirty="0"/>
              <a:t>. = If </a:t>
            </a:r>
            <a:r>
              <a:rPr lang="tr-TR" sz="3600" dirty="0"/>
              <a:t>I</a:t>
            </a:r>
            <a:r>
              <a:rPr lang="en-US" sz="3600" dirty="0"/>
              <a:t>had not </a:t>
            </a:r>
            <a:r>
              <a:rPr lang="tr-TR" sz="3600" dirty="0" err="1"/>
              <a:t>studied</a:t>
            </a:r>
            <a:r>
              <a:rPr lang="tr-TR" sz="3600" dirty="0"/>
              <a:t> </a:t>
            </a:r>
            <a:r>
              <a:rPr lang="tr-TR" sz="3600" dirty="0" err="1"/>
              <a:t>enough</a:t>
            </a:r>
            <a:r>
              <a:rPr lang="tr-TR" sz="3600" dirty="0"/>
              <a:t>,</a:t>
            </a:r>
            <a:r>
              <a:rPr lang="en-US" sz="3600" dirty="0"/>
              <a:t> I would not have </a:t>
            </a:r>
            <a:r>
              <a:rPr lang="tr-TR" sz="3600" dirty="0" err="1"/>
              <a:t>passed</a:t>
            </a:r>
            <a:r>
              <a:rPr lang="tr-TR" sz="3600" dirty="0"/>
              <a:t> </a:t>
            </a:r>
            <a:r>
              <a:rPr lang="tr-TR" sz="3600" dirty="0" err="1"/>
              <a:t>the</a:t>
            </a:r>
            <a:r>
              <a:rPr lang="tr-TR" sz="3600" dirty="0"/>
              <a:t> test</a:t>
            </a:r>
            <a:r>
              <a:rPr lang="en-US" sz="3600" dirty="0"/>
              <a:t>. </a:t>
            </a:r>
            <a:r>
              <a:rPr lang="tr-TR" sz="3600" b="1" dirty="0"/>
              <a:t>(Past Perfect)</a:t>
            </a:r>
            <a:endParaRPr lang="tr-TR" dirty="0"/>
          </a:p>
        </p:txBody>
      </p:sp>
    </p:spTree>
    <p:extLst>
      <p:ext uri="{BB962C8B-B14F-4D97-AF65-F5344CB8AC3E}">
        <p14:creationId xmlns:p14="http://schemas.microsoft.com/office/powerpoint/2010/main" val="100805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EE1D69D2-2F98-47B0-A409-1E2C4A3EF958}"/>
              </a:ext>
            </a:extLst>
          </p:cNvPr>
          <p:cNvSpPr/>
          <p:nvPr/>
        </p:nvSpPr>
        <p:spPr>
          <a:xfrm>
            <a:off x="323528" y="682374"/>
            <a:ext cx="8496944" cy="5296065"/>
          </a:xfrm>
          <a:prstGeom prst="rect">
            <a:avLst/>
          </a:prstGeom>
        </p:spPr>
        <p:txBody>
          <a:bodyPr wrap="square">
            <a:spAutoFit/>
          </a:bodyPr>
          <a:lstStyle/>
          <a:p>
            <a:pPr marL="457200" indent="-457200" algn="just">
              <a:lnSpc>
                <a:spcPct val="125000"/>
              </a:lnSpc>
              <a:spcBef>
                <a:spcPts val="600"/>
              </a:spcBef>
              <a:spcAft>
                <a:spcPts val="600"/>
              </a:spcAft>
              <a:buFont typeface="+mj-lt"/>
              <a:buAutoNum type="arabicPeriod"/>
            </a:pPr>
            <a:r>
              <a:rPr lang="tr-TR" sz="2000" dirty="0">
                <a:solidFill>
                  <a:srgbClr val="212529"/>
                </a:solidFill>
              </a:rPr>
              <a:t>_______________ </a:t>
            </a:r>
            <a:r>
              <a:rPr lang="en-US" sz="2000" dirty="0">
                <a:solidFill>
                  <a:srgbClr val="212529"/>
                </a:solidFill>
              </a:rPr>
              <a:t>you help me, I'll be unable to do it .</a:t>
            </a:r>
          </a:p>
          <a:p>
            <a:pPr marL="457200" indent="-457200" algn="just">
              <a:lnSpc>
                <a:spcPct val="125000"/>
              </a:lnSpc>
              <a:spcBef>
                <a:spcPts val="600"/>
              </a:spcBef>
              <a:spcAft>
                <a:spcPts val="600"/>
              </a:spcAft>
              <a:buFont typeface="+mj-lt"/>
              <a:buAutoNum type="arabicPeriod"/>
            </a:pPr>
            <a:r>
              <a:rPr lang="tr-TR" sz="2000" dirty="0">
                <a:solidFill>
                  <a:srgbClr val="212529"/>
                </a:solidFill>
              </a:rPr>
              <a:t>_______________ </a:t>
            </a:r>
            <a:r>
              <a:rPr lang="en-US" sz="2000" dirty="0">
                <a:solidFill>
                  <a:srgbClr val="212529"/>
                </a:solidFill>
              </a:rPr>
              <a:t>I meet him, I'll tell him the whole truth.</a:t>
            </a:r>
          </a:p>
          <a:p>
            <a:pPr marL="457200" indent="-457200" algn="just">
              <a:lnSpc>
                <a:spcPct val="125000"/>
              </a:lnSpc>
              <a:spcBef>
                <a:spcPts val="600"/>
              </a:spcBef>
              <a:spcAft>
                <a:spcPts val="600"/>
              </a:spcAft>
              <a:buFont typeface="+mj-lt"/>
              <a:buAutoNum type="arabicPeriod"/>
            </a:pPr>
            <a:r>
              <a:rPr lang="en-US" sz="2000" dirty="0">
                <a:solidFill>
                  <a:srgbClr val="212529"/>
                </a:solidFill>
              </a:rPr>
              <a:t>You won't get well</a:t>
            </a:r>
            <a:r>
              <a:rPr lang="tr-TR" sz="2000" dirty="0">
                <a:solidFill>
                  <a:srgbClr val="212529"/>
                </a:solidFill>
              </a:rPr>
              <a:t> ____________ </a:t>
            </a:r>
            <a:r>
              <a:rPr lang="en-US" sz="2000" dirty="0">
                <a:solidFill>
                  <a:srgbClr val="212529"/>
                </a:solidFill>
              </a:rPr>
              <a:t>you stop smoking.</a:t>
            </a:r>
          </a:p>
          <a:p>
            <a:pPr marL="457200" indent="-457200" algn="just">
              <a:lnSpc>
                <a:spcPct val="125000"/>
              </a:lnSpc>
              <a:spcBef>
                <a:spcPts val="600"/>
              </a:spcBef>
              <a:spcAft>
                <a:spcPts val="600"/>
              </a:spcAft>
              <a:buFont typeface="+mj-lt"/>
              <a:buAutoNum type="arabicPeriod"/>
            </a:pPr>
            <a:r>
              <a:rPr lang="tr-TR" sz="2000" dirty="0">
                <a:solidFill>
                  <a:srgbClr val="212529"/>
                </a:solidFill>
              </a:rPr>
              <a:t>__________ </a:t>
            </a:r>
            <a:r>
              <a:rPr lang="en-US" sz="2000" dirty="0">
                <a:solidFill>
                  <a:srgbClr val="212529"/>
                </a:solidFill>
              </a:rPr>
              <a:t>you exercise regularly, you won't be able to lose some weight.</a:t>
            </a:r>
          </a:p>
          <a:p>
            <a:pPr marL="457200" indent="-457200" algn="just">
              <a:lnSpc>
                <a:spcPct val="125000"/>
              </a:lnSpc>
              <a:spcBef>
                <a:spcPts val="600"/>
              </a:spcBef>
              <a:spcAft>
                <a:spcPts val="600"/>
              </a:spcAft>
              <a:buFont typeface="+mj-lt"/>
              <a:buAutoNum type="arabicPeriod"/>
            </a:pPr>
            <a:r>
              <a:rPr lang="tr-TR" sz="2000" dirty="0">
                <a:solidFill>
                  <a:srgbClr val="212529"/>
                </a:solidFill>
              </a:rPr>
              <a:t>__________ </a:t>
            </a:r>
            <a:r>
              <a:rPr lang="en-US" sz="2000" dirty="0">
                <a:solidFill>
                  <a:srgbClr val="212529"/>
                </a:solidFill>
              </a:rPr>
              <a:t>you exercise regularly, you'll lose some weight.</a:t>
            </a:r>
          </a:p>
          <a:p>
            <a:pPr marL="457200" indent="-457200" algn="just">
              <a:lnSpc>
                <a:spcPct val="125000"/>
              </a:lnSpc>
              <a:spcBef>
                <a:spcPts val="600"/>
              </a:spcBef>
              <a:spcAft>
                <a:spcPts val="600"/>
              </a:spcAft>
              <a:buFont typeface="+mj-lt"/>
              <a:buAutoNum type="arabicPeriod"/>
            </a:pPr>
            <a:r>
              <a:rPr lang="en-US" sz="2000" dirty="0">
                <a:solidFill>
                  <a:srgbClr val="212529"/>
                </a:solidFill>
              </a:rPr>
              <a:t>The teacher will be furious</a:t>
            </a:r>
            <a:r>
              <a:rPr lang="tr-TR" sz="2000" dirty="0">
                <a:solidFill>
                  <a:srgbClr val="212529"/>
                </a:solidFill>
              </a:rPr>
              <a:t> __________ </a:t>
            </a:r>
            <a:r>
              <a:rPr lang="en-US" sz="2000" dirty="0">
                <a:solidFill>
                  <a:srgbClr val="212529"/>
                </a:solidFill>
              </a:rPr>
              <a:t>you don't the homework.</a:t>
            </a:r>
          </a:p>
          <a:p>
            <a:pPr marL="457200" indent="-457200" algn="just">
              <a:lnSpc>
                <a:spcPct val="125000"/>
              </a:lnSpc>
              <a:spcBef>
                <a:spcPts val="600"/>
              </a:spcBef>
              <a:spcAft>
                <a:spcPts val="600"/>
              </a:spcAft>
              <a:buFont typeface="+mj-lt"/>
              <a:buAutoNum type="arabicPeriod"/>
            </a:pPr>
            <a:r>
              <a:rPr lang="en-US" sz="2000" dirty="0">
                <a:solidFill>
                  <a:srgbClr val="212529"/>
                </a:solidFill>
              </a:rPr>
              <a:t>You can't go on vacation</a:t>
            </a:r>
            <a:r>
              <a:rPr lang="tr-TR" sz="2000" dirty="0">
                <a:solidFill>
                  <a:srgbClr val="212529"/>
                </a:solidFill>
              </a:rPr>
              <a:t> ____________ </a:t>
            </a:r>
            <a:r>
              <a:rPr lang="en-US" sz="2000" dirty="0">
                <a:solidFill>
                  <a:srgbClr val="212529"/>
                </a:solidFill>
              </a:rPr>
              <a:t>you don't save some money.</a:t>
            </a:r>
          </a:p>
          <a:p>
            <a:pPr marL="457200" indent="-457200" algn="just">
              <a:lnSpc>
                <a:spcPct val="125000"/>
              </a:lnSpc>
              <a:spcBef>
                <a:spcPts val="600"/>
              </a:spcBef>
              <a:spcAft>
                <a:spcPts val="600"/>
              </a:spcAft>
              <a:buFont typeface="+mj-lt"/>
              <a:buAutoNum type="arabicPeriod"/>
            </a:pPr>
            <a:r>
              <a:rPr lang="en-US" sz="2000" dirty="0">
                <a:solidFill>
                  <a:srgbClr val="212529"/>
                </a:solidFill>
              </a:rPr>
              <a:t>You will feel cold</a:t>
            </a:r>
            <a:r>
              <a:rPr lang="tr-TR" sz="2000" dirty="0">
                <a:solidFill>
                  <a:srgbClr val="212529"/>
                </a:solidFill>
              </a:rPr>
              <a:t> ____________ </a:t>
            </a:r>
            <a:r>
              <a:rPr lang="en-US" sz="2000" dirty="0">
                <a:solidFill>
                  <a:srgbClr val="212529"/>
                </a:solidFill>
              </a:rPr>
              <a:t>you wear a warm jacket.</a:t>
            </a:r>
          </a:p>
          <a:p>
            <a:pPr marL="457200" indent="-457200" algn="just">
              <a:lnSpc>
                <a:spcPct val="125000"/>
              </a:lnSpc>
              <a:spcBef>
                <a:spcPts val="600"/>
              </a:spcBef>
              <a:spcAft>
                <a:spcPts val="600"/>
              </a:spcAft>
              <a:buFont typeface="+mj-lt"/>
              <a:buAutoNum type="arabicPeriod"/>
            </a:pPr>
            <a:r>
              <a:rPr lang="en-US" sz="2000" dirty="0">
                <a:solidFill>
                  <a:srgbClr val="212529"/>
                </a:solidFill>
              </a:rPr>
              <a:t>We'll arrive on time</a:t>
            </a:r>
            <a:r>
              <a:rPr lang="tr-TR" sz="2000" dirty="0">
                <a:solidFill>
                  <a:srgbClr val="212529"/>
                </a:solidFill>
              </a:rPr>
              <a:t> ___________ </a:t>
            </a:r>
            <a:r>
              <a:rPr lang="en-US" sz="2000" dirty="0">
                <a:solidFill>
                  <a:srgbClr val="212529"/>
                </a:solidFill>
              </a:rPr>
              <a:t>we hurry.</a:t>
            </a:r>
          </a:p>
          <a:p>
            <a:pPr marL="457200" indent="-457200" algn="just">
              <a:lnSpc>
                <a:spcPct val="125000"/>
              </a:lnSpc>
              <a:spcBef>
                <a:spcPts val="600"/>
              </a:spcBef>
              <a:spcAft>
                <a:spcPts val="600"/>
              </a:spcAft>
              <a:buFont typeface="+mj-lt"/>
              <a:buAutoNum type="arabicPeriod"/>
            </a:pPr>
            <a:r>
              <a:rPr lang="en-US" sz="2000" dirty="0">
                <a:solidFill>
                  <a:srgbClr val="212529"/>
                </a:solidFill>
              </a:rPr>
              <a:t>Don't call me</a:t>
            </a:r>
            <a:r>
              <a:rPr lang="tr-TR" sz="2000" dirty="0">
                <a:solidFill>
                  <a:srgbClr val="212529"/>
                </a:solidFill>
              </a:rPr>
              <a:t> ___________ </a:t>
            </a:r>
            <a:r>
              <a:rPr lang="en-US" sz="2000" dirty="0">
                <a:solidFill>
                  <a:srgbClr val="212529"/>
                </a:solidFill>
              </a:rPr>
              <a:t>it's an emergency.</a:t>
            </a:r>
            <a:endParaRPr lang="en-US" sz="2000" b="0" i="0" dirty="0">
              <a:solidFill>
                <a:srgbClr val="212529"/>
              </a:solidFill>
              <a:effectLst/>
            </a:endParaRPr>
          </a:p>
        </p:txBody>
      </p:sp>
      <p:sp>
        <p:nvSpPr>
          <p:cNvPr id="2" name="Dikdörtgen 1"/>
          <p:cNvSpPr/>
          <p:nvPr/>
        </p:nvSpPr>
        <p:spPr>
          <a:xfrm>
            <a:off x="323528" y="260648"/>
            <a:ext cx="8496944" cy="400110"/>
          </a:xfrm>
          <a:prstGeom prst="rect">
            <a:avLst/>
          </a:prstGeom>
        </p:spPr>
        <p:txBody>
          <a:bodyPr wrap="square">
            <a:spAutoFit/>
          </a:bodyPr>
          <a:lstStyle/>
          <a:p>
            <a:pPr algn="just"/>
            <a:r>
              <a:rPr lang="en-US" sz="2000" b="1" dirty="0">
                <a:solidFill>
                  <a:srgbClr val="212529"/>
                </a:solidFill>
              </a:rPr>
              <a:t>Choose the correct answer (</a:t>
            </a:r>
            <a:r>
              <a:rPr lang="en-US" sz="2000" b="1" i="1" dirty="0">
                <a:solidFill>
                  <a:srgbClr val="212529"/>
                </a:solidFill>
              </a:rPr>
              <a:t>if or unless)</a:t>
            </a:r>
            <a:endParaRPr lang="en-US" sz="2000" b="1" dirty="0">
              <a:solidFill>
                <a:srgbClr val="212529"/>
              </a:solidFill>
            </a:endParaRPr>
          </a:p>
        </p:txBody>
      </p:sp>
    </p:spTree>
    <p:extLst>
      <p:ext uri="{BB962C8B-B14F-4D97-AF65-F5344CB8AC3E}">
        <p14:creationId xmlns:p14="http://schemas.microsoft.com/office/powerpoint/2010/main" val="4251773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27B4A1E9-E58E-47F4-AF49-51576739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0648"/>
            <a:ext cx="4248472" cy="5902108"/>
          </a:xfrm>
          <a:prstGeom prst="rect">
            <a:avLst/>
          </a:prstGeom>
        </p:spPr>
      </p:pic>
      <p:graphicFrame>
        <p:nvGraphicFramePr>
          <p:cNvPr id="9" name="Nesne 8">
            <a:extLst>
              <a:ext uri="{FF2B5EF4-FFF2-40B4-BE49-F238E27FC236}">
                <a16:creationId xmlns:a16="http://schemas.microsoft.com/office/drawing/2014/main" id="{3EF9F344-6766-4399-99A7-D34F8065EBC3}"/>
              </a:ext>
            </a:extLst>
          </p:cNvPr>
          <p:cNvGraphicFramePr>
            <a:graphicFrameLocks noChangeAspect="1"/>
          </p:cNvGraphicFramePr>
          <p:nvPr>
            <p:extLst>
              <p:ext uri="{D42A27DB-BD31-4B8C-83A1-F6EECF244321}">
                <p14:modId xmlns:p14="http://schemas.microsoft.com/office/powerpoint/2010/main" val="768709905"/>
              </p:ext>
            </p:extLst>
          </p:nvPr>
        </p:nvGraphicFramePr>
        <p:xfrm>
          <a:off x="4860032" y="1124744"/>
          <a:ext cx="3600400" cy="1152128"/>
        </p:xfrm>
        <a:graphic>
          <a:graphicData uri="http://schemas.openxmlformats.org/presentationml/2006/ole">
            <mc:AlternateContent xmlns:mc="http://schemas.openxmlformats.org/markup-compatibility/2006">
              <mc:Choice xmlns:v="urn:schemas-microsoft-com:vml" Requires="v">
                <p:oleObj spid="_x0000_s2050" name="Paketleyici Kabuk Nesnesi" showAsIcon="1" r:id="rId4" imgW="1851480" imgH="482400" progId="Package">
                  <p:embed/>
                </p:oleObj>
              </mc:Choice>
              <mc:Fallback>
                <p:oleObj name="Paketleyici Kabuk Nesnesi" showAsIcon="1" r:id="rId4" imgW="1851480" imgH="482400" progId="Package">
                  <p:embed/>
                  <p:pic>
                    <p:nvPicPr>
                      <p:cNvPr id="9" name="Nesne 8">
                        <a:extLst>
                          <a:ext uri="{FF2B5EF4-FFF2-40B4-BE49-F238E27FC236}">
                            <a16:creationId xmlns:a16="http://schemas.microsoft.com/office/drawing/2014/main" id="{3EF9F344-6766-4399-99A7-D34F8065EBC3}"/>
                          </a:ext>
                        </a:extLst>
                      </p:cNvPr>
                      <p:cNvPicPr/>
                      <p:nvPr/>
                    </p:nvPicPr>
                    <p:blipFill>
                      <a:blip r:embed="rId5"/>
                      <a:stretch>
                        <a:fillRect/>
                      </a:stretch>
                    </p:blipFill>
                    <p:spPr>
                      <a:xfrm>
                        <a:off x="4860032" y="1124744"/>
                        <a:ext cx="3600400" cy="1152128"/>
                      </a:xfrm>
                      <a:prstGeom prst="rect">
                        <a:avLst/>
                      </a:prstGeom>
                    </p:spPr>
                  </p:pic>
                </p:oleObj>
              </mc:Fallback>
            </mc:AlternateContent>
          </a:graphicData>
        </a:graphic>
      </p:graphicFrame>
    </p:spTree>
    <p:extLst>
      <p:ext uri="{BB962C8B-B14F-4D97-AF65-F5344CB8AC3E}">
        <p14:creationId xmlns:p14="http://schemas.microsoft.com/office/powerpoint/2010/main" val="341659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6000" b="1" dirty="0"/>
              <a:t>REAL &amp; UNREAL CONDITIONS</a:t>
            </a:r>
          </a:p>
        </p:txBody>
      </p:sp>
    </p:spTree>
    <p:extLst>
      <p:ext uri="{BB962C8B-B14F-4D97-AF65-F5344CB8AC3E}">
        <p14:creationId xmlns:p14="http://schemas.microsoft.com/office/powerpoint/2010/main" val="193442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6BB9C54-928E-461F-A5E4-32524DDB0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4176464" cy="5837999"/>
          </a:xfrm>
          <a:prstGeom prst="rect">
            <a:avLst/>
          </a:prstGeom>
        </p:spPr>
      </p:pic>
      <p:graphicFrame>
        <p:nvGraphicFramePr>
          <p:cNvPr id="5" name="Nesne 4">
            <a:extLst>
              <a:ext uri="{FF2B5EF4-FFF2-40B4-BE49-F238E27FC236}">
                <a16:creationId xmlns:a16="http://schemas.microsoft.com/office/drawing/2014/main" id="{B005D53C-6ABD-4785-BF3C-013610062F2E}"/>
              </a:ext>
            </a:extLst>
          </p:cNvPr>
          <p:cNvGraphicFramePr>
            <a:graphicFrameLocks noChangeAspect="1"/>
          </p:cNvGraphicFramePr>
          <p:nvPr>
            <p:extLst>
              <p:ext uri="{D42A27DB-BD31-4B8C-83A1-F6EECF244321}">
                <p14:modId xmlns:p14="http://schemas.microsoft.com/office/powerpoint/2010/main" val="2218124246"/>
              </p:ext>
            </p:extLst>
          </p:nvPr>
        </p:nvGraphicFramePr>
        <p:xfrm>
          <a:off x="4355976" y="1412776"/>
          <a:ext cx="4320480" cy="1152128"/>
        </p:xfrm>
        <a:graphic>
          <a:graphicData uri="http://schemas.openxmlformats.org/presentationml/2006/ole">
            <mc:AlternateContent xmlns:mc="http://schemas.openxmlformats.org/markup-compatibility/2006">
              <mc:Choice xmlns:v="urn:schemas-microsoft-com:vml" Requires="v">
                <p:oleObj spid="_x0000_s3074" name="Paketleyici Kabuk Nesnesi" showAsIcon="1" r:id="rId4" imgW="1851480" imgH="482400" progId="Package">
                  <p:embed/>
                </p:oleObj>
              </mc:Choice>
              <mc:Fallback>
                <p:oleObj name="Paketleyici Kabuk Nesnesi" showAsIcon="1" r:id="rId4" imgW="1851480" imgH="482400" progId="Package">
                  <p:embed/>
                  <p:pic>
                    <p:nvPicPr>
                      <p:cNvPr id="5" name="Nesne 4">
                        <a:extLst>
                          <a:ext uri="{FF2B5EF4-FFF2-40B4-BE49-F238E27FC236}">
                            <a16:creationId xmlns:a16="http://schemas.microsoft.com/office/drawing/2014/main" id="{B005D53C-6ABD-4785-BF3C-013610062F2E}"/>
                          </a:ext>
                        </a:extLst>
                      </p:cNvPr>
                      <p:cNvPicPr/>
                      <p:nvPr/>
                    </p:nvPicPr>
                    <p:blipFill>
                      <a:blip r:embed="rId5"/>
                      <a:stretch>
                        <a:fillRect/>
                      </a:stretch>
                    </p:blipFill>
                    <p:spPr>
                      <a:xfrm>
                        <a:off x="4355976" y="1412776"/>
                        <a:ext cx="4320480" cy="1152128"/>
                      </a:xfrm>
                      <a:prstGeom prst="rect">
                        <a:avLst/>
                      </a:prstGeom>
                    </p:spPr>
                  </p:pic>
                </p:oleObj>
              </mc:Fallback>
            </mc:AlternateContent>
          </a:graphicData>
        </a:graphic>
      </p:graphicFrame>
    </p:spTree>
    <p:extLst>
      <p:ext uri="{BB962C8B-B14F-4D97-AF65-F5344CB8AC3E}">
        <p14:creationId xmlns:p14="http://schemas.microsoft.com/office/powerpoint/2010/main" val="229923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4492" y="1448780"/>
            <a:ext cx="8229600" cy="3960439"/>
          </a:xfrm>
        </p:spPr>
        <p:txBody>
          <a:bodyPr>
            <a:normAutofit fontScale="85000" lnSpcReduction="20000"/>
          </a:bodyPr>
          <a:lstStyle/>
          <a:p>
            <a:pPr>
              <a:lnSpc>
                <a:spcPct val="125000"/>
              </a:lnSpc>
              <a:spcBef>
                <a:spcPts val="600"/>
              </a:spcBef>
              <a:spcAft>
                <a:spcPts val="600"/>
              </a:spcAft>
            </a:pPr>
            <a:r>
              <a:rPr lang="tr-TR" sz="3000" dirty="0" err="1"/>
              <a:t>We</a:t>
            </a:r>
            <a:r>
              <a:rPr lang="tr-TR" sz="3000" dirty="0"/>
              <a:t> </a:t>
            </a:r>
            <a:r>
              <a:rPr lang="tr-TR" sz="3000" dirty="0" err="1"/>
              <a:t>use</a:t>
            </a:r>
            <a:r>
              <a:rPr lang="tr-TR" sz="3000" dirty="0"/>
              <a:t> </a:t>
            </a:r>
            <a:r>
              <a:rPr lang="tr-TR" sz="3000" b="1" dirty="0" err="1"/>
              <a:t>real</a:t>
            </a:r>
            <a:r>
              <a:rPr lang="tr-TR" sz="3000" b="1" dirty="0"/>
              <a:t> </a:t>
            </a:r>
            <a:r>
              <a:rPr lang="tr-TR" sz="3000" b="1" dirty="0" err="1"/>
              <a:t>conditions</a:t>
            </a:r>
            <a:r>
              <a:rPr lang="tr-TR" sz="3000" b="1" dirty="0"/>
              <a:t> </a:t>
            </a:r>
            <a:r>
              <a:rPr lang="tr-TR" sz="3000" dirty="0" err="1"/>
              <a:t>to</a:t>
            </a:r>
            <a:r>
              <a:rPr lang="tr-TR" sz="3000" dirty="0"/>
              <a:t> </a:t>
            </a:r>
            <a:r>
              <a:rPr lang="tr-TR" sz="3000" dirty="0" err="1"/>
              <a:t>express</a:t>
            </a:r>
            <a:r>
              <a:rPr lang="tr-TR" sz="3000" dirty="0"/>
              <a:t> </a:t>
            </a:r>
            <a:r>
              <a:rPr lang="tr-TR" sz="3000" dirty="0" err="1"/>
              <a:t>situatons</a:t>
            </a:r>
            <a:r>
              <a:rPr lang="tr-TR" sz="3000" dirty="0"/>
              <a:t> </a:t>
            </a:r>
            <a:r>
              <a:rPr lang="tr-TR" sz="3000" dirty="0" err="1"/>
              <a:t>that</a:t>
            </a:r>
            <a:r>
              <a:rPr lang="tr-TR" sz="3000" dirty="0"/>
              <a:t> </a:t>
            </a:r>
            <a:r>
              <a:rPr lang="tr-TR" sz="3000" dirty="0" err="1"/>
              <a:t>usually</a:t>
            </a:r>
            <a:r>
              <a:rPr lang="tr-TR" sz="3000" dirty="0"/>
              <a:t> </a:t>
            </a:r>
            <a:r>
              <a:rPr lang="tr-TR" sz="3000" dirty="0" err="1"/>
              <a:t>happen</a:t>
            </a:r>
            <a:r>
              <a:rPr lang="tr-TR" sz="3000" dirty="0"/>
              <a:t> in </a:t>
            </a:r>
            <a:r>
              <a:rPr lang="tr-TR" sz="3000" dirty="0" err="1"/>
              <a:t>the</a:t>
            </a:r>
            <a:r>
              <a:rPr lang="tr-TR" sz="3000" dirty="0"/>
              <a:t> </a:t>
            </a:r>
            <a:r>
              <a:rPr lang="tr-TR" sz="3000" b="1" dirty="0" err="1"/>
              <a:t>present</a:t>
            </a:r>
            <a:r>
              <a:rPr lang="tr-TR" sz="3000" dirty="0"/>
              <a:t> </a:t>
            </a:r>
            <a:r>
              <a:rPr lang="tr-TR" sz="3000" dirty="0" err="1"/>
              <a:t>or</a:t>
            </a:r>
            <a:r>
              <a:rPr lang="tr-TR" sz="3000" dirty="0"/>
              <a:t> </a:t>
            </a:r>
            <a:r>
              <a:rPr lang="tr-TR" sz="3000" b="1" dirty="0" err="1"/>
              <a:t>future</a:t>
            </a:r>
            <a:r>
              <a:rPr lang="tr-TR" sz="3000" dirty="0"/>
              <a:t>.</a:t>
            </a:r>
            <a:br>
              <a:rPr lang="tr-TR" sz="3000" dirty="0"/>
            </a:br>
            <a:r>
              <a:rPr lang="tr-TR" sz="1500" dirty="0">
                <a:solidFill>
                  <a:schemeClr val="bg1"/>
                </a:solidFill>
              </a:rPr>
              <a:t>.</a:t>
            </a:r>
            <a:br>
              <a:rPr lang="tr-TR" sz="3000" dirty="0"/>
            </a:br>
            <a:r>
              <a:rPr lang="tr-TR" sz="3000" dirty="0" err="1"/>
              <a:t>Ex:If</a:t>
            </a:r>
            <a:r>
              <a:rPr lang="tr-TR" sz="3000" dirty="0"/>
              <a:t> I </a:t>
            </a:r>
            <a:r>
              <a:rPr lang="tr-TR" sz="3000" u="sng" dirty="0"/>
              <a:t>do</a:t>
            </a:r>
            <a:r>
              <a:rPr lang="tr-TR" sz="3000" dirty="0"/>
              <a:t> </a:t>
            </a:r>
            <a:r>
              <a:rPr lang="tr-TR" sz="3000" dirty="0" err="1"/>
              <a:t>sports</a:t>
            </a:r>
            <a:r>
              <a:rPr lang="tr-TR" sz="3000" dirty="0"/>
              <a:t>, I </a:t>
            </a:r>
            <a:r>
              <a:rPr lang="tr-TR" sz="3000" u="sng" dirty="0" err="1"/>
              <a:t>stay</a:t>
            </a:r>
            <a:r>
              <a:rPr lang="tr-TR" sz="3000" dirty="0"/>
              <a:t> fit.</a:t>
            </a:r>
            <a:br>
              <a:rPr lang="tr-TR" sz="3000" dirty="0"/>
            </a:br>
            <a:r>
              <a:rPr lang="tr-TR" sz="1500" dirty="0">
                <a:solidFill>
                  <a:schemeClr val="bg1"/>
                </a:solidFill>
              </a:rPr>
              <a:t>.</a:t>
            </a:r>
            <a:br>
              <a:rPr lang="tr-TR" sz="3000" dirty="0"/>
            </a:br>
            <a:r>
              <a:rPr lang="tr-TR" sz="3000" dirty="0"/>
              <a:t>(</a:t>
            </a:r>
            <a:r>
              <a:rPr lang="tr-TR" sz="3000" dirty="0" err="1"/>
              <a:t>meaning</a:t>
            </a:r>
            <a:r>
              <a:rPr lang="tr-TR" sz="3000" dirty="0"/>
              <a:t>: I </a:t>
            </a:r>
            <a:r>
              <a:rPr lang="tr-TR" sz="3000" dirty="0" err="1"/>
              <a:t>stay</a:t>
            </a:r>
            <a:r>
              <a:rPr lang="tr-TR" sz="3000" dirty="0"/>
              <a:t> fit </a:t>
            </a:r>
            <a:r>
              <a:rPr lang="tr-TR" sz="3000" dirty="0" err="1"/>
              <a:t>whenever</a:t>
            </a:r>
            <a:r>
              <a:rPr lang="tr-TR" sz="3000" dirty="0"/>
              <a:t> I do </a:t>
            </a:r>
            <a:r>
              <a:rPr lang="tr-TR" sz="3000" dirty="0" err="1"/>
              <a:t>sports</a:t>
            </a:r>
            <a:r>
              <a:rPr lang="tr-TR" sz="3000" dirty="0"/>
              <a:t>.)</a:t>
            </a:r>
            <a:br>
              <a:rPr lang="tr-TR" sz="3000" dirty="0"/>
            </a:br>
            <a:r>
              <a:rPr lang="tr-TR" sz="1500" dirty="0">
                <a:solidFill>
                  <a:schemeClr val="bg1"/>
                </a:solidFill>
              </a:rPr>
              <a:t>.</a:t>
            </a:r>
            <a:br>
              <a:rPr lang="tr-TR" sz="3000" dirty="0"/>
            </a:br>
            <a:r>
              <a:rPr lang="tr-TR" sz="3000" dirty="0" err="1"/>
              <a:t>Ex</a:t>
            </a:r>
            <a:r>
              <a:rPr lang="tr-TR" sz="3000" dirty="0"/>
              <a:t>: </a:t>
            </a:r>
            <a:r>
              <a:rPr lang="tr-TR" sz="3000" dirty="0" err="1"/>
              <a:t>If</a:t>
            </a:r>
            <a:r>
              <a:rPr lang="tr-TR" sz="3000" dirty="0"/>
              <a:t> I </a:t>
            </a:r>
            <a:r>
              <a:rPr lang="tr-TR" sz="3000" u="sng" dirty="0" err="1"/>
              <a:t>study</a:t>
            </a:r>
            <a:r>
              <a:rPr lang="tr-TR" sz="3000" dirty="0"/>
              <a:t> hard, I </a:t>
            </a:r>
            <a:r>
              <a:rPr lang="tr-TR" sz="3000" u="sng" dirty="0" err="1"/>
              <a:t>will</a:t>
            </a:r>
            <a:r>
              <a:rPr lang="tr-TR" sz="3000" u="sng" dirty="0"/>
              <a:t> </a:t>
            </a:r>
            <a:r>
              <a:rPr lang="tr-TR" sz="3000" u="sng" dirty="0" err="1"/>
              <a:t>pass</a:t>
            </a:r>
            <a:r>
              <a:rPr lang="tr-TR" sz="3000" u="sng" dirty="0"/>
              <a:t> </a:t>
            </a:r>
            <a:r>
              <a:rPr lang="tr-TR" sz="3000" dirty="0" err="1"/>
              <a:t>the</a:t>
            </a:r>
            <a:r>
              <a:rPr lang="tr-TR" sz="3000" dirty="0"/>
              <a:t> </a:t>
            </a:r>
            <a:r>
              <a:rPr lang="tr-TR" sz="3000" dirty="0" err="1"/>
              <a:t>exam</a:t>
            </a:r>
            <a:r>
              <a:rPr lang="tr-TR" sz="3000" dirty="0"/>
              <a:t>.</a:t>
            </a:r>
            <a:br>
              <a:rPr lang="tr-TR" sz="3000" dirty="0"/>
            </a:br>
            <a:r>
              <a:rPr lang="tr-TR" sz="1200" dirty="0">
                <a:solidFill>
                  <a:schemeClr val="bg1"/>
                </a:solidFill>
              </a:rPr>
              <a:t>.</a:t>
            </a:r>
            <a:br>
              <a:rPr lang="tr-TR" sz="3000" dirty="0"/>
            </a:br>
            <a:r>
              <a:rPr lang="tr-TR" sz="3000" dirty="0"/>
              <a:t>(</a:t>
            </a:r>
            <a:r>
              <a:rPr lang="tr-TR" sz="3000" dirty="0" err="1"/>
              <a:t>meaning</a:t>
            </a:r>
            <a:r>
              <a:rPr lang="tr-TR" sz="3000" dirty="0"/>
              <a:t>: </a:t>
            </a:r>
            <a:r>
              <a:rPr lang="tr-TR" sz="3000" dirty="0" err="1"/>
              <a:t>depending</a:t>
            </a:r>
            <a:r>
              <a:rPr lang="tr-TR" sz="3000" dirty="0"/>
              <a:t> on </a:t>
            </a:r>
            <a:r>
              <a:rPr lang="tr-TR" sz="3000" dirty="0" err="1"/>
              <a:t>my</a:t>
            </a:r>
            <a:r>
              <a:rPr lang="tr-TR" sz="3000" dirty="0"/>
              <a:t> </a:t>
            </a:r>
            <a:r>
              <a:rPr lang="tr-TR" sz="3000" dirty="0" err="1"/>
              <a:t>studying</a:t>
            </a:r>
            <a:r>
              <a:rPr lang="tr-TR" sz="3000" dirty="0"/>
              <a:t> </a:t>
            </a:r>
            <a:r>
              <a:rPr lang="tr-TR" sz="3000" dirty="0" err="1"/>
              <a:t>hard,I</a:t>
            </a:r>
            <a:r>
              <a:rPr lang="tr-TR" sz="3000" dirty="0"/>
              <a:t> </a:t>
            </a:r>
            <a:r>
              <a:rPr lang="tr-TR" sz="3000" dirty="0" err="1"/>
              <a:t>have</a:t>
            </a:r>
            <a:r>
              <a:rPr lang="tr-TR" sz="3000" dirty="0"/>
              <a:t> </a:t>
            </a:r>
            <a:r>
              <a:rPr lang="tr-TR" sz="3000" dirty="0" err="1"/>
              <a:t>the</a:t>
            </a:r>
            <a:r>
              <a:rPr lang="tr-TR" sz="3000" dirty="0"/>
              <a:t> </a:t>
            </a:r>
            <a:r>
              <a:rPr lang="tr-TR" sz="3000" dirty="0" err="1"/>
              <a:t>chance</a:t>
            </a:r>
            <a:r>
              <a:rPr lang="tr-TR" sz="3000" dirty="0"/>
              <a:t> </a:t>
            </a:r>
            <a:r>
              <a:rPr lang="tr-TR" sz="3000" dirty="0" err="1"/>
              <a:t>to</a:t>
            </a:r>
            <a:r>
              <a:rPr lang="tr-TR" sz="3000" dirty="0"/>
              <a:t> </a:t>
            </a:r>
            <a:r>
              <a:rPr lang="tr-TR" sz="3000" dirty="0" err="1"/>
              <a:t>pass</a:t>
            </a:r>
            <a:r>
              <a:rPr lang="tr-TR" sz="3000" dirty="0"/>
              <a:t> </a:t>
            </a:r>
            <a:r>
              <a:rPr lang="tr-TR" sz="3000" dirty="0" err="1"/>
              <a:t>the</a:t>
            </a:r>
            <a:r>
              <a:rPr lang="tr-TR" sz="3000" dirty="0"/>
              <a:t> </a:t>
            </a:r>
            <a:r>
              <a:rPr lang="tr-TR" sz="3000" dirty="0" err="1"/>
              <a:t>exam</a:t>
            </a:r>
            <a:r>
              <a:rPr lang="tr-TR" sz="3000" dirty="0"/>
              <a:t> in </a:t>
            </a:r>
            <a:r>
              <a:rPr lang="tr-TR" sz="3000" dirty="0" err="1"/>
              <a:t>the</a:t>
            </a:r>
            <a:r>
              <a:rPr lang="tr-TR" sz="3000" dirty="0"/>
              <a:t> </a:t>
            </a:r>
            <a:r>
              <a:rPr lang="tr-TR" sz="3000" dirty="0" err="1"/>
              <a:t>near</a:t>
            </a:r>
            <a:r>
              <a:rPr lang="tr-TR" sz="3000" dirty="0"/>
              <a:t> </a:t>
            </a:r>
            <a:r>
              <a:rPr lang="tr-TR" sz="3000" dirty="0" err="1"/>
              <a:t>future</a:t>
            </a:r>
            <a:r>
              <a:rPr lang="tr-TR" sz="3000" dirty="0"/>
              <a:t>.)</a:t>
            </a:r>
            <a:endParaRPr lang="tr-TR" dirty="0"/>
          </a:p>
        </p:txBody>
      </p:sp>
      <p:sp>
        <p:nvSpPr>
          <p:cNvPr id="9" name="Başlık 1">
            <a:extLst>
              <a:ext uri="{FF2B5EF4-FFF2-40B4-BE49-F238E27FC236}">
                <a16:creationId xmlns:a16="http://schemas.microsoft.com/office/drawing/2014/main" id="{5D67833C-3278-4969-ABF4-6E0CB4914359}"/>
              </a:ext>
            </a:extLst>
          </p:cNvPr>
          <p:cNvSpPr txBox="1">
            <a:spLocks/>
          </p:cNvSpPr>
          <p:nvPr/>
        </p:nvSpPr>
        <p:spPr>
          <a:xfrm>
            <a:off x="333872" y="260648"/>
            <a:ext cx="8496944" cy="1008112"/>
          </a:xfrm>
          <a:prstGeom prst="rect">
            <a:avLst/>
          </a:prstGeom>
          <a:solidFill>
            <a:srgbClr val="FFCC00"/>
          </a:solidFill>
          <a:ln>
            <a:noFill/>
          </a:ln>
          <a:effectLst>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When do we use  </a:t>
            </a:r>
            <a:r>
              <a:rPr lang="tr-TR" dirty="0"/>
              <a:t>R</a:t>
            </a:r>
            <a:r>
              <a:rPr lang="en-US" dirty="0" err="1"/>
              <a:t>eal</a:t>
            </a:r>
            <a:r>
              <a:rPr lang="en-US" dirty="0"/>
              <a:t> Conditions?</a:t>
            </a:r>
            <a:endParaRPr lang="tr-TR" dirty="0"/>
          </a:p>
        </p:txBody>
      </p:sp>
    </p:spTree>
    <p:extLst>
      <p:ext uri="{BB962C8B-B14F-4D97-AF65-F5344CB8AC3E}">
        <p14:creationId xmlns:p14="http://schemas.microsoft.com/office/powerpoint/2010/main" val="259296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3872" y="1340768"/>
            <a:ext cx="8496944" cy="4037017"/>
          </a:xfrm>
        </p:spPr>
        <p:txBody>
          <a:bodyPr>
            <a:noAutofit/>
          </a:bodyPr>
          <a:lstStyle/>
          <a:p>
            <a:pPr>
              <a:lnSpc>
                <a:spcPct val="120000"/>
              </a:lnSpc>
              <a:spcBef>
                <a:spcPts val="600"/>
              </a:spcBef>
              <a:spcAft>
                <a:spcPts val="600"/>
              </a:spcAft>
            </a:pPr>
            <a:r>
              <a:rPr lang="en-US" sz="2600" dirty="0"/>
              <a:t>We use </a:t>
            </a:r>
            <a:r>
              <a:rPr lang="en-US" sz="2600" b="1" dirty="0"/>
              <a:t>the </a:t>
            </a:r>
            <a:r>
              <a:rPr lang="tr-TR" sz="2600" b="1" dirty="0" err="1"/>
              <a:t>unreal</a:t>
            </a:r>
            <a:r>
              <a:rPr lang="tr-TR" sz="2600" b="1" dirty="0"/>
              <a:t> </a:t>
            </a:r>
            <a:r>
              <a:rPr lang="tr-TR" sz="2600" b="1" dirty="0" err="1"/>
              <a:t>conditions</a:t>
            </a:r>
            <a:r>
              <a:rPr lang="tr-TR" sz="2600" b="1" dirty="0"/>
              <a:t> </a:t>
            </a:r>
            <a:r>
              <a:rPr lang="tr-TR" sz="2600" dirty="0"/>
              <a:t>in </a:t>
            </a:r>
            <a:r>
              <a:rPr lang="tr-TR" sz="2600" dirty="0" err="1"/>
              <a:t>two</a:t>
            </a:r>
            <a:r>
              <a:rPr lang="tr-TR" sz="2600" dirty="0"/>
              <a:t> </a:t>
            </a:r>
            <a:r>
              <a:rPr lang="tr-TR" sz="2600" dirty="0" err="1"/>
              <a:t>different</a:t>
            </a:r>
            <a:r>
              <a:rPr lang="tr-TR" sz="2600" dirty="0"/>
              <a:t> </a:t>
            </a:r>
            <a:r>
              <a:rPr lang="tr-TR" sz="2600" dirty="0" err="1"/>
              <a:t>times</a:t>
            </a:r>
            <a:r>
              <a:rPr lang="tr-TR" sz="2600" dirty="0"/>
              <a:t>, </a:t>
            </a:r>
            <a:r>
              <a:rPr lang="tr-TR" sz="2600" dirty="0" err="1"/>
              <a:t>which</a:t>
            </a:r>
            <a:r>
              <a:rPr lang="tr-TR" sz="2600" dirty="0"/>
              <a:t> are </a:t>
            </a:r>
            <a:r>
              <a:rPr lang="tr-TR" sz="2600" b="1" dirty="0" err="1"/>
              <a:t>present</a:t>
            </a:r>
            <a:r>
              <a:rPr lang="tr-TR" sz="2600" b="1" dirty="0"/>
              <a:t> </a:t>
            </a:r>
            <a:r>
              <a:rPr lang="tr-TR" sz="2600" b="1" dirty="0" err="1"/>
              <a:t>unreal</a:t>
            </a:r>
            <a:r>
              <a:rPr lang="tr-TR" sz="2600" b="1" dirty="0"/>
              <a:t> </a:t>
            </a:r>
            <a:r>
              <a:rPr lang="tr-TR" sz="2600" b="1" dirty="0" err="1"/>
              <a:t>and</a:t>
            </a:r>
            <a:r>
              <a:rPr lang="tr-TR" sz="2600" b="1" dirty="0"/>
              <a:t> </a:t>
            </a:r>
            <a:r>
              <a:rPr lang="tr-TR" sz="2600" b="1" dirty="0" err="1"/>
              <a:t>past</a:t>
            </a:r>
            <a:r>
              <a:rPr lang="tr-TR" sz="2600" b="1" dirty="0"/>
              <a:t> </a:t>
            </a:r>
            <a:r>
              <a:rPr lang="tr-TR" sz="2600" b="1" dirty="0" err="1"/>
              <a:t>unreal</a:t>
            </a:r>
            <a:r>
              <a:rPr lang="tr-TR" sz="2600" b="1" dirty="0"/>
              <a:t> </a:t>
            </a:r>
            <a:r>
              <a:rPr lang="tr-TR" sz="2600" b="1" dirty="0" err="1"/>
              <a:t>conditions</a:t>
            </a:r>
            <a:endParaRPr lang="tr-TR" sz="2600" b="1" dirty="0"/>
          </a:p>
          <a:p>
            <a:pPr>
              <a:lnSpc>
                <a:spcPct val="120000"/>
              </a:lnSpc>
              <a:spcBef>
                <a:spcPts val="600"/>
              </a:spcBef>
              <a:spcAft>
                <a:spcPts val="600"/>
              </a:spcAft>
            </a:pPr>
            <a:r>
              <a:rPr lang="tr-TR" sz="2600" b="1" dirty="0" err="1"/>
              <a:t>Present</a:t>
            </a:r>
            <a:r>
              <a:rPr lang="tr-TR" sz="2600" b="1" dirty="0"/>
              <a:t> </a:t>
            </a:r>
            <a:r>
              <a:rPr lang="tr-TR" sz="2600" b="1" dirty="0" err="1"/>
              <a:t>unreal</a:t>
            </a:r>
            <a:r>
              <a:rPr lang="tr-TR" sz="2600" b="1" dirty="0"/>
              <a:t> </a:t>
            </a:r>
            <a:r>
              <a:rPr lang="tr-TR" sz="2600" b="1" dirty="0" err="1"/>
              <a:t>conditons</a:t>
            </a:r>
            <a:r>
              <a:rPr lang="tr-TR" sz="2600" b="1" dirty="0"/>
              <a:t> </a:t>
            </a:r>
            <a:r>
              <a:rPr lang="tr-TR" sz="2600" dirty="0" err="1"/>
              <a:t>express</a:t>
            </a:r>
            <a:r>
              <a:rPr lang="tr-TR" sz="2600" dirty="0"/>
              <a:t> </a:t>
            </a:r>
            <a:r>
              <a:rPr lang="tr-TR" sz="2600" dirty="0" err="1"/>
              <a:t>situations</a:t>
            </a:r>
            <a:r>
              <a:rPr lang="tr-TR" sz="2600" dirty="0"/>
              <a:t> in </a:t>
            </a:r>
            <a:r>
              <a:rPr lang="tr-TR" sz="2600" dirty="0" err="1"/>
              <a:t>the</a:t>
            </a:r>
            <a:r>
              <a:rPr lang="tr-TR" sz="2600" dirty="0"/>
              <a:t> </a:t>
            </a:r>
            <a:r>
              <a:rPr lang="tr-TR" sz="2600" dirty="0" err="1"/>
              <a:t>present</a:t>
            </a:r>
            <a:r>
              <a:rPr lang="tr-TR" sz="2600" dirty="0"/>
              <a:t> </a:t>
            </a:r>
            <a:r>
              <a:rPr lang="tr-TR" sz="2600" dirty="0" err="1"/>
              <a:t>that</a:t>
            </a:r>
            <a:r>
              <a:rPr lang="tr-TR" sz="2600" dirty="0"/>
              <a:t> are not </a:t>
            </a:r>
            <a:r>
              <a:rPr lang="tr-TR" sz="2600" dirty="0" err="1"/>
              <a:t>true</a:t>
            </a:r>
            <a:r>
              <a:rPr lang="tr-TR" sz="2600" dirty="0"/>
              <a:t> </a:t>
            </a:r>
            <a:r>
              <a:rPr lang="tr-TR" sz="2600" dirty="0" err="1"/>
              <a:t>or</a:t>
            </a:r>
            <a:r>
              <a:rPr lang="tr-TR" sz="2600" dirty="0"/>
              <a:t> </a:t>
            </a:r>
            <a:r>
              <a:rPr lang="tr-TR" sz="2600" dirty="0" err="1"/>
              <a:t>real</a:t>
            </a:r>
            <a:r>
              <a:rPr lang="tr-TR" sz="2600" dirty="0"/>
              <a:t>.</a:t>
            </a:r>
            <a:br>
              <a:rPr lang="tr-TR" sz="2600" dirty="0"/>
            </a:br>
            <a:r>
              <a:rPr lang="tr-TR" sz="2600" b="1" dirty="0" err="1"/>
              <a:t>Ex</a:t>
            </a:r>
            <a:r>
              <a:rPr lang="tr-TR" sz="2600" b="1" dirty="0"/>
              <a:t>: </a:t>
            </a:r>
            <a:r>
              <a:rPr lang="tr-TR" sz="2600" dirty="0" err="1"/>
              <a:t>If</a:t>
            </a:r>
            <a:r>
              <a:rPr lang="tr-TR" sz="2600" dirty="0"/>
              <a:t> I had time </a:t>
            </a:r>
            <a:r>
              <a:rPr lang="tr-TR" sz="2600" dirty="0" err="1"/>
              <a:t>today</a:t>
            </a:r>
            <a:r>
              <a:rPr lang="tr-TR" sz="2600" dirty="0"/>
              <a:t>, I </a:t>
            </a:r>
            <a:r>
              <a:rPr lang="tr-TR" sz="2600" dirty="0" err="1"/>
              <a:t>would</a:t>
            </a:r>
            <a:r>
              <a:rPr lang="tr-TR" sz="2600" dirty="0"/>
              <a:t> </a:t>
            </a:r>
            <a:r>
              <a:rPr lang="tr-TR" sz="2600" dirty="0" err="1"/>
              <a:t>go</a:t>
            </a:r>
            <a:r>
              <a:rPr lang="tr-TR" sz="2600" dirty="0"/>
              <a:t> </a:t>
            </a:r>
            <a:r>
              <a:rPr lang="tr-TR" sz="2600" dirty="0" err="1"/>
              <a:t>to</a:t>
            </a:r>
            <a:r>
              <a:rPr lang="tr-TR" sz="2600" dirty="0"/>
              <a:t> </a:t>
            </a:r>
            <a:r>
              <a:rPr lang="tr-TR" sz="2600" dirty="0" err="1"/>
              <a:t>the</a:t>
            </a:r>
            <a:r>
              <a:rPr lang="tr-TR" sz="2600" dirty="0"/>
              <a:t> </a:t>
            </a:r>
            <a:r>
              <a:rPr lang="tr-TR" sz="2600" dirty="0" err="1"/>
              <a:t>gym</a:t>
            </a:r>
            <a:r>
              <a:rPr lang="tr-TR" sz="2600" dirty="0"/>
              <a:t>.</a:t>
            </a:r>
            <a:br>
              <a:rPr lang="tr-TR" sz="2600" dirty="0"/>
            </a:br>
            <a:r>
              <a:rPr lang="tr-TR" sz="2600" dirty="0"/>
              <a:t>(</a:t>
            </a:r>
            <a:r>
              <a:rPr lang="tr-TR" sz="2600" dirty="0" err="1"/>
              <a:t>meaning</a:t>
            </a:r>
            <a:r>
              <a:rPr lang="tr-TR" sz="2600" dirty="0"/>
              <a:t>: I </a:t>
            </a:r>
            <a:r>
              <a:rPr lang="tr-TR" sz="2600" dirty="0" err="1"/>
              <a:t>don’t</a:t>
            </a:r>
            <a:r>
              <a:rPr lang="tr-TR" sz="2600" dirty="0"/>
              <a:t> </a:t>
            </a:r>
            <a:r>
              <a:rPr lang="tr-TR" sz="2600" dirty="0" err="1"/>
              <a:t>have</a:t>
            </a:r>
            <a:r>
              <a:rPr lang="tr-TR" sz="2600" dirty="0"/>
              <a:t> time </a:t>
            </a:r>
            <a:r>
              <a:rPr lang="tr-TR" sz="2600" dirty="0" err="1"/>
              <a:t>today</a:t>
            </a:r>
            <a:r>
              <a:rPr lang="tr-TR" sz="2600" dirty="0"/>
              <a:t>, </a:t>
            </a:r>
            <a:r>
              <a:rPr lang="tr-TR" sz="2600" dirty="0" err="1"/>
              <a:t>so</a:t>
            </a:r>
            <a:r>
              <a:rPr lang="tr-TR" sz="2600" dirty="0"/>
              <a:t> I </a:t>
            </a:r>
            <a:r>
              <a:rPr lang="tr-TR" sz="2600" dirty="0" err="1"/>
              <a:t>can’t</a:t>
            </a:r>
            <a:r>
              <a:rPr lang="tr-TR" sz="2600" dirty="0"/>
              <a:t> </a:t>
            </a:r>
            <a:r>
              <a:rPr lang="tr-TR" sz="2600" dirty="0" err="1"/>
              <a:t>go</a:t>
            </a:r>
            <a:r>
              <a:rPr lang="tr-TR" sz="2600" dirty="0"/>
              <a:t> </a:t>
            </a:r>
            <a:r>
              <a:rPr lang="tr-TR" sz="2600" dirty="0" err="1"/>
              <a:t>to</a:t>
            </a:r>
            <a:r>
              <a:rPr lang="tr-TR" sz="2600" dirty="0"/>
              <a:t> </a:t>
            </a:r>
            <a:r>
              <a:rPr lang="tr-TR" sz="2600" dirty="0" err="1"/>
              <a:t>the</a:t>
            </a:r>
            <a:r>
              <a:rPr lang="tr-TR" sz="2600" dirty="0"/>
              <a:t> </a:t>
            </a:r>
            <a:r>
              <a:rPr lang="tr-TR" sz="2600" dirty="0" err="1"/>
              <a:t>gym</a:t>
            </a:r>
            <a:r>
              <a:rPr lang="tr-TR" sz="2600" dirty="0"/>
              <a:t>.)</a:t>
            </a:r>
            <a:br>
              <a:rPr lang="tr-TR" sz="2600" dirty="0"/>
            </a:br>
            <a:r>
              <a:rPr lang="tr-TR" sz="2600" b="1" dirty="0" err="1"/>
              <a:t>Ex</a:t>
            </a:r>
            <a:r>
              <a:rPr lang="tr-TR" sz="2600" b="1" dirty="0"/>
              <a:t>:</a:t>
            </a:r>
            <a:r>
              <a:rPr lang="tr-TR" sz="2600" dirty="0"/>
              <a:t> </a:t>
            </a:r>
            <a:r>
              <a:rPr lang="tr-TR" sz="2600" dirty="0" err="1"/>
              <a:t>If</a:t>
            </a:r>
            <a:r>
              <a:rPr lang="tr-TR" sz="2600" dirty="0"/>
              <a:t> I </a:t>
            </a:r>
            <a:r>
              <a:rPr lang="tr-TR" sz="2600" dirty="0" err="1"/>
              <a:t>were</a:t>
            </a:r>
            <a:r>
              <a:rPr lang="tr-TR" sz="2600" dirty="0"/>
              <a:t> </a:t>
            </a:r>
            <a:r>
              <a:rPr lang="tr-TR" sz="2600" dirty="0" err="1"/>
              <a:t>you</a:t>
            </a:r>
            <a:r>
              <a:rPr lang="tr-TR" sz="2600" dirty="0"/>
              <a:t>, I </a:t>
            </a:r>
            <a:r>
              <a:rPr lang="tr-TR" sz="2600" dirty="0" err="1"/>
              <a:t>would</a:t>
            </a:r>
            <a:r>
              <a:rPr lang="tr-TR" sz="2600" dirty="0"/>
              <a:t> </a:t>
            </a:r>
            <a:r>
              <a:rPr lang="tr-TR" sz="2600" dirty="0" err="1"/>
              <a:t>go</a:t>
            </a:r>
            <a:r>
              <a:rPr lang="tr-TR" sz="2600" dirty="0"/>
              <a:t> </a:t>
            </a:r>
            <a:r>
              <a:rPr lang="tr-TR" sz="2600" dirty="0" err="1"/>
              <a:t>to</a:t>
            </a:r>
            <a:r>
              <a:rPr lang="tr-TR" sz="2600" dirty="0"/>
              <a:t> </a:t>
            </a:r>
            <a:r>
              <a:rPr lang="tr-TR" sz="2600" dirty="0" err="1"/>
              <a:t>the</a:t>
            </a:r>
            <a:r>
              <a:rPr lang="tr-TR" sz="2600" dirty="0"/>
              <a:t> </a:t>
            </a:r>
            <a:r>
              <a:rPr lang="tr-TR" sz="2600" dirty="0" err="1"/>
              <a:t>party</a:t>
            </a:r>
            <a:r>
              <a:rPr lang="tr-TR" sz="2600" dirty="0"/>
              <a:t>.</a:t>
            </a:r>
            <a:br>
              <a:rPr lang="tr-TR" sz="2600" dirty="0"/>
            </a:br>
            <a:r>
              <a:rPr lang="tr-TR" sz="2600" dirty="0"/>
              <a:t>(</a:t>
            </a:r>
            <a:r>
              <a:rPr lang="tr-TR" sz="2600" dirty="0" err="1"/>
              <a:t>meaning</a:t>
            </a:r>
            <a:r>
              <a:rPr lang="tr-TR" sz="2600" dirty="0"/>
              <a:t>: I </a:t>
            </a:r>
            <a:r>
              <a:rPr lang="tr-TR" sz="2600" dirty="0" err="1"/>
              <a:t>just</a:t>
            </a:r>
            <a:r>
              <a:rPr lang="tr-TR" sz="2600" dirty="0"/>
              <a:t> </a:t>
            </a:r>
            <a:r>
              <a:rPr lang="tr-TR" sz="2600" dirty="0" err="1"/>
              <a:t>imagine</a:t>
            </a:r>
            <a:r>
              <a:rPr lang="tr-TR" sz="2600" dirty="0"/>
              <a:t> </a:t>
            </a:r>
            <a:r>
              <a:rPr lang="tr-TR" sz="2600" dirty="0" err="1"/>
              <a:t>that</a:t>
            </a:r>
            <a:r>
              <a:rPr lang="tr-TR" sz="2600" dirty="0"/>
              <a:t> I am in </a:t>
            </a:r>
            <a:r>
              <a:rPr lang="tr-TR" sz="2600" dirty="0" err="1"/>
              <a:t>your</a:t>
            </a:r>
            <a:r>
              <a:rPr lang="tr-TR" sz="2600" dirty="0"/>
              <a:t> </a:t>
            </a:r>
            <a:r>
              <a:rPr lang="tr-TR" sz="2600" dirty="0" err="1"/>
              <a:t>place</a:t>
            </a:r>
            <a:r>
              <a:rPr lang="tr-TR" sz="2600" dirty="0"/>
              <a:t> </a:t>
            </a:r>
            <a:r>
              <a:rPr lang="tr-TR" sz="2600" dirty="0" err="1"/>
              <a:t>and</a:t>
            </a:r>
            <a:r>
              <a:rPr lang="tr-TR" sz="2600" dirty="0"/>
              <a:t> I </a:t>
            </a:r>
            <a:r>
              <a:rPr lang="tr-TR" sz="2600" dirty="0" err="1"/>
              <a:t>want</a:t>
            </a:r>
            <a:r>
              <a:rPr lang="tr-TR" sz="2600" dirty="0"/>
              <a:t> </a:t>
            </a:r>
            <a:r>
              <a:rPr lang="tr-TR" sz="2600" dirty="0" err="1"/>
              <a:t>to</a:t>
            </a:r>
            <a:r>
              <a:rPr lang="tr-TR" sz="2600" dirty="0"/>
              <a:t> </a:t>
            </a:r>
            <a:r>
              <a:rPr lang="tr-TR" sz="2600" dirty="0" err="1"/>
              <a:t>go</a:t>
            </a:r>
            <a:r>
              <a:rPr lang="tr-TR" sz="2600" dirty="0"/>
              <a:t> </a:t>
            </a:r>
            <a:r>
              <a:rPr lang="tr-TR" sz="2600" dirty="0" err="1"/>
              <a:t>to</a:t>
            </a:r>
            <a:r>
              <a:rPr lang="tr-TR" sz="2600" dirty="0"/>
              <a:t> </a:t>
            </a:r>
            <a:r>
              <a:rPr lang="tr-TR" sz="2600" dirty="0" err="1"/>
              <a:t>the</a:t>
            </a:r>
            <a:r>
              <a:rPr lang="tr-TR" sz="2600" dirty="0"/>
              <a:t> </a:t>
            </a:r>
            <a:r>
              <a:rPr lang="tr-TR" sz="2600" dirty="0" err="1"/>
              <a:t>party</a:t>
            </a:r>
            <a:r>
              <a:rPr lang="tr-TR" sz="2600" dirty="0"/>
              <a:t> in </a:t>
            </a:r>
            <a:r>
              <a:rPr lang="tr-TR" sz="2600" dirty="0" err="1"/>
              <a:t>that</a:t>
            </a:r>
            <a:r>
              <a:rPr lang="tr-TR" sz="2600" dirty="0"/>
              <a:t>    </a:t>
            </a:r>
            <a:r>
              <a:rPr lang="tr-TR" sz="2600" dirty="0" err="1"/>
              <a:t>case</a:t>
            </a:r>
            <a:r>
              <a:rPr lang="tr-TR" sz="2600" dirty="0"/>
              <a:t>.)</a:t>
            </a:r>
          </a:p>
        </p:txBody>
      </p:sp>
      <p:sp>
        <p:nvSpPr>
          <p:cNvPr id="4" name="Başlık 1">
            <a:extLst>
              <a:ext uri="{FF2B5EF4-FFF2-40B4-BE49-F238E27FC236}">
                <a16:creationId xmlns:a16="http://schemas.microsoft.com/office/drawing/2014/main" id="{2278911E-16D9-4502-AB8B-B7027739BBEE}"/>
              </a:ext>
            </a:extLst>
          </p:cNvPr>
          <p:cNvSpPr txBox="1">
            <a:spLocks/>
          </p:cNvSpPr>
          <p:nvPr/>
        </p:nvSpPr>
        <p:spPr>
          <a:xfrm>
            <a:off x="333872" y="260648"/>
            <a:ext cx="8496944" cy="1008112"/>
          </a:xfrm>
          <a:prstGeom prst="rect">
            <a:avLst/>
          </a:prstGeom>
          <a:solidFill>
            <a:srgbClr val="FFCC00"/>
          </a:solidFill>
          <a:ln>
            <a:noFill/>
          </a:ln>
          <a:effectLst>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When do we use  Unreal Conditions?</a:t>
            </a:r>
            <a:endParaRPr lang="tr-TR" dirty="0"/>
          </a:p>
        </p:txBody>
      </p:sp>
    </p:spTree>
    <p:extLst>
      <p:ext uri="{BB962C8B-B14F-4D97-AF65-F5344CB8AC3E}">
        <p14:creationId xmlns:p14="http://schemas.microsoft.com/office/powerpoint/2010/main" val="50285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72110088-F8A5-495C-8402-8BBCC2E6DAC1}"/>
              </a:ext>
            </a:extLst>
          </p:cNvPr>
          <p:cNvSpPr>
            <a:spLocks noGrp="1"/>
          </p:cNvSpPr>
          <p:nvPr>
            <p:ph idx="1"/>
          </p:nvPr>
        </p:nvSpPr>
        <p:spPr>
          <a:xfrm>
            <a:off x="359532" y="476672"/>
            <a:ext cx="8424936" cy="5361459"/>
          </a:xfrm>
        </p:spPr>
        <p:txBody>
          <a:bodyPr>
            <a:normAutofit/>
          </a:bodyPr>
          <a:lstStyle/>
          <a:p>
            <a:pPr lvl="0"/>
            <a:r>
              <a:rPr lang="tr-TR" sz="2600" b="1" dirty="0">
                <a:solidFill>
                  <a:prstClr val="black"/>
                </a:solidFill>
              </a:rPr>
              <a:t>Past </a:t>
            </a:r>
            <a:r>
              <a:rPr lang="tr-TR" sz="2600" b="1" dirty="0" err="1">
                <a:solidFill>
                  <a:prstClr val="black"/>
                </a:solidFill>
              </a:rPr>
              <a:t>unreal</a:t>
            </a:r>
            <a:r>
              <a:rPr lang="tr-TR" sz="2600" b="1" dirty="0">
                <a:solidFill>
                  <a:prstClr val="black"/>
                </a:solidFill>
              </a:rPr>
              <a:t> </a:t>
            </a:r>
            <a:r>
              <a:rPr lang="tr-TR" sz="2600" b="1" dirty="0" err="1">
                <a:solidFill>
                  <a:prstClr val="black"/>
                </a:solidFill>
              </a:rPr>
              <a:t>conditions</a:t>
            </a:r>
            <a:r>
              <a:rPr lang="tr-TR" sz="2600" b="1" dirty="0">
                <a:solidFill>
                  <a:prstClr val="black"/>
                </a:solidFill>
              </a:rPr>
              <a:t> </a:t>
            </a:r>
            <a:r>
              <a:rPr lang="tr-TR" sz="2600" dirty="0" err="1">
                <a:solidFill>
                  <a:prstClr val="black"/>
                </a:solidFill>
              </a:rPr>
              <a:t>describe</a:t>
            </a:r>
            <a:r>
              <a:rPr lang="tr-TR" sz="2600" dirty="0">
                <a:solidFill>
                  <a:prstClr val="black"/>
                </a:solidFill>
              </a:rPr>
              <a:t> </a:t>
            </a:r>
            <a:r>
              <a:rPr lang="tr-TR" sz="2600" dirty="0" err="1">
                <a:solidFill>
                  <a:prstClr val="black"/>
                </a:solidFill>
              </a:rPr>
              <a:t>unreal</a:t>
            </a:r>
            <a:r>
              <a:rPr lang="tr-TR" sz="2600" dirty="0">
                <a:solidFill>
                  <a:prstClr val="black"/>
                </a:solidFill>
              </a:rPr>
              <a:t> </a:t>
            </a:r>
            <a:r>
              <a:rPr lang="tr-TR" sz="2600" dirty="0" err="1">
                <a:solidFill>
                  <a:prstClr val="black"/>
                </a:solidFill>
              </a:rPr>
              <a:t>past</a:t>
            </a:r>
            <a:r>
              <a:rPr lang="tr-TR" sz="2600" dirty="0">
                <a:solidFill>
                  <a:prstClr val="black"/>
                </a:solidFill>
              </a:rPr>
              <a:t> </a:t>
            </a:r>
            <a:r>
              <a:rPr lang="tr-TR" sz="2600" dirty="0" err="1">
                <a:solidFill>
                  <a:prstClr val="black"/>
                </a:solidFill>
              </a:rPr>
              <a:t>events</a:t>
            </a:r>
            <a:r>
              <a:rPr lang="tr-TR" sz="2600" dirty="0">
                <a:solidFill>
                  <a:prstClr val="black"/>
                </a:solidFill>
              </a:rPr>
              <a:t> </a:t>
            </a:r>
            <a:r>
              <a:rPr lang="tr-TR" sz="2600" dirty="0" err="1">
                <a:solidFill>
                  <a:prstClr val="black"/>
                </a:solidFill>
              </a:rPr>
              <a:t>with</a:t>
            </a:r>
            <a:r>
              <a:rPr lang="tr-TR" sz="2600" dirty="0">
                <a:solidFill>
                  <a:prstClr val="black"/>
                </a:solidFill>
              </a:rPr>
              <a:t> </a:t>
            </a:r>
            <a:r>
              <a:rPr lang="tr-TR" sz="2600" dirty="0" err="1">
                <a:solidFill>
                  <a:prstClr val="black"/>
                </a:solidFill>
              </a:rPr>
              <a:t>unreal</a:t>
            </a:r>
            <a:r>
              <a:rPr lang="tr-TR" sz="2600" dirty="0">
                <a:solidFill>
                  <a:prstClr val="black"/>
                </a:solidFill>
              </a:rPr>
              <a:t> </a:t>
            </a:r>
            <a:r>
              <a:rPr lang="tr-TR" sz="2600" dirty="0" err="1">
                <a:solidFill>
                  <a:prstClr val="black"/>
                </a:solidFill>
              </a:rPr>
              <a:t>past</a:t>
            </a:r>
            <a:r>
              <a:rPr lang="tr-TR" sz="2600" dirty="0">
                <a:solidFill>
                  <a:prstClr val="black"/>
                </a:solidFill>
              </a:rPr>
              <a:t> </a:t>
            </a:r>
            <a:r>
              <a:rPr lang="tr-TR" sz="2600" dirty="0" err="1">
                <a:solidFill>
                  <a:prstClr val="black"/>
                </a:solidFill>
              </a:rPr>
              <a:t>results</a:t>
            </a:r>
            <a:r>
              <a:rPr lang="tr-TR" sz="2600" dirty="0">
                <a:solidFill>
                  <a:prstClr val="black"/>
                </a:solidFill>
              </a:rPr>
              <a:t>.</a:t>
            </a:r>
            <a:br>
              <a:rPr lang="tr-TR" sz="2600" dirty="0">
                <a:solidFill>
                  <a:prstClr val="black"/>
                </a:solidFill>
              </a:rPr>
            </a:br>
            <a:br>
              <a:rPr lang="tr-TR" sz="2600" dirty="0">
                <a:solidFill>
                  <a:prstClr val="black"/>
                </a:solidFill>
              </a:rPr>
            </a:br>
            <a:r>
              <a:rPr lang="tr-TR" sz="2600" b="1" dirty="0" err="1">
                <a:solidFill>
                  <a:prstClr val="black"/>
                </a:solidFill>
              </a:rPr>
              <a:t>Ex</a:t>
            </a:r>
            <a:r>
              <a:rPr lang="tr-TR" sz="2600" b="1" dirty="0">
                <a:solidFill>
                  <a:prstClr val="black"/>
                </a:solidFill>
              </a:rPr>
              <a:t>: </a:t>
            </a:r>
            <a:r>
              <a:rPr lang="tr-TR" sz="2600" dirty="0" err="1">
                <a:solidFill>
                  <a:prstClr val="black"/>
                </a:solidFill>
              </a:rPr>
              <a:t>If</a:t>
            </a:r>
            <a:r>
              <a:rPr lang="tr-TR" sz="2600" dirty="0">
                <a:solidFill>
                  <a:prstClr val="black"/>
                </a:solidFill>
              </a:rPr>
              <a:t> </a:t>
            </a:r>
            <a:r>
              <a:rPr lang="tr-TR" sz="2600" dirty="0" err="1">
                <a:solidFill>
                  <a:prstClr val="black"/>
                </a:solidFill>
              </a:rPr>
              <a:t>you</a:t>
            </a:r>
            <a:r>
              <a:rPr lang="tr-TR" sz="2600" dirty="0">
                <a:solidFill>
                  <a:prstClr val="black"/>
                </a:solidFill>
              </a:rPr>
              <a:t> had </a:t>
            </a:r>
            <a:r>
              <a:rPr lang="tr-TR" sz="2600" dirty="0" err="1">
                <a:solidFill>
                  <a:prstClr val="black"/>
                </a:solidFill>
              </a:rPr>
              <a:t>come</a:t>
            </a:r>
            <a:r>
              <a:rPr lang="tr-TR" sz="2600" dirty="0">
                <a:solidFill>
                  <a:prstClr val="black"/>
                </a:solidFill>
              </a:rPr>
              <a:t> on time, </a:t>
            </a:r>
            <a:r>
              <a:rPr lang="tr-TR" sz="2600" dirty="0" err="1">
                <a:solidFill>
                  <a:prstClr val="black"/>
                </a:solidFill>
              </a:rPr>
              <a:t>we</a:t>
            </a:r>
            <a:r>
              <a:rPr lang="tr-TR" sz="2600" dirty="0">
                <a:solidFill>
                  <a:prstClr val="black"/>
                </a:solidFill>
              </a:rPr>
              <a:t> </a:t>
            </a:r>
            <a:r>
              <a:rPr lang="tr-TR" sz="2600" dirty="0" err="1">
                <a:solidFill>
                  <a:prstClr val="black"/>
                </a:solidFill>
              </a:rPr>
              <a:t>would</a:t>
            </a:r>
            <a:r>
              <a:rPr lang="tr-TR" sz="2600" dirty="0">
                <a:solidFill>
                  <a:prstClr val="black"/>
                </a:solidFill>
              </a:rPr>
              <a:t> </a:t>
            </a:r>
            <a:r>
              <a:rPr lang="tr-TR" sz="2600" dirty="0" err="1">
                <a:solidFill>
                  <a:prstClr val="black"/>
                </a:solidFill>
              </a:rPr>
              <a:t>have</a:t>
            </a:r>
            <a:r>
              <a:rPr lang="tr-TR" sz="2600" dirty="0">
                <a:solidFill>
                  <a:prstClr val="black"/>
                </a:solidFill>
              </a:rPr>
              <a:t> </a:t>
            </a:r>
            <a:r>
              <a:rPr lang="tr-TR" sz="2600" dirty="0" err="1">
                <a:solidFill>
                  <a:prstClr val="black"/>
                </a:solidFill>
              </a:rPr>
              <a:t>caught</a:t>
            </a:r>
            <a:r>
              <a:rPr lang="tr-TR" sz="2600" dirty="0">
                <a:solidFill>
                  <a:prstClr val="black"/>
                </a:solidFill>
              </a:rPr>
              <a:t> </a:t>
            </a:r>
            <a:r>
              <a:rPr lang="tr-TR" sz="2600" dirty="0" err="1">
                <a:solidFill>
                  <a:prstClr val="black"/>
                </a:solidFill>
              </a:rPr>
              <a:t>the</a:t>
            </a:r>
            <a:r>
              <a:rPr lang="tr-TR" sz="2600" dirty="0">
                <a:solidFill>
                  <a:prstClr val="black"/>
                </a:solidFill>
              </a:rPr>
              <a:t> </a:t>
            </a:r>
            <a:r>
              <a:rPr lang="tr-TR" sz="2600" dirty="0" err="1">
                <a:solidFill>
                  <a:prstClr val="black"/>
                </a:solidFill>
              </a:rPr>
              <a:t>bus</a:t>
            </a:r>
            <a:r>
              <a:rPr lang="tr-TR" sz="2600" dirty="0">
                <a:solidFill>
                  <a:prstClr val="black"/>
                </a:solidFill>
              </a:rPr>
              <a:t>.</a:t>
            </a:r>
            <a:br>
              <a:rPr lang="tr-TR" sz="2600" dirty="0">
                <a:solidFill>
                  <a:prstClr val="black"/>
                </a:solidFill>
              </a:rPr>
            </a:br>
            <a:r>
              <a:rPr lang="tr-TR" sz="2600" dirty="0">
                <a:solidFill>
                  <a:prstClr val="black"/>
                </a:solidFill>
              </a:rPr>
              <a:t>(</a:t>
            </a:r>
            <a:r>
              <a:rPr lang="tr-TR" sz="2600" b="1" dirty="0" err="1">
                <a:solidFill>
                  <a:prstClr val="black"/>
                </a:solidFill>
              </a:rPr>
              <a:t>meaning</a:t>
            </a:r>
            <a:r>
              <a:rPr lang="tr-TR" sz="2600" b="1" dirty="0">
                <a:solidFill>
                  <a:prstClr val="black"/>
                </a:solidFill>
              </a:rPr>
              <a:t>: </a:t>
            </a:r>
            <a:r>
              <a:rPr lang="tr-TR" sz="2600" dirty="0" err="1">
                <a:solidFill>
                  <a:prstClr val="black"/>
                </a:solidFill>
              </a:rPr>
              <a:t>You</a:t>
            </a:r>
            <a:r>
              <a:rPr lang="tr-TR" sz="2600" dirty="0">
                <a:solidFill>
                  <a:prstClr val="black"/>
                </a:solidFill>
              </a:rPr>
              <a:t> </a:t>
            </a:r>
            <a:r>
              <a:rPr lang="tr-TR" sz="2600" dirty="0" err="1">
                <a:solidFill>
                  <a:prstClr val="black"/>
                </a:solidFill>
              </a:rPr>
              <a:t>didn’t</a:t>
            </a:r>
            <a:r>
              <a:rPr lang="tr-TR" sz="2600" dirty="0">
                <a:solidFill>
                  <a:prstClr val="black"/>
                </a:solidFill>
              </a:rPr>
              <a:t> </a:t>
            </a:r>
            <a:r>
              <a:rPr lang="tr-TR" sz="2600" dirty="0" err="1">
                <a:solidFill>
                  <a:prstClr val="black"/>
                </a:solidFill>
              </a:rPr>
              <a:t>come</a:t>
            </a:r>
            <a:r>
              <a:rPr lang="tr-TR" sz="2600" dirty="0">
                <a:solidFill>
                  <a:prstClr val="black"/>
                </a:solidFill>
              </a:rPr>
              <a:t> on time, </a:t>
            </a:r>
            <a:r>
              <a:rPr lang="tr-TR" sz="2600" dirty="0" err="1">
                <a:solidFill>
                  <a:prstClr val="black"/>
                </a:solidFill>
              </a:rPr>
              <a:t>so</a:t>
            </a:r>
            <a:r>
              <a:rPr lang="tr-TR" sz="2600" dirty="0">
                <a:solidFill>
                  <a:prstClr val="black"/>
                </a:solidFill>
              </a:rPr>
              <a:t> </a:t>
            </a:r>
            <a:r>
              <a:rPr lang="tr-TR" sz="2600" dirty="0" err="1">
                <a:solidFill>
                  <a:prstClr val="black"/>
                </a:solidFill>
              </a:rPr>
              <a:t>we</a:t>
            </a:r>
            <a:r>
              <a:rPr lang="tr-TR" sz="2600" dirty="0">
                <a:solidFill>
                  <a:prstClr val="black"/>
                </a:solidFill>
              </a:rPr>
              <a:t> </a:t>
            </a:r>
            <a:r>
              <a:rPr lang="tr-TR" sz="2600" dirty="0" err="1">
                <a:solidFill>
                  <a:prstClr val="black"/>
                </a:solidFill>
              </a:rPr>
              <a:t>missed</a:t>
            </a:r>
            <a:r>
              <a:rPr lang="tr-TR" sz="2600" dirty="0">
                <a:solidFill>
                  <a:prstClr val="black"/>
                </a:solidFill>
              </a:rPr>
              <a:t> </a:t>
            </a:r>
            <a:r>
              <a:rPr lang="tr-TR" sz="2600" dirty="0" err="1">
                <a:solidFill>
                  <a:prstClr val="black"/>
                </a:solidFill>
              </a:rPr>
              <a:t>the</a:t>
            </a:r>
            <a:r>
              <a:rPr lang="tr-TR" sz="2600" dirty="0">
                <a:solidFill>
                  <a:prstClr val="black"/>
                </a:solidFill>
              </a:rPr>
              <a:t> </a:t>
            </a:r>
            <a:r>
              <a:rPr lang="tr-TR" sz="2600" dirty="0" err="1">
                <a:solidFill>
                  <a:prstClr val="black"/>
                </a:solidFill>
              </a:rPr>
              <a:t>bus</a:t>
            </a:r>
            <a:r>
              <a:rPr lang="tr-TR" sz="2600" dirty="0">
                <a:solidFill>
                  <a:prstClr val="black"/>
                </a:solidFill>
              </a:rPr>
              <a:t>.)</a:t>
            </a:r>
            <a:br>
              <a:rPr lang="tr-TR" sz="2600" dirty="0">
                <a:solidFill>
                  <a:prstClr val="black"/>
                </a:solidFill>
              </a:rPr>
            </a:br>
            <a:br>
              <a:rPr lang="tr-TR" sz="2600" dirty="0">
                <a:solidFill>
                  <a:prstClr val="black"/>
                </a:solidFill>
              </a:rPr>
            </a:br>
            <a:r>
              <a:rPr lang="tr-TR" sz="2600" b="1" dirty="0" err="1"/>
              <a:t>Ex</a:t>
            </a:r>
            <a:r>
              <a:rPr lang="tr-TR" sz="2600" b="1" dirty="0"/>
              <a:t>: </a:t>
            </a:r>
            <a:r>
              <a:rPr lang="tr-TR" sz="2600" dirty="0" err="1"/>
              <a:t>If</a:t>
            </a:r>
            <a:r>
              <a:rPr lang="tr-TR" sz="2600" dirty="0"/>
              <a:t> </a:t>
            </a:r>
            <a:r>
              <a:rPr lang="tr-TR" sz="2600" dirty="0" err="1"/>
              <a:t>Sheila</a:t>
            </a:r>
            <a:r>
              <a:rPr lang="tr-TR" sz="2600" dirty="0"/>
              <a:t> had </a:t>
            </a:r>
            <a:r>
              <a:rPr lang="tr-TR" sz="2600" dirty="0" err="1"/>
              <a:t>been</a:t>
            </a:r>
            <a:r>
              <a:rPr lang="tr-TR" sz="2600" dirty="0"/>
              <a:t> at </a:t>
            </a:r>
            <a:r>
              <a:rPr lang="tr-TR" sz="2600" dirty="0" err="1"/>
              <a:t>school</a:t>
            </a:r>
            <a:r>
              <a:rPr lang="tr-TR" sz="2600" dirty="0"/>
              <a:t> </a:t>
            </a:r>
            <a:r>
              <a:rPr lang="tr-TR" sz="2600" dirty="0" err="1"/>
              <a:t>yesterday</a:t>
            </a:r>
            <a:r>
              <a:rPr lang="tr-TR" sz="2600" dirty="0"/>
              <a:t>, </a:t>
            </a:r>
            <a:r>
              <a:rPr lang="tr-TR" sz="2600" dirty="0" err="1"/>
              <a:t>she</a:t>
            </a:r>
            <a:r>
              <a:rPr lang="tr-TR" sz="2600" dirty="0"/>
              <a:t> </a:t>
            </a:r>
            <a:r>
              <a:rPr lang="tr-TR" sz="2600" dirty="0" err="1"/>
              <a:t>would</a:t>
            </a:r>
            <a:r>
              <a:rPr lang="tr-TR" sz="2600" dirty="0"/>
              <a:t> </a:t>
            </a:r>
            <a:r>
              <a:rPr lang="tr-TR" sz="2600" dirty="0" err="1"/>
              <a:t>have</a:t>
            </a:r>
            <a:r>
              <a:rPr lang="tr-TR" sz="2600" dirty="0"/>
              <a:t> </a:t>
            </a:r>
            <a:r>
              <a:rPr lang="tr-TR" sz="2600" dirty="0" err="1"/>
              <a:t>taken</a:t>
            </a:r>
            <a:r>
              <a:rPr lang="tr-TR" sz="2600" dirty="0"/>
              <a:t> </a:t>
            </a:r>
            <a:r>
              <a:rPr lang="tr-TR" sz="2600" dirty="0" err="1"/>
              <a:t>the</a:t>
            </a:r>
            <a:r>
              <a:rPr lang="tr-TR" sz="2600" dirty="0"/>
              <a:t> </a:t>
            </a:r>
            <a:r>
              <a:rPr lang="tr-TR" sz="2600" dirty="0" err="1"/>
              <a:t>exam</a:t>
            </a:r>
            <a:r>
              <a:rPr lang="tr-TR" sz="2600" dirty="0"/>
              <a:t>.</a:t>
            </a:r>
            <a:br>
              <a:rPr lang="tr-TR" sz="2600" dirty="0"/>
            </a:br>
            <a:r>
              <a:rPr lang="tr-TR" sz="2600" dirty="0"/>
              <a:t>(</a:t>
            </a:r>
            <a:r>
              <a:rPr lang="tr-TR" sz="2600" b="1" dirty="0" err="1"/>
              <a:t>meaning</a:t>
            </a:r>
            <a:r>
              <a:rPr lang="tr-TR" sz="2600" b="1" dirty="0"/>
              <a:t>: </a:t>
            </a:r>
            <a:r>
              <a:rPr lang="tr-TR" sz="2600" dirty="0" err="1"/>
              <a:t>Shelia</a:t>
            </a:r>
            <a:r>
              <a:rPr lang="tr-TR" sz="2600" dirty="0"/>
              <a:t> </a:t>
            </a:r>
            <a:r>
              <a:rPr lang="tr-TR" sz="2600" dirty="0" err="1"/>
              <a:t>wasn’t</a:t>
            </a:r>
            <a:r>
              <a:rPr lang="tr-TR" sz="2600" dirty="0"/>
              <a:t> at </a:t>
            </a:r>
            <a:r>
              <a:rPr lang="tr-TR" sz="2600" dirty="0" err="1"/>
              <a:t>home</a:t>
            </a:r>
            <a:r>
              <a:rPr lang="tr-TR" sz="2600" dirty="0"/>
              <a:t> </a:t>
            </a:r>
            <a:r>
              <a:rPr lang="tr-TR" sz="2600" dirty="0" err="1"/>
              <a:t>yesterday</a:t>
            </a:r>
            <a:r>
              <a:rPr lang="tr-TR" sz="2600" dirty="0"/>
              <a:t>, </a:t>
            </a:r>
            <a:r>
              <a:rPr lang="tr-TR" sz="2600" dirty="0" err="1"/>
              <a:t>so</a:t>
            </a:r>
            <a:r>
              <a:rPr lang="tr-TR" sz="2600" dirty="0"/>
              <a:t> </a:t>
            </a:r>
            <a:r>
              <a:rPr lang="tr-TR" sz="2600" dirty="0" err="1"/>
              <a:t>she</a:t>
            </a:r>
            <a:r>
              <a:rPr lang="tr-TR" sz="2600" dirty="0"/>
              <a:t> </a:t>
            </a:r>
            <a:r>
              <a:rPr lang="tr-TR" sz="2600" dirty="0" err="1"/>
              <a:t>couldn’t</a:t>
            </a:r>
            <a:r>
              <a:rPr lang="tr-TR" sz="2600" dirty="0"/>
              <a:t> </a:t>
            </a:r>
            <a:r>
              <a:rPr lang="tr-TR" sz="2600" dirty="0" err="1"/>
              <a:t>take</a:t>
            </a:r>
            <a:r>
              <a:rPr lang="tr-TR" sz="2600" dirty="0"/>
              <a:t> </a:t>
            </a:r>
            <a:r>
              <a:rPr lang="tr-TR" sz="2600" dirty="0" err="1"/>
              <a:t>the</a:t>
            </a:r>
            <a:r>
              <a:rPr lang="tr-TR" sz="2600" dirty="0"/>
              <a:t> </a:t>
            </a:r>
            <a:r>
              <a:rPr lang="tr-TR" sz="2600" dirty="0" err="1"/>
              <a:t>exam</a:t>
            </a:r>
            <a:r>
              <a:rPr lang="tr-TR" sz="2600" dirty="0"/>
              <a:t>.)</a:t>
            </a:r>
          </a:p>
        </p:txBody>
      </p:sp>
    </p:spTree>
    <p:extLst>
      <p:ext uri="{BB962C8B-B14F-4D97-AF65-F5344CB8AC3E}">
        <p14:creationId xmlns:p14="http://schemas.microsoft.com/office/powerpoint/2010/main" val="91101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496944" cy="1008112"/>
          </a:xfrm>
          <a:solidFill>
            <a:srgbClr val="FFCC00"/>
          </a:solidFill>
          <a:ln>
            <a:noFill/>
          </a:ln>
          <a:effectLst>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tr-TR" dirty="0"/>
              <a:t>FORM: Real/ </a:t>
            </a:r>
            <a:r>
              <a:rPr lang="tr-TR" dirty="0" err="1"/>
              <a:t>Unreal</a:t>
            </a:r>
            <a:r>
              <a:rPr lang="tr-TR" dirty="0"/>
              <a:t> </a:t>
            </a:r>
            <a:r>
              <a:rPr lang="tr-TR" dirty="0" err="1"/>
              <a:t>Conditionals</a:t>
            </a:r>
            <a:endParaRPr lang="tr-TR" dirty="0"/>
          </a:p>
        </p:txBody>
      </p:sp>
      <p:graphicFrame>
        <p:nvGraphicFramePr>
          <p:cNvPr id="6" name="İçerik Yer Tutucusu 5">
            <a:extLst>
              <a:ext uri="{FF2B5EF4-FFF2-40B4-BE49-F238E27FC236}">
                <a16:creationId xmlns:a16="http://schemas.microsoft.com/office/drawing/2014/main" id="{2C2AB631-CFB6-48EB-8242-EC842F9295DF}"/>
              </a:ext>
            </a:extLst>
          </p:cNvPr>
          <p:cNvGraphicFramePr>
            <a:graphicFrameLocks noGrp="1"/>
          </p:cNvGraphicFramePr>
          <p:nvPr>
            <p:ph idx="1"/>
            <p:extLst>
              <p:ext uri="{D42A27DB-BD31-4B8C-83A1-F6EECF244321}">
                <p14:modId xmlns:p14="http://schemas.microsoft.com/office/powerpoint/2010/main" val="715496684"/>
              </p:ext>
            </p:extLst>
          </p:nvPr>
        </p:nvGraphicFramePr>
        <p:xfrm>
          <a:off x="338812" y="1412776"/>
          <a:ext cx="8409651" cy="3886200"/>
        </p:xfrm>
        <a:graphic>
          <a:graphicData uri="http://schemas.openxmlformats.org/drawingml/2006/table">
            <a:tbl>
              <a:tblPr/>
              <a:tblGrid>
                <a:gridCol w="1802068">
                  <a:extLst>
                    <a:ext uri="{9D8B030D-6E8A-4147-A177-3AD203B41FA5}">
                      <a16:colId xmlns:a16="http://schemas.microsoft.com/office/drawing/2014/main" val="2931747361"/>
                    </a:ext>
                  </a:extLst>
                </a:gridCol>
                <a:gridCol w="3228705">
                  <a:extLst>
                    <a:ext uri="{9D8B030D-6E8A-4147-A177-3AD203B41FA5}">
                      <a16:colId xmlns:a16="http://schemas.microsoft.com/office/drawing/2014/main" val="3527395834"/>
                    </a:ext>
                  </a:extLst>
                </a:gridCol>
                <a:gridCol w="3378878">
                  <a:extLst>
                    <a:ext uri="{9D8B030D-6E8A-4147-A177-3AD203B41FA5}">
                      <a16:colId xmlns:a16="http://schemas.microsoft.com/office/drawing/2014/main" val="680751874"/>
                    </a:ext>
                  </a:extLst>
                </a:gridCol>
              </a:tblGrid>
              <a:tr h="564543">
                <a:tc>
                  <a:txBody>
                    <a:bodyPr/>
                    <a:lstStyle/>
                    <a:p>
                      <a:endParaRPr lang="tr-TR" dirty="0"/>
                    </a:p>
                  </a:txBody>
                  <a:tcPr>
                    <a:lnR w="3175" cap="flat" cmpd="sng" algn="ctr">
                      <a:solidFill>
                        <a:schemeClr val="tx1"/>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effectLst/>
                        </a:rPr>
                        <a:t>If</a:t>
                      </a:r>
                      <a:r>
                        <a:rPr lang="tr-TR" b="0" dirty="0">
                          <a:effectLst/>
                        </a:rPr>
                        <a:t> </a:t>
                      </a:r>
                      <a:r>
                        <a:rPr lang="tr-TR" b="0" dirty="0" err="1">
                          <a:effectLst/>
                        </a:rPr>
                        <a:t>clause</a:t>
                      </a:r>
                      <a:endParaRPr lang="tr-TR" b="0" dirty="0">
                        <a:effectLst/>
                      </a:endParaRPr>
                    </a:p>
                    <a:p>
                      <a:endParaRPr lang="tr-T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effectLst/>
                        </a:rPr>
                        <a:t>Result</a:t>
                      </a:r>
                      <a:r>
                        <a:rPr lang="tr-TR" b="0" dirty="0">
                          <a:effectLst/>
                        </a:rPr>
                        <a:t> </a:t>
                      </a:r>
                      <a:r>
                        <a:rPr lang="tr-TR" b="0" dirty="0" err="1">
                          <a:effectLst/>
                        </a:rPr>
                        <a:t>clause</a:t>
                      </a:r>
                      <a:endParaRPr lang="tr-TR" b="0" dirty="0">
                        <a:effectLst/>
                      </a:endParaRPr>
                    </a:p>
                    <a:p>
                      <a:endParaRPr lang="tr-TR" dirty="0"/>
                    </a:p>
                  </a:txBody>
                  <a:tcPr>
                    <a:lnL w="3175" cap="flat" cmpd="sng" algn="ctr">
                      <a:solidFill>
                        <a:schemeClr val="tx1"/>
                      </a:solidFill>
                      <a:prstDash val="solid"/>
                      <a:round/>
                      <a:headEnd type="none" w="med" len="med"/>
                      <a:tailEnd type="none" w="med" len="med"/>
                    </a:lnL>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tcPr>
                </a:tc>
                <a:extLst>
                  <a:ext uri="{0D108BD9-81ED-4DB2-BD59-A6C34878D82A}">
                    <a16:rowId xmlns:a16="http://schemas.microsoft.com/office/drawing/2014/main" val="2012199806"/>
                  </a:ext>
                </a:extLst>
              </a:tr>
              <a:tr h="77624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b="0" dirty="0" err="1">
                          <a:effectLst/>
                        </a:rPr>
                        <a:t>Present</a:t>
                      </a:r>
                      <a:r>
                        <a:rPr lang="tr-TR" b="0" dirty="0">
                          <a:effectLst/>
                        </a:rPr>
                        <a:t> Real</a:t>
                      </a:r>
                    </a:p>
                    <a:p>
                      <a:pPr algn="l" fontAlgn="t"/>
                      <a:endParaRPr lang="tr-TR" b="0" dirty="0">
                        <a:effectLst/>
                      </a:endParaRPr>
                    </a:p>
                  </a:txBody>
                  <a:tcPr marL="28575" marR="28575" marT="28575" marB="28575">
                    <a:lnL w="9525" cap="flat" cmpd="sng" algn="ctr">
                      <a:solidFill>
                        <a:srgbClr val="768492"/>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tc>
                  <a:txBody>
                    <a:bodyPr/>
                    <a:lstStyle/>
                    <a:p>
                      <a:pPr algn="l" fontAlgn="t"/>
                      <a:r>
                        <a:rPr lang="en-US" b="0" dirty="0">
                          <a:effectLst/>
                        </a:rPr>
                        <a:t>If you </a:t>
                      </a:r>
                      <a:r>
                        <a:rPr lang="en-US" b="1" dirty="0">
                          <a:effectLst/>
                          <a:latin typeface="Skolar-Light-Latin"/>
                        </a:rPr>
                        <a:t>see </a:t>
                      </a:r>
                      <a:r>
                        <a:rPr lang="en-US" b="0" dirty="0">
                          <a:effectLst/>
                        </a:rPr>
                        <a:t>her,</a:t>
                      </a:r>
                    </a:p>
                    <a:p>
                      <a:pPr algn="l" fontAlgn="t"/>
                      <a:r>
                        <a:rPr lang="en-US" b="0" i="1" dirty="0">
                          <a:effectLst/>
                        </a:rPr>
                        <a:t>Simple </a:t>
                      </a:r>
                      <a:r>
                        <a:rPr lang="tr-TR" b="0" i="1" dirty="0">
                          <a:effectLst/>
                        </a:rPr>
                        <a:t>P</a:t>
                      </a:r>
                      <a:r>
                        <a:rPr lang="en-US" b="0" i="1" dirty="0">
                          <a:effectLst/>
                        </a:rPr>
                        <a:t>resent</a:t>
                      </a:r>
                      <a:endParaRPr lang="en-US" b="0" dirty="0">
                        <a:effectLst/>
                      </a:endParaRPr>
                    </a:p>
                  </a:txBody>
                  <a:tcPr marL="28575" marR="28575" marT="28575" marB="28575">
                    <a:lnL w="3175" cap="flat" cmpd="sng" algn="ctr">
                      <a:solidFill>
                        <a:schemeClr val="tx1"/>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tc>
                  <a:txBody>
                    <a:bodyPr/>
                    <a:lstStyle/>
                    <a:p>
                      <a:pPr algn="l" fontAlgn="t"/>
                      <a:r>
                        <a:rPr lang="tr-TR" b="1" dirty="0">
                          <a:effectLst/>
                          <a:latin typeface="Skolar-Light-Latin"/>
                        </a:rPr>
                        <a:t>say</a:t>
                      </a:r>
                      <a:r>
                        <a:rPr lang="tr-TR" b="0" dirty="0">
                          <a:effectLst/>
                        </a:rPr>
                        <a:t> </a:t>
                      </a:r>
                      <a:r>
                        <a:rPr lang="tr-TR" b="0" dirty="0" err="1">
                          <a:effectLst/>
                        </a:rPr>
                        <a:t>hello</a:t>
                      </a:r>
                      <a:r>
                        <a:rPr lang="tr-TR" b="0" dirty="0">
                          <a:effectLst/>
                        </a:rPr>
                        <a:t>.</a:t>
                      </a:r>
                    </a:p>
                    <a:p>
                      <a:pPr algn="l" fontAlgn="t"/>
                      <a:r>
                        <a:rPr lang="tr-TR" b="0" i="1" dirty="0">
                          <a:effectLst/>
                        </a:rPr>
                        <a:t>Simple </a:t>
                      </a:r>
                      <a:r>
                        <a:rPr lang="tr-TR" b="0" i="1" dirty="0" err="1">
                          <a:effectLst/>
                        </a:rPr>
                        <a:t>Present</a:t>
                      </a:r>
                      <a:endParaRPr lang="tr-TR" b="0" dirty="0">
                        <a:effectLst/>
                      </a:endParaRPr>
                    </a:p>
                    <a:p>
                      <a:pPr algn="l" fontAlgn="t"/>
                      <a:endParaRPr lang="tr-TR"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extLst>
                  <a:ext uri="{0D108BD9-81ED-4DB2-BD59-A6C34878D82A}">
                    <a16:rowId xmlns:a16="http://schemas.microsoft.com/office/drawing/2014/main" val="1190131120"/>
                  </a:ext>
                </a:extLst>
              </a:tr>
              <a:tr h="77624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b="0" dirty="0" err="1">
                          <a:effectLst/>
                        </a:rPr>
                        <a:t>Future</a:t>
                      </a:r>
                      <a:r>
                        <a:rPr lang="tr-TR" b="0" dirty="0">
                          <a:effectLst/>
                        </a:rPr>
                        <a:t> Real</a:t>
                      </a:r>
                    </a:p>
                    <a:p>
                      <a:pPr algn="l" fontAlgn="t"/>
                      <a:endParaRPr lang="tr-TR"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tc>
                  <a:txBody>
                    <a:bodyPr/>
                    <a:lstStyle/>
                    <a:p>
                      <a:pPr algn="l" fontAlgn="t"/>
                      <a:r>
                        <a:rPr lang="en-US" b="0" dirty="0">
                          <a:effectLst/>
                        </a:rPr>
                        <a:t>If your plane </a:t>
                      </a:r>
                      <a:r>
                        <a:rPr lang="en-US" b="1" dirty="0">
                          <a:effectLst/>
                          <a:latin typeface="Skolar-Light-Latin"/>
                        </a:rPr>
                        <a:t>is </a:t>
                      </a:r>
                      <a:r>
                        <a:rPr lang="en-US" b="0" dirty="0">
                          <a:effectLst/>
                        </a:rPr>
                        <a:t>late,</a:t>
                      </a:r>
                    </a:p>
                    <a:p>
                      <a:pPr algn="l" fontAlgn="t"/>
                      <a:r>
                        <a:rPr lang="en-US" b="0" i="1" dirty="0">
                          <a:effectLst/>
                        </a:rPr>
                        <a:t>Simple </a:t>
                      </a:r>
                      <a:r>
                        <a:rPr lang="tr-TR" b="0" i="1" dirty="0">
                          <a:effectLst/>
                        </a:rPr>
                        <a:t>P</a:t>
                      </a:r>
                      <a:r>
                        <a:rPr lang="en-US" b="0" i="1" dirty="0">
                          <a:effectLst/>
                        </a:rPr>
                        <a:t>resent</a:t>
                      </a:r>
                      <a:endParaRPr lang="en-US" b="0" dirty="0">
                        <a:effectLst/>
                      </a:endParaRPr>
                    </a:p>
                    <a:p>
                      <a:pPr algn="l" fontAlgn="t"/>
                      <a:endParaRPr lang="en-US"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tc>
                  <a:txBody>
                    <a:bodyPr/>
                    <a:lstStyle/>
                    <a:p>
                      <a:pPr algn="l" fontAlgn="t"/>
                      <a:r>
                        <a:rPr lang="en-US" b="0" dirty="0">
                          <a:effectLst/>
                        </a:rPr>
                        <a:t>I </a:t>
                      </a:r>
                      <a:r>
                        <a:rPr lang="en-US" b="1" dirty="0">
                          <a:effectLst/>
                          <a:latin typeface="Skolar-Light-Latin"/>
                        </a:rPr>
                        <a:t>will wait</a:t>
                      </a:r>
                      <a:r>
                        <a:rPr lang="en-US" b="0" dirty="0">
                          <a:effectLst/>
                        </a:rPr>
                        <a:t> for you.</a:t>
                      </a:r>
                    </a:p>
                    <a:p>
                      <a:pPr algn="l" fontAlgn="t"/>
                      <a:r>
                        <a:rPr lang="tr-TR" b="0" i="1" dirty="0" err="1">
                          <a:effectLst/>
                        </a:rPr>
                        <a:t>Will</a:t>
                      </a:r>
                      <a:r>
                        <a:rPr lang="tr-TR" b="0" i="1" dirty="0">
                          <a:effectLst/>
                        </a:rPr>
                        <a:t> + V1</a:t>
                      </a:r>
                      <a:endParaRPr lang="en-US"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extLst>
                  <a:ext uri="{0D108BD9-81ED-4DB2-BD59-A6C34878D82A}">
                    <a16:rowId xmlns:a16="http://schemas.microsoft.com/office/drawing/2014/main" val="4096475071"/>
                  </a:ext>
                </a:extLst>
              </a:tr>
              <a:tr h="534299">
                <a:tc>
                  <a:txBody>
                    <a:bodyPr/>
                    <a:lstStyle/>
                    <a:p>
                      <a:pPr algn="l" fontAlgn="t"/>
                      <a:r>
                        <a:rPr lang="tr-TR" b="0" dirty="0" err="1">
                          <a:effectLst/>
                        </a:rPr>
                        <a:t>Present</a:t>
                      </a:r>
                      <a:r>
                        <a:rPr lang="tr-TR" b="0" dirty="0">
                          <a:effectLst/>
                        </a:rPr>
                        <a:t> </a:t>
                      </a:r>
                      <a:r>
                        <a:rPr lang="tr-TR" b="0" dirty="0" err="1">
                          <a:effectLst/>
                        </a:rPr>
                        <a:t>Unreal</a:t>
                      </a:r>
                      <a:endParaRPr lang="tr-TR"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tc>
                  <a:txBody>
                    <a:bodyPr/>
                    <a:lstStyle/>
                    <a:p>
                      <a:pPr algn="l" fontAlgn="t"/>
                      <a:r>
                        <a:rPr lang="en-US" b="0" dirty="0">
                          <a:effectLst/>
                        </a:rPr>
                        <a:t>If I </a:t>
                      </a:r>
                      <a:r>
                        <a:rPr lang="en-US" b="1" dirty="0">
                          <a:effectLst/>
                          <a:latin typeface="Skolar-Light-Latin"/>
                        </a:rPr>
                        <a:t>were </a:t>
                      </a:r>
                      <a:r>
                        <a:rPr lang="en-US" b="0" dirty="0">
                          <a:effectLst/>
                        </a:rPr>
                        <a:t>you,</a:t>
                      </a:r>
                    </a:p>
                    <a:p>
                      <a:pPr algn="l" fontAlgn="t"/>
                      <a:r>
                        <a:rPr lang="en-US" b="0" i="1" dirty="0">
                          <a:effectLst/>
                        </a:rPr>
                        <a:t>Simple </a:t>
                      </a:r>
                      <a:r>
                        <a:rPr lang="tr-TR" b="0" i="1" dirty="0">
                          <a:effectLst/>
                        </a:rPr>
                        <a:t>P</a:t>
                      </a:r>
                      <a:r>
                        <a:rPr lang="en-US" b="0" i="1" dirty="0" err="1">
                          <a:effectLst/>
                        </a:rPr>
                        <a:t>ast</a:t>
                      </a:r>
                      <a:endParaRPr lang="en-US"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tc>
                  <a:txBody>
                    <a:bodyPr/>
                    <a:lstStyle/>
                    <a:p>
                      <a:pPr algn="l" fontAlgn="t"/>
                      <a:r>
                        <a:rPr lang="en-US" b="0" dirty="0">
                          <a:effectLst/>
                        </a:rPr>
                        <a:t>I </a:t>
                      </a:r>
                      <a:r>
                        <a:rPr lang="en-US" b="1" dirty="0">
                          <a:effectLst/>
                          <a:latin typeface="Skolar-Light-Latin"/>
                        </a:rPr>
                        <a:t>would leave</a:t>
                      </a:r>
                      <a:r>
                        <a:rPr lang="en-US" b="0" dirty="0">
                          <a:effectLst/>
                        </a:rPr>
                        <a:t>.</a:t>
                      </a:r>
                    </a:p>
                    <a:p>
                      <a:pPr algn="l" fontAlgn="t"/>
                      <a:r>
                        <a:rPr lang="en-US" b="0" i="1" dirty="0">
                          <a:effectLst/>
                        </a:rPr>
                        <a:t>Would + </a:t>
                      </a:r>
                      <a:r>
                        <a:rPr lang="tr-TR" b="0" i="1" dirty="0">
                          <a:effectLst/>
                        </a:rPr>
                        <a:t>V1</a:t>
                      </a:r>
                      <a:endParaRPr lang="en-US"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extLst>
                  <a:ext uri="{0D108BD9-81ED-4DB2-BD59-A6C34878D82A}">
                    <a16:rowId xmlns:a16="http://schemas.microsoft.com/office/drawing/2014/main" val="2403257635"/>
                  </a:ext>
                </a:extLst>
              </a:tr>
              <a:tr h="776246">
                <a:tc>
                  <a:txBody>
                    <a:bodyPr/>
                    <a:lstStyle/>
                    <a:p>
                      <a:pPr algn="l" fontAlgn="t"/>
                      <a:r>
                        <a:rPr lang="tr-TR" b="0" dirty="0">
                          <a:effectLst/>
                        </a:rPr>
                        <a:t>Past </a:t>
                      </a:r>
                      <a:r>
                        <a:rPr lang="tr-TR" b="0" dirty="0" err="1">
                          <a:effectLst/>
                        </a:rPr>
                        <a:t>Unreal</a:t>
                      </a:r>
                      <a:endParaRPr lang="tr-TR"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tc>
                  <a:txBody>
                    <a:bodyPr/>
                    <a:lstStyle/>
                    <a:p>
                      <a:pPr algn="l" fontAlgn="t"/>
                      <a:r>
                        <a:rPr lang="tr-TR" b="0" dirty="0" err="1">
                          <a:effectLst/>
                        </a:rPr>
                        <a:t>If</a:t>
                      </a:r>
                      <a:r>
                        <a:rPr lang="tr-TR" b="0" dirty="0">
                          <a:effectLst/>
                        </a:rPr>
                        <a:t> I </a:t>
                      </a:r>
                      <a:r>
                        <a:rPr lang="tr-TR" b="1" dirty="0">
                          <a:effectLst/>
                        </a:rPr>
                        <a:t>had </a:t>
                      </a:r>
                      <a:r>
                        <a:rPr lang="tr-TR" b="1" dirty="0" err="1">
                          <a:effectLst/>
                        </a:rPr>
                        <a:t>seen</a:t>
                      </a:r>
                      <a:r>
                        <a:rPr lang="tr-TR" b="1" dirty="0">
                          <a:effectLst/>
                        </a:rPr>
                        <a:t> </a:t>
                      </a:r>
                      <a:r>
                        <a:rPr lang="tr-TR" b="0" dirty="0">
                          <a:effectLst/>
                        </a:rPr>
                        <a:t>her </a:t>
                      </a:r>
                      <a:r>
                        <a:rPr lang="tr-TR" b="0" dirty="0" err="1">
                          <a:effectLst/>
                        </a:rPr>
                        <a:t>yesterday</a:t>
                      </a:r>
                      <a:r>
                        <a:rPr lang="tr-TR" b="0" dirty="0">
                          <a:effectLst/>
                        </a:rPr>
                        <a:t>,</a:t>
                      </a:r>
                    </a:p>
                    <a:p>
                      <a:pPr algn="l" fontAlgn="t"/>
                      <a:r>
                        <a:rPr lang="tr-TR" b="0" dirty="0">
                          <a:effectLst/>
                        </a:rPr>
                        <a:t> Past Perfect </a:t>
                      </a:r>
                    </a:p>
                    <a:p>
                      <a:pPr algn="l" fontAlgn="t"/>
                      <a:r>
                        <a:rPr lang="tr-TR" b="0" dirty="0">
                          <a:effectLst/>
                        </a:rPr>
                        <a:t>(had + V3)</a:t>
                      </a:r>
                      <a:endParaRPr lang="en-US" b="0" dirty="0">
                        <a:effectLst/>
                      </a:endParaRP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tc>
                  <a:txBody>
                    <a:bodyPr/>
                    <a:lstStyle/>
                    <a:p>
                      <a:r>
                        <a:rPr lang="tr-TR" dirty="0"/>
                        <a:t>I </a:t>
                      </a:r>
                      <a:r>
                        <a:rPr lang="tr-TR" b="1" dirty="0" err="1"/>
                        <a:t>would</a:t>
                      </a:r>
                      <a:r>
                        <a:rPr lang="tr-TR" b="1" dirty="0"/>
                        <a:t> </a:t>
                      </a:r>
                      <a:r>
                        <a:rPr lang="tr-TR" b="1" dirty="0" err="1"/>
                        <a:t>have</a:t>
                      </a:r>
                      <a:r>
                        <a:rPr lang="tr-TR" b="1" dirty="0"/>
                        <a:t> </a:t>
                      </a:r>
                      <a:r>
                        <a:rPr lang="tr-TR" b="1" dirty="0" err="1"/>
                        <a:t>asked</a:t>
                      </a:r>
                      <a:r>
                        <a:rPr lang="tr-TR" dirty="0"/>
                        <a:t> her </a:t>
                      </a:r>
                      <a:r>
                        <a:rPr lang="tr-TR" dirty="0" err="1"/>
                        <a:t>something</a:t>
                      </a:r>
                      <a:r>
                        <a:rPr lang="tr-TR" dirty="0"/>
                        <a:t>.</a:t>
                      </a:r>
                    </a:p>
                    <a:p>
                      <a:r>
                        <a:rPr lang="tr-TR" dirty="0" err="1"/>
                        <a:t>Would</a:t>
                      </a:r>
                      <a:r>
                        <a:rPr lang="tr-TR" dirty="0"/>
                        <a:t> </a:t>
                      </a:r>
                      <a:r>
                        <a:rPr lang="tr-TR" dirty="0" err="1"/>
                        <a:t>have</a:t>
                      </a:r>
                      <a:r>
                        <a:rPr lang="tr-TR" dirty="0"/>
                        <a:t> +V3 </a:t>
                      </a:r>
                    </a:p>
                  </a:txBody>
                  <a:tcPr marL="28575" marR="28575" marT="28575" marB="28575">
                    <a:lnL w="9525" cap="flat" cmpd="sng" algn="ctr">
                      <a:solidFill>
                        <a:srgbClr val="768492"/>
                      </a:solidFill>
                      <a:prstDash val="solid"/>
                      <a:round/>
                      <a:headEnd type="none" w="med" len="med"/>
                      <a:tailEnd type="none" w="med" len="med"/>
                    </a:lnL>
                    <a:lnR w="9525" cap="flat" cmpd="sng" algn="ctr">
                      <a:solidFill>
                        <a:srgbClr val="768492"/>
                      </a:solidFill>
                      <a:prstDash val="solid"/>
                      <a:round/>
                      <a:headEnd type="none" w="med" len="med"/>
                      <a:tailEnd type="none" w="med" len="med"/>
                    </a:lnR>
                    <a:lnT w="9525" cap="flat" cmpd="sng" algn="ctr">
                      <a:solidFill>
                        <a:srgbClr val="768492"/>
                      </a:solidFill>
                      <a:prstDash val="solid"/>
                      <a:round/>
                      <a:headEnd type="none" w="med" len="med"/>
                      <a:tailEnd type="none" w="med" len="med"/>
                    </a:lnT>
                    <a:lnB w="9525" cap="flat" cmpd="sng" algn="ctr">
                      <a:solidFill>
                        <a:srgbClr val="768492"/>
                      </a:solidFill>
                      <a:prstDash val="solid"/>
                      <a:round/>
                      <a:headEnd type="none" w="med" len="med"/>
                      <a:tailEnd type="none" w="med" len="med"/>
                    </a:lnB>
                    <a:solidFill>
                      <a:srgbClr val="FFFFFF"/>
                    </a:solidFill>
                  </a:tcPr>
                </a:tc>
                <a:extLst>
                  <a:ext uri="{0D108BD9-81ED-4DB2-BD59-A6C34878D82A}">
                    <a16:rowId xmlns:a16="http://schemas.microsoft.com/office/drawing/2014/main" val="3170407794"/>
                  </a:ext>
                </a:extLst>
              </a:tr>
            </a:tbl>
          </a:graphicData>
        </a:graphic>
      </p:graphicFrame>
    </p:spTree>
    <p:extLst>
      <p:ext uri="{BB962C8B-B14F-4D97-AF65-F5344CB8AC3E}">
        <p14:creationId xmlns:p14="http://schemas.microsoft.com/office/powerpoint/2010/main" val="356533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57200" y="620688"/>
            <a:ext cx="8229600" cy="5505475"/>
          </a:xfrm>
        </p:spPr>
        <p:txBody>
          <a:bodyPr>
            <a:normAutofit/>
          </a:bodyPr>
          <a:lstStyle/>
          <a:p>
            <a:pPr marL="0" indent="0" algn="ctr">
              <a:buNone/>
            </a:pPr>
            <a:endParaRPr lang="tr-TR" sz="8000" dirty="0"/>
          </a:p>
          <a:p>
            <a:pPr marL="0" indent="0" algn="ctr">
              <a:buNone/>
            </a:pPr>
            <a:r>
              <a:rPr lang="tr-TR" sz="8000" dirty="0"/>
              <a:t>EXERCISES</a:t>
            </a:r>
          </a:p>
        </p:txBody>
      </p:sp>
    </p:spTree>
    <p:extLst>
      <p:ext uri="{BB962C8B-B14F-4D97-AF65-F5344CB8AC3E}">
        <p14:creationId xmlns:p14="http://schemas.microsoft.com/office/powerpoint/2010/main" val="357061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18177"/>
            <a:ext cx="8352928" cy="1143000"/>
          </a:xfrm>
          <a:solidFill>
            <a:srgbClr val="FFCC00"/>
          </a:solidFill>
          <a:ln>
            <a:noFill/>
          </a:ln>
          <a:effectLst>
            <a:innerShdw blurRad="63500" dist="50800" dir="27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tr-TR" dirty="0"/>
              <a:t>Interactive </a:t>
            </a:r>
            <a:r>
              <a:rPr lang="tr-TR" dirty="0" err="1"/>
              <a:t>Exercises</a:t>
            </a:r>
            <a:endParaRPr lang="tr-TR" dirty="0"/>
          </a:p>
        </p:txBody>
      </p:sp>
      <p:pic>
        <p:nvPicPr>
          <p:cNvPr id="4097" name="Picture 1" descr="https://www.englisch-hilfen.de/images/tenses/passiv_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ttery">
            <a:extLst>
              <a:ext uri="{FF2B5EF4-FFF2-40B4-BE49-F238E27FC236}">
                <a16:creationId xmlns:a16="http://schemas.microsoft.com/office/drawing/2014/main" id="{F9FDC95A-DE61-4265-812E-E3CBC9C8B71D}"/>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3244" y="1654839"/>
            <a:ext cx="2148707" cy="3005775"/>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B2F81F69-D3AD-4E23-999B-DD1BF67EF3AF}"/>
              </a:ext>
            </a:extLst>
          </p:cNvPr>
          <p:cNvSpPr/>
          <p:nvPr/>
        </p:nvSpPr>
        <p:spPr>
          <a:xfrm>
            <a:off x="2947489" y="1554381"/>
            <a:ext cx="5915000" cy="1815882"/>
          </a:xfrm>
          <a:prstGeom prst="rect">
            <a:avLst/>
          </a:prstGeom>
        </p:spPr>
        <p:txBody>
          <a:bodyPr wrap="square">
            <a:spAutoFit/>
          </a:bodyPr>
          <a:lstStyle/>
          <a:p>
            <a:r>
              <a:rPr lang="tr-TR" sz="2800" dirty="0">
                <a:solidFill>
                  <a:srgbClr val="000000"/>
                </a:solidFill>
              </a:rPr>
              <a:t>Listen </a:t>
            </a:r>
            <a:r>
              <a:rPr lang="tr-TR" sz="2800" dirty="0" err="1">
                <a:solidFill>
                  <a:srgbClr val="000000"/>
                </a:solidFill>
              </a:rPr>
              <a:t>to</a:t>
            </a:r>
            <a:r>
              <a:rPr lang="tr-TR" sz="2800" dirty="0">
                <a:solidFill>
                  <a:srgbClr val="000000"/>
                </a:solidFill>
              </a:rPr>
              <a:t> </a:t>
            </a:r>
            <a:r>
              <a:rPr lang="tr-TR" sz="2800" dirty="0" err="1">
                <a:solidFill>
                  <a:srgbClr val="000000"/>
                </a:solidFill>
              </a:rPr>
              <a:t>the</a:t>
            </a:r>
            <a:r>
              <a:rPr lang="tr-TR" sz="2800" dirty="0">
                <a:solidFill>
                  <a:srgbClr val="000000"/>
                </a:solidFill>
              </a:rPr>
              <a:t> </a:t>
            </a:r>
            <a:r>
              <a:rPr lang="tr-TR" sz="2800" dirty="0" err="1">
                <a:solidFill>
                  <a:srgbClr val="000000"/>
                </a:solidFill>
              </a:rPr>
              <a:t>dialogue</a:t>
            </a:r>
            <a:r>
              <a:rPr lang="tr-TR" sz="2800" dirty="0">
                <a:solidFill>
                  <a:srgbClr val="000000"/>
                </a:solidFill>
              </a:rPr>
              <a:t> </a:t>
            </a:r>
            <a:r>
              <a:rPr lang="tr-TR" sz="2800" dirty="0" err="1">
                <a:solidFill>
                  <a:srgbClr val="000000"/>
                </a:solidFill>
              </a:rPr>
              <a:t>and</a:t>
            </a:r>
            <a:r>
              <a:rPr lang="tr-TR" sz="2800" dirty="0">
                <a:solidFill>
                  <a:srgbClr val="000000"/>
                </a:solidFill>
              </a:rPr>
              <a:t> </a:t>
            </a:r>
            <a:r>
              <a:rPr lang="tr-TR" sz="2800" dirty="0" err="1">
                <a:solidFill>
                  <a:srgbClr val="000000"/>
                </a:solidFill>
              </a:rPr>
              <a:t>circle</a:t>
            </a:r>
            <a:r>
              <a:rPr lang="tr-TR" sz="2800" dirty="0">
                <a:solidFill>
                  <a:srgbClr val="000000"/>
                </a:solidFill>
              </a:rPr>
              <a:t> </a:t>
            </a:r>
            <a:r>
              <a:rPr lang="en-US" sz="2800" dirty="0">
                <a:solidFill>
                  <a:srgbClr val="000000"/>
                </a:solidFill>
              </a:rPr>
              <a:t>the things that people mention that they would do if they won the lottery. </a:t>
            </a:r>
            <a:br>
              <a:rPr lang="en-US" sz="2800" dirty="0"/>
            </a:br>
            <a:endParaRPr lang="tr-TR" sz="2800" dirty="0"/>
          </a:p>
        </p:txBody>
      </p:sp>
      <p:pic>
        <p:nvPicPr>
          <p:cNvPr id="9" name="A10-Dialog">
            <a:hlinkClick r:id="" action="ppaction://media"/>
            <a:extLst>
              <a:ext uri="{FF2B5EF4-FFF2-40B4-BE49-F238E27FC236}">
                <a16:creationId xmlns:a16="http://schemas.microsoft.com/office/drawing/2014/main" id="{FB25272A-A1D2-4EC9-B7D9-EA2D18337516}"/>
              </a:ext>
            </a:extLst>
          </p:cNvPr>
          <p:cNvPicPr>
            <a:picLocks noChangeAspect="1"/>
          </p:cNvPicPr>
          <p:nvPr>
            <a:audioFile r:link="rId2"/>
            <p:extLst>
              <p:ext uri="{DAA4B4D4-6D71-4841-9C94-3DE7FCFB9230}">
                <p14:media xmlns:p14="http://schemas.microsoft.com/office/powerpoint/2010/main" r:embed="rId1">
                  <p14:bmkLst>
                    <p14:bmk name="Yer İşareti 1" time="20508.7572"/>
                  </p14:bmkLst>
                </p14:media>
              </p:ext>
            </p:extLst>
          </p:nvPr>
        </p:nvPicPr>
        <p:blipFill>
          <a:blip r:embed="rId6">
            <a:biLevel thresh="75000"/>
          </a:blip>
          <a:stretch>
            <a:fillRect/>
          </a:stretch>
        </p:blipFill>
        <p:spPr>
          <a:xfrm>
            <a:off x="1403648" y="4974549"/>
            <a:ext cx="695325" cy="609600"/>
          </a:xfrm>
          <a:prstGeom prst="rect">
            <a:avLst/>
          </a:prstGeom>
          <a:ln>
            <a:noFill/>
          </a:ln>
        </p:spPr>
      </p:pic>
      <p:sp>
        <p:nvSpPr>
          <p:cNvPr id="12" name="Dikdörtgen 11">
            <a:extLst>
              <a:ext uri="{FF2B5EF4-FFF2-40B4-BE49-F238E27FC236}">
                <a16:creationId xmlns:a16="http://schemas.microsoft.com/office/drawing/2014/main" id="{2E2EFC57-FEF7-41C1-A608-D7B0E88B8FB5}"/>
              </a:ext>
            </a:extLst>
          </p:cNvPr>
          <p:cNvSpPr/>
          <p:nvPr/>
        </p:nvSpPr>
        <p:spPr>
          <a:xfrm>
            <a:off x="2964237" y="2975943"/>
            <a:ext cx="4572000" cy="1754326"/>
          </a:xfrm>
          <a:prstGeom prst="rect">
            <a:avLst/>
          </a:prstGeom>
        </p:spPr>
        <p:txBody>
          <a:bodyPr>
            <a:spAutoFit/>
          </a:bodyPr>
          <a:lstStyle/>
          <a:p>
            <a:pPr marL="342900" indent="-342900">
              <a:buFont typeface="+mj-lt"/>
              <a:buAutoNum type="alphaLcParenR"/>
            </a:pPr>
            <a:r>
              <a:rPr lang="en-US" dirty="0">
                <a:solidFill>
                  <a:srgbClr val="000000"/>
                </a:solidFill>
                <a:latin typeface="Verdana" panose="020B0604030504040204" pitchFamily="34" charset="0"/>
              </a:rPr>
              <a:t>Quit his job.</a:t>
            </a:r>
            <a:endParaRPr lang="tr-TR" dirty="0">
              <a:solidFill>
                <a:srgbClr val="000000"/>
              </a:solidFill>
              <a:latin typeface="Verdana" panose="020B0604030504040204" pitchFamily="34" charset="0"/>
            </a:endParaRPr>
          </a:p>
          <a:p>
            <a:pPr marL="342900" indent="-342900">
              <a:buFont typeface="+mj-lt"/>
              <a:buAutoNum type="alphaLcParenR"/>
            </a:pPr>
            <a:r>
              <a:rPr lang="en-US" dirty="0">
                <a:solidFill>
                  <a:srgbClr val="000000"/>
                </a:solidFill>
                <a:latin typeface="Verdana" panose="020B0604030504040204" pitchFamily="34" charset="0"/>
              </a:rPr>
              <a:t>Buy an airplane</a:t>
            </a:r>
            <a:endParaRPr lang="tr-TR" dirty="0">
              <a:solidFill>
                <a:srgbClr val="000000"/>
              </a:solidFill>
              <a:latin typeface="Verdana" panose="020B0604030504040204" pitchFamily="34" charset="0"/>
            </a:endParaRPr>
          </a:p>
          <a:p>
            <a:pPr marL="342900" indent="-342900">
              <a:buFont typeface="+mj-lt"/>
              <a:buAutoNum type="alphaLcParenR"/>
            </a:pPr>
            <a:r>
              <a:rPr lang="en-US" dirty="0">
                <a:solidFill>
                  <a:srgbClr val="000000"/>
                </a:solidFill>
                <a:latin typeface="Verdana" panose="020B0604030504040204" pitchFamily="34" charset="0"/>
              </a:rPr>
              <a:t>Buy a big house.</a:t>
            </a:r>
            <a:endParaRPr lang="tr-TR" dirty="0">
              <a:solidFill>
                <a:srgbClr val="000000"/>
              </a:solidFill>
              <a:latin typeface="Verdana" panose="020B0604030504040204" pitchFamily="34" charset="0"/>
            </a:endParaRPr>
          </a:p>
          <a:p>
            <a:pPr marL="342900" indent="-342900">
              <a:buFont typeface="+mj-lt"/>
              <a:buAutoNum type="alphaLcParenR"/>
            </a:pPr>
            <a:r>
              <a:rPr lang="en-US" dirty="0">
                <a:solidFill>
                  <a:srgbClr val="000000"/>
                </a:solidFill>
                <a:latin typeface="Verdana" panose="020B0604030504040204" pitchFamily="34" charset="0"/>
              </a:rPr>
              <a:t>Travel.</a:t>
            </a:r>
            <a:endParaRPr lang="tr-TR" dirty="0">
              <a:solidFill>
                <a:srgbClr val="000000"/>
              </a:solidFill>
              <a:latin typeface="Verdana" panose="020B0604030504040204" pitchFamily="34" charset="0"/>
            </a:endParaRPr>
          </a:p>
          <a:p>
            <a:pPr marL="342900" indent="-342900">
              <a:buFont typeface="+mj-lt"/>
              <a:buAutoNum type="alphaLcParenR"/>
            </a:pPr>
            <a:r>
              <a:rPr lang="en-US" dirty="0">
                <a:solidFill>
                  <a:srgbClr val="000000"/>
                </a:solidFill>
                <a:latin typeface="Verdana" panose="020B0604030504040204" pitchFamily="34" charset="0"/>
              </a:rPr>
              <a:t>Eat in expensive restaurants</a:t>
            </a:r>
            <a:r>
              <a:rPr lang="tr-TR" dirty="0">
                <a:solidFill>
                  <a:srgbClr val="000000"/>
                </a:solidFill>
                <a:latin typeface="Verdana" panose="020B0604030504040204" pitchFamily="34" charset="0"/>
              </a:rPr>
              <a:t>.</a:t>
            </a:r>
          </a:p>
          <a:p>
            <a:pPr marL="342900" indent="-342900">
              <a:buFont typeface="+mj-lt"/>
              <a:buAutoNum type="alphaLcParenR"/>
            </a:pPr>
            <a:r>
              <a:rPr lang="tr-TR" dirty="0">
                <a:solidFill>
                  <a:srgbClr val="000000"/>
                </a:solidFill>
                <a:latin typeface="Verdana" panose="020B0604030504040204" pitchFamily="34" charset="0"/>
              </a:rPr>
              <a:t>B</a:t>
            </a:r>
            <a:r>
              <a:rPr lang="en-US" dirty="0" err="1">
                <a:solidFill>
                  <a:srgbClr val="000000"/>
                </a:solidFill>
                <a:latin typeface="Verdana" panose="020B0604030504040204" pitchFamily="34" charset="0"/>
              </a:rPr>
              <a:t>uy</a:t>
            </a:r>
            <a:r>
              <a:rPr lang="en-US" dirty="0">
                <a:solidFill>
                  <a:srgbClr val="000000"/>
                </a:solidFill>
                <a:latin typeface="Verdana" panose="020B0604030504040204" pitchFamily="34" charset="0"/>
              </a:rPr>
              <a:t> a hotel.</a:t>
            </a:r>
            <a:endParaRPr lang="tr-TR" dirty="0"/>
          </a:p>
        </p:txBody>
      </p:sp>
      <p:sp>
        <p:nvSpPr>
          <p:cNvPr id="3" name="Metin kutusu 2">
            <a:extLst>
              <a:ext uri="{FF2B5EF4-FFF2-40B4-BE49-F238E27FC236}">
                <a16:creationId xmlns:a16="http://schemas.microsoft.com/office/drawing/2014/main" id="{46DBBC26-A10D-4B73-AED2-E1D5247F6454}"/>
              </a:ext>
            </a:extLst>
          </p:cNvPr>
          <p:cNvSpPr txBox="1"/>
          <p:nvPr/>
        </p:nvSpPr>
        <p:spPr>
          <a:xfrm>
            <a:off x="2771800" y="1636939"/>
            <a:ext cx="351378" cy="492443"/>
          </a:xfrm>
          <a:prstGeom prst="rect">
            <a:avLst/>
          </a:prstGeom>
          <a:noFill/>
        </p:spPr>
        <p:txBody>
          <a:bodyPr wrap="none" rtlCol="0">
            <a:spAutoFit/>
          </a:bodyPr>
          <a:lstStyle/>
          <a:p>
            <a:r>
              <a:rPr lang="tr-TR" sz="2600" dirty="0"/>
              <a:t>*</a:t>
            </a:r>
          </a:p>
        </p:txBody>
      </p:sp>
    </p:spTree>
    <p:extLst>
      <p:ext uri="{BB962C8B-B14F-4D97-AF65-F5344CB8AC3E}">
        <p14:creationId xmlns:p14="http://schemas.microsoft.com/office/powerpoint/2010/main" val="14701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99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ttps://www.englisch-hilfen.de/images/tenses/passiv_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descr="https://www.englisch-hilfen.de/images/tenses/passiv_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38250" cy="47625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41820" y="223938"/>
            <a:ext cx="8550660" cy="492443"/>
          </a:xfrm>
          <a:prstGeom prst="rect">
            <a:avLst/>
          </a:prstGeom>
          <a:noFill/>
        </p:spPr>
        <p:txBody>
          <a:bodyPr wrap="square" rtlCol="0">
            <a:spAutoFit/>
          </a:bodyPr>
          <a:lstStyle/>
          <a:p>
            <a:pPr marL="457200" indent="-457200">
              <a:buFont typeface="Arial" charset="0"/>
              <a:buChar char="•"/>
            </a:pPr>
            <a:r>
              <a:rPr lang="tr-TR" sz="2600" dirty="0"/>
              <a:t>Complete </a:t>
            </a:r>
            <a:r>
              <a:rPr lang="tr-TR" sz="2600" dirty="0" err="1"/>
              <a:t>the</a:t>
            </a:r>
            <a:r>
              <a:rPr lang="tr-TR" sz="2600" dirty="0"/>
              <a:t> </a:t>
            </a:r>
            <a:r>
              <a:rPr lang="tr-TR" sz="2600" dirty="0" err="1"/>
              <a:t>sentences</a:t>
            </a:r>
            <a:r>
              <a:rPr lang="tr-TR" sz="2600" dirty="0"/>
              <a:t> </a:t>
            </a:r>
            <a:r>
              <a:rPr lang="tr-TR" sz="2600" dirty="0" err="1"/>
              <a:t>by</a:t>
            </a:r>
            <a:r>
              <a:rPr lang="tr-TR" sz="2600" dirty="0"/>
              <a:t> </a:t>
            </a:r>
            <a:r>
              <a:rPr lang="tr-TR" sz="2600" dirty="0" err="1"/>
              <a:t>using</a:t>
            </a:r>
            <a:r>
              <a:rPr lang="tr-TR" sz="2600" dirty="0"/>
              <a:t> </a:t>
            </a:r>
            <a:r>
              <a:rPr lang="tr-TR" sz="2600" dirty="0" err="1"/>
              <a:t>the</a:t>
            </a:r>
            <a:r>
              <a:rPr lang="tr-TR" sz="2600" dirty="0"/>
              <a:t> </a:t>
            </a:r>
            <a:r>
              <a:rPr lang="tr-TR" sz="2600" dirty="0" err="1"/>
              <a:t>correct</a:t>
            </a:r>
            <a:r>
              <a:rPr lang="tr-TR" sz="2600" dirty="0"/>
              <a:t> </a:t>
            </a:r>
            <a:r>
              <a:rPr lang="tr-TR" sz="2600" dirty="0" err="1"/>
              <a:t>if</a:t>
            </a:r>
            <a:r>
              <a:rPr lang="tr-TR" sz="2600" dirty="0"/>
              <a:t> </a:t>
            </a:r>
            <a:r>
              <a:rPr lang="tr-TR" sz="2600" dirty="0" err="1"/>
              <a:t>clause</a:t>
            </a:r>
            <a:r>
              <a:rPr lang="tr-TR" sz="2600" dirty="0"/>
              <a:t> </a:t>
            </a:r>
          </a:p>
        </p:txBody>
      </p:sp>
      <p:sp>
        <p:nvSpPr>
          <p:cNvPr id="3" name="Dikdörtgen 2"/>
          <p:cNvSpPr/>
          <p:nvPr/>
        </p:nvSpPr>
        <p:spPr>
          <a:xfrm>
            <a:off x="341820" y="956195"/>
            <a:ext cx="8640960" cy="4447371"/>
          </a:xfrm>
          <a:prstGeom prst="rect">
            <a:avLst/>
          </a:prstGeom>
        </p:spPr>
        <p:txBody>
          <a:bodyPr wrap="square">
            <a:spAutoFit/>
          </a:bodyPr>
          <a:lstStyle/>
          <a:p>
            <a:pPr marL="342900" indent="-342900">
              <a:lnSpc>
                <a:spcPct val="150000"/>
              </a:lnSpc>
              <a:spcBef>
                <a:spcPts val="300"/>
              </a:spcBef>
              <a:spcAft>
                <a:spcPts val="300"/>
              </a:spcAft>
              <a:buFont typeface="+mj-lt"/>
              <a:buAutoNum type="arabicPeriod"/>
            </a:pPr>
            <a:r>
              <a:rPr lang="tr-TR" dirty="0" err="1"/>
              <a:t>If</a:t>
            </a:r>
            <a:r>
              <a:rPr lang="tr-TR" dirty="0"/>
              <a:t> </a:t>
            </a:r>
            <a:r>
              <a:rPr lang="tr-TR" dirty="0" err="1"/>
              <a:t>you</a:t>
            </a:r>
            <a:r>
              <a:rPr lang="tr-TR" dirty="0"/>
              <a:t> </a:t>
            </a:r>
            <a:r>
              <a:rPr lang="en-US" dirty="0"/>
              <a:t>sit in the sun too long</a:t>
            </a:r>
            <a:r>
              <a:rPr lang="tr-TR" dirty="0"/>
              <a:t> </a:t>
            </a:r>
            <a:r>
              <a:rPr lang="tr-TR" dirty="0" err="1"/>
              <a:t>especially</a:t>
            </a:r>
            <a:r>
              <a:rPr lang="tr-TR" dirty="0"/>
              <a:t> in </a:t>
            </a:r>
            <a:r>
              <a:rPr lang="tr-TR" dirty="0" err="1"/>
              <a:t>summer</a:t>
            </a:r>
            <a:r>
              <a:rPr lang="tr-TR" dirty="0"/>
              <a:t>,</a:t>
            </a:r>
            <a:r>
              <a:rPr lang="en-US" dirty="0"/>
              <a:t> </a:t>
            </a:r>
            <a:r>
              <a:rPr lang="tr-TR" dirty="0"/>
              <a:t>____________________________</a:t>
            </a:r>
          </a:p>
          <a:p>
            <a:pPr marL="342900" indent="-342900">
              <a:lnSpc>
                <a:spcPct val="150000"/>
              </a:lnSpc>
              <a:spcBef>
                <a:spcPts val="300"/>
              </a:spcBef>
              <a:spcAft>
                <a:spcPts val="300"/>
              </a:spcAft>
              <a:buFont typeface="+mj-lt"/>
              <a:buAutoNum type="arabicPeriod"/>
            </a:pPr>
            <a:r>
              <a:rPr lang="en-US" dirty="0"/>
              <a:t>If I were you</a:t>
            </a:r>
            <a:r>
              <a:rPr lang="tr-TR" dirty="0"/>
              <a:t>,</a:t>
            </a:r>
            <a:r>
              <a:rPr lang="en-US" dirty="0"/>
              <a:t> </a:t>
            </a:r>
            <a:r>
              <a:rPr lang="tr-TR" dirty="0"/>
              <a:t>__________________________________________________________</a:t>
            </a:r>
          </a:p>
          <a:p>
            <a:pPr marL="342900" indent="-342900">
              <a:lnSpc>
                <a:spcPct val="150000"/>
              </a:lnSpc>
              <a:spcBef>
                <a:spcPts val="300"/>
              </a:spcBef>
              <a:spcAft>
                <a:spcPts val="300"/>
              </a:spcAft>
              <a:buFont typeface="+mj-lt"/>
              <a:buAutoNum type="arabicPeriod"/>
            </a:pPr>
            <a:r>
              <a:rPr lang="en-US" dirty="0"/>
              <a:t>If I were the Prime Minister</a:t>
            </a:r>
            <a:r>
              <a:rPr lang="tr-TR" dirty="0"/>
              <a:t>,</a:t>
            </a:r>
            <a:r>
              <a:rPr lang="en-US" dirty="0"/>
              <a:t> </a:t>
            </a:r>
            <a:r>
              <a:rPr lang="tr-TR" dirty="0"/>
              <a:t>______________________________________________</a:t>
            </a:r>
          </a:p>
          <a:p>
            <a:pPr marL="342900" indent="-342900">
              <a:lnSpc>
                <a:spcPct val="150000"/>
              </a:lnSpc>
              <a:spcBef>
                <a:spcPts val="300"/>
              </a:spcBef>
              <a:spcAft>
                <a:spcPts val="300"/>
              </a:spcAft>
              <a:buFont typeface="+mj-lt"/>
              <a:buAutoNum type="arabicPeriod"/>
            </a:pPr>
            <a:r>
              <a:rPr lang="en-US" dirty="0"/>
              <a:t>If she had studied harder</a:t>
            </a:r>
            <a:r>
              <a:rPr lang="tr-TR" dirty="0"/>
              <a:t> </a:t>
            </a:r>
            <a:r>
              <a:rPr lang="tr-TR" dirty="0" err="1"/>
              <a:t>for</a:t>
            </a:r>
            <a:r>
              <a:rPr lang="tr-TR" dirty="0"/>
              <a:t> </a:t>
            </a:r>
            <a:r>
              <a:rPr lang="tr-TR" dirty="0" err="1"/>
              <a:t>the</a:t>
            </a:r>
            <a:r>
              <a:rPr lang="tr-TR" dirty="0"/>
              <a:t> </a:t>
            </a:r>
            <a:r>
              <a:rPr lang="tr-TR" dirty="0" err="1"/>
              <a:t>exam</a:t>
            </a:r>
            <a:r>
              <a:rPr lang="tr-TR" dirty="0"/>
              <a:t>,</a:t>
            </a:r>
            <a:r>
              <a:rPr lang="en-US" dirty="0"/>
              <a:t> </a:t>
            </a:r>
            <a:r>
              <a:rPr lang="tr-TR" dirty="0"/>
              <a:t>_____________________________________</a:t>
            </a:r>
          </a:p>
          <a:p>
            <a:pPr marL="342900" indent="-342900">
              <a:lnSpc>
                <a:spcPct val="150000"/>
              </a:lnSpc>
              <a:spcBef>
                <a:spcPts val="300"/>
              </a:spcBef>
              <a:spcAft>
                <a:spcPts val="300"/>
              </a:spcAft>
              <a:buFont typeface="+mj-lt"/>
              <a:buAutoNum type="arabicPeriod"/>
            </a:pPr>
            <a:r>
              <a:rPr lang="en-US" dirty="0"/>
              <a:t>If I won the lottery</a:t>
            </a:r>
            <a:r>
              <a:rPr lang="tr-TR" dirty="0"/>
              <a:t>,</a:t>
            </a:r>
            <a:r>
              <a:rPr lang="en-US" dirty="0"/>
              <a:t> </a:t>
            </a:r>
            <a:r>
              <a:rPr lang="tr-TR" dirty="0"/>
              <a:t>_____________________________________________________</a:t>
            </a:r>
          </a:p>
          <a:p>
            <a:pPr marL="342900" indent="-342900">
              <a:lnSpc>
                <a:spcPct val="150000"/>
              </a:lnSpc>
              <a:spcBef>
                <a:spcPts val="300"/>
              </a:spcBef>
              <a:spcAft>
                <a:spcPts val="300"/>
              </a:spcAft>
              <a:buFont typeface="+mj-lt"/>
              <a:buAutoNum type="arabicPeriod"/>
            </a:pPr>
            <a:r>
              <a:rPr lang="en-US" dirty="0"/>
              <a:t>If I hadn’t gone to bed so late</a:t>
            </a:r>
            <a:r>
              <a:rPr lang="tr-TR" dirty="0"/>
              <a:t> </a:t>
            </a:r>
            <a:r>
              <a:rPr lang="tr-TR" dirty="0" err="1"/>
              <a:t>last</a:t>
            </a:r>
            <a:r>
              <a:rPr lang="tr-TR" dirty="0"/>
              <a:t> </a:t>
            </a:r>
            <a:r>
              <a:rPr lang="tr-TR" dirty="0" err="1"/>
              <a:t>night</a:t>
            </a:r>
            <a:r>
              <a:rPr lang="tr-TR" dirty="0"/>
              <a:t>,</a:t>
            </a:r>
            <a:r>
              <a:rPr lang="en-US" dirty="0"/>
              <a:t> </a:t>
            </a:r>
            <a:r>
              <a:rPr lang="tr-TR" dirty="0"/>
              <a:t>_____________________________________</a:t>
            </a:r>
          </a:p>
          <a:p>
            <a:pPr marL="342900" indent="-342900">
              <a:lnSpc>
                <a:spcPct val="150000"/>
              </a:lnSpc>
              <a:spcBef>
                <a:spcPts val="300"/>
              </a:spcBef>
              <a:spcAft>
                <a:spcPts val="300"/>
              </a:spcAft>
              <a:buFont typeface="+mj-lt"/>
              <a:buAutoNum type="arabicPeriod"/>
            </a:pPr>
            <a:r>
              <a:rPr lang="en-US" dirty="0"/>
              <a:t>If I hadn’t come to London</a:t>
            </a:r>
            <a:r>
              <a:rPr lang="tr-TR" dirty="0"/>
              <a:t> </a:t>
            </a:r>
            <a:r>
              <a:rPr lang="tr-TR" dirty="0" err="1"/>
              <a:t>for</a:t>
            </a:r>
            <a:r>
              <a:rPr lang="tr-TR" dirty="0"/>
              <a:t> </a:t>
            </a:r>
            <a:r>
              <a:rPr lang="tr-TR" dirty="0" err="1"/>
              <a:t>learning</a:t>
            </a:r>
            <a:r>
              <a:rPr lang="tr-TR" dirty="0"/>
              <a:t> English,</a:t>
            </a:r>
            <a:r>
              <a:rPr lang="en-US" dirty="0"/>
              <a:t> </a:t>
            </a:r>
            <a:r>
              <a:rPr lang="tr-TR" dirty="0"/>
              <a:t>_______________________________</a:t>
            </a:r>
          </a:p>
          <a:p>
            <a:pPr marL="342900" indent="-342900">
              <a:lnSpc>
                <a:spcPct val="150000"/>
              </a:lnSpc>
              <a:spcBef>
                <a:spcPts val="300"/>
              </a:spcBef>
              <a:spcAft>
                <a:spcPts val="300"/>
              </a:spcAft>
              <a:buFont typeface="+mj-lt"/>
              <a:buAutoNum type="arabicPeriod"/>
            </a:pPr>
            <a:r>
              <a:rPr lang="en-US" dirty="0"/>
              <a:t>If you mix water and electricity</a:t>
            </a:r>
            <a:r>
              <a:rPr lang="tr-TR" dirty="0"/>
              <a:t>, ___________________________________________</a:t>
            </a:r>
          </a:p>
          <a:p>
            <a:pPr marL="342900" indent="-342900">
              <a:lnSpc>
                <a:spcPct val="150000"/>
              </a:lnSpc>
              <a:spcBef>
                <a:spcPts val="300"/>
              </a:spcBef>
              <a:spcAft>
                <a:spcPts val="300"/>
              </a:spcAft>
              <a:buFont typeface="+mj-lt"/>
              <a:buAutoNum type="arabicPeriod"/>
            </a:pPr>
            <a:r>
              <a:rPr lang="tr-TR" dirty="0"/>
              <a:t>I</a:t>
            </a:r>
            <a:r>
              <a:rPr lang="en-US" dirty="0"/>
              <a:t>f she </a:t>
            </a:r>
            <a:r>
              <a:rPr lang="tr-TR" dirty="0" err="1"/>
              <a:t>sits</a:t>
            </a:r>
            <a:r>
              <a:rPr lang="tr-TR" dirty="0"/>
              <a:t> </a:t>
            </a:r>
            <a:r>
              <a:rPr lang="en-US" dirty="0"/>
              <a:t>at home</a:t>
            </a:r>
            <a:r>
              <a:rPr lang="tr-TR" dirty="0"/>
              <a:t> </a:t>
            </a:r>
            <a:r>
              <a:rPr lang="tr-TR" dirty="0" err="1"/>
              <a:t>because</a:t>
            </a:r>
            <a:r>
              <a:rPr lang="tr-TR" dirty="0"/>
              <a:t> of </a:t>
            </a:r>
            <a:r>
              <a:rPr lang="tr-TR" dirty="0" err="1"/>
              <a:t>the</a:t>
            </a:r>
            <a:r>
              <a:rPr lang="tr-TR" dirty="0"/>
              <a:t> </a:t>
            </a:r>
            <a:r>
              <a:rPr lang="tr-TR" dirty="0" err="1"/>
              <a:t>Corona</a:t>
            </a:r>
            <a:r>
              <a:rPr lang="tr-TR" dirty="0"/>
              <a:t> </a:t>
            </a:r>
            <a:r>
              <a:rPr lang="tr-TR" dirty="0" err="1"/>
              <a:t>virus</a:t>
            </a:r>
            <a:r>
              <a:rPr lang="tr-TR" dirty="0"/>
              <a:t>, ______________________________</a:t>
            </a:r>
          </a:p>
        </p:txBody>
      </p:sp>
    </p:spTree>
    <p:extLst>
      <p:ext uri="{BB962C8B-B14F-4D97-AF65-F5344CB8AC3E}">
        <p14:creationId xmlns:p14="http://schemas.microsoft.com/office/powerpoint/2010/main" val="417235709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2132</Words>
  <Application>Microsoft Office PowerPoint</Application>
  <PresentationFormat>Ekran Gösterisi (4:3)</PresentationFormat>
  <Paragraphs>128</Paragraphs>
  <Slides>20</Slides>
  <Notes>0</Notes>
  <HiddenSlides>0</HiddenSlides>
  <MMClips>1</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20</vt:i4>
      </vt:variant>
    </vt:vector>
  </HeadingPairs>
  <TitlesOfParts>
    <vt:vector size="26" baseType="lpstr">
      <vt:lpstr>Arial</vt:lpstr>
      <vt:lpstr>Calibri</vt:lpstr>
      <vt:lpstr>Skolar-Light-Latin</vt:lpstr>
      <vt:lpstr>Verdana</vt:lpstr>
      <vt:lpstr>Ofis Teması</vt:lpstr>
      <vt:lpstr>Paketleyici Kabuk Nesnesi</vt:lpstr>
      <vt:lpstr>PowerPoint Sunusu</vt:lpstr>
      <vt:lpstr>REAL &amp; UNREAL CONDITIONS</vt:lpstr>
      <vt:lpstr>PowerPoint Sunusu</vt:lpstr>
      <vt:lpstr>PowerPoint Sunusu</vt:lpstr>
      <vt:lpstr>PowerPoint Sunusu</vt:lpstr>
      <vt:lpstr>FORM: Real/ Unreal Conditionals</vt:lpstr>
      <vt:lpstr>PowerPoint Sunusu</vt:lpstr>
      <vt:lpstr>Interactive Exercises</vt:lpstr>
      <vt:lpstr>PowerPoint Sunusu</vt:lpstr>
      <vt:lpstr>PowerPoint Sunusu</vt:lpstr>
      <vt:lpstr>Mystery of the Red Truck</vt:lpstr>
      <vt:lpstr>PowerPoint Sunusu</vt:lpstr>
      <vt:lpstr>PowerPoint Sunusu</vt:lpstr>
      <vt:lpstr>PowerPoint Sunusu</vt:lpstr>
      <vt:lpstr>PowerPoint Sunusu</vt:lpstr>
      <vt:lpstr>PowerPoint Sunusu</vt:lpstr>
      <vt:lpstr>When do we use unless clauses?</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&amp; PASSIVE VOICE</dc:title>
  <dc:creator>user</dc:creator>
  <cp:lastModifiedBy>ilyas baykan</cp:lastModifiedBy>
  <cp:revision>75</cp:revision>
  <dcterms:created xsi:type="dcterms:W3CDTF">2020-03-27T15:16:16Z</dcterms:created>
  <dcterms:modified xsi:type="dcterms:W3CDTF">2020-04-02T12:28:07Z</dcterms:modified>
</cp:coreProperties>
</file>