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94" r:id="rId3"/>
    <p:sldId id="295" r:id="rId4"/>
    <p:sldId id="296" r:id="rId5"/>
    <p:sldId id="297" r:id="rId6"/>
    <p:sldId id="298" r:id="rId7"/>
    <p:sldId id="299" r:id="rId8"/>
    <p:sldId id="300" r:id="rId9"/>
    <p:sldId id="301" r:id="rId10"/>
    <p:sldId id="302" r:id="rId11"/>
    <p:sldId id="30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v Aydogan Baykan" initials="AAB" lastIdx="2" clrIdx="0">
    <p:extLst>
      <p:ext uri="{19B8F6BF-5375-455C-9EA6-DF929625EA0E}">
        <p15:presenceInfo xmlns:p15="http://schemas.microsoft.com/office/powerpoint/2012/main" userId="f0b608367cb887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82" autoAdjust="0"/>
    <p:restoredTop sz="94660"/>
  </p:normalViewPr>
  <p:slideViewPr>
    <p:cSldViewPr>
      <p:cViewPr varScale="1">
        <p:scale>
          <a:sx n="114" d="100"/>
          <a:sy n="114" d="100"/>
        </p:scale>
        <p:origin x="194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414403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03319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264126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95023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ECA4DC8-00D0-4790-9131-FA2936810480}"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279154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ECA4DC8-00D0-4790-9131-FA2936810480}"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39085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ECA4DC8-00D0-4790-9131-FA2936810480}" type="datetimeFigureOut">
              <a:rPr lang="tr-TR" smtClean="0"/>
              <a:t>2.4.2020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282988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ECA4DC8-00D0-4790-9131-FA2936810480}" type="datetimeFigureOut">
              <a:rPr lang="tr-TR" smtClean="0"/>
              <a:t>2.4.2020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5255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CA4DC8-00D0-4790-9131-FA2936810480}" type="datetimeFigureOut">
              <a:rPr lang="tr-TR" smtClean="0"/>
              <a:t>2.4.2020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44578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ECA4DC8-00D0-4790-9131-FA2936810480}"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308450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ECA4DC8-00D0-4790-9131-FA2936810480}"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4DF5B8-342C-4BBE-A18E-E7832EC5504C}" type="slidenum">
              <a:rPr lang="tr-TR" smtClean="0"/>
              <a:t>‹#›</a:t>
            </a:fld>
            <a:endParaRPr lang="tr-TR"/>
          </a:p>
        </p:txBody>
      </p:sp>
    </p:spTree>
    <p:extLst>
      <p:ext uri="{BB962C8B-B14F-4D97-AF65-F5344CB8AC3E}">
        <p14:creationId xmlns:p14="http://schemas.microsoft.com/office/powerpoint/2010/main" val="10645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A4DC8-00D0-4790-9131-FA2936810480}" type="datetimeFigureOut">
              <a:rPr lang="tr-TR" smtClean="0"/>
              <a:t>2.4.2020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DF5B8-342C-4BBE-A18E-E7832EC5504C}" type="slidenum">
              <a:rPr lang="tr-TR" smtClean="0"/>
              <a:t>‹#›</a:t>
            </a:fld>
            <a:endParaRPr lang="tr-TR"/>
          </a:p>
        </p:txBody>
      </p:sp>
    </p:spTree>
    <p:extLst>
      <p:ext uri="{BB962C8B-B14F-4D97-AF65-F5344CB8AC3E}">
        <p14:creationId xmlns:p14="http://schemas.microsoft.com/office/powerpoint/2010/main" val="91855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423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0943-BF6F-4F57-99BD-53B5F072D7DC}"/>
              </a:ext>
            </a:extLst>
          </p:cNvPr>
          <p:cNvSpPr txBox="1">
            <a:spLocks/>
          </p:cNvSpPr>
          <p:nvPr/>
        </p:nvSpPr>
        <p:spPr>
          <a:xfrm>
            <a:off x="303078" y="260648"/>
            <a:ext cx="8502646" cy="74815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Way Three</a:t>
            </a:r>
            <a:endParaRPr lang="en-US" dirty="0"/>
          </a:p>
        </p:txBody>
      </p:sp>
      <p:graphicFrame>
        <p:nvGraphicFramePr>
          <p:cNvPr id="3" name="Content Placeholder 3">
            <a:extLst>
              <a:ext uri="{FF2B5EF4-FFF2-40B4-BE49-F238E27FC236}">
                <a16:creationId xmlns:a16="http://schemas.microsoft.com/office/drawing/2014/main" id="{C0D74203-E64B-4015-A168-6577431C2301}"/>
              </a:ext>
            </a:extLst>
          </p:cNvPr>
          <p:cNvGraphicFramePr>
            <a:graphicFrameLocks/>
          </p:cNvGraphicFramePr>
          <p:nvPr>
            <p:extLst>
              <p:ext uri="{D42A27DB-BD31-4B8C-83A1-F6EECF244321}">
                <p14:modId xmlns:p14="http://schemas.microsoft.com/office/powerpoint/2010/main" val="2696204426"/>
              </p:ext>
            </p:extLst>
          </p:nvPr>
        </p:nvGraphicFramePr>
        <p:xfrm>
          <a:off x="320677" y="2636912"/>
          <a:ext cx="8502646" cy="2739390"/>
        </p:xfrm>
        <a:graphic>
          <a:graphicData uri="http://schemas.openxmlformats.org/drawingml/2006/table">
            <a:tbl>
              <a:tblPr>
                <a:tableStyleId>{5C22544A-7EE6-4342-B048-85BDC9FD1C3A}</a:tableStyleId>
              </a:tblPr>
              <a:tblGrid>
                <a:gridCol w="8502646">
                  <a:extLst>
                    <a:ext uri="{9D8B030D-6E8A-4147-A177-3AD203B41FA5}">
                      <a16:colId xmlns:a16="http://schemas.microsoft.com/office/drawing/2014/main" val="20000"/>
                    </a:ext>
                  </a:extLst>
                </a:gridCol>
              </a:tblGrid>
              <a:tr h="2606804">
                <a:tc>
                  <a:txBody>
                    <a:bodyPr/>
                    <a:lstStyle/>
                    <a:p>
                      <a:pPr marL="9525" marR="0">
                        <a:lnSpc>
                          <a:spcPct val="107000"/>
                        </a:lnSpc>
                        <a:spcBef>
                          <a:spcPts val="0"/>
                        </a:spcBef>
                        <a:spcAft>
                          <a:spcPts val="0"/>
                        </a:spcAft>
                      </a:pPr>
                      <a:r>
                        <a:rPr lang="en-US" sz="2000" dirty="0">
                          <a:effectLst/>
                        </a:rPr>
                        <a:t>     Phrase + that                                                                                                          Opinion Phrase</a:t>
                      </a:r>
                    </a:p>
                    <a:p>
                      <a:pPr marL="9525" marR="0">
                        <a:lnSpc>
                          <a:spcPct val="107000"/>
                        </a:lnSpc>
                        <a:spcBef>
                          <a:spcPts val="0"/>
                        </a:spcBef>
                        <a:spcAft>
                          <a:spcPts val="0"/>
                        </a:spcAft>
                      </a:pPr>
                      <a:r>
                        <a:rPr lang="en-US" sz="900" dirty="0">
                          <a:effectLst/>
                        </a:rPr>
                        <a:t> </a:t>
                      </a:r>
                      <a:endParaRPr lang="en-US" sz="2000" dirty="0">
                        <a:effectLst/>
                      </a:endParaRPr>
                    </a:p>
                    <a:p>
                      <a:pPr marL="9525" marR="0">
                        <a:lnSpc>
                          <a:spcPct val="107000"/>
                        </a:lnSpc>
                        <a:spcBef>
                          <a:spcPts val="0"/>
                        </a:spcBef>
                        <a:spcAft>
                          <a:spcPts val="0"/>
                        </a:spcAft>
                      </a:pPr>
                      <a:r>
                        <a:rPr lang="en-US" sz="2000" dirty="0">
                          <a:effectLst/>
                        </a:rPr>
                        <a:t>The idea + that        The idea that education should be free is crazy.                This is crazy</a:t>
                      </a:r>
                    </a:p>
                    <a:p>
                      <a:pPr marL="9525" marR="0">
                        <a:lnSpc>
                          <a:spcPct val="107000"/>
                        </a:lnSpc>
                        <a:spcBef>
                          <a:spcPts val="0"/>
                        </a:spcBef>
                        <a:spcAft>
                          <a:spcPts val="0"/>
                        </a:spcAft>
                      </a:pPr>
                      <a:r>
                        <a:rPr lang="en-US" sz="2000" dirty="0">
                          <a:effectLst/>
                        </a:rPr>
                        <a:t>The idea + that        The idea that education should be free is strange.           This is strange</a:t>
                      </a:r>
                    </a:p>
                    <a:p>
                      <a:pPr marL="9525" marR="0">
                        <a:lnSpc>
                          <a:spcPct val="107000"/>
                        </a:lnSpc>
                        <a:spcBef>
                          <a:spcPts val="0"/>
                        </a:spcBef>
                        <a:spcAft>
                          <a:spcPts val="0"/>
                        </a:spcAft>
                      </a:pPr>
                      <a:r>
                        <a:rPr lang="en-US" sz="2000" dirty="0">
                          <a:effectLst/>
                        </a:rPr>
                        <a:t>The idea + that        The idea that education should be free is interesting.     This is interesting</a:t>
                      </a:r>
                      <a:endParaRPr lang="en-US" sz="2000" dirty="0">
                        <a:effectLst/>
                        <a:latin typeface="Helvetica"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4" name="Rectangle 1">
            <a:extLst>
              <a:ext uri="{FF2B5EF4-FFF2-40B4-BE49-F238E27FC236}">
                <a16:creationId xmlns:a16="http://schemas.microsoft.com/office/drawing/2014/main" id="{4741315F-3D5E-4A81-85F7-F5F2BA72DC0D}"/>
              </a:ext>
            </a:extLst>
          </p:cNvPr>
          <p:cNvSpPr>
            <a:spLocks noChangeArrowheads="1"/>
          </p:cNvSpPr>
          <p:nvPr/>
        </p:nvSpPr>
        <p:spPr bwMode="auto">
          <a:xfrm>
            <a:off x="302272" y="1052736"/>
            <a:ext cx="850264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Banks should decide if they are following the law. This idea is crazy. </a:t>
            </a:r>
            <a:endParaRPr kumimoji="0" lang="en-US" altLang="en-US" sz="2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The idea that</a:t>
            </a:r>
            <a:r>
              <a:rPr kumimoji="0" lang="en-US" altLang="en-US" sz="22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 banks should decide if they are following the law </a:t>
            </a:r>
            <a:r>
              <a:rPr kumimoji="0" lang="en-US" altLang="en-US" sz="2200" b="1"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is crazy</a:t>
            </a:r>
            <a:r>
              <a:rPr kumimoji="0" lang="en-US" altLang="en-US" sz="22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a:t>
            </a:r>
            <a:endParaRPr kumimoji="0" lang="en-US" altLang="en-US" sz="2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40630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A90B-2A37-4443-844E-64B35A65E301}"/>
              </a:ext>
            </a:extLst>
          </p:cNvPr>
          <p:cNvSpPr txBox="1">
            <a:spLocks/>
          </p:cNvSpPr>
          <p:nvPr/>
        </p:nvSpPr>
        <p:spPr>
          <a:xfrm>
            <a:off x="323528" y="260648"/>
            <a:ext cx="8496944" cy="132556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a:t>Try a few examples.</a:t>
            </a:r>
            <a:endParaRPr lang="en-US" sz="3600" dirty="0"/>
          </a:p>
        </p:txBody>
      </p:sp>
      <p:sp>
        <p:nvSpPr>
          <p:cNvPr id="3" name="Content Placeholder 2">
            <a:extLst>
              <a:ext uri="{FF2B5EF4-FFF2-40B4-BE49-F238E27FC236}">
                <a16:creationId xmlns:a16="http://schemas.microsoft.com/office/drawing/2014/main" id="{929FEEE3-47CE-4298-8B96-264DDA621532}"/>
              </a:ext>
            </a:extLst>
          </p:cNvPr>
          <p:cNvSpPr txBox="1">
            <a:spLocks/>
          </p:cNvSpPr>
          <p:nvPr/>
        </p:nvSpPr>
        <p:spPr>
          <a:xfrm>
            <a:off x="335380" y="1844824"/>
            <a:ext cx="8496944" cy="3446214"/>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a:t>Social Media polices itself. This is unacceptable.</a:t>
            </a:r>
          </a:p>
          <a:p>
            <a:pPr marL="514350" indent="-514350">
              <a:buFont typeface="+mj-lt"/>
              <a:buAutoNum type="arabicPeriod"/>
            </a:pPr>
            <a:endParaRPr lang="en-US" dirty="0"/>
          </a:p>
          <a:p>
            <a:pPr marL="514350" indent="-514350">
              <a:buFont typeface="+mj-lt"/>
              <a:buAutoNum type="arabicPeriod"/>
            </a:pPr>
            <a:r>
              <a:rPr lang="en-US" dirty="0"/>
              <a:t>One day we might live on Mars. That's interesting.</a:t>
            </a:r>
          </a:p>
          <a:p>
            <a:pPr marL="514350" indent="-514350">
              <a:buFont typeface="+mj-lt"/>
              <a:buAutoNum type="arabicPeriod"/>
            </a:pPr>
            <a:endParaRPr lang="en-US" dirty="0"/>
          </a:p>
          <a:p>
            <a:pPr marL="514350" indent="-514350">
              <a:buFont typeface="+mj-lt"/>
              <a:buAutoNum type="arabicPeriod"/>
            </a:pPr>
            <a:r>
              <a:rPr lang="en-US" dirty="0"/>
              <a:t>People come together during the holidays. This is wonderful.</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07674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5077-1AC7-4153-BF3B-724490B4CCAD}"/>
              </a:ext>
            </a:extLst>
          </p:cNvPr>
          <p:cNvSpPr txBox="1">
            <a:spLocks/>
          </p:cNvSpPr>
          <p:nvPr/>
        </p:nvSpPr>
        <p:spPr>
          <a:xfrm>
            <a:off x="323528" y="1916832"/>
            <a:ext cx="8496944" cy="15841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Noun Clauses for Creating a Response</a:t>
            </a:r>
          </a:p>
        </p:txBody>
      </p:sp>
    </p:spTree>
    <p:extLst>
      <p:ext uri="{BB962C8B-B14F-4D97-AF65-F5344CB8AC3E}">
        <p14:creationId xmlns:p14="http://schemas.microsoft.com/office/powerpoint/2010/main" val="229923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31E52-8879-482D-B3BA-4F0D3D9A1B17}"/>
              </a:ext>
            </a:extLst>
          </p:cNvPr>
          <p:cNvSpPr txBox="1">
            <a:spLocks/>
          </p:cNvSpPr>
          <p:nvPr/>
        </p:nvSpPr>
        <p:spPr>
          <a:xfrm>
            <a:off x="395536" y="260649"/>
            <a:ext cx="8424936" cy="86409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Way One</a:t>
            </a:r>
          </a:p>
        </p:txBody>
      </p:sp>
      <p:sp>
        <p:nvSpPr>
          <p:cNvPr id="3" name="Content Placeholder 2">
            <a:extLst>
              <a:ext uri="{FF2B5EF4-FFF2-40B4-BE49-F238E27FC236}">
                <a16:creationId xmlns:a16="http://schemas.microsoft.com/office/drawing/2014/main" id="{BF5E6294-BA48-4AE2-BB71-AE5459E65016}"/>
              </a:ext>
            </a:extLst>
          </p:cNvPr>
          <p:cNvSpPr txBox="1">
            <a:spLocks/>
          </p:cNvSpPr>
          <p:nvPr/>
        </p:nvSpPr>
        <p:spPr>
          <a:xfrm>
            <a:off x="395536" y="1412776"/>
            <a:ext cx="8424936" cy="4351338"/>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t>When we discuss the goal / aim / point of something, we often use the following form:</a:t>
            </a:r>
          </a:p>
          <a:p>
            <a:pPr marL="0" indent="0">
              <a:buFont typeface="Arial" panose="020B0604020202020204" pitchFamily="34" charset="0"/>
              <a:buNone/>
            </a:pPr>
            <a:endParaRPr lang="en-US"/>
          </a:p>
          <a:p>
            <a:pPr marL="0" indent="0">
              <a:buFont typeface="Arial" panose="020B0604020202020204" pitchFamily="34" charset="0"/>
              <a:buNone/>
            </a:pPr>
            <a:r>
              <a:rPr lang="en-US"/>
              <a:t>Deepfakes lie to people. This is the goal. </a:t>
            </a:r>
          </a:p>
          <a:p>
            <a:pPr marL="0" indent="0">
              <a:buFont typeface="Arial" panose="020B0604020202020204" pitchFamily="34" charset="0"/>
              <a:buNone/>
            </a:pPr>
            <a:endParaRPr lang="en-US"/>
          </a:p>
          <a:p>
            <a:pPr marL="0" indent="0">
              <a:buFont typeface="Arial" panose="020B0604020202020204" pitchFamily="34" charset="0"/>
              <a:buNone/>
            </a:pPr>
            <a:r>
              <a:rPr lang="en-US"/>
              <a:t>We can combine these sentences into a single sentence using a noun clause: </a:t>
            </a:r>
          </a:p>
          <a:p>
            <a:pPr marL="0" indent="0">
              <a:buFont typeface="Arial" panose="020B0604020202020204" pitchFamily="34" charset="0"/>
              <a:buNone/>
            </a:pPr>
            <a:r>
              <a:rPr lang="en-US" i="1"/>
              <a:t>The goal of Deepfakes is to lie to people. </a:t>
            </a:r>
          </a:p>
          <a:p>
            <a:pPr marL="0" indent="0">
              <a:buFont typeface="Arial" panose="020B0604020202020204" pitchFamily="34" charset="0"/>
              <a:buNone/>
            </a:pPr>
            <a:endParaRPr lang="en-US"/>
          </a:p>
          <a:p>
            <a:pPr marL="0" indent="0">
              <a:buFont typeface="Arial" panose="020B0604020202020204" pitchFamily="34" charset="0"/>
              <a:buNone/>
            </a:pPr>
            <a:r>
              <a:rPr lang="en-US"/>
              <a:t>This form uses the "infinitive" which is "to" and a verb; for example, "to work," "to live," "to have." This form corresponds to the aim, goal, target, point, etc.</a:t>
            </a:r>
          </a:p>
          <a:p>
            <a:pPr marL="0" indent="0">
              <a:buFont typeface="Arial" panose="020B0604020202020204" pitchFamily="34" charset="0"/>
              <a:buNone/>
            </a:pPr>
            <a:endParaRPr lang="en-US"/>
          </a:p>
          <a:p>
            <a:pPr marL="0" indent="0">
              <a:buFont typeface="Arial" panose="020B0604020202020204" pitchFamily="34" charset="0"/>
              <a:buNone/>
            </a:pPr>
            <a:r>
              <a:rPr lang="en-US"/>
              <a:t>Add </a:t>
            </a:r>
            <a:r>
              <a:rPr lang="en-US" b="1"/>
              <a:t>the goal of / the aim of / the point of</a:t>
            </a:r>
            <a:r>
              <a:rPr lang="en-US"/>
              <a:t> phrase to the beginning of the sentence and use the infinitive of purpose before the verb.</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08452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1C04243-E925-4C52-B71B-B1298628503C}"/>
              </a:ext>
            </a:extLst>
          </p:cNvPr>
          <p:cNvSpPr txBox="1">
            <a:spLocks/>
          </p:cNvSpPr>
          <p:nvPr/>
        </p:nvSpPr>
        <p:spPr>
          <a:xfrm>
            <a:off x="395536" y="332656"/>
            <a:ext cx="8352928" cy="5159532"/>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t>Here is a sample sentence. </a:t>
            </a:r>
            <a:r>
              <a:rPr lang="en-US" i="1"/>
              <a:t>Education helps people in life.</a:t>
            </a:r>
            <a:r>
              <a:rPr lang="en-US"/>
              <a:t> </a:t>
            </a:r>
          </a:p>
          <a:p>
            <a:pPr marL="0" indent="0">
              <a:buFont typeface="Arial" panose="020B0604020202020204" pitchFamily="34" charset="0"/>
              <a:buNone/>
            </a:pPr>
            <a:r>
              <a:rPr lang="en-US"/>
              <a:t>I want to use this sentence idea but I also want to say that this is the purpose of education. Or this is the goal of education - to help people in life. </a:t>
            </a:r>
          </a:p>
          <a:p>
            <a:pPr marL="0" indent="0">
              <a:buFont typeface="Arial" panose="020B0604020202020204" pitchFamily="34" charset="0"/>
              <a:buNone/>
            </a:pPr>
            <a:r>
              <a:rPr lang="en-US"/>
              <a:t>I need to take the verb "help" and add "to." When we make it an infinitive form ("to help") we don't need to use the 3rd person form with an "s" at the end. In the original sentence, we used "helps" but in the new sentence, we will just use "help." This will become something called "the infinitive of purpose" because it tells the reason we do something. All we do is add am / are / is / was / were before the infinitive.</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01457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D179A88D-32EE-4A47-8C88-9660BDEB108A}"/>
              </a:ext>
            </a:extLst>
          </p:cNvPr>
          <p:cNvGraphicFramePr>
            <a:graphicFrameLocks/>
          </p:cNvGraphicFramePr>
          <p:nvPr>
            <p:extLst>
              <p:ext uri="{D42A27DB-BD31-4B8C-83A1-F6EECF244321}">
                <p14:modId xmlns:p14="http://schemas.microsoft.com/office/powerpoint/2010/main" val="342859415"/>
              </p:ext>
            </p:extLst>
          </p:nvPr>
        </p:nvGraphicFramePr>
        <p:xfrm>
          <a:off x="467544" y="1271942"/>
          <a:ext cx="8273784" cy="3274187"/>
        </p:xfrm>
        <a:graphic>
          <a:graphicData uri="http://schemas.openxmlformats.org/drawingml/2006/table">
            <a:tbl>
              <a:tblPr>
                <a:tableStyleId>{5C22544A-7EE6-4342-B048-85BDC9FD1C3A}</a:tableStyleId>
              </a:tblPr>
              <a:tblGrid>
                <a:gridCol w="8273784">
                  <a:extLst>
                    <a:ext uri="{9D8B030D-6E8A-4147-A177-3AD203B41FA5}">
                      <a16:colId xmlns:a16="http://schemas.microsoft.com/office/drawing/2014/main" val="20000"/>
                    </a:ext>
                  </a:extLst>
                </a:gridCol>
              </a:tblGrid>
              <a:tr h="2137406">
                <a:tc>
                  <a:txBody>
                    <a:bodyPr/>
                    <a:lstStyle/>
                    <a:p>
                      <a:pPr marL="0" marR="0">
                        <a:lnSpc>
                          <a:spcPct val="107000"/>
                        </a:lnSpc>
                        <a:spcBef>
                          <a:spcPts val="0"/>
                        </a:spcBef>
                        <a:spcAft>
                          <a:spcPts val="0"/>
                        </a:spcAft>
                      </a:pPr>
                      <a:r>
                        <a:rPr lang="en-US" sz="2400" dirty="0">
                          <a:effectLst/>
                        </a:rPr>
                        <a:t>   Phrase          Infinitive</a:t>
                      </a:r>
                    </a:p>
                    <a:p>
                      <a:pPr marL="0" marR="0">
                        <a:lnSpc>
                          <a:spcPct val="107000"/>
                        </a:lnSpc>
                        <a:spcBef>
                          <a:spcPts val="0"/>
                        </a:spcBef>
                        <a:spcAft>
                          <a:spcPts val="0"/>
                        </a:spcAft>
                      </a:pPr>
                      <a:r>
                        <a:rPr lang="en-US" sz="1000" dirty="0">
                          <a:effectLst/>
                        </a:rPr>
                        <a:t> </a:t>
                      </a:r>
                      <a:endParaRPr lang="en-US" sz="2400" dirty="0">
                        <a:effectLst/>
                      </a:endParaRPr>
                    </a:p>
                    <a:p>
                      <a:pPr marL="0" marR="0">
                        <a:lnSpc>
                          <a:spcPct val="107000"/>
                        </a:lnSpc>
                        <a:spcBef>
                          <a:spcPts val="0"/>
                        </a:spcBef>
                        <a:spcAft>
                          <a:spcPts val="0"/>
                        </a:spcAft>
                      </a:pPr>
                      <a:r>
                        <a:rPr lang="en-US" sz="2400" dirty="0">
                          <a:effectLst/>
                        </a:rPr>
                        <a:t>The goal of …. is to + v             The goal of education is to help people in life.</a:t>
                      </a:r>
                    </a:p>
                    <a:p>
                      <a:pPr marL="0" marR="0">
                        <a:lnSpc>
                          <a:spcPct val="107000"/>
                        </a:lnSpc>
                        <a:spcBef>
                          <a:spcPts val="0"/>
                        </a:spcBef>
                        <a:spcAft>
                          <a:spcPts val="0"/>
                        </a:spcAft>
                      </a:pPr>
                      <a:r>
                        <a:rPr lang="en-US" sz="2400" dirty="0">
                          <a:effectLst/>
                        </a:rPr>
                        <a:t>The point of … is to + v             The point of education is to help people in life.</a:t>
                      </a:r>
                    </a:p>
                    <a:p>
                      <a:pPr marL="0" marR="0">
                        <a:lnSpc>
                          <a:spcPct val="107000"/>
                        </a:lnSpc>
                        <a:spcBef>
                          <a:spcPts val="0"/>
                        </a:spcBef>
                        <a:spcAft>
                          <a:spcPts val="0"/>
                        </a:spcAft>
                      </a:pPr>
                      <a:r>
                        <a:rPr lang="en-US" sz="2400" dirty="0">
                          <a:effectLst/>
                        </a:rPr>
                        <a:t>The aim of … is to + v               The aim of education is to help people in life.</a:t>
                      </a:r>
                    </a:p>
                    <a:p>
                      <a:pPr marL="0" marR="0">
                        <a:lnSpc>
                          <a:spcPct val="107000"/>
                        </a:lnSpc>
                        <a:spcBef>
                          <a:spcPts val="0"/>
                        </a:spcBef>
                        <a:spcAft>
                          <a:spcPts val="0"/>
                        </a:spcAft>
                      </a:pPr>
                      <a:r>
                        <a:rPr lang="en-US" sz="2400" dirty="0">
                          <a:effectLst/>
                        </a:rPr>
                        <a:t> </a:t>
                      </a:r>
                      <a:endParaRPr lang="en-US" sz="2400" dirty="0">
                        <a:effectLst/>
                        <a:latin typeface="Helvetica"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3" name="Rectangle 1">
            <a:extLst>
              <a:ext uri="{FF2B5EF4-FFF2-40B4-BE49-F238E27FC236}">
                <a16:creationId xmlns:a16="http://schemas.microsoft.com/office/drawing/2014/main" id="{912DCBCE-B6E1-42B2-B4E9-067DAE446F5D}"/>
              </a:ext>
            </a:extLst>
          </p:cNvPr>
          <p:cNvSpPr>
            <a:spLocks noChangeArrowheads="1"/>
          </p:cNvSpPr>
          <p:nvPr/>
        </p:nvSpPr>
        <p:spPr bwMode="auto">
          <a:xfrm>
            <a:off x="467544" y="332656"/>
            <a:ext cx="82737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 can combine these ideas like the examples below: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54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06FEA22-0C6C-46FE-8F20-79EEB3F04679}"/>
              </a:ext>
            </a:extLst>
          </p:cNvPr>
          <p:cNvSpPr txBox="1">
            <a:spLocks/>
          </p:cNvSpPr>
          <p:nvPr/>
        </p:nvSpPr>
        <p:spPr>
          <a:xfrm>
            <a:off x="395536" y="404664"/>
            <a:ext cx="8352928" cy="5481504"/>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t>Try a few examples and see if you can combine them.</a:t>
            </a:r>
          </a:p>
          <a:p>
            <a:pPr marL="0" indent="0">
              <a:buFont typeface="Arial" panose="020B0604020202020204" pitchFamily="34" charset="0"/>
              <a:buNone/>
            </a:pPr>
            <a:endParaRPr lang="en-US"/>
          </a:p>
          <a:p>
            <a:pPr marL="0" indent="0">
              <a:buFont typeface="Arial" panose="020B0604020202020204" pitchFamily="34" charset="0"/>
              <a:buNone/>
            </a:pPr>
            <a:r>
              <a:rPr lang="en-US"/>
              <a:t>1.	Debate shares ideas between people. This is the point.</a:t>
            </a:r>
          </a:p>
          <a:p>
            <a:pPr marL="0" indent="0">
              <a:buFont typeface="Arial" panose="020B0604020202020204" pitchFamily="34" charset="0"/>
              <a:buNone/>
            </a:pPr>
            <a:endParaRPr lang="en-US"/>
          </a:p>
          <a:p>
            <a:pPr marL="0" indent="0">
              <a:buFont typeface="Arial" panose="020B0604020202020204" pitchFamily="34" charset="0"/>
              <a:buNone/>
            </a:pPr>
            <a:r>
              <a:rPr lang="en-US"/>
              <a:t>2.	Our organization supplies meals for the poor. This is the aim.</a:t>
            </a:r>
          </a:p>
          <a:p>
            <a:pPr marL="0" indent="0">
              <a:buFont typeface="Arial" panose="020B0604020202020204" pitchFamily="34" charset="0"/>
              <a:buNone/>
            </a:pPr>
            <a:endParaRPr lang="en-US"/>
          </a:p>
          <a:p>
            <a:pPr marL="0" indent="0">
              <a:buFont typeface="Arial" panose="020B0604020202020204" pitchFamily="34" charset="0"/>
              <a:buNone/>
            </a:pPr>
            <a:r>
              <a:rPr lang="en-US"/>
              <a:t>3.	Most parents try to raise good children. This is the goal.</a:t>
            </a:r>
          </a:p>
          <a:p>
            <a:pPr marL="0" indent="0">
              <a:buFont typeface="Arial" panose="020B0604020202020204" pitchFamily="34" charset="0"/>
              <a:buNone/>
            </a:pPr>
            <a:endParaRPr lang="en-US"/>
          </a:p>
          <a:p>
            <a:pPr marL="0" indent="0">
              <a:buFont typeface="Arial" panose="020B0604020202020204" pitchFamily="34" charset="0"/>
              <a:buNone/>
            </a:pPr>
            <a:r>
              <a:rPr lang="en-US"/>
              <a:t>4.	NATO deterred Russia. That was the point.</a:t>
            </a:r>
          </a:p>
          <a:p>
            <a:pPr marL="0" indent="0">
              <a:buFont typeface="Arial" panose="020B0604020202020204" pitchFamily="34" charset="0"/>
              <a:buNone/>
            </a:pPr>
            <a:endParaRPr lang="en-US"/>
          </a:p>
          <a:p>
            <a:pPr marL="0" indent="0">
              <a:buFont typeface="Arial" panose="020B0604020202020204" pitchFamily="34" charset="0"/>
              <a:buNone/>
            </a:pPr>
            <a:r>
              <a:rPr lang="en-US"/>
              <a:t>5.	Education helps us find a good job. This is the goal.</a:t>
            </a:r>
          </a:p>
          <a:p>
            <a:pPr marL="0" indent="0">
              <a:buFont typeface="Arial" panose="020B0604020202020204" pitchFamily="34" charset="0"/>
              <a:buNone/>
            </a:pPr>
            <a:endParaRPr lang="en-US"/>
          </a:p>
          <a:p>
            <a:pPr marL="0" indent="0">
              <a:buFont typeface="Arial" panose="020B0604020202020204" pitchFamily="34" charset="0"/>
              <a:buNone/>
            </a:pPr>
            <a:r>
              <a:rPr lang="en-US"/>
              <a:t>If you would like to add some nice adverbs to your sentence, you can easily do that. There are two places to add adverbs: 1) at the beginning of the sentence. Or, 2) between am / are / is / was / were and "to." Try adding "usually" to sentences 1-5 above.</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700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1CC10-8C29-4DE4-9B89-1A2D3CD2E083}"/>
              </a:ext>
            </a:extLst>
          </p:cNvPr>
          <p:cNvSpPr txBox="1">
            <a:spLocks/>
          </p:cNvSpPr>
          <p:nvPr/>
        </p:nvSpPr>
        <p:spPr>
          <a:xfrm>
            <a:off x="395536" y="332657"/>
            <a:ext cx="8424936"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Way Two</a:t>
            </a:r>
          </a:p>
        </p:txBody>
      </p:sp>
      <p:sp>
        <p:nvSpPr>
          <p:cNvPr id="3" name="Content Placeholder 2">
            <a:extLst>
              <a:ext uri="{FF2B5EF4-FFF2-40B4-BE49-F238E27FC236}">
                <a16:creationId xmlns:a16="http://schemas.microsoft.com/office/drawing/2014/main" id="{7E360FAE-A466-4F7F-AB2A-88078F272B78}"/>
              </a:ext>
            </a:extLst>
          </p:cNvPr>
          <p:cNvSpPr txBox="1">
            <a:spLocks/>
          </p:cNvSpPr>
          <p:nvPr/>
        </p:nvSpPr>
        <p:spPr>
          <a:xfrm>
            <a:off x="302541" y="1268761"/>
            <a:ext cx="8424936" cy="4351338"/>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t>When you want to talk about an idea that you like or dislike, we can use the following form:</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Education should be free for everyone. I support this idea.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I support the idea that education should be free for everyone.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This is a simpler combination. Add the like / dislike phrase + that to the beginning of the sentence. Often if there is a “this idea,” we change it to “the idea.”</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6756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15ACC8BB-AB98-4BF2-9457-4F068351741A}"/>
              </a:ext>
            </a:extLst>
          </p:cNvPr>
          <p:cNvGraphicFramePr>
            <a:graphicFrameLocks/>
          </p:cNvGraphicFramePr>
          <p:nvPr>
            <p:extLst>
              <p:ext uri="{D42A27DB-BD31-4B8C-83A1-F6EECF244321}">
                <p14:modId xmlns:p14="http://schemas.microsoft.com/office/powerpoint/2010/main" val="1493583435"/>
              </p:ext>
            </p:extLst>
          </p:nvPr>
        </p:nvGraphicFramePr>
        <p:xfrm>
          <a:off x="329678" y="2178589"/>
          <a:ext cx="8490794" cy="2575560"/>
        </p:xfrm>
        <a:graphic>
          <a:graphicData uri="http://schemas.openxmlformats.org/drawingml/2006/table">
            <a:tbl>
              <a:tblPr>
                <a:tableStyleId>{5C22544A-7EE6-4342-B048-85BDC9FD1C3A}</a:tableStyleId>
              </a:tblPr>
              <a:tblGrid>
                <a:gridCol w="8490794">
                  <a:extLst>
                    <a:ext uri="{9D8B030D-6E8A-4147-A177-3AD203B41FA5}">
                      <a16:colId xmlns:a16="http://schemas.microsoft.com/office/drawing/2014/main" val="20000"/>
                    </a:ext>
                  </a:extLst>
                </a:gridCol>
              </a:tblGrid>
              <a:tr h="1931831">
                <a:tc>
                  <a:txBody>
                    <a:bodyPr/>
                    <a:lstStyle/>
                    <a:p>
                      <a:pPr marL="9525" marR="0">
                        <a:lnSpc>
                          <a:spcPct val="107000"/>
                        </a:lnSpc>
                        <a:spcBef>
                          <a:spcPts val="0"/>
                        </a:spcBef>
                        <a:spcAft>
                          <a:spcPts val="0"/>
                        </a:spcAft>
                      </a:pPr>
                      <a:r>
                        <a:rPr lang="en-US" sz="2400" dirty="0">
                          <a:effectLst/>
                        </a:rPr>
                        <a:t>     Phrase + that</a:t>
                      </a:r>
                    </a:p>
                    <a:p>
                      <a:pPr marL="9525" marR="0">
                        <a:lnSpc>
                          <a:spcPct val="107000"/>
                        </a:lnSpc>
                        <a:spcBef>
                          <a:spcPts val="0"/>
                        </a:spcBef>
                        <a:spcAft>
                          <a:spcPts val="0"/>
                        </a:spcAft>
                      </a:pPr>
                      <a:r>
                        <a:rPr lang="en-US" sz="900" dirty="0">
                          <a:effectLst/>
                        </a:rPr>
                        <a:t> </a:t>
                      </a:r>
                      <a:endParaRPr lang="en-US" sz="2000" dirty="0">
                        <a:effectLst/>
                      </a:endParaRPr>
                    </a:p>
                    <a:p>
                      <a:pPr marL="9525" marR="0">
                        <a:lnSpc>
                          <a:spcPct val="107000"/>
                        </a:lnSpc>
                        <a:spcBef>
                          <a:spcPts val="0"/>
                        </a:spcBef>
                        <a:spcAft>
                          <a:spcPts val="0"/>
                        </a:spcAft>
                      </a:pPr>
                      <a:r>
                        <a:rPr lang="en-US" sz="2100" dirty="0">
                          <a:effectLst/>
                        </a:rPr>
                        <a:t>I support the idea + that                      I support the idea that education should be free.</a:t>
                      </a:r>
                    </a:p>
                    <a:p>
                      <a:pPr marL="9525" marR="0">
                        <a:lnSpc>
                          <a:spcPct val="107000"/>
                        </a:lnSpc>
                        <a:spcBef>
                          <a:spcPts val="0"/>
                        </a:spcBef>
                        <a:spcAft>
                          <a:spcPts val="0"/>
                        </a:spcAft>
                      </a:pPr>
                      <a:r>
                        <a:rPr lang="en-US" sz="2100" dirty="0">
                          <a:effectLst/>
                        </a:rPr>
                        <a:t>I like the idea + that                              I like the idea that education should be free.</a:t>
                      </a:r>
                    </a:p>
                    <a:p>
                      <a:pPr marL="9525" marR="0">
                        <a:lnSpc>
                          <a:spcPct val="107000"/>
                        </a:lnSpc>
                        <a:spcBef>
                          <a:spcPts val="0"/>
                        </a:spcBef>
                        <a:spcAft>
                          <a:spcPts val="0"/>
                        </a:spcAft>
                      </a:pPr>
                      <a:r>
                        <a:rPr lang="en-US" sz="2100" dirty="0">
                          <a:effectLst/>
                        </a:rPr>
                        <a:t>I don’t understand the idea + that     I don’t understand the idea that education should be free.</a:t>
                      </a:r>
                      <a:endParaRPr lang="en-US" sz="2100" dirty="0">
                        <a:effectLst/>
                        <a:latin typeface="Helvetica"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6FCAE6B0-2D29-40EC-89FA-D5953694F302}"/>
              </a:ext>
            </a:extLst>
          </p:cNvPr>
          <p:cNvSpPr>
            <a:spLocks noChangeArrowheads="1"/>
          </p:cNvSpPr>
          <p:nvPr/>
        </p:nvSpPr>
        <p:spPr bwMode="auto">
          <a:xfrm>
            <a:off x="323528" y="260648"/>
            <a:ext cx="8496944"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Again, this is a simpler combination. Add the </a:t>
            </a:r>
            <a:r>
              <a:rPr kumimoji="0" lang="en-US" altLang="en-US" sz="2400" b="0" i="1"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like / dislike phrase (I like, I support, I don’t like, I hate, </a:t>
            </a:r>
            <a:r>
              <a:rPr kumimoji="0" lang="en-US" altLang="en-US" sz="2400" b="0" i="1" u="none" strike="noStrike" cap="none" normalizeH="0" baseline="0" dirty="0" err="1">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etc</a:t>
            </a:r>
            <a:r>
              <a:rPr kumimoji="0" lang="en-US" altLang="en-US" sz="2400" b="0" i="1"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 + that</a:t>
            </a:r>
            <a:r>
              <a:rPr kumimoji="0" lang="en-US" altLang="en-US" sz="24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 to the beginning of the sentence. Often if there is a “this idea,” we change it to “the idea.”</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846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9FDC-3EE1-4116-BF44-091A27B29E23}"/>
              </a:ext>
            </a:extLst>
          </p:cNvPr>
          <p:cNvSpPr txBox="1">
            <a:spLocks/>
          </p:cNvSpPr>
          <p:nvPr/>
        </p:nvSpPr>
        <p:spPr>
          <a:xfrm>
            <a:off x="395536" y="260649"/>
            <a:ext cx="8496944" cy="86409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Try a few examples.</a:t>
            </a:r>
          </a:p>
        </p:txBody>
      </p:sp>
      <p:sp>
        <p:nvSpPr>
          <p:cNvPr id="3" name="Content Placeholder 2">
            <a:extLst>
              <a:ext uri="{FF2B5EF4-FFF2-40B4-BE49-F238E27FC236}">
                <a16:creationId xmlns:a16="http://schemas.microsoft.com/office/drawing/2014/main" id="{4574A5C8-E09A-43D5-BB22-48C9DF2E8DAE}"/>
              </a:ext>
            </a:extLst>
          </p:cNvPr>
          <p:cNvSpPr txBox="1">
            <a:spLocks/>
          </p:cNvSpPr>
          <p:nvPr/>
        </p:nvSpPr>
        <p:spPr>
          <a:xfrm>
            <a:off x="323528" y="1412776"/>
            <a:ext cx="8496944" cy="4351338"/>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t>1. Social Media is owned by only a few companies. I don't like this idea.</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2. Housewives should receive a salary from the government. I support  </a:t>
            </a:r>
          </a:p>
          <a:p>
            <a:pPr marL="0" indent="0">
              <a:buFont typeface="Arial" panose="020B0604020202020204" pitchFamily="34" charset="0"/>
              <a:buNone/>
            </a:pPr>
            <a:r>
              <a:rPr lang="en-US" dirty="0"/>
              <a:t>    this idea.</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3. People are afraid of cryptocurrency. I don't understand this idea.</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63619804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887</Words>
  <Application>Microsoft Office PowerPoint</Application>
  <PresentationFormat>Ekran Gösterisi (4:3)</PresentationFormat>
  <Paragraphs>72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Helvetica</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&amp; PASSIVE VOICE</dc:title>
  <dc:creator>user</dc:creator>
  <cp:lastModifiedBy>ilyas baykan</cp:lastModifiedBy>
  <cp:revision>77</cp:revision>
  <dcterms:created xsi:type="dcterms:W3CDTF">2020-03-27T15:16:16Z</dcterms:created>
  <dcterms:modified xsi:type="dcterms:W3CDTF">2020-04-02T12:22:36Z</dcterms:modified>
</cp:coreProperties>
</file>