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94" r:id="rId4"/>
    <p:sldId id="295" r:id="rId5"/>
    <p:sldId id="296" r:id="rId6"/>
    <p:sldId id="297" r:id="rId7"/>
    <p:sldId id="298" r:id="rId8"/>
    <p:sldId id="299" r:id="rId9"/>
    <p:sldId id="300" r:id="rId10"/>
    <p:sldId id="312" r:id="rId11"/>
    <p:sldId id="313" r:id="rId12"/>
    <p:sldId id="314" r:id="rId13"/>
    <p:sldId id="30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v Aydogan Baykan" initials="AAB" lastIdx="2" clrIdx="0">
    <p:extLst>
      <p:ext uri="{19B8F6BF-5375-455C-9EA6-DF929625EA0E}">
        <p15:presenceInfo xmlns:p15="http://schemas.microsoft.com/office/powerpoint/2012/main" userId="f0b608367cb887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94660"/>
  </p:normalViewPr>
  <p:slideViewPr>
    <p:cSldViewPr>
      <p:cViewPr varScale="1">
        <p:scale>
          <a:sx n="114" d="100"/>
          <a:sy n="114" d="100"/>
        </p:scale>
        <p:origin x="194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414403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03319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64126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95023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79154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39085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ECA4DC8-00D0-4790-9131-FA2936810480}"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82988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ECA4DC8-00D0-4790-9131-FA2936810480}"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5255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CA4DC8-00D0-4790-9131-FA2936810480}"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44578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08450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10645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A4DC8-00D0-4790-9131-FA2936810480}" type="datetimeFigureOut">
              <a:rPr lang="tr-TR" smtClean="0"/>
              <a:t>2.4.2020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F5B8-342C-4BBE-A18E-E7832EC5504C}" type="slidenum">
              <a:rPr lang="tr-TR" smtClean="0"/>
              <a:t>‹#›</a:t>
            </a:fld>
            <a:endParaRPr lang="tr-TR"/>
          </a:p>
        </p:txBody>
      </p:sp>
    </p:spTree>
    <p:extLst>
      <p:ext uri="{BB962C8B-B14F-4D97-AF65-F5344CB8AC3E}">
        <p14:creationId xmlns:p14="http://schemas.microsoft.com/office/powerpoint/2010/main" val="91855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423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8189AF00-FE43-458E-8C4B-E3F99D838767}"/>
              </a:ext>
            </a:extLst>
          </p:cNvPr>
          <p:cNvGraphicFramePr>
            <a:graphicFrameLocks/>
          </p:cNvGraphicFramePr>
          <p:nvPr>
            <p:extLst>
              <p:ext uri="{D42A27DB-BD31-4B8C-83A1-F6EECF244321}">
                <p14:modId xmlns:p14="http://schemas.microsoft.com/office/powerpoint/2010/main" val="2768788827"/>
              </p:ext>
            </p:extLst>
          </p:nvPr>
        </p:nvGraphicFramePr>
        <p:xfrm>
          <a:off x="382907" y="1700808"/>
          <a:ext cx="8460941" cy="2975020"/>
        </p:xfrm>
        <a:graphic>
          <a:graphicData uri="http://schemas.openxmlformats.org/drawingml/2006/table">
            <a:tbl>
              <a:tblPr>
                <a:tableStyleId>{5C22544A-7EE6-4342-B048-85BDC9FD1C3A}</a:tableStyleId>
              </a:tblPr>
              <a:tblGrid>
                <a:gridCol w="3973069">
                  <a:extLst>
                    <a:ext uri="{9D8B030D-6E8A-4147-A177-3AD203B41FA5}">
                      <a16:colId xmlns:a16="http://schemas.microsoft.com/office/drawing/2014/main" val="20000"/>
                    </a:ext>
                  </a:extLst>
                </a:gridCol>
                <a:gridCol w="4487872">
                  <a:extLst>
                    <a:ext uri="{9D8B030D-6E8A-4147-A177-3AD203B41FA5}">
                      <a16:colId xmlns:a16="http://schemas.microsoft.com/office/drawing/2014/main" val="20001"/>
                    </a:ext>
                  </a:extLst>
                </a:gridCol>
              </a:tblGrid>
              <a:tr h="405141">
                <a:tc>
                  <a:txBody>
                    <a:bodyPr/>
                    <a:lstStyle/>
                    <a:p>
                      <a:pPr marL="0" marR="0" algn="ctr">
                        <a:lnSpc>
                          <a:spcPct val="115000"/>
                        </a:lnSpc>
                        <a:spcBef>
                          <a:spcPts val="0"/>
                        </a:spcBef>
                        <a:spcAft>
                          <a:spcPts val="0"/>
                        </a:spcAft>
                      </a:pPr>
                      <a:r>
                        <a:rPr lang="en-US" sz="2400" dirty="0">
                          <a:effectLst/>
                        </a:rPr>
                        <a:t>Question</a:t>
                      </a:r>
                      <a:endParaRPr lang="en-US" sz="2400" dirty="0">
                        <a:effectLst/>
                        <a:latin typeface="Helvetica"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Noun Clause</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2569879">
                <a:tc>
                  <a:txBody>
                    <a:bodyPr/>
                    <a:lstStyle/>
                    <a:p>
                      <a:pPr marL="0" marR="0">
                        <a:lnSpc>
                          <a:spcPct val="115000"/>
                        </a:lnSpc>
                        <a:spcBef>
                          <a:spcPts val="0"/>
                        </a:spcBef>
                        <a:spcAft>
                          <a:spcPts val="0"/>
                        </a:spcAft>
                      </a:pPr>
                      <a:r>
                        <a:rPr lang="en-US" sz="2400" dirty="0">
                          <a:effectLst/>
                        </a:rPr>
                        <a:t>Where has she gone?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What will they bring?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How long has she worked here?</a:t>
                      </a:r>
                    </a:p>
                  </a:txBody>
                  <a:tcPr marL="68580" marR="68580" marT="0" marB="0"/>
                </a:tc>
                <a:tc>
                  <a:txBody>
                    <a:bodyPr/>
                    <a:lstStyle/>
                    <a:p>
                      <a:pPr marL="0" marR="0">
                        <a:lnSpc>
                          <a:spcPct val="115000"/>
                        </a:lnSpc>
                        <a:spcBef>
                          <a:spcPts val="0"/>
                        </a:spcBef>
                        <a:spcAft>
                          <a:spcPts val="1000"/>
                        </a:spcAft>
                      </a:pPr>
                      <a:r>
                        <a:rPr lang="en-US" sz="2400" dirty="0">
                          <a:effectLst/>
                        </a:rPr>
                        <a:t>Where she has gone…</a:t>
                      </a:r>
                    </a:p>
                    <a:p>
                      <a:pPr marL="0" marR="0">
                        <a:lnSpc>
                          <a:spcPct val="115000"/>
                        </a:lnSpc>
                        <a:spcBef>
                          <a:spcPts val="0"/>
                        </a:spcBef>
                        <a:spcAft>
                          <a:spcPts val="0"/>
                        </a:spcAft>
                      </a:pPr>
                      <a:endParaRPr lang="en-US" sz="1600" dirty="0">
                        <a:effectLst/>
                      </a:endParaRPr>
                    </a:p>
                    <a:p>
                      <a:pPr marL="0" marR="0">
                        <a:lnSpc>
                          <a:spcPct val="115000"/>
                        </a:lnSpc>
                        <a:spcBef>
                          <a:spcPts val="0"/>
                        </a:spcBef>
                        <a:spcAft>
                          <a:spcPts val="0"/>
                        </a:spcAft>
                      </a:pPr>
                      <a:r>
                        <a:rPr lang="en-US" sz="2400" dirty="0">
                          <a:effectLst/>
                        </a:rPr>
                        <a:t>What they will bring…</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How long she has worked here…</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a:extLst>
              <a:ext uri="{FF2B5EF4-FFF2-40B4-BE49-F238E27FC236}">
                <a16:creationId xmlns:a16="http://schemas.microsoft.com/office/drawing/2014/main" id="{BB65A10B-BE16-4A3B-88BF-B0E2348CA2D7}"/>
              </a:ext>
            </a:extLst>
          </p:cNvPr>
          <p:cNvSpPr>
            <a:spLocks noChangeArrowheads="1"/>
          </p:cNvSpPr>
          <p:nvPr/>
        </p:nvSpPr>
        <p:spPr bwMode="auto">
          <a:xfrm>
            <a:off x="287524" y="260648"/>
            <a:ext cx="856895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ea typeface="Calibri" panose="020F0502020204030204" pitchFamily="34" charset="0"/>
              </a:rPr>
              <a:t>Sometimes questions use perfect forms or modal verb forms. We change the position of the first verb in the sentence – here it’s the</a:t>
            </a:r>
            <a:r>
              <a:rPr kumimoji="0" lang="en-US" altLang="en-US" sz="2000" b="0" i="0" u="none" strike="noStrike" cap="none" normalizeH="0" dirty="0">
                <a:ln>
                  <a:noFill/>
                </a:ln>
                <a:solidFill>
                  <a:schemeClr val="tx1"/>
                </a:solidFill>
                <a:effectLst/>
                <a:ea typeface="Calibri" panose="020F0502020204030204" pitchFamily="34" charset="0"/>
              </a:rPr>
              <a:t> modal verb – and the noun. </a:t>
            </a:r>
            <a:r>
              <a:rPr kumimoji="0" lang="en-US" altLang="en-US" sz="2000" b="0" i="0" u="none" strike="noStrike" cap="none" normalizeH="0" baseline="0" dirty="0">
                <a:ln>
                  <a:noFill/>
                </a:ln>
                <a:solidFill>
                  <a:schemeClr val="tx1"/>
                </a:solidFill>
                <a:effectLst/>
                <a:ea typeface="Calibri" panose="020F0502020204030204" pitchFamily="34" charset="0"/>
              </a:rPr>
              <a:t>See the table below:</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021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FA89A74-F5DF-4C68-8E97-01E0CFD25025}"/>
              </a:ext>
            </a:extLst>
          </p:cNvPr>
          <p:cNvSpPr txBox="1">
            <a:spLocks/>
          </p:cNvSpPr>
          <p:nvPr/>
        </p:nvSpPr>
        <p:spPr>
          <a:xfrm>
            <a:off x="323528" y="476672"/>
            <a:ext cx="8424936" cy="43513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a:latin typeface="Helvetica" panose="020B0604020202020204" pitchFamily="34" charset="0"/>
                <a:ea typeface="Calibri" panose="020F0502020204030204" pitchFamily="34" charset="0"/>
              </a:rPr>
              <a:t>Way 2 - Yes / No questions</a:t>
            </a:r>
          </a:p>
          <a:p>
            <a:pPr marL="0" indent="0">
              <a:buFont typeface="Arial" panose="020B0604020202020204" pitchFamily="34" charset="0"/>
              <a:buNone/>
            </a:pPr>
            <a:endParaRPr lang="en-US" dirty="0"/>
          </a:p>
        </p:txBody>
      </p:sp>
      <p:sp>
        <p:nvSpPr>
          <p:cNvPr id="3" name="Rectangle 3">
            <a:extLst>
              <a:ext uri="{FF2B5EF4-FFF2-40B4-BE49-F238E27FC236}">
                <a16:creationId xmlns:a16="http://schemas.microsoft.com/office/drawing/2014/main" id="{E2BCCE0F-658A-4845-BD37-214611D0E4D4}"/>
              </a:ext>
            </a:extLst>
          </p:cNvPr>
          <p:cNvSpPr/>
          <p:nvPr/>
        </p:nvSpPr>
        <p:spPr>
          <a:xfrm>
            <a:off x="323528" y="1618382"/>
            <a:ext cx="8424936" cy="3170099"/>
          </a:xfrm>
          <a:prstGeom prst="rect">
            <a:avLst/>
          </a:prstGeom>
        </p:spPr>
        <p:txBody>
          <a:bodyPr wrap="square">
            <a:spAutoFit/>
          </a:bodyPr>
          <a:lstStyle/>
          <a:p>
            <a:r>
              <a:rPr lang="en-US" sz="2000" dirty="0">
                <a:effectLst/>
                <a:ea typeface="Calibri" panose="020F0502020204030204" pitchFamily="34" charset="0"/>
              </a:rPr>
              <a:t>Sometimes questions have only a yes or no answer. These questions begin with an auxiliary verb such as </a:t>
            </a:r>
            <a:r>
              <a:rPr lang="en-US" sz="2000" i="1" dirty="0">
                <a:effectLst/>
                <a:ea typeface="Calibri" panose="020F0502020204030204" pitchFamily="34" charset="0"/>
              </a:rPr>
              <a:t>do / does / did / am / are / is / was / were / has / have / will</a:t>
            </a:r>
            <a:r>
              <a:rPr lang="en-US" sz="2000" dirty="0">
                <a:effectLst/>
                <a:ea typeface="Calibri" panose="020F0502020204030204" pitchFamily="34" charset="0"/>
              </a:rPr>
              <a:t> etc. </a:t>
            </a:r>
          </a:p>
          <a:p>
            <a:endParaRPr lang="en-US" sz="2000" dirty="0"/>
          </a:p>
          <a:p>
            <a:endParaRPr lang="en-US" sz="2000" dirty="0"/>
          </a:p>
          <a:p>
            <a:r>
              <a:rPr lang="en-US" sz="2000" dirty="0"/>
              <a:t>These fall into two different categories. The first category is for </a:t>
            </a:r>
            <a:r>
              <a:rPr lang="en-US" sz="2000" i="1" dirty="0"/>
              <a:t>do / does / did</a:t>
            </a:r>
            <a:r>
              <a:rPr lang="en-US" sz="2000" dirty="0"/>
              <a:t>. For these words, you do not need to use the auxiliary verb. But you might need to add "s" to the verb for 3rd person or you might need to make the verb past tense. </a:t>
            </a:r>
          </a:p>
          <a:p>
            <a:endParaRPr lang="en-US" sz="2000" dirty="0"/>
          </a:p>
        </p:txBody>
      </p:sp>
    </p:spTree>
    <p:extLst>
      <p:ext uri="{BB962C8B-B14F-4D97-AF65-F5344CB8AC3E}">
        <p14:creationId xmlns:p14="http://schemas.microsoft.com/office/powerpoint/2010/main" val="24939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0CD84D11-6B6B-4D1B-A84E-D940796ECFEC}"/>
              </a:ext>
            </a:extLst>
          </p:cNvPr>
          <p:cNvGraphicFramePr>
            <a:graphicFrameLocks/>
          </p:cNvGraphicFramePr>
          <p:nvPr>
            <p:extLst>
              <p:ext uri="{D42A27DB-BD31-4B8C-83A1-F6EECF244321}">
                <p14:modId xmlns:p14="http://schemas.microsoft.com/office/powerpoint/2010/main" val="2553670505"/>
              </p:ext>
            </p:extLst>
          </p:nvPr>
        </p:nvGraphicFramePr>
        <p:xfrm>
          <a:off x="323528" y="1956522"/>
          <a:ext cx="8496944" cy="2890266"/>
        </p:xfrm>
        <a:graphic>
          <a:graphicData uri="http://schemas.openxmlformats.org/drawingml/2006/table">
            <a:tbl>
              <a:tblPr>
                <a:tableStyleId>{5C22544A-7EE6-4342-B048-85BDC9FD1C3A}</a:tableStyleId>
              </a:tblPr>
              <a:tblGrid>
                <a:gridCol w="4032448">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178435">
                <a:tc>
                  <a:txBody>
                    <a:bodyPr/>
                    <a:lstStyle/>
                    <a:p>
                      <a:pPr marL="0" marR="0" algn="ctr">
                        <a:lnSpc>
                          <a:spcPct val="115000"/>
                        </a:lnSpc>
                        <a:spcBef>
                          <a:spcPts val="0"/>
                        </a:spcBef>
                        <a:spcAft>
                          <a:spcPts val="0"/>
                        </a:spcAft>
                      </a:pPr>
                      <a:r>
                        <a:rPr lang="en-US" sz="2400">
                          <a:effectLst/>
                        </a:rPr>
                        <a:t>Question</a:t>
                      </a:r>
                      <a:endParaRPr lang="en-US" sz="2400">
                        <a:effectLst/>
                        <a:latin typeface="Helvetica"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2400">
                          <a:effectLst/>
                        </a:rPr>
                        <a:t>Noun Clause</a:t>
                      </a:r>
                      <a:endParaRPr lang="en-US" sz="240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1022350">
                <a:tc>
                  <a:txBody>
                    <a:bodyPr/>
                    <a:lstStyle/>
                    <a:p>
                      <a:pPr marL="0" marR="0">
                        <a:lnSpc>
                          <a:spcPct val="115000"/>
                        </a:lnSpc>
                        <a:spcBef>
                          <a:spcPts val="0"/>
                        </a:spcBef>
                        <a:spcAft>
                          <a:spcPts val="0"/>
                        </a:spcAft>
                      </a:pPr>
                      <a:r>
                        <a:rPr lang="en-US" sz="2400">
                          <a:effectLst/>
                        </a:rPr>
                        <a:t>Does she have a car?</a:t>
                      </a:r>
                    </a:p>
                    <a:p>
                      <a:pPr marL="0" marR="0">
                        <a:lnSpc>
                          <a:spcPct val="115000"/>
                        </a:lnSpc>
                        <a:spcBef>
                          <a:spcPts val="0"/>
                        </a:spcBef>
                        <a:spcAft>
                          <a:spcPts val="0"/>
                        </a:spcAft>
                      </a:pPr>
                      <a:r>
                        <a:rPr lang="en-US" sz="2400">
                          <a:effectLst/>
                        </a:rPr>
                        <a:t> </a:t>
                      </a:r>
                    </a:p>
                    <a:p>
                      <a:pPr marL="0" marR="0">
                        <a:lnSpc>
                          <a:spcPct val="115000"/>
                        </a:lnSpc>
                        <a:spcBef>
                          <a:spcPts val="0"/>
                        </a:spcBef>
                        <a:spcAft>
                          <a:spcPts val="0"/>
                        </a:spcAft>
                      </a:pPr>
                      <a:r>
                        <a:rPr lang="en-US" sz="2400">
                          <a:effectLst/>
                        </a:rPr>
                        <a:t>Do we have a test this week?</a:t>
                      </a:r>
                    </a:p>
                    <a:p>
                      <a:pPr marL="0" marR="0">
                        <a:lnSpc>
                          <a:spcPct val="115000"/>
                        </a:lnSpc>
                        <a:spcBef>
                          <a:spcPts val="0"/>
                        </a:spcBef>
                        <a:spcAft>
                          <a:spcPts val="0"/>
                        </a:spcAft>
                      </a:pPr>
                      <a:r>
                        <a:rPr lang="en-US" sz="2400">
                          <a:effectLst/>
                        </a:rPr>
                        <a:t> </a:t>
                      </a:r>
                    </a:p>
                    <a:p>
                      <a:pPr marL="0" marR="0">
                        <a:lnSpc>
                          <a:spcPct val="115000"/>
                        </a:lnSpc>
                        <a:spcBef>
                          <a:spcPts val="0"/>
                        </a:spcBef>
                        <a:spcAft>
                          <a:spcPts val="0"/>
                        </a:spcAft>
                      </a:pPr>
                      <a:r>
                        <a:rPr lang="en-US" sz="2400">
                          <a:effectLst/>
                        </a:rPr>
                        <a:t>Did they bring anything?</a:t>
                      </a:r>
                    </a:p>
                    <a:p>
                      <a:pPr marL="0" marR="0">
                        <a:lnSpc>
                          <a:spcPct val="115000"/>
                        </a:lnSpc>
                        <a:spcBef>
                          <a:spcPts val="0"/>
                        </a:spcBef>
                        <a:spcAft>
                          <a:spcPts val="0"/>
                        </a:spcAft>
                      </a:pPr>
                      <a:r>
                        <a:rPr lang="en-US" sz="2400">
                          <a:effectLst/>
                        </a:rPr>
                        <a:t> </a:t>
                      </a:r>
                      <a:endParaRPr lang="en-US" sz="2400">
                        <a:effectLst/>
                        <a:latin typeface="Helvetica"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dirty="0">
                          <a:effectLst/>
                        </a:rPr>
                        <a:t>…if she has a car…</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…if we have a test this week…</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…if they brought anything…</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a:extLst>
              <a:ext uri="{FF2B5EF4-FFF2-40B4-BE49-F238E27FC236}">
                <a16:creationId xmlns:a16="http://schemas.microsoft.com/office/drawing/2014/main" id="{AAF27A6F-E953-4E1E-BECD-EFD16923CE68}"/>
              </a:ext>
            </a:extLst>
          </p:cNvPr>
          <p:cNvSpPr>
            <a:spLocks noChangeArrowheads="1"/>
          </p:cNvSpPr>
          <p:nvPr/>
        </p:nvSpPr>
        <p:spPr bwMode="auto">
          <a:xfrm>
            <a:off x="323528" y="260648"/>
            <a:ext cx="849694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ea typeface="Calibri" panose="020F0502020204030204" pitchFamily="34" charset="0"/>
              </a:rPr>
              <a:t>The other important difference is that we use </a:t>
            </a:r>
            <a:r>
              <a:rPr kumimoji="0" lang="en-US" altLang="en-US" sz="2000" b="0" i="1" u="none" strike="noStrike" cap="none" normalizeH="0" baseline="0" dirty="0">
                <a:ln>
                  <a:noFill/>
                </a:ln>
                <a:solidFill>
                  <a:schemeClr val="tx1"/>
                </a:solidFill>
                <a:effectLst/>
                <a:ea typeface="Calibri" panose="020F0502020204030204" pitchFamily="34" charset="0"/>
              </a:rPr>
              <a:t>if / whether</a:t>
            </a:r>
            <a:r>
              <a:rPr kumimoji="0" lang="en-US" altLang="en-US" sz="2000" b="0" i="0" u="none" strike="noStrike" cap="none" normalizeH="0" baseline="0" dirty="0">
                <a:ln>
                  <a:noFill/>
                </a:ln>
                <a:solidFill>
                  <a:schemeClr val="tx1"/>
                </a:solidFill>
                <a:effectLst/>
                <a:ea typeface="Calibri" panose="020F0502020204030204" pitchFamily="34" charset="0"/>
              </a:rPr>
              <a:t> at the beginning of the clause. These both have basically the same meaning.</a:t>
            </a:r>
            <a:r>
              <a:rPr kumimoji="0" lang="en-US" altLang="en-US" sz="2000" b="0" i="0" u="none" strike="noStrike" cap="none" normalizeH="0" dirty="0">
                <a:ln>
                  <a:noFill/>
                </a:ln>
                <a:solidFill>
                  <a:schemeClr val="tx1"/>
                </a:solidFill>
                <a:effectLst/>
                <a:ea typeface="Calibri" panose="020F0502020204030204" pitchFamily="34" charset="0"/>
              </a:rPr>
              <a:t> For now,</a:t>
            </a:r>
            <a:r>
              <a:rPr kumimoji="0" lang="en-US" altLang="en-US" sz="2000" b="0" i="0" u="none" strike="noStrike" cap="none" normalizeH="0" baseline="0" dirty="0">
                <a:ln>
                  <a:noFill/>
                </a:ln>
                <a:solidFill>
                  <a:schemeClr val="tx1"/>
                </a:solidFill>
                <a:effectLst/>
                <a:ea typeface="Calibri" panose="020F0502020204030204" pitchFamily="34" charset="0"/>
              </a:rPr>
              <a:t> it doesn't matter which one you use.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ea typeface="Calibri" panose="020F0502020204030204" pitchFamily="34" charset="0"/>
              </a:rPr>
              <a:t>See the table below:</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87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D8CD6C5F-DE8E-4695-8BDD-E27D2CCB806F}"/>
              </a:ext>
            </a:extLst>
          </p:cNvPr>
          <p:cNvGraphicFramePr>
            <a:graphicFrameLocks/>
          </p:cNvGraphicFramePr>
          <p:nvPr>
            <p:extLst>
              <p:ext uri="{D42A27DB-BD31-4B8C-83A1-F6EECF244321}">
                <p14:modId xmlns:p14="http://schemas.microsoft.com/office/powerpoint/2010/main" val="3916519640"/>
              </p:ext>
            </p:extLst>
          </p:nvPr>
        </p:nvGraphicFramePr>
        <p:xfrm>
          <a:off x="323529" y="1556792"/>
          <a:ext cx="8496944" cy="3783795"/>
        </p:xfrm>
        <a:graphic>
          <a:graphicData uri="http://schemas.openxmlformats.org/drawingml/2006/table">
            <a:tbl>
              <a:tblPr>
                <a:tableStyleId>{5C22544A-7EE6-4342-B048-85BDC9FD1C3A}</a:tableStyleId>
              </a:tblPr>
              <a:tblGrid>
                <a:gridCol w="3888431">
                  <a:extLst>
                    <a:ext uri="{9D8B030D-6E8A-4147-A177-3AD203B41FA5}">
                      <a16:colId xmlns:a16="http://schemas.microsoft.com/office/drawing/2014/main" val="20000"/>
                    </a:ext>
                  </a:extLst>
                </a:gridCol>
                <a:gridCol w="4608513">
                  <a:extLst>
                    <a:ext uri="{9D8B030D-6E8A-4147-A177-3AD203B41FA5}">
                      <a16:colId xmlns:a16="http://schemas.microsoft.com/office/drawing/2014/main" val="20001"/>
                    </a:ext>
                  </a:extLst>
                </a:gridCol>
              </a:tblGrid>
              <a:tr h="365540">
                <a:tc>
                  <a:txBody>
                    <a:bodyPr/>
                    <a:lstStyle/>
                    <a:p>
                      <a:pPr marL="0" marR="0" algn="ctr">
                        <a:lnSpc>
                          <a:spcPct val="115000"/>
                        </a:lnSpc>
                        <a:spcBef>
                          <a:spcPts val="0"/>
                        </a:spcBef>
                        <a:spcAft>
                          <a:spcPts val="0"/>
                        </a:spcAft>
                      </a:pPr>
                      <a:r>
                        <a:rPr lang="en-US" sz="2400" dirty="0">
                          <a:effectLst/>
                        </a:rPr>
                        <a:t>Question</a:t>
                      </a:r>
                      <a:endParaRPr lang="en-US" sz="2400" dirty="0">
                        <a:effectLst/>
                        <a:latin typeface="Helvetica"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2400">
                          <a:effectLst/>
                        </a:rPr>
                        <a:t>Noun Clause</a:t>
                      </a:r>
                      <a:endParaRPr lang="en-US" sz="240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3390222">
                <a:tc>
                  <a:txBody>
                    <a:bodyPr/>
                    <a:lstStyle/>
                    <a:p>
                      <a:pPr marL="0" marR="0">
                        <a:lnSpc>
                          <a:spcPct val="115000"/>
                        </a:lnSpc>
                        <a:spcBef>
                          <a:spcPts val="0"/>
                        </a:spcBef>
                        <a:spcAft>
                          <a:spcPts val="0"/>
                        </a:spcAft>
                      </a:pPr>
                      <a:r>
                        <a:rPr lang="en-US" sz="2400" dirty="0">
                          <a:effectLst/>
                        </a:rPr>
                        <a:t>Will she join us?</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Are they meeting tomorrow?</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Is the exam hard?</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Have you ever been to Lisbon?</a:t>
                      </a:r>
                      <a:endParaRPr lang="en-US" sz="2400" dirty="0">
                        <a:effectLst/>
                        <a:latin typeface="Helvetica"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dirty="0">
                          <a:effectLst/>
                        </a:rPr>
                        <a:t>…if she will join us…</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…if they are meeting tomorrow…</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…if the exam is hard…</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…if you have ever been to Lisbon…</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a:extLst>
              <a:ext uri="{FF2B5EF4-FFF2-40B4-BE49-F238E27FC236}">
                <a16:creationId xmlns:a16="http://schemas.microsoft.com/office/drawing/2014/main" id="{A7AD84CE-D651-4E61-B22F-20A1D24EFFC4}"/>
              </a:ext>
            </a:extLst>
          </p:cNvPr>
          <p:cNvSpPr>
            <a:spLocks noChangeArrowheads="1"/>
          </p:cNvSpPr>
          <p:nvPr/>
        </p:nvSpPr>
        <p:spPr bwMode="auto">
          <a:xfrm>
            <a:off x="298300" y="332656"/>
            <a:ext cx="85473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ea typeface="Calibri" panose="020F0502020204030204" pitchFamily="34" charset="0"/>
              </a:rPr>
              <a:t>For </a:t>
            </a:r>
            <a:r>
              <a:rPr kumimoji="0" lang="en-US" altLang="en-US" sz="2000" b="0" i="1" u="none" strike="noStrike" cap="none" normalizeH="0" baseline="0" dirty="0">
                <a:ln>
                  <a:noFill/>
                </a:ln>
                <a:solidFill>
                  <a:schemeClr val="tx1"/>
                </a:solidFill>
                <a:effectLst/>
                <a:ea typeface="Calibri" panose="020F0502020204030204" pitchFamily="34" charset="0"/>
              </a:rPr>
              <a:t>am / are / is / was/ were / has / have / will </a:t>
            </a:r>
            <a:r>
              <a:rPr kumimoji="0" lang="en-US" altLang="en-US" sz="2000" b="0" i="0" u="none" strike="noStrike" cap="none" normalizeH="0" baseline="0" dirty="0">
                <a:ln>
                  <a:noFill/>
                </a:ln>
                <a:solidFill>
                  <a:schemeClr val="tx1"/>
                </a:solidFill>
                <a:effectLst/>
                <a:ea typeface="Calibri" panose="020F0502020204030204" pitchFamily="34" charset="0"/>
              </a:rPr>
              <a:t>etc. we need to change the places of the auxiliary verb and the subject / object. We also need to add </a:t>
            </a:r>
            <a:r>
              <a:rPr kumimoji="0" lang="en-US" altLang="en-US" sz="2000" b="0" i="1" u="none" strike="noStrike" cap="none" normalizeH="0" baseline="0" dirty="0">
                <a:ln>
                  <a:noFill/>
                </a:ln>
                <a:solidFill>
                  <a:schemeClr val="tx1"/>
                </a:solidFill>
                <a:effectLst/>
                <a:ea typeface="Calibri" panose="020F0502020204030204" pitchFamily="34" charset="0"/>
              </a:rPr>
              <a:t>if / whether</a:t>
            </a:r>
            <a:r>
              <a:rPr kumimoji="0" lang="en-US" altLang="en-US" sz="2000" b="0" i="0" u="none" strike="noStrike" cap="none" normalizeH="0" baseline="0" dirty="0">
                <a:ln>
                  <a:noFill/>
                </a:ln>
                <a:solidFill>
                  <a:schemeClr val="tx1"/>
                </a:solidFill>
                <a:effectLst/>
                <a:ea typeface="Calibri" panose="020F0502020204030204" pitchFamily="34" charset="0"/>
              </a:rPr>
              <a:t>.</a:t>
            </a:r>
            <a:endParaRPr kumimoji="0" lang="en-US" altLang="en-US" sz="3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3619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DDE2A3D-B208-42D2-BAD7-B32102A0B2D8}"/>
              </a:ext>
            </a:extLst>
          </p:cNvPr>
          <p:cNvSpPr txBox="1">
            <a:spLocks/>
          </p:cNvSpPr>
          <p:nvPr/>
        </p:nvSpPr>
        <p:spPr>
          <a:xfrm>
            <a:off x="251520" y="1772816"/>
            <a:ext cx="8640960" cy="18378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Noun Clauses</a:t>
            </a:r>
            <a:endParaRPr lang="tr-TR" dirty="0"/>
          </a:p>
          <a:p>
            <a:r>
              <a:rPr lang="en-US" dirty="0"/>
              <a:t>Embedded Questions</a:t>
            </a:r>
          </a:p>
        </p:txBody>
      </p:sp>
    </p:spTree>
    <p:extLst>
      <p:ext uri="{BB962C8B-B14F-4D97-AF65-F5344CB8AC3E}">
        <p14:creationId xmlns:p14="http://schemas.microsoft.com/office/powerpoint/2010/main" val="193442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0142669-C56F-4F93-A65F-BCA553A6AD36}"/>
              </a:ext>
            </a:extLst>
          </p:cNvPr>
          <p:cNvSpPr txBox="1">
            <a:spLocks/>
          </p:cNvSpPr>
          <p:nvPr/>
        </p:nvSpPr>
        <p:spPr>
          <a:xfrm>
            <a:off x="251520" y="260648"/>
            <a:ext cx="8568952"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a Noun Clause?</a:t>
            </a:r>
            <a:br>
              <a:rPr lang="en-US" dirty="0"/>
            </a:br>
            <a:endParaRPr lang="en-US" dirty="0"/>
          </a:p>
        </p:txBody>
      </p:sp>
      <p:sp>
        <p:nvSpPr>
          <p:cNvPr id="7" name="Content Placeholder 2">
            <a:extLst>
              <a:ext uri="{FF2B5EF4-FFF2-40B4-BE49-F238E27FC236}">
                <a16:creationId xmlns:a16="http://schemas.microsoft.com/office/drawing/2014/main" id="{91DA1BD1-B54B-4673-AA1F-C9B7957B5E6E}"/>
              </a:ext>
            </a:extLst>
          </p:cNvPr>
          <p:cNvSpPr txBox="1">
            <a:spLocks/>
          </p:cNvSpPr>
          <p:nvPr/>
        </p:nvSpPr>
        <p:spPr>
          <a:xfrm>
            <a:off x="323528" y="1124744"/>
            <a:ext cx="8496944" cy="4351338"/>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There are many types of noun clauses. For now, we will look at a type that we also call “embedded questions” because they look like questions – but they aren’t.  </a:t>
            </a:r>
          </a:p>
          <a:p>
            <a:pPr marL="0" indent="0">
              <a:buFont typeface="Arial" panose="020B0604020202020204" pitchFamily="34" charset="0"/>
              <a:buNone/>
            </a:pPr>
            <a:endParaRPr lang="en-US"/>
          </a:p>
          <a:p>
            <a:pPr marL="0" indent="0">
              <a:buFont typeface="Arial" panose="020B0604020202020204" pitchFamily="34" charset="0"/>
              <a:buNone/>
            </a:pPr>
            <a:r>
              <a:rPr lang="en-US"/>
              <a:t>A noun clause is a dependent clause that contains a subject and a verb. A noun clause functions as noun in a sentence. A noun clause cannot stand alone because it is not a complete thought. It must always be paired with an independent (main) clause.</a:t>
            </a:r>
            <a:endParaRPr lang="en-US" dirty="0"/>
          </a:p>
        </p:txBody>
      </p:sp>
    </p:spTree>
    <p:extLst>
      <p:ext uri="{BB962C8B-B14F-4D97-AF65-F5344CB8AC3E}">
        <p14:creationId xmlns:p14="http://schemas.microsoft.com/office/powerpoint/2010/main" val="229923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D312-B3D6-43D1-A938-B024358D2652}"/>
              </a:ext>
            </a:extLst>
          </p:cNvPr>
          <p:cNvSpPr txBox="1">
            <a:spLocks/>
          </p:cNvSpPr>
          <p:nvPr/>
        </p:nvSpPr>
        <p:spPr>
          <a:xfrm>
            <a:off x="395536" y="188641"/>
            <a:ext cx="8424936" cy="7920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Noun Clause Examples:</a:t>
            </a:r>
            <a:endParaRPr lang="en-US" dirty="0"/>
          </a:p>
        </p:txBody>
      </p:sp>
      <p:sp>
        <p:nvSpPr>
          <p:cNvPr id="3" name="Content Placeholder 2">
            <a:extLst>
              <a:ext uri="{FF2B5EF4-FFF2-40B4-BE49-F238E27FC236}">
                <a16:creationId xmlns:a16="http://schemas.microsoft.com/office/drawing/2014/main" id="{7DA48881-ECCD-4D13-B204-556CD879B094}"/>
              </a:ext>
            </a:extLst>
          </p:cNvPr>
          <p:cNvSpPr txBox="1">
            <a:spLocks/>
          </p:cNvSpPr>
          <p:nvPr/>
        </p:nvSpPr>
        <p:spPr>
          <a:xfrm>
            <a:off x="359532" y="1052736"/>
            <a:ext cx="8424936" cy="42484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A: I remember.</a:t>
            </a:r>
          </a:p>
          <a:p>
            <a:pPr marL="0" indent="0">
              <a:buFont typeface="Arial" panose="020B0604020202020204" pitchFamily="34" charset="0"/>
              <a:buNone/>
            </a:pPr>
            <a:r>
              <a:rPr lang="en-US" dirty="0"/>
              <a:t>B: You remember what? </a:t>
            </a:r>
          </a:p>
          <a:p>
            <a:pPr marL="0" indent="0">
              <a:buFont typeface="Arial" panose="020B0604020202020204" pitchFamily="34" charset="0"/>
              <a:buNone/>
            </a:pPr>
            <a:r>
              <a:rPr lang="en-US" dirty="0"/>
              <a:t>A: </a:t>
            </a:r>
            <a:r>
              <a:rPr lang="en-US" u="sng" dirty="0"/>
              <a:t>I remember </a:t>
            </a:r>
            <a:r>
              <a:rPr lang="en-US" i="1" dirty="0"/>
              <a:t>what you said yesterday.</a:t>
            </a:r>
          </a:p>
          <a:p>
            <a:pPr marL="0" indent="0">
              <a:buFont typeface="Arial" panose="020B0604020202020204" pitchFamily="34" charset="0"/>
              <a:buNone/>
            </a:pPr>
            <a:r>
              <a:rPr lang="en-US" dirty="0"/>
              <a:t>Here, the underlined portion is the independent clause that can stand alone. The italicized words, “what you said yesterday,” serve as a dependent noun clause. “What you said yesterday” is a thing, therefore the clause is a noun.</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8452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494C-52A9-44BF-A709-6865D09A1094}"/>
              </a:ext>
            </a:extLst>
          </p:cNvPr>
          <p:cNvSpPr txBox="1">
            <a:spLocks/>
          </p:cNvSpPr>
          <p:nvPr/>
        </p:nvSpPr>
        <p:spPr>
          <a:xfrm>
            <a:off x="323528" y="260649"/>
            <a:ext cx="8568952" cy="10081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Noun Clause as a Subject</a:t>
            </a:r>
          </a:p>
        </p:txBody>
      </p:sp>
      <p:sp>
        <p:nvSpPr>
          <p:cNvPr id="3" name="Content Placeholder 2">
            <a:extLst>
              <a:ext uri="{FF2B5EF4-FFF2-40B4-BE49-F238E27FC236}">
                <a16:creationId xmlns:a16="http://schemas.microsoft.com/office/drawing/2014/main" id="{56340E99-4E6A-4BCB-B6C9-3927A91AC375}"/>
              </a:ext>
            </a:extLst>
          </p:cNvPr>
          <p:cNvSpPr txBox="1">
            <a:spLocks/>
          </p:cNvSpPr>
          <p:nvPr/>
        </p:nvSpPr>
        <p:spPr>
          <a:xfrm>
            <a:off x="287524" y="1340768"/>
            <a:ext cx="8568952" cy="43513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Since a noun clause is a noun, it can function as a subject of a sentence. Here are a few noun clause sentences where the noun clause is the subject of the sentence.</a:t>
            </a:r>
          </a:p>
          <a:p>
            <a:pPr marL="0" indent="0">
              <a:buFont typeface="Arial" panose="020B0604020202020204" pitchFamily="34" charset="0"/>
              <a:buNone/>
            </a:pPr>
            <a:endParaRPr lang="en-US" dirty="0"/>
          </a:p>
          <a:p>
            <a:pPr marL="0" indent="0">
              <a:buFont typeface="Arial" panose="020B0604020202020204" pitchFamily="34" charset="0"/>
              <a:buNone/>
            </a:pPr>
            <a:r>
              <a:rPr lang="en-US" i="1" dirty="0"/>
              <a:t>Whatever you decide to do</a:t>
            </a:r>
            <a:r>
              <a:rPr lang="en-US" dirty="0"/>
              <a:t> is fine with me.</a:t>
            </a:r>
          </a:p>
          <a:p>
            <a:pPr marL="0" indent="0">
              <a:buFont typeface="Arial" panose="020B0604020202020204" pitchFamily="34" charset="0"/>
              <a:buNone/>
            </a:pPr>
            <a:r>
              <a:rPr lang="en-US" i="1" dirty="0"/>
              <a:t>How you made that decision</a:t>
            </a:r>
            <a:r>
              <a:rPr lang="en-US" dirty="0"/>
              <a:t> baffles me.</a:t>
            </a:r>
          </a:p>
          <a:p>
            <a:pPr marL="0" indent="0">
              <a:buFont typeface="Arial" panose="020B0604020202020204" pitchFamily="34" charset="0"/>
              <a:buNone/>
            </a:pPr>
            <a:r>
              <a:rPr lang="en-US" i="1" dirty="0"/>
              <a:t>Why we chose not to include you</a:t>
            </a:r>
            <a:r>
              <a:rPr lang="en-US" dirty="0"/>
              <a:t> is none of your business.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In each of these examples, the italicized noun clause works as the subject.</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01457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292EE-98C7-48D4-A043-FA851E9DCB80}"/>
              </a:ext>
            </a:extLst>
          </p:cNvPr>
          <p:cNvSpPr txBox="1">
            <a:spLocks/>
          </p:cNvSpPr>
          <p:nvPr/>
        </p:nvSpPr>
        <p:spPr>
          <a:xfrm>
            <a:off x="323528" y="332657"/>
            <a:ext cx="8568952" cy="86409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Noun Clause as an Object</a:t>
            </a:r>
          </a:p>
        </p:txBody>
      </p:sp>
      <p:sp>
        <p:nvSpPr>
          <p:cNvPr id="3" name="Content Placeholder 2">
            <a:extLst>
              <a:ext uri="{FF2B5EF4-FFF2-40B4-BE49-F238E27FC236}">
                <a16:creationId xmlns:a16="http://schemas.microsoft.com/office/drawing/2014/main" id="{B615D6CC-04ED-4A7A-B313-6E9605B78C15}"/>
              </a:ext>
            </a:extLst>
          </p:cNvPr>
          <p:cNvSpPr txBox="1">
            <a:spLocks/>
          </p:cNvSpPr>
          <p:nvPr/>
        </p:nvSpPr>
        <p:spPr>
          <a:xfrm>
            <a:off x="287524" y="1412776"/>
            <a:ext cx="8568952" cy="4351338"/>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A noun clause can also function as an object of a sentence. Here are a few noun clause sentences where the noun clause is the object of the sentence.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 don’t know </a:t>
            </a:r>
            <a:r>
              <a:rPr lang="en-US" i="1" dirty="0"/>
              <a:t>where she lives</a:t>
            </a:r>
            <a:r>
              <a:rPr lang="en-US" dirty="0"/>
              <a:t>.</a:t>
            </a:r>
          </a:p>
          <a:p>
            <a:pPr marL="0" indent="0">
              <a:buFont typeface="Arial" panose="020B0604020202020204" pitchFamily="34" charset="0"/>
              <a:buNone/>
            </a:pPr>
            <a:r>
              <a:rPr lang="en-US" dirty="0"/>
              <a:t>Did she say </a:t>
            </a:r>
            <a:r>
              <a:rPr lang="en-US" i="1" dirty="0"/>
              <a:t>if there was a meeting yesterday?</a:t>
            </a:r>
            <a:endParaRPr lang="en-US" dirty="0"/>
          </a:p>
          <a:p>
            <a:pPr marL="0" indent="0">
              <a:buFont typeface="Arial" panose="020B0604020202020204" pitchFamily="34" charset="0"/>
              <a:buNone/>
            </a:pPr>
            <a:r>
              <a:rPr lang="en-US" dirty="0"/>
              <a:t>Can you check and see </a:t>
            </a:r>
            <a:r>
              <a:rPr lang="en-US" i="1" dirty="0"/>
              <a:t>when the train leaves. </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In each of these examples, the italicized noun clause works as the object of the sentence. “I”, “she”, and “you” are all the subjects.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2654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140D-93BC-4295-AB09-8EBB07EC979A}"/>
              </a:ext>
            </a:extLst>
          </p:cNvPr>
          <p:cNvSpPr txBox="1">
            <a:spLocks/>
          </p:cNvSpPr>
          <p:nvPr/>
        </p:nvSpPr>
        <p:spPr>
          <a:xfrm>
            <a:off x="323528" y="260649"/>
            <a:ext cx="8496944" cy="10081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Building a Noun Clause</a:t>
            </a:r>
          </a:p>
        </p:txBody>
      </p:sp>
      <p:sp>
        <p:nvSpPr>
          <p:cNvPr id="3" name="Content Placeholder 2">
            <a:extLst>
              <a:ext uri="{FF2B5EF4-FFF2-40B4-BE49-F238E27FC236}">
                <a16:creationId xmlns:a16="http://schemas.microsoft.com/office/drawing/2014/main" id="{A18BD3FE-7A6A-4906-ABCA-FF48C35FD06B}"/>
              </a:ext>
            </a:extLst>
          </p:cNvPr>
          <p:cNvSpPr txBox="1">
            <a:spLocks/>
          </p:cNvSpPr>
          <p:nvPr/>
        </p:nvSpPr>
        <p:spPr>
          <a:xfrm>
            <a:off x="304630" y="1484784"/>
            <a:ext cx="8496944" cy="374441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Noun clauses are often created by modifying a question. There are two main ways to do this. </a:t>
            </a:r>
          </a:p>
          <a:p>
            <a:pPr marL="0" indent="0">
              <a:buFont typeface="Arial" panose="020B0604020202020204" pitchFamily="34" charset="0"/>
              <a:buNone/>
            </a:pPr>
            <a:endParaRPr lang="en-US" sz="1100" dirty="0"/>
          </a:p>
          <a:p>
            <a:pPr marL="0" indent="0" algn="ctr">
              <a:buFont typeface="Arial" panose="020B0604020202020204" pitchFamily="34" charset="0"/>
              <a:buNone/>
            </a:pPr>
            <a:r>
              <a:rPr lang="en-US" sz="3600" u="sng" dirty="0"/>
              <a:t>Way 1 - Using </a:t>
            </a:r>
            <a:r>
              <a:rPr lang="en-US" sz="3600" u="sng" dirty="0" err="1"/>
              <a:t>Wh</a:t>
            </a:r>
            <a:r>
              <a:rPr lang="en-US" sz="3600" u="sng" dirty="0"/>
              <a:t>- words </a:t>
            </a:r>
          </a:p>
          <a:p>
            <a:pPr marL="0" indent="0">
              <a:buFont typeface="Arial" panose="020B0604020202020204" pitchFamily="34" charset="0"/>
              <a:buNone/>
            </a:pPr>
            <a:endParaRPr lang="en-US" sz="1100"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700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a:extLst>
              <a:ext uri="{FF2B5EF4-FFF2-40B4-BE49-F238E27FC236}">
                <a16:creationId xmlns:a16="http://schemas.microsoft.com/office/drawing/2014/main" id="{EA272336-9A86-454B-AD97-03824A30A5A1}"/>
              </a:ext>
            </a:extLst>
          </p:cNvPr>
          <p:cNvGraphicFramePr>
            <a:graphicFrameLocks/>
          </p:cNvGraphicFramePr>
          <p:nvPr>
            <p:extLst>
              <p:ext uri="{D42A27DB-BD31-4B8C-83A1-F6EECF244321}">
                <p14:modId xmlns:p14="http://schemas.microsoft.com/office/powerpoint/2010/main" val="2366660030"/>
              </p:ext>
            </p:extLst>
          </p:nvPr>
        </p:nvGraphicFramePr>
        <p:xfrm>
          <a:off x="395536" y="1656745"/>
          <a:ext cx="8258996" cy="3733864"/>
        </p:xfrm>
        <a:graphic>
          <a:graphicData uri="http://schemas.openxmlformats.org/drawingml/2006/table">
            <a:tbl>
              <a:tblPr>
                <a:tableStyleId>{5C22544A-7EE6-4342-B048-85BDC9FD1C3A}</a:tableStyleId>
              </a:tblPr>
              <a:tblGrid>
                <a:gridCol w="3672408">
                  <a:extLst>
                    <a:ext uri="{9D8B030D-6E8A-4147-A177-3AD203B41FA5}">
                      <a16:colId xmlns:a16="http://schemas.microsoft.com/office/drawing/2014/main" val="20000"/>
                    </a:ext>
                  </a:extLst>
                </a:gridCol>
                <a:gridCol w="4586588">
                  <a:extLst>
                    <a:ext uri="{9D8B030D-6E8A-4147-A177-3AD203B41FA5}">
                      <a16:colId xmlns:a16="http://schemas.microsoft.com/office/drawing/2014/main" val="20001"/>
                    </a:ext>
                  </a:extLst>
                </a:gridCol>
              </a:tblGrid>
              <a:tr h="387164">
                <a:tc>
                  <a:txBody>
                    <a:bodyPr/>
                    <a:lstStyle/>
                    <a:p>
                      <a:pPr marL="0" marR="0" algn="ctr">
                        <a:lnSpc>
                          <a:spcPct val="115000"/>
                        </a:lnSpc>
                        <a:spcBef>
                          <a:spcPts val="0"/>
                        </a:spcBef>
                        <a:spcAft>
                          <a:spcPts val="0"/>
                        </a:spcAft>
                      </a:pPr>
                      <a:r>
                        <a:rPr lang="en-US" sz="2400" dirty="0">
                          <a:effectLst/>
                        </a:rPr>
                        <a:t>Question</a:t>
                      </a:r>
                      <a:endParaRPr lang="en-US" sz="2400" dirty="0">
                        <a:effectLst/>
                        <a:latin typeface="Helvetica"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2400">
                          <a:effectLst/>
                        </a:rPr>
                        <a:t>Noun Clause</a:t>
                      </a:r>
                      <a:endParaRPr lang="en-US" sz="240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3113283">
                <a:tc>
                  <a:txBody>
                    <a:bodyPr/>
                    <a:lstStyle/>
                    <a:p>
                      <a:pPr marL="0" marR="0">
                        <a:lnSpc>
                          <a:spcPct val="115000"/>
                        </a:lnSpc>
                        <a:spcBef>
                          <a:spcPts val="0"/>
                        </a:spcBef>
                        <a:spcAft>
                          <a:spcPts val="0"/>
                        </a:spcAft>
                      </a:pPr>
                      <a:r>
                        <a:rPr lang="en-US" sz="2400" dirty="0">
                          <a:effectLst/>
                        </a:rPr>
                        <a:t>Where is she?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What is that noise?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When are we leaving?</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Why are we having a meeting?</a:t>
                      </a:r>
                    </a:p>
                  </a:txBody>
                  <a:tcPr marL="68580" marR="68580" marT="0" marB="0"/>
                </a:tc>
                <a:tc>
                  <a:txBody>
                    <a:bodyPr/>
                    <a:lstStyle/>
                    <a:p>
                      <a:pPr marL="0" marR="0">
                        <a:lnSpc>
                          <a:spcPct val="115000"/>
                        </a:lnSpc>
                        <a:spcBef>
                          <a:spcPts val="0"/>
                        </a:spcBef>
                        <a:spcAft>
                          <a:spcPts val="1000"/>
                        </a:spcAft>
                      </a:pPr>
                      <a:r>
                        <a:rPr lang="en-US" sz="2400" dirty="0">
                          <a:effectLst/>
                        </a:rPr>
                        <a:t>Where she is…</a:t>
                      </a:r>
                    </a:p>
                    <a:p>
                      <a:pPr marL="0" marR="0">
                        <a:lnSpc>
                          <a:spcPct val="115000"/>
                        </a:lnSpc>
                        <a:spcBef>
                          <a:spcPts val="0"/>
                        </a:spcBef>
                        <a:spcAft>
                          <a:spcPts val="0"/>
                        </a:spcAft>
                      </a:pPr>
                      <a:endParaRPr lang="en-US" sz="1400" dirty="0">
                        <a:effectLst/>
                      </a:endParaRPr>
                    </a:p>
                    <a:p>
                      <a:pPr marL="0" marR="0">
                        <a:lnSpc>
                          <a:spcPct val="115000"/>
                        </a:lnSpc>
                        <a:spcBef>
                          <a:spcPts val="0"/>
                        </a:spcBef>
                        <a:spcAft>
                          <a:spcPts val="0"/>
                        </a:spcAft>
                      </a:pPr>
                      <a:r>
                        <a:rPr lang="en-US" sz="2400" dirty="0">
                          <a:effectLst/>
                        </a:rPr>
                        <a:t>What that noise is…</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When we are leaving…</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Why we are having a meeting…</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4" name="Rectangle 5">
            <a:extLst>
              <a:ext uri="{FF2B5EF4-FFF2-40B4-BE49-F238E27FC236}">
                <a16:creationId xmlns:a16="http://schemas.microsoft.com/office/drawing/2014/main" id="{5242F82C-867F-4086-A530-EACA30B98D8E}"/>
              </a:ext>
            </a:extLst>
          </p:cNvPr>
          <p:cNvSpPr/>
          <p:nvPr/>
        </p:nvSpPr>
        <p:spPr>
          <a:xfrm>
            <a:off x="292696" y="260648"/>
            <a:ext cx="8558608" cy="1323439"/>
          </a:xfrm>
          <a:prstGeom prst="rect">
            <a:avLst/>
          </a:prstGeom>
        </p:spPr>
        <p:txBody>
          <a:bodyPr wrap="square">
            <a:spAutoFit/>
          </a:bodyPr>
          <a:lstStyle/>
          <a:p>
            <a:r>
              <a:rPr lang="en-US" sz="2000" b="1" dirty="0"/>
              <a:t>Sometimes questions use  am / are / is / was / were</a:t>
            </a:r>
          </a:p>
          <a:p>
            <a:endParaRPr lang="en-US" sz="2000" dirty="0"/>
          </a:p>
          <a:p>
            <a:r>
              <a:rPr lang="en-US" sz="2000" dirty="0"/>
              <a:t>For am / are / is / was / were you need to change the position of the auxiliary verb (am / are / is / was / were) and the subject or object. See the table below: </a:t>
            </a:r>
          </a:p>
        </p:txBody>
      </p:sp>
    </p:spTree>
    <p:extLst>
      <p:ext uri="{BB962C8B-B14F-4D97-AF65-F5344CB8AC3E}">
        <p14:creationId xmlns:p14="http://schemas.microsoft.com/office/powerpoint/2010/main" val="1675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B54E5449-ED77-4007-A2F7-A3F0E63AA014}"/>
              </a:ext>
            </a:extLst>
          </p:cNvPr>
          <p:cNvGraphicFramePr>
            <a:graphicFrameLocks/>
          </p:cNvGraphicFramePr>
          <p:nvPr>
            <p:extLst>
              <p:ext uri="{D42A27DB-BD31-4B8C-83A1-F6EECF244321}">
                <p14:modId xmlns:p14="http://schemas.microsoft.com/office/powerpoint/2010/main" val="14766969"/>
              </p:ext>
            </p:extLst>
          </p:nvPr>
        </p:nvGraphicFramePr>
        <p:xfrm>
          <a:off x="467544" y="1912588"/>
          <a:ext cx="8280920" cy="3487226"/>
        </p:xfrm>
        <a:graphic>
          <a:graphicData uri="http://schemas.openxmlformats.org/drawingml/2006/table">
            <a:tbl>
              <a:tblPr>
                <a:tableStyleId>{5C22544A-7EE6-4342-B048-85BDC9FD1C3A}</a:tableStyleId>
              </a:tblPr>
              <a:tblGrid>
                <a:gridCol w="3665145">
                  <a:extLst>
                    <a:ext uri="{9D8B030D-6E8A-4147-A177-3AD203B41FA5}">
                      <a16:colId xmlns:a16="http://schemas.microsoft.com/office/drawing/2014/main" val="20000"/>
                    </a:ext>
                  </a:extLst>
                </a:gridCol>
                <a:gridCol w="4615775">
                  <a:extLst>
                    <a:ext uri="{9D8B030D-6E8A-4147-A177-3AD203B41FA5}">
                      <a16:colId xmlns:a16="http://schemas.microsoft.com/office/drawing/2014/main" val="20001"/>
                    </a:ext>
                  </a:extLst>
                </a:gridCol>
              </a:tblGrid>
              <a:tr h="366975">
                <a:tc>
                  <a:txBody>
                    <a:bodyPr/>
                    <a:lstStyle/>
                    <a:p>
                      <a:pPr marL="0" marR="0" algn="ctr">
                        <a:lnSpc>
                          <a:spcPct val="115000"/>
                        </a:lnSpc>
                        <a:spcBef>
                          <a:spcPts val="0"/>
                        </a:spcBef>
                        <a:spcAft>
                          <a:spcPts val="0"/>
                        </a:spcAft>
                      </a:pPr>
                      <a:r>
                        <a:rPr lang="en-US" sz="2400" dirty="0">
                          <a:effectLst/>
                        </a:rPr>
                        <a:t>Question</a:t>
                      </a:r>
                      <a:endParaRPr lang="en-US" sz="2400" dirty="0">
                        <a:effectLst/>
                        <a:latin typeface="Helvetica"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Noun Clause</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3093653">
                <a:tc>
                  <a:txBody>
                    <a:bodyPr/>
                    <a:lstStyle/>
                    <a:p>
                      <a:pPr marL="0" marR="0">
                        <a:lnSpc>
                          <a:spcPct val="115000"/>
                        </a:lnSpc>
                        <a:spcBef>
                          <a:spcPts val="0"/>
                        </a:spcBef>
                        <a:spcAft>
                          <a:spcPts val="0"/>
                        </a:spcAft>
                      </a:pPr>
                      <a:r>
                        <a:rPr lang="en-US" sz="2400" dirty="0">
                          <a:effectLst/>
                        </a:rPr>
                        <a:t>Where does she live?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What does she do? </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When did she leave?</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Why do we have a meeting?</a:t>
                      </a:r>
                    </a:p>
                  </a:txBody>
                  <a:tcPr marL="68580" marR="68580" marT="0" marB="0"/>
                </a:tc>
                <a:tc>
                  <a:txBody>
                    <a:bodyPr/>
                    <a:lstStyle/>
                    <a:p>
                      <a:pPr marL="0" marR="0">
                        <a:lnSpc>
                          <a:spcPct val="115000"/>
                        </a:lnSpc>
                        <a:spcBef>
                          <a:spcPts val="0"/>
                        </a:spcBef>
                        <a:spcAft>
                          <a:spcPts val="1000"/>
                        </a:spcAft>
                      </a:pPr>
                      <a:r>
                        <a:rPr lang="en-US" sz="2400" dirty="0">
                          <a:effectLst/>
                        </a:rPr>
                        <a:t>Where she lives…</a:t>
                      </a:r>
                    </a:p>
                    <a:p>
                      <a:pPr marL="0" marR="0">
                        <a:lnSpc>
                          <a:spcPct val="115000"/>
                        </a:lnSpc>
                        <a:spcBef>
                          <a:spcPts val="0"/>
                        </a:spcBef>
                        <a:spcAft>
                          <a:spcPts val="0"/>
                        </a:spcAft>
                      </a:pPr>
                      <a:endParaRPr lang="en-US" sz="1600" dirty="0">
                        <a:effectLst/>
                      </a:endParaRPr>
                    </a:p>
                    <a:p>
                      <a:pPr marL="0" marR="0">
                        <a:lnSpc>
                          <a:spcPct val="115000"/>
                        </a:lnSpc>
                        <a:spcBef>
                          <a:spcPts val="0"/>
                        </a:spcBef>
                        <a:spcAft>
                          <a:spcPts val="0"/>
                        </a:spcAft>
                      </a:pPr>
                      <a:r>
                        <a:rPr lang="en-US" sz="2400" dirty="0">
                          <a:effectLst/>
                        </a:rPr>
                        <a:t>What she does…</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When she left…</a:t>
                      </a:r>
                    </a:p>
                    <a:p>
                      <a:pPr marL="0" marR="0">
                        <a:lnSpc>
                          <a:spcPct val="115000"/>
                        </a:lnSpc>
                        <a:spcBef>
                          <a:spcPts val="0"/>
                        </a:spcBef>
                        <a:spcAft>
                          <a:spcPts val="0"/>
                        </a:spcAft>
                      </a:pPr>
                      <a:r>
                        <a:rPr lang="en-US" sz="2400" dirty="0">
                          <a:effectLst/>
                        </a:rPr>
                        <a:t> </a:t>
                      </a:r>
                    </a:p>
                    <a:p>
                      <a:pPr marL="0" marR="0">
                        <a:lnSpc>
                          <a:spcPct val="115000"/>
                        </a:lnSpc>
                        <a:spcBef>
                          <a:spcPts val="0"/>
                        </a:spcBef>
                        <a:spcAft>
                          <a:spcPts val="0"/>
                        </a:spcAft>
                      </a:pPr>
                      <a:r>
                        <a:rPr lang="en-US" sz="2400" dirty="0">
                          <a:effectLst/>
                        </a:rPr>
                        <a:t>Why we have a meeting…</a:t>
                      </a:r>
                      <a:endParaRPr lang="en-US" sz="2400" dirty="0">
                        <a:effectLst/>
                        <a:latin typeface="Helvetica"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4">
            <a:extLst>
              <a:ext uri="{FF2B5EF4-FFF2-40B4-BE49-F238E27FC236}">
                <a16:creationId xmlns:a16="http://schemas.microsoft.com/office/drawing/2014/main" id="{6F278AD3-689F-46ED-BAE6-B7EAFB336724}"/>
              </a:ext>
            </a:extLst>
          </p:cNvPr>
          <p:cNvSpPr/>
          <p:nvPr/>
        </p:nvSpPr>
        <p:spPr>
          <a:xfrm>
            <a:off x="323528" y="188640"/>
            <a:ext cx="8568952" cy="1631216"/>
          </a:xfrm>
          <a:prstGeom prst="rect">
            <a:avLst/>
          </a:prstGeom>
        </p:spPr>
        <p:txBody>
          <a:bodyPr wrap="square">
            <a:spAutoFit/>
          </a:bodyPr>
          <a:lstStyle/>
          <a:p>
            <a:r>
              <a:rPr lang="en-US" sz="2000" b="1" dirty="0"/>
              <a:t>Questions often use do / does / did. </a:t>
            </a:r>
          </a:p>
          <a:p>
            <a:endParaRPr lang="en-US" sz="2000" b="1" dirty="0"/>
          </a:p>
          <a:p>
            <a:r>
              <a:rPr lang="en-US" sz="2000" dirty="0"/>
              <a:t>To make a noun clause, remove the do / does / did from the sentence. </a:t>
            </a:r>
          </a:p>
          <a:p>
            <a:r>
              <a:rPr lang="en-US" sz="2000" dirty="0"/>
              <a:t>You might need to modify the verb by adding an "s" for third person or you might need to make the verb past tense. See the table below: </a:t>
            </a:r>
          </a:p>
        </p:txBody>
      </p:sp>
    </p:spTree>
    <p:extLst>
      <p:ext uri="{BB962C8B-B14F-4D97-AF65-F5344CB8AC3E}">
        <p14:creationId xmlns:p14="http://schemas.microsoft.com/office/powerpoint/2010/main" val="144846333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971</Words>
  <Application>Microsoft Office PowerPoint</Application>
  <PresentationFormat>Ekran Gösterisi (4:3)</PresentationFormat>
  <Paragraphs>120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Helvetica</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&amp; PASSIVE VOICE</dc:title>
  <dc:creator>user</dc:creator>
  <cp:lastModifiedBy>ilyas baykan</cp:lastModifiedBy>
  <cp:revision>79</cp:revision>
  <dcterms:created xsi:type="dcterms:W3CDTF">2020-03-27T15:16:16Z</dcterms:created>
  <dcterms:modified xsi:type="dcterms:W3CDTF">2020-04-02T12:05:42Z</dcterms:modified>
</cp:coreProperties>
</file>