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75" r:id="rId2"/>
    <p:sldId id="256" r:id="rId3"/>
    <p:sldId id="257" r:id="rId4"/>
    <p:sldId id="264" r:id="rId5"/>
    <p:sldId id="265" r:id="rId6"/>
    <p:sldId id="266" r:id="rId7"/>
    <p:sldId id="267" r:id="rId8"/>
    <p:sldId id="261" r:id="rId9"/>
    <p:sldId id="262" r:id="rId10"/>
    <p:sldId id="263" r:id="rId11"/>
    <p:sldId id="269" r:id="rId12"/>
    <p:sldId id="270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749" autoAdjust="0"/>
  </p:normalViewPr>
  <p:slideViewPr>
    <p:cSldViewPr>
      <p:cViewPr varScale="1">
        <p:scale>
          <a:sx n="108" d="100"/>
          <a:sy n="108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764C-A7C0-4949-9854-36A2178E1D57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1C51E-F560-43F8-996B-31DF7B386F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1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8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22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62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1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8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09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18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69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55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EF1-E821-48E4-8AB8-2ED5CDE82B6F}" type="datetimeFigureOut">
              <a:rPr lang="tr-TR" smtClean="0"/>
              <a:pPr/>
              <a:t>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3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35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List of some noun + preposition structures:</a:t>
            </a:r>
          </a:p>
          <a:p>
            <a:pPr>
              <a:buNone/>
            </a:pPr>
            <a:r>
              <a:rPr lang="en-US" sz="2400" dirty="0"/>
              <a:t>demand for				damage to</a:t>
            </a:r>
          </a:p>
          <a:p>
            <a:pPr>
              <a:buNone/>
            </a:pPr>
            <a:r>
              <a:rPr lang="en-US" sz="2400" dirty="0"/>
              <a:t>need for				a </a:t>
            </a:r>
            <a:r>
              <a:rPr lang="en-US" sz="2400" dirty="0" err="1"/>
              <a:t>cheque</a:t>
            </a:r>
            <a:r>
              <a:rPr lang="en-US" sz="2400" dirty="0"/>
              <a:t> for</a:t>
            </a:r>
          </a:p>
          <a:p>
            <a:pPr>
              <a:buNone/>
            </a:pPr>
            <a:r>
              <a:rPr lang="en-US" sz="2400" dirty="0"/>
              <a:t>cause of				reason for</a:t>
            </a:r>
          </a:p>
          <a:p>
            <a:pPr>
              <a:buNone/>
            </a:pPr>
            <a:r>
              <a:rPr lang="en-US" sz="2400" dirty="0"/>
              <a:t>purpose of				reaction to		</a:t>
            </a:r>
          </a:p>
          <a:p>
            <a:pPr>
              <a:buNone/>
            </a:pPr>
            <a:r>
              <a:rPr lang="en-US" sz="2400" dirty="0"/>
              <a:t>reason for				cause of</a:t>
            </a:r>
          </a:p>
          <a:p>
            <a:pPr>
              <a:buNone/>
            </a:pPr>
            <a:r>
              <a:rPr lang="en-US" sz="2400" dirty="0"/>
              <a:t>photograph/photo of			price of</a:t>
            </a:r>
          </a:p>
          <a:p>
            <a:pPr>
              <a:buNone/>
            </a:pPr>
            <a:r>
              <a:rPr lang="en-US" sz="2400" dirty="0"/>
              <a:t>attitude to/towards		 	advantage/disadvantage of</a:t>
            </a:r>
          </a:p>
          <a:p>
            <a:pPr>
              <a:buNone/>
            </a:pPr>
            <a:r>
              <a:rPr lang="en-US" sz="2400" dirty="0"/>
              <a:t>solution/ answer/ reply/ key to</a:t>
            </a:r>
          </a:p>
          <a:p>
            <a:pPr>
              <a:buNone/>
            </a:pPr>
            <a:r>
              <a:rPr lang="en-US" sz="2400" dirty="0"/>
              <a:t>Relationship/ connection/ contact with</a:t>
            </a:r>
          </a:p>
          <a:p>
            <a:pPr>
              <a:buNone/>
            </a:pPr>
            <a:r>
              <a:rPr lang="en-US" sz="2400" dirty="0"/>
              <a:t>Rise/increase/decrease/fall in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3- adjective + preposition + gerund</a:t>
            </a:r>
          </a:p>
          <a:p>
            <a:pPr>
              <a:buNone/>
            </a:pPr>
            <a:r>
              <a:rPr lang="en-US" dirty="0"/>
              <a:t>Examples:</a:t>
            </a:r>
          </a:p>
          <a:p>
            <a:pPr>
              <a:buNone/>
            </a:pPr>
            <a:r>
              <a:rPr lang="en-US" dirty="0"/>
              <a:t>1- I am really excited about moving.</a:t>
            </a:r>
          </a:p>
          <a:p>
            <a:pPr>
              <a:buNone/>
            </a:pPr>
            <a:r>
              <a:rPr lang="en-US" dirty="0"/>
              <a:t>2- The boys were afraid of breaking a window.</a:t>
            </a:r>
          </a:p>
          <a:p>
            <a:pPr>
              <a:buNone/>
            </a:pPr>
            <a:r>
              <a:rPr lang="en-US" dirty="0"/>
              <a:t>3- I’m tired of listening to your excuses.</a:t>
            </a:r>
          </a:p>
          <a:p>
            <a:pPr>
              <a:buNone/>
            </a:pPr>
            <a:r>
              <a:rPr lang="en-US" dirty="0"/>
              <a:t>4- She is really good at creating new things.</a:t>
            </a:r>
          </a:p>
          <a:p>
            <a:pPr>
              <a:buNone/>
            </a:pPr>
            <a:r>
              <a:rPr lang="en-US" dirty="0"/>
              <a:t>5- You get bored doing the same thing every day.</a:t>
            </a:r>
          </a:p>
          <a:p>
            <a:pPr>
              <a:buNone/>
            </a:pPr>
            <a:r>
              <a:rPr lang="en-US" dirty="0"/>
              <a:t>6- I am hopeless at remembering people’s names.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2784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2400" b="1" dirty="0"/>
              <a:t>List of some adjective + preposition structures:</a:t>
            </a:r>
          </a:p>
          <a:p>
            <a:pPr lvl="0">
              <a:buNone/>
            </a:pPr>
            <a:r>
              <a:rPr lang="en-US" sz="2400" dirty="0"/>
              <a:t>tired of</a:t>
            </a:r>
          </a:p>
          <a:p>
            <a:pPr lvl="0">
              <a:buNone/>
            </a:pPr>
            <a:r>
              <a:rPr lang="en-US" sz="2400" dirty="0"/>
              <a:t>excited / worried/ upset about</a:t>
            </a:r>
          </a:p>
          <a:p>
            <a:pPr lvl="0">
              <a:buNone/>
            </a:pPr>
            <a:r>
              <a:rPr lang="en-US" sz="2400" dirty="0"/>
              <a:t>responsible of </a:t>
            </a:r>
          </a:p>
          <a:p>
            <a:pPr lvl="0">
              <a:buNone/>
            </a:pPr>
            <a:r>
              <a:rPr lang="en-US" sz="2400" dirty="0"/>
              <a:t>afraid / frightened/ terrified/ scared of</a:t>
            </a:r>
          </a:p>
          <a:p>
            <a:pPr lvl="0">
              <a:buNone/>
            </a:pPr>
            <a:r>
              <a:rPr lang="en-US" sz="2400" dirty="0"/>
              <a:t>good/ bad/ excellent/ brilliant/ hopeless at</a:t>
            </a:r>
          </a:p>
          <a:p>
            <a:pPr lvl="0">
              <a:buNone/>
            </a:pPr>
            <a:r>
              <a:rPr lang="en-US" sz="2400" dirty="0"/>
              <a:t>angry/ annoyed/ furious about</a:t>
            </a:r>
          </a:p>
          <a:p>
            <a:pPr lvl="0">
              <a:buNone/>
            </a:pPr>
            <a:r>
              <a:rPr lang="en-US" sz="2400" dirty="0"/>
              <a:t>angry/ annoyed/ furious with somebody about </a:t>
            </a:r>
          </a:p>
          <a:p>
            <a:pPr lvl="0">
              <a:buNone/>
            </a:pPr>
            <a:r>
              <a:rPr lang="en-US" sz="2400" dirty="0"/>
              <a:t>delighted/ pleased/ satisfied/ disappointed with</a:t>
            </a:r>
          </a:p>
          <a:p>
            <a:pPr lvl="0">
              <a:buNone/>
            </a:pPr>
            <a:r>
              <a:rPr lang="en-US" sz="2400" dirty="0"/>
              <a:t>bored/ fed up with</a:t>
            </a:r>
          </a:p>
          <a:p>
            <a:pPr lvl="0">
              <a:buNone/>
            </a:pPr>
            <a:r>
              <a:rPr lang="en-US" sz="2400" dirty="0"/>
              <a:t>surprised/ shocked/ amazed/ astonished at</a:t>
            </a:r>
          </a:p>
          <a:p>
            <a:pPr lvl="0">
              <a:buNone/>
            </a:pPr>
            <a:r>
              <a:rPr lang="en-US" sz="2400" dirty="0"/>
              <a:t>surprised/shocked/amazed/ astonished by</a:t>
            </a:r>
          </a:p>
          <a:p>
            <a:pPr lvl="0">
              <a:buNone/>
            </a:pPr>
            <a:r>
              <a:rPr lang="en-US" sz="2400" dirty="0"/>
              <a:t>proud/ ashamed of</a:t>
            </a:r>
          </a:p>
          <a:p>
            <a:pPr lvl="0">
              <a:buNone/>
            </a:pPr>
            <a:r>
              <a:rPr lang="en-US" sz="2400" dirty="0"/>
              <a:t>jealous/ envious/ suspicious of</a:t>
            </a:r>
          </a:p>
          <a:p>
            <a:pPr lvl="0">
              <a:buNone/>
            </a:pPr>
            <a:r>
              <a:rPr lang="en-US" sz="2400" dirty="0"/>
              <a:t>aware/ conscious of</a:t>
            </a:r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tr-TR" sz="1600" dirty="0"/>
          </a:p>
          <a:p>
            <a:pPr lvl="0"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400" b="1" dirty="0"/>
              <a:t>Complete the following sentences with the correct </a:t>
            </a:r>
            <a:r>
              <a:rPr lang="en-US" sz="2400" dirty="0">
                <a:solidFill>
                  <a:srgbClr val="C00000"/>
                </a:solidFill>
              </a:rPr>
              <a:t>preposition + gerund.</a:t>
            </a:r>
          </a:p>
          <a:p>
            <a:pPr>
              <a:buNone/>
            </a:pPr>
            <a:r>
              <a:rPr lang="en-US" sz="2400" dirty="0"/>
              <a:t>1- There are many advantages ________________ (live) alone.</a:t>
            </a:r>
          </a:p>
          <a:p>
            <a:pPr>
              <a:buNone/>
            </a:pPr>
            <a:r>
              <a:rPr lang="en-US" sz="2400" dirty="0"/>
              <a:t>2- We are looking forward _______________ (hear) from you.</a:t>
            </a:r>
          </a:p>
          <a:p>
            <a:pPr>
              <a:buNone/>
            </a:pPr>
            <a:r>
              <a:rPr lang="en-US" sz="2400" dirty="0"/>
              <a:t>3- My friend complains  _____________ (bully) in school.</a:t>
            </a:r>
          </a:p>
          <a:p>
            <a:pPr>
              <a:buNone/>
            </a:pPr>
            <a:r>
              <a:rPr lang="en-US" sz="2400" dirty="0"/>
              <a:t>4- What were George’s reasons ______________ (give up) his job?</a:t>
            </a:r>
          </a:p>
          <a:p>
            <a:pPr>
              <a:buNone/>
            </a:pPr>
            <a:r>
              <a:rPr lang="en-US" sz="2400" dirty="0"/>
              <a:t>5- Karen dreams ___________ (live) on an island.</a:t>
            </a:r>
          </a:p>
          <a:p>
            <a:pPr>
              <a:buNone/>
            </a:pPr>
            <a:r>
              <a:rPr lang="en-US" sz="2400" dirty="0"/>
              <a:t>6- I’m afraid __________________(lose) my smartphone.</a:t>
            </a:r>
          </a:p>
          <a:p>
            <a:pPr>
              <a:buNone/>
            </a:pPr>
            <a:r>
              <a:rPr lang="en-US" sz="2400" dirty="0"/>
              <a:t>7- He is responsible ___________________ (collect) Money.</a:t>
            </a:r>
          </a:p>
          <a:p>
            <a:pPr>
              <a:buNone/>
            </a:pPr>
            <a:r>
              <a:rPr lang="en-US" sz="2400" dirty="0"/>
              <a:t>8- She is used _______________ (go) to bed late.</a:t>
            </a:r>
          </a:p>
          <a:p>
            <a:pPr>
              <a:buNone/>
            </a:pPr>
            <a:r>
              <a:rPr lang="en-US" sz="2400" dirty="0"/>
              <a:t>9- Larry never worries __________________ (make) friends.</a:t>
            </a:r>
          </a:p>
          <a:p>
            <a:pPr>
              <a:buNone/>
            </a:pPr>
            <a:r>
              <a:rPr lang="en-US" sz="2400" dirty="0"/>
              <a:t>10 – We are tired _____________________ (wait) for the bus.</a:t>
            </a:r>
          </a:p>
          <a:p>
            <a:pPr>
              <a:buNone/>
            </a:pPr>
            <a:r>
              <a:rPr lang="en-US" sz="2400" dirty="0"/>
              <a:t>11- She insisted _____________________ (talk) to the lawyer.</a:t>
            </a:r>
          </a:p>
          <a:p>
            <a:pPr>
              <a:buNone/>
            </a:pPr>
            <a:r>
              <a:rPr lang="en-US" sz="2400" dirty="0"/>
              <a:t>12-  They are thinking _____________ (move) to Italy.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sz="1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Read the Text:</a:t>
            </a:r>
          </a:p>
          <a:p>
            <a:pPr marL="0" indent="0" algn="just">
              <a:buNone/>
            </a:pPr>
            <a:r>
              <a:rPr lang="en-US" sz="2400" dirty="0"/>
              <a:t>Jason needs to find a job and he is really </a:t>
            </a:r>
            <a:r>
              <a:rPr lang="en-US" sz="2400" b="1" dirty="0"/>
              <a:t>upset about it</a:t>
            </a:r>
            <a:r>
              <a:rPr lang="en-US" sz="2400" dirty="0"/>
              <a:t>. He didn’t attend the</a:t>
            </a:r>
            <a:r>
              <a:rPr lang="en-US" sz="2400" b="1" dirty="0"/>
              <a:t> </a:t>
            </a:r>
            <a:r>
              <a:rPr lang="en-US" sz="2400" dirty="0"/>
              <a:t>business school in order to get some work experience first. It is hard for him to </a:t>
            </a:r>
            <a:r>
              <a:rPr lang="en-US" sz="2400" b="1" dirty="0"/>
              <a:t>become accustomed to the fact that he is</a:t>
            </a:r>
            <a:r>
              <a:rPr lang="en-US" sz="2400" dirty="0"/>
              <a:t> unemployed.  He is </a:t>
            </a:r>
            <a:r>
              <a:rPr lang="en-US" sz="2400" b="1" dirty="0"/>
              <a:t>worrying that he will not</a:t>
            </a:r>
            <a:r>
              <a:rPr lang="en-US" sz="2400" dirty="0"/>
              <a:t> be able to pay the rent on his condominium.  Currently, he </a:t>
            </a:r>
            <a:r>
              <a:rPr lang="en-US" sz="2400" b="1" dirty="0"/>
              <a:t>needs</a:t>
            </a:r>
            <a:r>
              <a:rPr lang="en-US" sz="2400" dirty="0"/>
              <a:t> financial help from his parents. Jason </a:t>
            </a:r>
            <a:r>
              <a:rPr lang="en-US" sz="2400" b="1" dirty="0"/>
              <a:t>would like to find</a:t>
            </a:r>
            <a:r>
              <a:rPr lang="en-US" sz="2400" dirty="0"/>
              <a:t> a job in marketing. He </a:t>
            </a:r>
            <a:r>
              <a:rPr lang="en-US" sz="2400" b="1" dirty="0"/>
              <a:t>will select</a:t>
            </a:r>
            <a:r>
              <a:rPr lang="en-US" sz="2400" dirty="0"/>
              <a:t> "branding" </a:t>
            </a:r>
            <a:r>
              <a:rPr lang="en-US" sz="2400" b="1" dirty="0"/>
              <a:t>as his specialty</a:t>
            </a:r>
            <a:r>
              <a:rPr lang="en-US" sz="2400" dirty="0"/>
              <a:t>. He </a:t>
            </a:r>
            <a:r>
              <a:rPr lang="en-US" sz="2400" b="1" dirty="0"/>
              <a:t>will continue</a:t>
            </a:r>
            <a:r>
              <a:rPr lang="en-US" sz="2400" dirty="0"/>
              <a:t> until </a:t>
            </a:r>
            <a:r>
              <a:rPr lang="en-US" sz="2400" b="1" dirty="0"/>
              <a:t>he finds </a:t>
            </a:r>
            <a:r>
              <a:rPr lang="en-US" sz="2400" dirty="0"/>
              <a:t>employment. His father</a:t>
            </a:r>
            <a:r>
              <a:rPr lang="en-US" sz="2400" b="1" dirty="0"/>
              <a:t> is trying to</a:t>
            </a:r>
            <a:r>
              <a:rPr lang="en-US" sz="2400" dirty="0"/>
              <a:t> help him. Jason </a:t>
            </a:r>
            <a:r>
              <a:rPr lang="en-US" sz="2400" b="1" dirty="0"/>
              <a:t>desires to be</a:t>
            </a:r>
            <a:r>
              <a:rPr lang="en-US" sz="2400" dirty="0"/>
              <a:t> independent. He often </a:t>
            </a:r>
            <a:r>
              <a:rPr lang="en-US" sz="2400" b="1" dirty="0"/>
              <a:t>fails to thank</a:t>
            </a:r>
            <a:r>
              <a:rPr lang="en-US" sz="2400" dirty="0"/>
              <a:t> his parents. Jason </a:t>
            </a:r>
            <a:r>
              <a:rPr lang="en-US" sz="2400" b="1" dirty="0"/>
              <a:t>wishes to do</a:t>
            </a:r>
            <a:r>
              <a:rPr lang="en-US" sz="2400" dirty="0"/>
              <a:t> well. For now, he is </a:t>
            </a:r>
            <a:r>
              <a:rPr lang="en-US" sz="2400" b="1" dirty="0"/>
              <a:t>mentally managing the fact that he is</a:t>
            </a:r>
            <a:r>
              <a:rPr lang="en-US" sz="2400" dirty="0"/>
              <a:t> one of the thousands of unemployed college graduates.</a:t>
            </a:r>
          </a:p>
          <a:p>
            <a:pPr algn="ctr"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1998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/>
              <a:t>Pay attention to the </a:t>
            </a:r>
            <a:r>
              <a:rPr lang="en-US" sz="1800" b="1" dirty="0"/>
              <a:t>bold</a:t>
            </a:r>
            <a:r>
              <a:rPr lang="en-US" sz="1800" dirty="0"/>
              <a:t> parts in the text and try to rewrite them by using </a:t>
            </a:r>
            <a:r>
              <a:rPr lang="en-US" sz="1800" b="1" dirty="0">
                <a:solidFill>
                  <a:srgbClr val="C00000"/>
                </a:solidFill>
              </a:rPr>
              <a:t>Gerunds with Prepositions. </a:t>
            </a:r>
          </a:p>
          <a:p>
            <a:pPr algn="just">
              <a:buNone/>
            </a:pPr>
            <a:r>
              <a:rPr lang="en-US" sz="1800" dirty="0"/>
              <a:t>The first one has been done as an example: </a:t>
            </a:r>
            <a:r>
              <a:rPr lang="en-US" sz="1800" i="1" dirty="0"/>
              <a:t>He is fed up with/ sick of being unemployed.</a:t>
            </a:r>
          </a:p>
          <a:p>
            <a:pPr algn="just">
              <a:buNone/>
            </a:pPr>
            <a:r>
              <a:rPr lang="en-US" sz="1600" dirty="0"/>
              <a:t>2. 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3.____________________________________________________________________________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4. 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5. _____________________________________________________________________________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6. _____________________________________________________________________________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7. _____________________________________________________________________________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8. 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9. _____________________________________________________________________________</a:t>
            </a:r>
          </a:p>
          <a:p>
            <a:pPr algn="just">
              <a:buNone/>
            </a:pPr>
            <a:r>
              <a:rPr lang="en-US" sz="1600" dirty="0"/>
              <a:t>10. 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79E0A7-4F4C-4E47-B2D7-4EECAFEB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9BC755-A63A-0D41-8151-7C5C12464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</a:t>
            </a:r>
            <a:r>
              <a:rPr lang="en-US"/>
              <a:t>have a lot of </a:t>
            </a:r>
            <a:r>
              <a:rPr lang="en-US" dirty="0"/>
              <a:t>difficulty, you can use the clues provided for each sentence below.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get used, worry, rely, interest, specialize, keep, insist, look forward, forget, dream, cope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18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071048" cy="421764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itchFamily="34" charset="0"/>
                <a:cs typeface="Arial" pitchFamily="34" charset="0"/>
              </a:rPr>
              <a:t>Gerunds</a:t>
            </a:r>
            <a:br>
              <a:rPr lang="en-US" sz="5400" dirty="0"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latin typeface="Arial" pitchFamily="34" charset="0"/>
                <a:cs typeface="Arial" pitchFamily="34" charset="0"/>
              </a:rPr>
              <a:t>with</a:t>
            </a:r>
            <a:br>
              <a:rPr lang="en-US" sz="5400" dirty="0"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latin typeface="Arial" pitchFamily="34" charset="0"/>
                <a:cs typeface="Arial" pitchFamily="34" charset="0"/>
              </a:rPr>
              <a:t>Prepositions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19256" cy="490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Study the sentences below. </a:t>
            </a:r>
          </a:p>
          <a:p>
            <a:pPr>
              <a:buNone/>
            </a:pPr>
            <a:r>
              <a:rPr lang="en-US" b="1" dirty="0"/>
              <a:t>Pay attention to </a:t>
            </a:r>
            <a:r>
              <a:rPr lang="en-US" b="1" u="sng" dirty="0"/>
              <a:t>underlined</a:t>
            </a:r>
            <a:r>
              <a:rPr lang="en-US" b="1" dirty="0"/>
              <a:t> parts.</a:t>
            </a:r>
          </a:p>
          <a:p>
            <a:pPr>
              <a:buNone/>
            </a:pPr>
            <a:r>
              <a:rPr lang="en-US" dirty="0"/>
              <a:t>1- I don’t like dogs. I’m always </a:t>
            </a:r>
            <a:r>
              <a:rPr lang="en-US" u="sng" dirty="0"/>
              <a:t>afraid of being</a:t>
            </a:r>
            <a:r>
              <a:rPr lang="en-US" dirty="0"/>
              <a:t> bitten.</a:t>
            </a:r>
          </a:p>
          <a:p>
            <a:pPr>
              <a:buNone/>
            </a:pPr>
            <a:r>
              <a:rPr lang="en-US" dirty="0"/>
              <a:t>2- Are you </a:t>
            </a:r>
            <a:r>
              <a:rPr lang="en-US" u="sng" dirty="0"/>
              <a:t>interested in working </a:t>
            </a:r>
            <a:r>
              <a:rPr lang="en-US" dirty="0"/>
              <a:t>for us?</a:t>
            </a:r>
          </a:p>
          <a:p>
            <a:pPr>
              <a:buNone/>
            </a:pPr>
            <a:r>
              <a:rPr lang="en-US" dirty="0"/>
              <a:t>3- I’m </a:t>
            </a:r>
            <a:r>
              <a:rPr lang="en-US" u="sng" dirty="0"/>
              <a:t>thinking about going </a:t>
            </a:r>
            <a:r>
              <a:rPr lang="en-US" dirty="0"/>
              <a:t>to Canada in summer.</a:t>
            </a:r>
          </a:p>
          <a:p>
            <a:pPr>
              <a:buNone/>
            </a:pPr>
            <a:r>
              <a:rPr lang="en-US" dirty="0"/>
              <a:t>4- I’m </a:t>
            </a:r>
            <a:r>
              <a:rPr lang="en-US" u="sng" dirty="0"/>
              <a:t>fed up with studying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5- There is </a:t>
            </a:r>
            <a:r>
              <a:rPr lang="en-US" u="sng" dirty="0"/>
              <a:t>problem with connecting </a:t>
            </a:r>
            <a:r>
              <a:rPr lang="en-US" dirty="0"/>
              <a:t>to the internet.</a:t>
            </a:r>
          </a:p>
          <a:p>
            <a:pPr>
              <a:buNone/>
            </a:pPr>
            <a:r>
              <a:rPr lang="en-US" dirty="0"/>
              <a:t>6- The children are </a:t>
            </a:r>
            <a:r>
              <a:rPr lang="en-US" u="sng" dirty="0"/>
              <a:t>excited about going </a:t>
            </a:r>
            <a:r>
              <a:rPr lang="en-US" dirty="0"/>
              <a:t>on holiday.</a:t>
            </a:r>
          </a:p>
          <a:p>
            <a:pPr>
              <a:buNone/>
            </a:pPr>
            <a:r>
              <a:rPr lang="en-US" dirty="0"/>
              <a:t>7- What are the </a:t>
            </a:r>
            <a:r>
              <a:rPr lang="en-US" u="sng" dirty="0"/>
              <a:t>advantages of having </a:t>
            </a:r>
            <a:r>
              <a:rPr lang="en-US" dirty="0"/>
              <a:t>a car?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92696"/>
            <a:ext cx="8363272" cy="498383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When you have studied the underlined parts, you will notice that after each preposition  (of, in, about, with) Gerund (-</a:t>
            </a:r>
            <a:r>
              <a:rPr lang="en-US" sz="3200" dirty="0" err="1"/>
              <a:t>ing</a:t>
            </a:r>
            <a:r>
              <a:rPr lang="en-US" sz="3200" dirty="0"/>
              <a:t>) form of the verb is used (being, working, going, studying, connecting, going, having).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99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Gerund</a:t>
            </a:r>
            <a:r>
              <a:rPr lang="en-US" dirty="0"/>
              <a:t> is the –</a:t>
            </a:r>
            <a:r>
              <a:rPr lang="en-US" dirty="0" err="1"/>
              <a:t>ing</a:t>
            </a:r>
            <a:r>
              <a:rPr lang="en-US" dirty="0"/>
              <a:t> form of the verb used as a noun.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Prepositions</a:t>
            </a:r>
            <a:r>
              <a:rPr lang="en-US" dirty="0"/>
              <a:t> are used with certain verbs.</a:t>
            </a:r>
          </a:p>
          <a:p>
            <a:pPr>
              <a:buNone/>
            </a:pPr>
            <a:r>
              <a:rPr lang="en-US" dirty="0"/>
              <a:t>If a preposition is followed by a verb, the verb then ends in –</a:t>
            </a:r>
            <a:r>
              <a:rPr lang="en-US" dirty="0" err="1">
                <a:solidFill>
                  <a:srgbClr val="C00000"/>
                </a:solidFill>
              </a:rPr>
              <a:t>ing</a:t>
            </a:r>
            <a:r>
              <a:rPr lang="en-US" dirty="0"/>
              <a:t>. So, if </a:t>
            </a:r>
            <a:r>
              <a:rPr lang="en-US" dirty="0">
                <a:solidFill>
                  <a:srgbClr val="C00000"/>
                </a:solidFill>
              </a:rPr>
              <a:t>to</a:t>
            </a:r>
            <a:r>
              <a:rPr lang="en-US" dirty="0"/>
              <a:t> is a preposition and it is followed by a verb, you must say </a:t>
            </a:r>
            <a:r>
              <a:rPr lang="en-US" dirty="0">
                <a:solidFill>
                  <a:srgbClr val="C00000"/>
                </a:solidFill>
              </a:rPr>
              <a:t>to</a:t>
            </a:r>
            <a:r>
              <a:rPr lang="en-US" dirty="0"/>
              <a:t> –</a:t>
            </a:r>
            <a:r>
              <a:rPr lang="en-US" dirty="0" err="1">
                <a:solidFill>
                  <a:srgbClr val="C00000"/>
                </a:solidFill>
              </a:rPr>
              <a:t>ing</a:t>
            </a:r>
            <a:r>
              <a:rPr lang="en-US" dirty="0"/>
              <a:t>. For example: </a:t>
            </a:r>
          </a:p>
          <a:p>
            <a:pPr>
              <a:buNone/>
            </a:pPr>
            <a:r>
              <a:rPr lang="en-US" dirty="0"/>
              <a:t>- I prefer cycling </a:t>
            </a:r>
            <a:r>
              <a:rPr lang="en-US" dirty="0">
                <a:solidFill>
                  <a:srgbClr val="C00000"/>
                </a:solidFill>
              </a:rPr>
              <a:t>to</a:t>
            </a:r>
            <a:r>
              <a:rPr lang="en-US" dirty="0"/>
              <a:t> driv</a:t>
            </a:r>
            <a:r>
              <a:rPr lang="en-US" dirty="0">
                <a:solidFill>
                  <a:srgbClr val="C00000"/>
                </a:solidFill>
              </a:rPr>
              <a:t>ing</a:t>
            </a:r>
            <a:r>
              <a:rPr lang="en-US" dirty="0"/>
              <a:t>. (</a:t>
            </a:r>
            <a:r>
              <a:rPr lang="en-US" i="1" dirty="0"/>
              <a:t>not</a:t>
            </a:r>
            <a:r>
              <a:rPr lang="en-US" dirty="0"/>
              <a:t> ‘to drive’) </a:t>
            </a:r>
          </a:p>
          <a:p>
            <a:pPr>
              <a:buNone/>
            </a:pPr>
            <a:r>
              <a:rPr lang="en-US" dirty="0"/>
              <a:t>- I’m looking forward </a:t>
            </a:r>
            <a:r>
              <a:rPr lang="en-US" dirty="0">
                <a:solidFill>
                  <a:srgbClr val="C00000"/>
                </a:solidFill>
              </a:rPr>
              <a:t>to</a:t>
            </a:r>
            <a:r>
              <a:rPr lang="en-US" dirty="0"/>
              <a:t> see</a:t>
            </a:r>
            <a:r>
              <a:rPr lang="en-US" dirty="0">
                <a:solidFill>
                  <a:srgbClr val="C00000"/>
                </a:solidFill>
              </a:rPr>
              <a:t>ing</a:t>
            </a:r>
            <a:r>
              <a:rPr lang="en-US" dirty="0"/>
              <a:t> Ann again. (</a:t>
            </a:r>
            <a:r>
              <a:rPr lang="en-US" i="1" dirty="0"/>
              <a:t>not</a:t>
            </a:r>
            <a:r>
              <a:rPr lang="en-US" dirty="0"/>
              <a:t> ‘to see’) </a:t>
            </a:r>
          </a:p>
          <a:p>
            <a:pPr>
              <a:buNone/>
            </a:pP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There are three different structures of Gerunds (-</a:t>
            </a:r>
            <a:r>
              <a:rPr lang="en-US" sz="2800" dirty="0" err="1"/>
              <a:t>ing</a:t>
            </a:r>
            <a:r>
              <a:rPr lang="en-US" sz="2800" dirty="0"/>
              <a:t>) with Prepositions.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1- verb + preposition + gerund</a:t>
            </a:r>
          </a:p>
          <a:p>
            <a:pPr>
              <a:buNone/>
            </a:pPr>
            <a:r>
              <a:rPr lang="en-US" sz="2800" dirty="0"/>
              <a:t>Examples:</a:t>
            </a:r>
          </a:p>
          <a:p>
            <a:pPr>
              <a:buNone/>
            </a:pPr>
            <a:r>
              <a:rPr lang="en-US" sz="2800" dirty="0"/>
              <a:t>1- I am thinking of doing an online course.</a:t>
            </a:r>
          </a:p>
          <a:p>
            <a:pPr>
              <a:buNone/>
            </a:pPr>
            <a:r>
              <a:rPr lang="en-US" sz="2800" dirty="0"/>
              <a:t>2- You need to apologize for being rude.</a:t>
            </a:r>
          </a:p>
          <a:p>
            <a:pPr>
              <a:buNone/>
            </a:pPr>
            <a:r>
              <a:rPr lang="en-US" sz="2800" dirty="0"/>
              <a:t>3- He succeeded in running in the marathon.</a:t>
            </a:r>
          </a:p>
          <a:p>
            <a:pPr>
              <a:buNone/>
            </a:pPr>
            <a:r>
              <a:rPr lang="en-US" sz="2800" dirty="0"/>
              <a:t>4- I congratulated her on passing the exam.</a:t>
            </a:r>
          </a:p>
          <a:p>
            <a:pPr>
              <a:buNone/>
            </a:pPr>
            <a:r>
              <a:rPr lang="en-US" sz="2800" dirty="0"/>
              <a:t>5- The man was suspected of being a spy.</a:t>
            </a:r>
          </a:p>
          <a:p>
            <a:pPr>
              <a:buNone/>
            </a:pPr>
            <a:endParaRPr lang="tr-T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b="1" dirty="0"/>
              <a:t>List of some verbs which have the structure of verb + preposition + gerund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succeed in				look forward to</a:t>
            </a:r>
          </a:p>
          <a:p>
            <a:pPr>
              <a:buNone/>
            </a:pPr>
            <a:r>
              <a:rPr lang="en-US" dirty="0"/>
              <a:t>feel like				decide against</a:t>
            </a:r>
          </a:p>
          <a:p>
            <a:pPr>
              <a:buNone/>
            </a:pPr>
            <a:r>
              <a:rPr lang="en-US" dirty="0"/>
              <a:t>think about/of			apologize for</a:t>
            </a:r>
          </a:p>
          <a:p>
            <a:pPr>
              <a:buNone/>
            </a:pPr>
            <a:r>
              <a:rPr lang="en-US" dirty="0"/>
              <a:t>approve/disapprove of	insist on </a:t>
            </a:r>
          </a:p>
          <a:p>
            <a:pPr>
              <a:buNone/>
            </a:pPr>
            <a:r>
              <a:rPr lang="en-US" dirty="0"/>
              <a:t>look forward to			depend on</a:t>
            </a:r>
          </a:p>
          <a:p>
            <a:pPr>
              <a:buNone/>
            </a:pPr>
            <a:r>
              <a:rPr lang="en-US" dirty="0"/>
              <a:t>dream of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Special Forms:</a:t>
            </a:r>
          </a:p>
          <a:p>
            <a:pPr>
              <a:buNone/>
            </a:pPr>
            <a:r>
              <a:rPr lang="en-US" sz="2800" dirty="0"/>
              <a:t>The following verbs have the same structure verb + object + preposition + gerund:</a:t>
            </a:r>
          </a:p>
          <a:p>
            <a:pPr>
              <a:buNone/>
            </a:pPr>
            <a:r>
              <a:rPr lang="en-US" sz="2800" dirty="0"/>
              <a:t>accuse </a:t>
            </a:r>
            <a:r>
              <a:rPr lang="en-US" sz="2800" dirty="0" err="1"/>
              <a:t>sb</a:t>
            </a:r>
            <a:r>
              <a:rPr lang="en-US" sz="2800" dirty="0"/>
              <a:t> of			forgive </a:t>
            </a:r>
            <a:r>
              <a:rPr lang="en-US" sz="2800" dirty="0" err="1"/>
              <a:t>sb</a:t>
            </a:r>
            <a:r>
              <a:rPr lang="en-US" sz="2800" dirty="0"/>
              <a:t> for</a:t>
            </a:r>
          </a:p>
          <a:p>
            <a:pPr>
              <a:buNone/>
            </a:pPr>
            <a:r>
              <a:rPr lang="en-US" sz="2800" dirty="0"/>
              <a:t>suspect </a:t>
            </a:r>
            <a:r>
              <a:rPr lang="en-US" sz="2800" dirty="0" err="1"/>
              <a:t>sb</a:t>
            </a:r>
            <a:r>
              <a:rPr lang="en-US" sz="2800" dirty="0"/>
              <a:t> of		warn </a:t>
            </a:r>
            <a:r>
              <a:rPr lang="en-US" sz="2800" dirty="0" err="1"/>
              <a:t>sb</a:t>
            </a:r>
            <a:r>
              <a:rPr lang="en-US" sz="2800" dirty="0"/>
              <a:t> against</a:t>
            </a:r>
          </a:p>
          <a:p>
            <a:pPr>
              <a:buNone/>
            </a:pPr>
            <a:r>
              <a:rPr lang="en-US" sz="2800" dirty="0"/>
              <a:t>congratulate </a:t>
            </a:r>
            <a:r>
              <a:rPr lang="en-US" sz="2800" dirty="0" err="1"/>
              <a:t>sb</a:t>
            </a:r>
            <a:r>
              <a:rPr lang="en-US" sz="2800" dirty="0"/>
              <a:t> on		stop </a:t>
            </a:r>
            <a:r>
              <a:rPr lang="en-US" sz="2800" dirty="0" err="1"/>
              <a:t>sb</a:t>
            </a:r>
            <a:r>
              <a:rPr lang="en-US" sz="2800" dirty="0"/>
              <a:t> from* </a:t>
            </a:r>
          </a:p>
          <a:p>
            <a:pPr>
              <a:buNone/>
            </a:pPr>
            <a:r>
              <a:rPr lang="en-US" sz="2800" dirty="0"/>
              <a:t>prevent </a:t>
            </a:r>
            <a:r>
              <a:rPr lang="en-US" sz="2800" dirty="0" err="1"/>
              <a:t>sb</a:t>
            </a:r>
            <a:r>
              <a:rPr lang="en-US" sz="2800" dirty="0"/>
              <a:t> from		thank </a:t>
            </a:r>
            <a:r>
              <a:rPr lang="en-US" sz="2800" dirty="0" err="1"/>
              <a:t>sb</a:t>
            </a:r>
            <a:r>
              <a:rPr lang="en-US" sz="2800" dirty="0"/>
              <a:t> for</a:t>
            </a:r>
          </a:p>
          <a:p>
            <a:pPr>
              <a:buNone/>
            </a:pPr>
            <a:r>
              <a:rPr lang="en-US" sz="2800" dirty="0"/>
              <a:t>* After </a:t>
            </a:r>
            <a:r>
              <a:rPr lang="en-US" sz="2800" b="1" dirty="0"/>
              <a:t>stop</a:t>
            </a:r>
            <a:r>
              <a:rPr lang="en-US" sz="2800" dirty="0"/>
              <a:t> you can leave out </a:t>
            </a:r>
            <a:r>
              <a:rPr lang="en-US" sz="2800" b="1" dirty="0"/>
              <a:t>from</a:t>
            </a:r>
            <a:r>
              <a:rPr lang="en-US" sz="2800" dirty="0"/>
              <a:t>. So you can say: We stopped everyone </a:t>
            </a:r>
            <a:r>
              <a:rPr lang="en-US" sz="2800" b="1" dirty="0"/>
              <a:t>leaving</a:t>
            </a:r>
            <a:r>
              <a:rPr lang="en-US" sz="2800" dirty="0"/>
              <a:t>  (</a:t>
            </a:r>
            <a:r>
              <a:rPr lang="en-US" sz="2800" i="1" dirty="0"/>
              <a:t>or</a:t>
            </a:r>
            <a:r>
              <a:rPr lang="en-US" sz="2800" dirty="0"/>
              <a:t> </a:t>
            </a:r>
            <a:r>
              <a:rPr lang="en-US" sz="2800" b="1" dirty="0"/>
              <a:t>from leaving </a:t>
            </a:r>
            <a:r>
              <a:rPr lang="en-US" sz="2800" dirty="0"/>
              <a:t>the building).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2- noun + preposition + gerund</a:t>
            </a:r>
          </a:p>
          <a:p>
            <a:pPr>
              <a:buNone/>
            </a:pPr>
            <a:r>
              <a:rPr lang="en-US" sz="2800" dirty="0"/>
              <a:t>Examples: </a:t>
            </a:r>
          </a:p>
          <a:p>
            <a:pPr>
              <a:buNone/>
            </a:pPr>
            <a:r>
              <a:rPr lang="en-US" sz="2800" dirty="0"/>
              <a:t>1- There is a problem with listening to the lecture.</a:t>
            </a:r>
          </a:p>
          <a:p>
            <a:pPr>
              <a:buNone/>
            </a:pPr>
            <a:r>
              <a:rPr lang="en-US" sz="2800" dirty="0"/>
              <a:t>2- What is the purpose of living?</a:t>
            </a:r>
          </a:p>
          <a:p>
            <a:pPr>
              <a:buNone/>
            </a:pPr>
            <a:r>
              <a:rPr lang="en-US" sz="2800" dirty="0"/>
              <a:t>3- She has difficulty in talking to people she doesn’t know well.</a:t>
            </a:r>
          </a:p>
          <a:p>
            <a:pPr>
              <a:buNone/>
            </a:pPr>
            <a:r>
              <a:rPr lang="en-US" sz="2800" dirty="0"/>
              <a:t>4- There is no point in buying a car if you don’t want to drive it.</a:t>
            </a:r>
          </a:p>
          <a:p>
            <a:pPr>
              <a:buNone/>
            </a:pPr>
            <a:r>
              <a:rPr lang="en-US" sz="2800" dirty="0"/>
              <a:t>5- You will acknowledge the advantage of speaking a foreign language one day.</a:t>
            </a:r>
          </a:p>
          <a:p>
            <a:pPr>
              <a:buNone/>
            </a:pPr>
            <a:r>
              <a:rPr lang="en-US" sz="2800" dirty="0"/>
              <a:t>6- I have no intention of waiting for them</a:t>
            </a:r>
            <a:r>
              <a:rPr lang="tr-TR" sz="2800" dirty="0"/>
              <a:t>. </a:t>
            </a:r>
          </a:p>
          <a:p>
            <a:pPr>
              <a:buNone/>
            </a:pPr>
            <a:r>
              <a:rPr lang="tr-TR" sz="2800" dirty="0"/>
              <a:t>7- </a:t>
            </a:r>
            <a:r>
              <a:rPr lang="en-US" sz="2800" dirty="0"/>
              <a:t>He has no chance of passing the examination.   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1179</Words>
  <Application>Microsoft Office PowerPoint</Application>
  <PresentationFormat>Ekran Gösterisi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PowerPoint Sunusu</vt:lpstr>
      <vt:lpstr>Gerunds with Prepositions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Infinitives</dc:title>
  <dc:creator>acer</dc:creator>
  <cp:lastModifiedBy>Alev Aydogan Baykan</cp:lastModifiedBy>
  <cp:revision>99</cp:revision>
  <dcterms:created xsi:type="dcterms:W3CDTF">2020-03-26T18:44:27Z</dcterms:created>
  <dcterms:modified xsi:type="dcterms:W3CDTF">2020-04-01T18:13:53Z</dcterms:modified>
</cp:coreProperties>
</file>