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301"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BA40C83B-0CAF-4C0C-9A26-FE498258A3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40C83B-0CAF-4C0C-9A26-FE498258A3D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40C83B-0CAF-4C0C-9A26-FE498258A3D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40C83B-0CAF-4C0C-9A26-FE498258A3D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40C83B-0CAF-4C0C-9A26-FE498258A3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A40C83B-0CAF-4C0C-9A26-FE498258A3D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A40C83B-0CAF-4C0C-9A26-FE498258A3D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A40C83B-0CAF-4C0C-9A26-FE498258A3D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A40C83B-0CAF-4C0C-9A26-FE498258A3D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A40C83B-0CAF-4C0C-9A26-FE498258A3D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2D7A79-09FA-4CBF-B93F-303B38B4AE20}" type="datetimeFigureOut">
              <a:rPr lang="tr-TR" smtClean="0"/>
              <a:pPr/>
              <a:t>27.10.2017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BA40C83B-0CAF-4C0C-9A26-FE498258A3D4}"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2D7A79-09FA-4CBF-B93F-303B38B4AE20}" type="datetimeFigureOut">
              <a:rPr lang="tr-TR" smtClean="0"/>
              <a:pPr/>
              <a:t>27.10.2017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40C83B-0CAF-4C0C-9A26-FE498258A3D4}"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85750"/>
            <a:ext cx="8229600" cy="785813"/>
          </a:xfrm>
        </p:spPr>
        <p:txBody>
          <a:bodyPr>
            <a:normAutofit fontScale="90000"/>
          </a:bodyPr>
          <a:lstStyle/>
          <a:p>
            <a:pPr algn="ctr" fontAlgn="auto">
              <a:spcAft>
                <a:spcPts val="0"/>
              </a:spcAft>
              <a:defRPr/>
            </a:pPr>
            <a:r>
              <a:rPr lang="tr-TR" sz="3100" b="1" dirty="0">
                <a:solidFill>
                  <a:schemeClr val="tx1"/>
                </a:solidFill>
                <a:latin typeface="Constantia" pitchFamily="18" charset="0"/>
              </a:rPr>
              <a:t>5.BÖLÜM</a:t>
            </a:r>
            <a:br>
              <a:rPr lang="tr-TR" sz="3100" b="1" dirty="0">
                <a:solidFill>
                  <a:schemeClr val="tx1"/>
                </a:solidFill>
                <a:latin typeface="Constantia" pitchFamily="18" charset="0"/>
              </a:rPr>
            </a:br>
            <a:r>
              <a:rPr lang="tr-TR" sz="3100" b="1" dirty="0">
                <a:solidFill>
                  <a:schemeClr val="tx1"/>
                </a:solidFill>
                <a:latin typeface="Constantia" pitchFamily="18" charset="0"/>
              </a:rPr>
              <a:t>HAVA TRAFİK HİZMETLERİ</a:t>
            </a:r>
          </a:p>
        </p:txBody>
      </p:sp>
      <p:sp>
        <p:nvSpPr>
          <p:cNvPr id="120835" name="Content Placeholder 2"/>
          <p:cNvSpPr>
            <a:spLocks noGrp="1"/>
          </p:cNvSpPr>
          <p:nvPr>
            <p:ph idx="1"/>
          </p:nvPr>
        </p:nvSpPr>
        <p:spPr>
          <a:xfrm>
            <a:off x="457200" y="1214438"/>
            <a:ext cx="8229600" cy="5286375"/>
          </a:xfrm>
        </p:spPr>
        <p:txBody>
          <a:bodyPr/>
          <a:lstStyle/>
          <a:p>
            <a:r>
              <a:rPr lang="tr-TR" sz="2400" b="1"/>
              <a:t>Tanımlar;</a:t>
            </a:r>
          </a:p>
          <a:p>
            <a:r>
              <a:rPr lang="tr-TR" sz="2400" b="1"/>
              <a:t>Tavsiyeli Hava Sahası (Advisory Airspace) : </a:t>
            </a:r>
            <a:r>
              <a:rPr lang="tr-TR" sz="2400"/>
              <a:t>İçinde hava trafik tavsiye hizmetinin verildiği, ölçüleri belirli bir hava sahası veya oluşturulmuş bir yoldur.</a:t>
            </a:r>
          </a:p>
          <a:p>
            <a:pPr>
              <a:buFont typeface="Wingdings 2" pitchFamily="18" charset="2"/>
              <a:buNone/>
            </a:pPr>
            <a:r>
              <a:rPr lang="tr-TR" sz="2400"/>
              <a:t> </a:t>
            </a:r>
          </a:p>
          <a:p>
            <a:r>
              <a:rPr lang="tr-TR" sz="2400" b="1"/>
              <a:t>Tavsiyeli Saha (Advisory Area) :</a:t>
            </a:r>
            <a:r>
              <a:rPr lang="tr-TR" sz="2400"/>
              <a:t> Bir uçuş bilgi bölgesi içinde hava trafik tavsiye hizmetinin sağlandığı belirli bir sahadır.</a:t>
            </a:r>
          </a:p>
          <a:p>
            <a:pPr>
              <a:buFont typeface="Wingdings 2" pitchFamily="18" charset="2"/>
              <a:buNone/>
            </a:pPr>
            <a:r>
              <a:rPr lang="tr-TR" sz="2400"/>
              <a:t> </a:t>
            </a:r>
          </a:p>
          <a:p>
            <a:r>
              <a:rPr lang="tr-TR" sz="2400" b="1"/>
              <a:t>Tavsiyeli Yol (Advisory Route) : </a:t>
            </a:r>
            <a:r>
              <a:rPr lang="tr-TR" sz="2400"/>
              <a:t>Bir uçuş bilgi bölgesi içinde hava trafik tavsiye hizmetinin sağlandığı yoldur.</a:t>
            </a:r>
            <a:endParaRPr lang="tr-TR" sz="2400" b="1"/>
          </a:p>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1142984"/>
            <a:ext cx="7929618" cy="4154984"/>
          </a:xfrm>
          <a:prstGeom prst="rect">
            <a:avLst/>
          </a:prstGeom>
        </p:spPr>
        <p:txBody>
          <a:bodyPr wrap="square">
            <a:spAutoFit/>
          </a:bodyPr>
          <a:lstStyle/>
          <a:p>
            <a:pPr marL="274320" indent="-274320" algn="just" fontAlgn="auto">
              <a:spcAft>
                <a:spcPts val="0"/>
              </a:spcAft>
              <a:buClr>
                <a:schemeClr val="accent3"/>
              </a:buClr>
              <a:buFont typeface="Wingdings 2"/>
              <a:buChar char=""/>
              <a:defRPr/>
            </a:pPr>
            <a:r>
              <a:rPr lang="tr-TR" sz="2400" b="1" dirty="0"/>
              <a:t>ALERFA: </a:t>
            </a:r>
            <a:r>
              <a:rPr lang="tr-TR" sz="2400" dirty="0"/>
              <a:t>Bir uyarı durumunu belirtmek için kullanılan koddur.</a:t>
            </a:r>
            <a:endParaRPr lang="tr-TR" sz="2400" b="1" dirty="0"/>
          </a:p>
          <a:p>
            <a:pPr marL="274320" indent="-274320" algn="just" fontAlgn="auto">
              <a:spcAft>
                <a:spcPts val="0"/>
              </a:spcAft>
              <a:buClr>
                <a:schemeClr val="accent3"/>
              </a:buClr>
              <a:buFont typeface="Wingdings 2"/>
              <a:buNone/>
              <a:defRPr/>
            </a:pPr>
            <a:r>
              <a:rPr lang="tr-TR" sz="2400" b="1" dirty="0"/>
              <a:t> </a:t>
            </a:r>
          </a:p>
          <a:p>
            <a:pPr marL="274320" indent="-274320" algn="just" fontAlgn="auto">
              <a:spcAft>
                <a:spcPts val="0"/>
              </a:spcAft>
              <a:buClr>
                <a:schemeClr val="accent3"/>
              </a:buClr>
              <a:buFont typeface="Wingdings 2"/>
              <a:buChar char=""/>
              <a:defRPr/>
            </a:pPr>
            <a:r>
              <a:rPr lang="tr-TR" sz="2400" b="1" dirty="0"/>
              <a:t>Uyarı Hizmeti (Alerting Service) : </a:t>
            </a:r>
            <a:r>
              <a:rPr lang="tr-TR" sz="2400" dirty="0"/>
              <a:t>Bir uçak için arama kurtarma hizmeti gerektiğinde ilgili kuruluşlara bilgi vermek ve istendiğinde bu kuruluşlara yardımcı olmak amacıyla verilen hizmettir.</a:t>
            </a:r>
            <a:endParaRPr lang="tr-TR" sz="2400" b="1" dirty="0"/>
          </a:p>
          <a:p>
            <a:pPr marL="274320" indent="-274320" algn="just" fontAlgn="auto">
              <a:spcAft>
                <a:spcPts val="0"/>
              </a:spcAft>
              <a:buClr>
                <a:schemeClr val="accent3"/>
              </a:buClr>
              <a:buFont typeface="Wingdings 2"/>
              <a:buNone/>
              <a:defRPr/>
            </a:pPr>
            <a:r>
              <a:rPr lang="tr-TR" sz="2400" dirty="0"/>
              <a:t> </a:t>
            </a:r>
            <a:endParaRPr lang="tr-TR" sz="2400" b="1" dirty="0"/>
          </a:p>
          <a:p>
            <a:pPr marL="274320" indent="-274320" algn="just" fontAlgn="auto">
              <a:spcAft>
                <a:spcPts val="0"/>
              </a:spcAft>
              <a:buClr>
                <a:schemeClr val="accent3"/>
              </a:buClr>
              <a:buFont typeface="Wingdings 2"/>
              <a:buChar char=""/>
              <a:defRPr/>
            </a:pPr>
            <a:r>
              <a:rPr lang="tr-TR" sz="2400" b="1" dirty="0"/>
              <a:t>Uyarı Durumu (Alert Phase) : </a:t>
            </a:r>
            <a:r>
              <a:rPr lang="tr-TR" sz="2400" dirty="0"/>
              <a:t>Bir uçağın ve yolcularının güvenliğinden endişe duyulması durumudur.</a:t>
            </a:r>
            <a:endParaRPr lang="tr-TR"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38"/>
            <a:ext cx="8229600" cy="5681662"/>
          </a:xfrm>
        </p:spPr>
        <p:txBody>
          <a:bodyPr>
            <a:normAutofit fontScale="92500" lnSpcReduction="10000"/>
          </a:bodyPr>
          <a:lstStyle/>
          <a:p>
            <a:pPr marL="274320" indent="-274320" algn="just" fontAlgn="auto">
              <a:spcAft>
                <a:spcPts val="0"/>
              </a:spcAft>
              <a:buClr>
                <a:schemeClr val="accent3"/>
              </a:buClr>
              <a:buFont typeface="Wingdings 2"/>
              <a:buChar char=""/>
              <a:defRPr/>
            </a:pPr>
            <a:r>
              <a:rPr lang="tr-TR" b="1" dirty="0"/>
              <a:t>Yedek Meydan (Alternate Aerodrome) : </a:t>
            </a:r>
            <a:r>
              <a:rPr lang="tr-TR" dirty="0"/>
              <a:t>Uçuş planında belirtilen ve uçağın gideceği meydana inişin tavsiye edilmediğinde, gidebileceği diğer bir meydandır.</a:t>
            </a:r>
            <a:endParaRPr lang="tr-TR" b="1" dirty="0"/>
          </a:p>
          <a:p>
            <a:pPr marL="274320" indent="-274320" algn="just" fontAlgn="auto">
              <a:spcAft>
                <a:spcPts val="0"/>
              </a:spcAft>
              <a:buClr>
                <a:schemeClr val="accent3"/>
              </a:buClr>
              <a:buFont typeface="Wingdings 2"/>
              <a:buNone/>
              <a:defRPr/>
            </a:pPr>
            <a:r>
              <a:rPr lang="tr-TR" dirty="0"/>
              <a:t> </a:t>
            </a:r>
            <a:endParaRPr lang="tr-TR" b="1" dirty="0"/>
          </a:p>
          <a:p>
            <a:pPr marL="274320" indent="-274320" algn="just" fontAlgn="auto">
              <a:spcAft>
                <a:spcPts val="0"/>
              </a:spcAft>
              <a:buClr>
                <a:schemeClr val="accent3"/>
              </a:buClr>
              <a:buFont typeface="Wingdings 2"/>
              <a:buChar char=""/>
              <a:defRPr/>
            </a:pPr>
            <a:r>
              <a:rPr lang="tr-TR" b="1" dirty="0"/>
              <a:t>İrtifa (Altitude) : </a:t>
            </a:r>
            <a:r>
              <a:rPr lang="tr-TR" dirty="0"/>
              <a:t>Bir seviyenin, bir noktanın veya nokta kabul edilen bir cismin ortalama deniz seviyesinden ölçülen dikey mesafesidir.</a:t>
            </a:r>
            <a:endParaRPr lang="tr-TR" b="1" dirty="0"/>
          </a:p>
          <a:p>
            <a:pPr marL="274320" indent="-274320" algn="just" fontAlgn="auto">
              <a:spcAft>
                <a:spcPts val="0"/>
              </a:spcAft>
              <a:buClr>
                <a:schemeClr val="accent3"/>
              </a:buClr>
              <a:buFont typeface="Wingdings 2"/>
              <a:buNone/>
              <a:defRPr/>
            </a:pPr>
            <a:r>
              <a:rPr lang="tr-TR" dirty="0"/>
              <a:t> </a:t>
            </a:r>
            <a:endParaRPr lang="tr-TR" b="1" dirty="0"/>
          </a:p>
          <a:p>
            <a:pPr marL="274320" indent="-274320" algn="just" fontAlgn="auto">
              <a:spcAft>
                <a:spcPts val="0"/>
              </a:spcAft>
              <a:buClr>
                <a:schemeClr val="accent3"/>
              </a:buClr>
              <a:buFont typeface="Wingdings 2"/>
              <a:buChar char=""/>
              <a:defRPr/>
            </a:pPr>
            <a:r>
              <a:rPr lang="tr-TR" b="1" dirty="0"/>
              <a:t>Yaklaşma Kontrol Ofisi (Approach Control Office) :</a:t>
            </a:r>
            <a:r>
              <a:rPr lang="tr-TR" dirty="0"/>
              <a:t> Bir veya birkaç meydana iniş yapan kontrollü uçuşlara hava trafik kontrol hizmeti sağlamak için tesis edilmiş ünitedir.</a:t>
            </a:r>
          </a:p>
          <a:p>
            <a:pPr marL="274320" indent="-274320" algn="just" fontAlgn="auto">
              <a:spcAft>
                <a:spcPts val="0"/>
              </a:spcAft>
              <a:buClr>
                <a:schemeClr val="accent3"/>
              </a:buClr>
              <a:buFont typeface="Wingdings 2"/>
              <a:buNone/>
              <a:defRPr/>
            </a:pPr>
            <a:r>
              <a:rPr lang="tr-TR" dirty="0"/>
              <a:t> </a:t>
            </a:r>
          </a:p>
          <a:p>
            <a:pPr marL="274320" indent="-274320" algn="just" fontAlgn="auto">
              <a:spcAft>
                <a:spcPts val="0"/>
              </a:spcAft>
              <a:buClr>
                <a:schemeClr val="accent3"/>
              </a:buClr>
              <a:buFont typeface="Wingdings 2"/>
              <a:buChar char=""/>
              <a:defRPr/>
            </a:pPr>
            <a:r>
              <a:rPr lang="tr-TR" b="1" dirty="0"/>
              <a:t>Yaklaşma Kontrol Hizmeti (Approach Control Service) : </a:t>
            </a:r>
            <a:r>
              <a:rPr lang="tr-TR" dirty="0"/>
              <a:t>İniş veya kalkış yapan kontrollü uçuşlara verilen hava trafik hizmetidir.</a:t>
            </a:r>
            <a:endParaRPr lang="tr-TR" b="1" dirty="0"/>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Content Placeholder 2"/>
          <p:cNvSpPr>
            <a:spLocks noGrp="1"/>
          </p:cNvSpPr>
          <p:nvPr>
            <p:ph idx="1"/>
          </p:nvPr>
        </p:nvSpPr>
        <p:spPr>
          <a:xfrm>
            <a:off x="357188" y="571500"/>
            <a:ext cx="8501062" cy="5753100"/>
          </a:xfrm>
        </p:spPr>
        <p:txBody>
          <a:bodyPr/>
          <a:lstStyle/>
          <a:p>
            <a:pPr algn="just"/>
            <a:endParaRPr lang="tr-TR" sz="2400" b="1" dirty="0"/>
          </a:p>
          <a:p>
            <a:pPr algn="just"/>
            <a:r>
              <a:rPr lang="tr-TR" sz="2400" b="1" dirty="0"/>
              <a:t>İlgili ATS Otoritesi (Appropriate ATS Authority) : </a:t>
            </a:r>
            <a:r>
              <a:rPr lang="tr-TR" sz="2400" dirty="0"/>
              <a:t>Hava trafik hizmeti vermek yükümlülüğünde bulundukları hava sahaları için devletlerin belirlediği ilgili otoritedir.</a:t>
            </a:r>
            <a:endParaRPr lang="tr-TR" sz="2400" b="1" dirty="0"/>
          </a:p>
          <a:p>
            <a:pPr algn="just">
              <a:buFont typeface="Wingdings 2" pitchFamily="18" charset="2"/>
              <a:buNone/>
            </a:pPr>
            <a:r>
              <a:rPr lang="tr-TR" sz="2400" dirty="0"/>
              <a:t> </a:t>
            </a:r>
            <a:endParaRPr lang="tr-TR" sz="2400" b="1" dirty="0"/>
          </a:p>
          <a:p>
            <a:pPr algn="just"/>
            <a:r>
              <a:rPr lang="tr-TR" sz="2400" b="1" dirty="0"/>
              <a:t>Apron : </a:t>
            </a:r>
            <a:r>
              <a:rPr lang="tr-TR" sz="2400" dirty="0"/>
              <a:t>Bir kara meydanında uçakların yolcu, posta veya kargo yükleme ve boşaltmaları, yakıt alma, park etme veya muhafazası amacıyla düzenlenmiş belirli bir sahadır.</a:t>
            </a:r>
          </a:p>
          <a:p>
            <a:pPr algn="just"/>
            <a:endParaRPr lang="tr-TR" sz="2400" b="1" dirty="0"/>
          </a:p>
          <a:p>
            <a:pPr algn="just"/>
            <a:r>
              <a:rPr lang="tr-TR" sz="2400" b="1" dirty="0"/>
              <a:t>Saha Kontrol Merkezi (Area Control Centre) : </a:t>
            </a:r>
            <a:r>
              <a:rPr lang="tr-TR" sz="2400" dirty="0"/>
              <a:t>Kontrol sahaları içersinde kendi sorumluluğu altında bulunan kontrollü uçaklara hava trafik kontrol hizmeti sağlamak üzere tesis edilen bir birimdir.</a:t>
            </a:r>
            <a:endParaRPr lang="tr-TR" sz="2400" b="1" dirty="0"/>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5753100"/>
          </a:xfrm>
        </p:spPr>
        <p:txBody>
          <a:bodyPr>
            <a:normAutofit fontScale="92500" lnSpcReduction="10000"/>
          </a:bodyPr>
          <a:lstStyle/>
          <a:p>
            <a:pPr marL="274320" indent="-274320" algn="just" fontAlgn="auto">
              <a:spcAft>
                <a:spcPts val="0"/>
              </a:spcAft>
              <a:buClr>
                <a:schemeClr val="accent3"/>
              </a:buClr>
              <a:buFont typeface="Wingdings 2"/>
              <a:buChar char=""/>
              <a:defRPr/>
            </a:pPr>
            <a:r>
              <a:rPr lang="tr-TR" b="1" dirty="0"/>
              <a:t>ATS Yolu (ATS Route) : </a:t>
            </a:r>
            <a:r>
              <a:rPr lang="tr-TR" dirty="0"/>
              <a:t>Hava trafik hizmetlerinin şartları gereği trafik akışını kanalize etmek için düzenlenmiş belirli bir yoldur.</a:t>
            </a:r>
            <a:endParaRPr lang="tr-TR" b="1" dirty="0"/>
          </a:p>
          <a:p>
            <a:pPr marL="274320" indent="-274320" algn="just" fontAlgn="auto">
              <a:spcAft>
                <a:spcPts val="0"/>
              </a:spcAft>
              <a:buClr>
                <a:schemeClr val="accent3"/>
              </a:buClr>
              <a:buFont typeface="Wingdings 2"/>
              <a:buNone/>
              <a:defRPr/>
            </a:pPr>
            <a:r>
              <a:rPr lang="tr-TR" dirty="0"/>
              <a:t> </a:t>
            </a:r>
            <a:endParaRPr lang="tr-TR" b="1" dirty="0"/>
          </a:p>
          <a:p>
            <a:pPr marL="274320" indent="-274320" algn="just" fontAlgn="auto">
              <a:spcAft>
                <a:spcPts val="0"/>
              </a:spcAft>
              <a:buClr>
                <a:schemeClr val="accent3"/>
              </a:buClr>
              <a:buFont typeface="Wingdings 2"/>
              <a:buChar char=""/>
              <a:defRPr/>
            </a:pPr>
            <a:r>
              <a:rPr lang="tr-TR" b="1" dirty="0"/>
              <a:t>Esas Dönüş ( Base Turn) : </a:t>
            </a:r>
            <a:r>
              <a:rPr lang="tr-TR" dirty="0"/>
              <a:t>Uçaklar tarafından ara yaklaşma sırasında uzaklaşma başı sonu ile son yaklaşma başlangıcı arasında yapılan dönüştür. Bu dönüşler tek yönde yapılır.</a:t>
            </a:r>
            <a:endParaRPr lang="tr-TR" b="1" dirty="0"/>
          </a:p>
          <a:p>
            <a:pPr marL="274320" indent="-274320" algn="just" fontAlgn="auto">
              <a:spcAft>
                <a:spcPts val="0"/>
              </a:spcAft>
              <a:buClr>
                <a:schemeClr val="accent3"/>
              </a:buClr>
              <a:buFont typeface="Wingdings 2"/>
              <a:buNone/>
              <a:defRPr/>
            </a:pPr>
            <a:r>
              <a:rPr lang="tr-TR" dirty="0"/>
              <a:t> </a:t>
            </a:r>
            <a:endParaRPr lang="tr-TR" b="1" dirty="0"/>
          </a:p>
          <a:p>
            <a:pPr marL="274320" indent="-274320" algn="just" fontAlgn="auto">
              <a:spcAft>
                <a:spcPts val="0"/>
              </a:spcAft>
              <a:buClr>
                <a:schemeClr val="accent3"/>
              </a:buClr>
              <a:buFont typeface="Wingdings 2"/>
              <a:buChar char=""/>
              <a:defRPr/>
            </a:pPr>
            <a:r>
              <a:rPr lang="tr-TR" b="1" dirty="0"/>
              <a:t>Değiştirme Noktası (Change Over Point) : </a:t>
            </a:r>
            <a:r>
              <a:rPr lang="tr-TR" dirty="0"/>
              <a:t>VOR İstasyonlarından alınan referanslarla tanımlanan ATS yolunun bir bölümünde seyrüsefer yapan bir uçağın, geçtiği İstasyondan almakta olduğu temel seyrüsefer referansları, önünde daha sonra geçeceği istasyona transfer etmesi gereken noktadır.</a:t>
            </a:r>
            <a:endParaRPr lang="tr-TR" b="1" dirty="0"/>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Content Placeholder 2"/>
          <p:cNvSpPr>
            <a:spLocks noGrp="1"/>
          </p:cNvSpPr>
          <p:nvPr>
            <p:ph idx="1"/>
          </p:nvPr>
        </p:nvSpPr>
        <p:spPr>
          <a:xfrm>
            <a:off x="457200" y="642938"/>
            <a:ext cx="8229600" cy="5681662"/>
          </a:xfrm>
        </p:spPr>
        <p:txBody>
          <a:bodyPr/>
          <a:lstStyle/>
          <a:p>
            <a:endParaRPr lang="tr-TR" b="1" dirty="0"/>
          </a:p>
          <a:p>
            <a:pPr algn="just"/>
            <a:endParaRPr lang="tr-TR" b="1" dirty="0"/>
          </a:p>
          <a:p>
            <a:pPr algn="just"/>
            <a:r>
              <a:rPr lang="tr-TR" b="1" dirty="0"/>
              <a:t>Kontrol Sahası (Kontrol Area) : </a:t>
            </a:r>
            <a:r>
              <a:rPr lang="tr-TR" dirty="0"/>
              <a:t>Yeryüzeyi üzerindeki belirli bir limitten itibaren yukarı doğru uzanan bir kontrollü sahadır.</a:t>
            </a:r>
            <a:endParaRPr lang="tr-TR" b="1" dirty="0"/>
          </a:p>
          <a:p>
            <a:pPr algn="just">
              <a:buFont typeface="Wingdings 2" pitchFamily="18" charset="2"/>
              <a:buNone/>
            </a:pPr>
            <a:r>
              <a:rPr lang="tr-TR" dirty="0"/>
              <a:t> </a:t>
            </a:r>
            <a:endParaRPr lang="tr-TR" b="1" dirty="0"/>
          </a:p>
          <a:p>
            <a:pPr algn="just"/>
            <a:r>
              <a:rPr lang="tr-TR" b="1" dirty="0"/>
              <a:t>Uçuş Seviyesi (Flight Level -FL) : </a:t>
            </a:r>
            <a:r>
              <a:rPr lang="tr-TR" dirty="0"/>
              <a:t>Belirli bir basınç seviyesine, 1013.2 Hectopascal' a göre ölçülen ve birbirinden belirli basınç aralıklarıyla ayrılmış sabit atmosferik basınç yüzeyleri.</a:t>
            </a:r>
            <a:endParaRPr lang="tr-TR" b="1" dirty="0"/>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Content Placeholder 2"/>
          <p:cNvSpPr>
            <a:spLocks noGrp="1"/>
          </p:cNvSpPr>
          <p:nvPr>
            <p:ph idx="1"/>
          </p:nvPr>
        </p:nvSpPr>
        <p:spPr>
          <a:xfrm>
            <a:off x="457200" y="571500"/>
            <a:ext cx="8229600" cy="5753100"/>
          </a:xfrm>
        </p:spPr>
        <p:txBody>
          <a:bodyPr/>
          <a:lstStyle/>
          <a:p>
            <a:r>
              <a:rPr lang="tr-TR" sz="2400" b="1"/>
              <a:t>NOT 1 :</a:t>
            </a:r>
            <a:r>
              <a:rPr lang="tr-TR" sz="2400"/>
              <a:t> Standart atmosfere göre kalibre edilmiş basınç tipi bir altimetre;</a:t>
            </a:r>
          </a:p>
          <a:p>
            <a:pPr>
              <a:buFont typeface="Wingdings 2" pitchFamily="18" charset="2"/>
              <a:buNone/>
            </a:pPr>
            <a:endParaRPr lang="tr-TR" sz="2400"/>
          </a:p>
          <a:p>
            <a:pPr>
              <a:buFont typeface="Wingdings 2" pitchFamily="18" charset="2"/>
              <a:buNone/>
            </a:pPr>
            <a:r>
              <a:rPr lang="tr-TR" sz="2400"/>
              <a:t>   a)QNH altimetre ayarına bağlandığında irtifa gösterir.</a:t>
            </a:r>
          </a:p>
          <a:p>
            <a:pPr>
              <a:buFont typeface="Wingdings 2" pitchFamily="18" charset="2"/>
              <a:buNone/>
            </a:pPr>
            <a:endParaRPr lang="tr-TR" sz="2400"/>
          </a:p>
          <a:p>
            <a:pPr>
              <a:buFont typeface="Wingdings 2" pitchFamily="18" charset="2"/>
              <a:buNone/>
            </a:pPr>
            <a:r>
              <a:rPr lang="tr-TR" sz="2400"/>
              <a:t>   b)QFE altimetre ayarına bağlandığında QFE referans seviyesine nazaran  yüksekliği gösterir (Bir meydanın barometrik basıncı uçağa QFE olarak bağlandığında, uçak o meydana İndiğinde altimetresi sıfır gösterir).</a:t>
            </a:r>
          </a:p>
          <a:p>
            <a:pPr>
              <a:buFont typeface="Wingdings 2" pitchFamily="18" charset="2"/>
              <a:buNone/>
            </a:pPr>
            <a:endParaRPr lang="tr-TR" sz="2400"/>
          </a:p>
          <a:p>
            <a:pPr>
              <a:buFont typeface="Wingdings 2" pitchFamily="18" charset="2"/>
              <a:buNone/>
            </a:pPr>
            <a:r>
              <a:rPr lang="tr-TR" sz="2400"/>
              <a:t>   c)1013.2 Hectopascal basıncına bağlandığında uçuş seviyelerini belirtmek için  kullanılır.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Content Placeholder 2"/>
          <p:cNvSpPr>
            <a:spLocks noGrp="1"/>
          </p:cNvSpPr>
          <p:nvPr>
            <p:ph idx="1"/>
          </p:nvPr>
        </p:nvSpPr>
        <p:spPr>
          <a:xfrm>
            <a:off x="457200" y="571500"/>
            <a:ext cx="8229600" cy="5753100"/>
          </a:xfrm>
        </p:spPr>
        <p:txBody>
          <a:bodyPr/>
          <a:lstStyle/>
          <a:p>
            <a:r>
              <a:rPr lang="tr-TR" sz="2400" b="1"/>
              <a:t>Uçuş Planı (Flight Plan) :</a:t>
            </a:r>
            <a:r>
              <a:rPr lang="tr-TR" sz="2400"/>
              <a:t> Hava trafik hizmetleri birimine verilen ve bir uçağın tasarlanan uçuşuna veya uçuşun bir kısmına ait belirli bilgidir.</a:t>
            </a:r>
          </a:p>
          <a:p>
            <a:pPr>
              <a:buFont typeface="Wingdings 2" pitchFamily="18" charset="2"/>
              <a:buNone/>
            </a:pPr>
            <a:r>
              <a:rPr lang="tr-TR" sz="2400"/>
              <a:t> </a:t>
            </a:r>
          </a:p>
          <a:p>
            <a:r>
              <a:rPr lang="tr-TR" sz="2400" b="1"/>
              <a:t>Hava Tahmini (Forecast) : </a:t>
            </a:r>
            <a:r>
              <a:rPr lang="tr-TR" sz="2400"/>
              <a:t>Belirli bir saha veya hava sahası bölümünde belirli bir zaman veya süre için meteorolojik şartlarda beklenen muhtemel değişikliklerin ifadesidir.</a:t>
            </a:r>
            <a:endParaRPr lang="tr-TR" sz="2400" b="1"/>
          </a:p>
          <a:p>
            <a:pPr>
              <a:buFont typeface="Wingdings 2" pitchFamily="18" charset="2"/>
              <a:buNone/>
            </a:pPr>
            <a:r>
              <a:rPr lang="tr-TR" sz="2400"/>
              <a:t> </a:t>
            </a:r>
            <a:endParaRPr lang="tr-TR" sz="2400" b="1"/>
          </a:p>
          <a:p>
            <a:r>
              <a:rPr lang="tr-TR" sz="2400" b="1"/>
              <a:t>Yükseklik (Height) : </a:t>
            </a:r>
            <a:r>
              <a:rPr lang="tr-TR" sz="2400"/>
              <a:t>Bir seviyenin, bir noktanın veya bir nokta olarak kabul edilen bir cismin belirli bir yerden ölçülen dikey mesafesidir.</a:t>
            </a:r>
            <a:endParaRPr lang="tr-TR" sz="2400" b="1"/>
          </a:p>
          <a:p>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Content Placeholder 2"/>
          <p:cNvSpPr>
            <a:spLocks noGrp="1"/>
          </p:cNvSpPr>
          <p:nvPr>
            <p:ph idx="1"/>
          </p:nvPr>
        </p:nvSpPr>
        <p:spPr>
          <a:xfrm>
            <a:off x="457200" y="928688"/>
            <a:ext cx="8229600" cy="5395912"/>
          </a:xfrm>
        </p:spPr>
        <p:txBody>
          <a:bodyPr/>
          <a:lstStyle/>
          <a:p>
            <a:endParaRPr lang="tr-TR" b="1"/>
          </a:p>
          <a:p>
            <a:r>
              <a:rPr lang="tr-TR" sz="2400" b="1"/>
              <a:t>IFR : </a:t>
            </a:r>
            <a:r>
              <a:rPr lang="tr-TR" sz="2400"/>
              <a:t>Aletle uçuş kurallarını gösteren semboldur.</a:t>
            </a:r>
            <a:endParaRPr lang="tr-TR" sz="2400" b="1"/>
          </a:p>
          <a:p>
            <a:pPr>
              <a:buFont typeface="Wingdings 2" pitchFamily="18" charset="2"/>
              <a:buNone/>
            </a:pPr>
            <a:r>
              <a:rPr lang="tr-TR" sz="2400" b="1"/>
              <a:t> </a:t>
            </a:r>
          </a:p>
          <a:p>
            <a:r>
              <a:rPr lang="tr-TR" sz="2400" b="1"/>
              <a:t>IFR Uçuş (IFR Flight) : </a:t>
            </a:r>
            <a:r>
              <a:rPr lang="tr-TR" sz="2400"/>
              <a:t>Aletle uçuş kurallarına göre yapılan uçuştur.</a:t>
            </a:r>
            <a:endParaRPr lang="tr-TR" sz="2400" b="1"/>
          </a:p>
          <a:p>
            <a:pPr>
              <a:buFont typeface="Wingdings 2" pitchFamily="18" charset="2"/>
              <a:buNone/>
            </a:pPr>
            <a:r>
              <a:rPr lang="tr-TR" sz="2400"/>
              <a:t> </a:t>
            </a:r>
          </a:p>
          <a:p>
            <a:r>
              <a:rPr lang="tr-TR" sz="2400" b="1"/>
              <a:t>INCERFA : </a:t>
            </a:r>
            <a:r>
              <a:rPr lang="tr-TR" sz="2400"/>
              <a:t>Şüphe durumunu belirtmek üzere kullanılan semboldur.</a:t>
            </a:r>
          </a:p>
          <a:p>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Content Placeholder 2"/>
          <p:cNvSpPr>
            <a:spLocks noGrp="1"/>
          </p:cNvSpPr>
          <p:nvPr>
            <p:ph idx="1"/>
          </p:nvPr>
        </p:nvSpPr>
        <p:spPr>
          <a:xfrm>
            <a:off x="457200" y="571500"/>
            <a:ext cx="8329642" cy="5753100"/>
          </a:xfrm>
        </p:spPr>
        <p:txBody>
          <a:bodyPr/>
          <a:lstStyle/>
          <a:p>
            <a:endParaRPr lang="tr-TR" sz="2400" b="1" dirty="0"/>
          </a:p>
          <a:p>
            <a:endParaRPr lang="tr-TR" sz="2400" b="1" dirty="0"/>
          </a:p>
          <a:p>
            <a:r>
              <a:rPr lang="tr-TR" sz="2400" b="1" dirty="0"/>
              <a:t>Aletli   Meteorolojik  Şartlar  (lnstrument                              Meteorological Conditions) : </a:t>
            </a:r>
            <a:r>
              <a:rPr lang="tr-TR" sz="2400" dirty="0"/>
              <a:t>Görerek uçuş meteorolojik şartlan (VMC) için tespit edilen asgari değerlerden daha aşağı olan görüş, bulutlardan olan mesafe ve tavan olarak ifade edilen meteorolojik şartlardır. Diğer bir deyişle, aletle uçuş yapılmasını gerektiren meteorolojik koşulları belirtmek için kullanılan semboldür (IMC).</a:t>
            </a:r>
            <a:endParaRPr lang="tr-TR" sz="2400" b="1" dirty="0"/>
          </a:p>
          <a:p>
            <a:pPr algn="just">
              <a:buNone/>
            </a:pPr>
            <a:r>
              <a:rPr lang="tr-TR" sz="2400" dirty="0"/>
              <a:t> </a:t>
            </a:r>
            <a:endParaRPr lang="tr-TR" sz="2400" b="1" dirty="0"/>
          </a:p>
          <a:p>
            <a:pPr algn="just"/>
            <a:r>
              <a:rPr lang="tr-TR" sz="2400" b="1" dirty="0"/>
              <a:t>Uluslararası NOTAM Ofisi (lnternational NOTAM Office) : </a:t>
            </a:r>
            <a:r>
              <a:rPr lang="tr-TR" sz="2400" dirty="0"/>
              <a:t>Uluslararası düzeyde NOTAM alışverişi için bir devlet tarafından belirtilen ofistir.</a:t>
            </a:r>
            <a:endParaRPr lang="tr-TR" sz="2400" b="1" dirty="0"/>
          </a:p>
          <a:p>
            <a:pPr>
              <a:buNone/>
            </a:pPr>
            <a:r>
              <a:rPr lang="tr-TR" dirty="0"/>
              <a:t> </a:t>
            </a:r>
            <a:endParaRPr lang="tr-TR" b="1" dirty="0"/>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Content Placeholder 2"/>
          <p:cNvSpPr>
            <a:spLocks noGrp="1"/>
          </p:cNvSpPr>
          <p:nvPr>
            <p:ph idx="1"/>
          </p:nvPr>
        </p:nvSpPr>
        <p:spPr>
          <a:xfrm>
            <a:off x="457200" y="571500"/>
            <a:ext cx="8229600" cy="5753100"/>
          </a:xfrm>
        </p:spPr>
        <p:txBody>
          <a:bodyPr/>
          <a:lstStyle/>
          <a:p>
            <a:endParaRPr lang="tr-TR" b="1" dirty="0"/>
          </a:p>
          <a:p>
            <a:pPr algn="just"/>
            <a:r>
              <a:rPr lang="tr-TR" sz="2400" b="1" dirty="0"/>
              <a:t>Seviye (Level) : </a:t>
            </a:r>
            <a:r>
              <a:rPr lang="tr-TR" sz="2400" dirty="0"/>
              <a:t>Uçuştaki bir uçağın dikey durumu ile ilgili yükseklik irtifa veya uçuş seviyesi olarak değişik anlamlarda kullanılan genel bir terimdir.</a:t>
            </a:r>
            <a:endParaRPr lang="tr-TR" sz="2400" b="1" dirty="0"/>
          </a:p>
          <a:p>
            <a:pPr algn="just">
              <a:buFont typeface="Wingdings 2" pitchFamily="18" charset="2"/>
              <a:buNone/>
            </a:pPr>
            <a:r>
              <a:rPr lang="tr-TR" sz="2400" dirty="0"/>
              <a:t> </a:t>
            </a:r>
            <a:endParaRPr lang="tr-TR" sz="2400" b="1" dirty="0"/>
          </a:p>
          <a:p>
            <a:pPr algn="just"/>
            <a:r>
              <a:rPr lang="tr-TR" sz="2400" b="1" dirty="0"/>
              <a:t>Manevra Sahası (Maneuvering Area) :  </a:t>
            </a:r>
            <a:r>
              <a:rPr lang="tr-TR" sz="2400" dirty="0"/>
              <a:t>Meydanın apronlar hariç uçakların kalkış, iniş ve taksi hareketleri için kullandıkları kısımlardır.</a:t>
            </a:r>
            <a:endParaRPr lang="tr-TR" sz="2400" b="1" dirty="0"/>
          </a:p>
          <a:p>
            <a:pPr algn="just">
              <a:buFont typeface="Wingdings 2" pitchFamily="18" charset="2"/>
              <a:buNone/>
            </a:pPr>
            <a:r>
              <a:rPr lang="tr-TR" sz="2400" dirty="0"/>
              <a:t> </a:t>
            </a:r>
            <a:endParaRPr lang="tr-TR" sz="2400" b="1" dirty="0"/>
          </a:p>
          <a:p>
            <a:pPr algn="just"/>
            <a:r>
              <a:rPr lang="tr-TR" sz="2400" b="1" dirty="0"/>
              <a:t>Harekat Sahası (Mouvement Area) : </a:t>
            </a:r>
            <a:r>
              <a:rPr lang="tr-TR" sz="2400" dirty="0"/>
              <a:t>Manevra sahası ve apron(ları) içine alan,  uçağın kalkış iniş ve taksi hareketi için kullanılan, meydanın bir bölümüdür.</a:t>
            </a:r>
            <a:endParaRPr lang="tr-TR" sz="2400" b="1" dirty="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Content Placeholder 2"/>
          <p:cNvSpPr>
            <a:spLocks noGrp="1"/>
          </p:cNvSpPr>
          <p:nvPr>
            <p:ph idx="1"/>
          </p:nvPr>
        </p:nvSpPr>
        <p:spPr>
          <a:xfrm>
            <a:off x="457200" y="1500188"/>
            <a:ext cx="8229600" cy="4929187"/>
          </a:xfrm>
        </p:spPr>
        <p:txBody>
          <a:bodyPr/>
          <a:lstStyle/>
          <a:p>
            <a:pPr algn="just"/>
            <a:r>
              <a:rPr lang="tr-TR" sz="2400" b="1" dirty="0"/>
              <a:t>Hava Meydanı (Aerodrome) :</a:t>
            </a:r>
            <a:r>
              <a:rPr lang="tr-TR" sz="2400" dirty="0"/>
              <a:t> Hava araçlarının iniş, kalkış ve yer hareketleri için suda veya karada düzenlenmiş sahalardır. (binalar, tesisler ve ekipmanlar dahil)</a:t>
            </a:r>
            <a:endParaRPr lang="tr-TR" sz="2400" b="1" dirty="0"/>
          </a:p>
          <a:p>
            <a:pPr algn="just">
              <a:buFont typeface="Wingdings 2" pitchFamily="18" charset="2"/>
              <a:buNone/>
            </a:pPr>
            <a:r>
              <a:rPr lang="tr-TR" sz="2400" dirty="0"/>
              <a:t> </a:t>
            </a:r>
            <a:endParaRPr lang="tr-TR" sz="2400" b="1" dirty="0"/>
          </a:p>
          <a:p>
            <a:pPr algn="just"/>
            <a:r>
              <a:rPr lang="tr-TR" sz="2400" b="1" dirty="0"/>
              <a:t>Meydan Kontrol Hizmeti (Aerodrome Control Service) : </a:t>
            </a:r>
            <a:r>
              <a:rPr lang="tr-TR" sz="2400" dirty="0"/>
              <a:t>Havaalanı trafiği için, havaalanı kontrol hizmetidir. (Hava trafik kontrol hizmeti)</a:t>
            </a:r>
            <a:endParaRPr lang="tr-TR" sz="2400" b="1" dirty="0"/>
          </a:p>
          <a:p>
            <a:pPr>
              <a:buFont typeface="Wingdings 2" pitchFamily="18" charset="2"/>
              <a:buNone/>
            </a:pPr>
            <a:r>
              <a:rPr lang="tr-TR" dirty="0"/>
              <a:t> </a:t>
            </a:r>
            <a:endParaRPr lang="tr-TR" b="1" dirty="0"/>
          </a:p>
          <a:p>
            <a:endParaRPr lang="tr-TR" dirty="0"/>
          </a:p>
        </p:txBody>
      </p:sp>
      <p:pic>
        <p:nvPicPr>
          <p:cNvPr id="3" name="Picture 2" descr="C:\Users\ASUS\AppData\Local\Microsoft\Windows\Temporary Internet Files\Content.IE5\6XA9ME2H\MCj02319020000[1].wmf"/>
          <p:cNvPicPr>
            <a:picLocks noChangeAspect="1" noChangeArrowheads="1"/>
          </p:cNvPicPr>
          <p:nvPr/>
        </p:nvPicPr>
        <p:blipFill>
          <a:blip r:embed="rId2" cstate="print"/>
          <a:srcRect/>
          <a:stretch>
            <a:fillRect/>
          </a:stretch>
        </p:blipFill>
        <p:spPr bwMode="auto">
          <a:xfrm>
            <a:off x="6740525" y="4786322"/>
            <a:ext cx="2260631" cy="18573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Content Placeholder 2"/>
          <p:cNvSpPr>
            <a:spLocks noGrp="1"/>
          </p:cNvSpPr>
          <p:nvPr>
            <p:ph idx="1"/>
          </p:nvPr>
        </p:nvSpPr>
        <p:spPr>
          <a:xfrm>
            <a:off x="457200" y="571500"/>
            <a:ext cx="8229600" cy="5753100"/>
          </a:xfrm>
        </p:spPr>
        <p:txBody>
          <a:bodyPr/>
          <a:lstStyle/>
          <a:p>
            <a:endParaRPr lang="tr-TR" b="1" dirty="0"/>
          </a:p>
          <a:p>
            <a:pPr algn="just"/>
            <a:endParaRPr lang="tr-TR" sz="2400" b="1" dirty="0"/>
          </a:p>
          <a:p>
            <a:pPr algn="just"/>
            <a:r>
              <a:rPr lang="tr-TR" sz="2400" b="1" dirty="0"/>
              <a:t>İşletmeci (Operator) : </a:t>
            </a:r>
            <a:r>
              <a:rPr lang="tr-TR" sz="2400" dirty="0"/>
              <a:t>Uçak operasyonu ile ilgili işlemleri üstlenen veya üstlenmeyi kabul eden kişi, kuruluş veya müessesedir.</a:t>
            </a:r>
            <a:endParaRPr lang="tr-TR" sz="2400" b="1" dirty="0"/>
          </a:p>
          <a:p>
            <a:pPr algn="just">
              <a:buFont typeface="Wingdings 2" pitchFamily="18" charset="2"/>
              <a:buNone/>
            </a:pPr>
            <a:r>
              <a:rPr lang="tr-TR" sz="2400" dirty="0"/>
              <a:t> </a:t>
            </a:r>
            <a:endParaRPr lang="tr-TR" sz="2400" b="1" dirty="0"/>
          </a:p>
          <a:p>
            <a:pPr algn="just"/>
            <a:r>
              <a:rPr lang="tr-TR" sz="2400" b="1" dirty="0"/>
              <a:t>Kaptan Pilot (Pilot -in -Command) : </a:t>
            </a:r>
            <a:r>
              <a:rPr lang="tr-TR" sz="2400" dirty="0"/>
              <a:t>Uçuş esnasında uçağın harekatı ve emniyetinden sorumlu pilottur.</a:t>
            </a:r>
            <a:endParaRPr lang="tr-TR" sz="2400" b="1" dirty="0"/>
          </a:p>
          <a:p>
            <a:pPr algn="just">
              <a:buFont typeface="Wingdings 2" pitchFamily="18" charset="2"/>
              <a:buNone/>
            </a:pPr>
            <a:r>
              <a:rPr lang="tr-TR" sz="2400" dirty="0"/>
              <a:t> </a:t>
            </a:r>
            <a:endParaRPr lang="tr-TR" sz="2400" b="1" dirty="0"/>
          </a:p>
          <a:p>
            <a:pPr algn="just"/>
            <a:r>
              <a:rPr lang="tr-TR" sz="2400" b="1" dirty="0"/>
              <a:t>Rapor Noktası (Reporting Point): </a:t>
            </a:r>
            <a:r>
              <a:rPr lang="tr-TR" sz="2400" dirty="0"/>
              <a:t>Bir uçağın konumuna göre rapor edebileceği belirli bir coğrafi mevkidir.</a:t>
            </a:r>
            <a:endParaRPr lang="tr-TR" sz="2400" b="1" dirty="0"/>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Content Placeholder 2"/>
          <p:cNvSpPr>
            <a:spLocks noGrp="1"/>
          </p:cNvSpPr>
          <p:nvPr>
            <p:ph idx="1"/>
          </p:nvPr>
        </p:nvSpPr>
        <p:spPr>
          <a:xfrm>
            <a:off x="457200" y="642938"/>
            <a:ext cx="8229600" cy="5681662"/>
          </a:xfrm>
        </p:spPr>
        <p:txBody>
          <a:bodyPr/>
          <a:lstStyle/>
          <a:p>
            <a:pPr algn="just"/>
            <a:r>
              <a:rPr lang="tr-TR" sz="2400" b="1"/>
              <a:t>Kurtarma Koordinasyon Merkezi (Rescue Co-ordination Centre) : </a:t>
            </a:r>
            <a:r>
              <a:rPr lang="tr-TR" sz="2400"/>
              <a:t>Bir arama - kurtarma bölgesinde arama ve kurtarma operasyonlarının yürütülmesini koordine etmekten ve arama kurtarma hizmetlerinin etkili bir şekilde düzenlenmesinden sorumlu ünitedir.</a:t>
            </a:r>
            <a:endParaRPr lang="tr-TR" sz="2400" b="1"/>
          </a:p>
          <a:p>
            <a:pPr algn="just">
              <a:buFont typeface="Wingdings 2" pitchFamily="18" charset="2"/>
              <a:buNone/>
            </a:pPr>
            <a:r>
              <a:rPr lang="tr-TR" sz="2400"/>
              <a:t> </a:t>
            </a:r>
            <a:endParaRPr lang="tr-TR" sz="2400" b="1"/>
          </a:p>
          <a:p>
            <a:pPr algn="just"/>
            <a:r>
              <a:rPr lang="tr-TR" sz="2400" b="1"/>
              <a:t>Pist (Runway) : </a:t>
            </a:r>
            <a:r>
              <a:rPr lang="tr-TR" sz="2400"/>
              <a:t>Bir kara meydanında, uzunluğu boyunca uçakların kalkış ve iniş yapmaları için hazırlanmış dikdörtgen şeklinde belirli bir sahadır.</a:t>
            </a:r>
            <a:endParaRPr lang="tr-TR" sz="2400" b="1"/>
          </a:p>
          <a:p>
            <a:pPr algn="just">
              <a:buFont typeface="Wingdings 2" pitchFamily="18" charset="2"/>
              <a:buNone/>
            </a:pPr>
            <a:r>
              <a:rPr lang="tr-TR" sz="2400"/>
              <a:t> </a:t>
            </a:r>
            <a:endParaRPr lang="tr-TR" sz="2400" b="1"/>
          </a:p>
          <a:p>
            <a:pPr algn="just"/>
            <a:r>
              <a:rPr lang="tr-TR" sz="2400" b="1"/>
              <a:t>Pist Görüş Mesafesi (Runway Visiual Range -RVR) </a:t>
            </a:r>
            <a:r>
              <a:rPr lang="tr-TR" sz="2400"/>
              <a:t>Pist merkez hattı üzerindeki bir uçağın pilotunun, pist üzerindeki işaretleri veya pisti belirleyen ışıkları veya pist merkez hattını görebilme uzaklığıdır.</a:t>
            </a:r>
            <a:endParaRPr lang="tr-TR" sz="2400" b="1"/>
          </a:p>
          <a:p>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5753100"/>
          </a:xfrm>
        </p:spPr>
        <p:txBody>
          <a:bodyPr>
            <a:normAutofit fontScale="92500"/>
          </a:bodyPr>
          <a:lstStyle/>
          <a:p>
            <a:pPr marL="274320" indent="-274320" fontAlgn="auto">
              <a:spcAft>
                <a:spcPts val="0"/>
              </a:spcAft>
              <a:buClr>
                <a:schemeClr val="accent3"/>
              </a:buClr>
              <a:buFont typeface="Wingdings 2"/>
              <a:buChar char=""/>
              <a:defRPr/>
            </a:pPr>
            <a:r>
              <a:rPr lang="tr-TR" b="1" dirty="0"/>
              <a:t>SIGMET Bilgisi (SIGMET Information) : </a:t>
            </a:r>
            <a:r>
              <a:rPr lang="tr-TR" dirty="0"/>
              <a:t>Uçak operasyonlarının emniyetini etkileyebilecek varolan yada olması beklenen belirli hava olaylarının bir meteorolojik gözlem ofisi tarafından yayınlanan bilgisidir.</a:t>
            </a:r>
            <a:endParaRPr lang="tr-TR" b="1" dirty="0"/>
          </a:p>
          <a:p>
            <a:pPr marL="274320" indent="-274320" fontAlgn="auto">
              <a:spcAft>
                <a:spcPts val="0"/>
              </a:spcAft>
              <a:buClr>
                <a:schemeClr val="accent3"/>
              </a:buClr>
              <a:buFont typeface="Wingdings 2"/>
              <a:buNone/>
              <a:defRPr/>
            </a:pPr>
            <a:r>
              <a:rPr lang="tr-TR" dirty="0"/>
              <a:t> </a:t>
            </a:r>
            <a:endParaRPr lang="tr-TR" b="1" dirty="0"/>
          </a:p>
          <a:p>
            <a:pPr marL="274320" indent="-274320" fontAlgn="auto">
              <a:spcAft>
                <a:spcPts val="0"/>
              </a:spcAft>
              <a:buClr>
                <a:schemeClr val="accent3"/>
              </a:buClr>
              <a:buFont typeface="Wingdings 2"/>
              <a:buChar char=""/>
              <a:defRPr/>
            </a:pPr>
            <a:r>
              <a:rPr lang="tr-TR" b="1" dirty="0"/>
              <a:t>Önemli Nokta (Significant Point) : </a:t>
            </a:r>
            <a:r>
              <a:rPr lang="tr-TR" dirty="0"/>
              <a:t>Bir uçağın rotasının veya uçuş güzergahının tanımlanması ve diğer seyrüsefer  ve ATS amaçları için kullanılan belirli bir coğrafik yerdir.</a:t>
            </a:r>
            <a:endParaRPr lang="tr-TR" b="1" dirty="0"/>
          </a:p>
          <a:p>
            <a:pPr marL="274320" indent="-274320" fontAlgn="auto">
              <a:spcAft>
                <a:spcPts val="0"/>
              </a:spcAft>
              <a:buClr>
                <a:schemeClr val="accent3"/>
              </a:buClr>
              <a:buFont typeface="Wingdings 2"/>
              <a:buNone/>
              <a:defRPr/>
            </a:pPr>
            <a:r>
              <a:rPr lang="tr-TR" dirty="0"/>
              <a:t> </a:t>
            </a:r>
            <a:endParaRPr lang="tr-TR" b="1" dirty="0"/>
          </a:p>
          <a:p>
            <a:pPr marL="274320" indent="-274320" fontAlgn="auto">
              <a:spcAft>
                <a:spcPts val="0"/>
              </a:spcAft>
              <a:buClr>
                <a:schemeClr val="accent3"/>
              </a:buClr>
              <a:buFont typeface="Wingdings 2"/>
              <a:buChar char=""/>
              <a:defRPr/>
            </a:pPr>
            <a:r>
              <a:rPr lang="tr-TR" b="1" dirty="0"/>
              <a:t>Özel VFR Uçuş (Special VFR Flight) :</a:t>
            </a:r>
            <a:r>
              <a:rPr lang="tr-TR" dirty="0"/>
              <a:t> Meteorolojik şartların, VMC' den düşük olduğu koşullarda, kontrol bölgeleri içinde ilgili hava trafik kontrol ünitesince müsaade edilen kontrollü bir VFR uçuştur.</a:t>
            </a:r>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Content Placeholder 2"/>
          <p:cNvSpPr>
            <a:spLocks noGrp="1"/>
          </p:cNvSpPr>
          <p:nvPr>
            <p:ph idx="1"/>
          </p:nvPr>
        </p:nvSpPr>
        <p:spPr>
          <a:xfrm>
            <a:off x="457200" y="642938"/>
            <a:ext cx="8229600" cy="5681662"/>
          </a:xfrm>
        </p:spPr>
        <p:txBody>
          <a:bodyPr/>
          <a:lstStyle/>
          <a:p>
            <a:r>
              <a:rPr lang="tr-TR" sz="2400" b="1"/>
              <a:t>Terminal Kontrol Sahası (Terminal Control Area) : </a:t>
            </a:r>
            <a:r>
              <a:rPr lang="tr-TR" sz="2400"/>
              <a:t>Normal olarak bir veya daha fazla hava meydanı civarında bulunan ATS yollarının birleştiği yerde kurulan bir kontrol sahasıdır.</a:t>
            </a:r>
            <a:endParaRPr lang="tr-TR" sz="2400" b="1"/>
          </a:p>
          <a:p>
            <a:pPr>
              <a:buFont typeface="Wingdings 2" pitchFamily="18" charset="2"/>
              <a:buNone/>
            </a:pPr>
            <a:r>
              <a:rPr lang="tr-TR" sz="2400"/>
              <a:t> </a:t>
            </a:r>
            <a:endParaRPr lang="tr-TR" sz="2400" b="1"/>
          </a:p>
          <a:p>
            <a:r>
              <a:rPr lang="tr-TR" sz="2400" b="1"/>
              <a:t>Rota (Track) : </a:t>
            </a:r>
            <a:r>
              <a:rPr lang="tr-TR" sz="2400"/>
              <a:t>Bir uçağın çizdiği yolun yer üzerindeki izdüşümü olup istikameti herhangi bir noktada Kuzeyden (hakiki, manyetik veya grid) derece olarak ifade edilir.</a:t>
            </a:r>
            <a:endParaRPr lang="tr-TR" sz="2400" b="1"/>
          </a:p>
          <a:p>
            <a:pPr>
              <a:buFont typeface="Wingdings 2" pitchFamily="18" charset="2"/>
              <a:buNone/>
            </a:pPr>
            <a:r>
              <a:rPr lang="tr-TR" sz="2400"/>
              <a:t> </a:t>
            </a:r>
            <a:endParaRPr lang="tr-TR" sz="2400" b="1"/>
          </a:p>
          <a:p>
            <a:r>
              <a:rPr lang="tr-TR" sz="2400" b="1"/>
              <a:t>Şüpbe (Belirsizlik) HaIi (Uncertaintly Phase) : </a:t>
            </a:r>
            <a:r>
              <a:rPr lang="tr-TR" sz="2400"/>
              <a:t>Bir uçağın ve yolcuların emniyetinden şüphe edilmesi durumudur.</a:t>
            </a:r>
            <a:endParaRPr lang="tr-TR" sz="2400" b="1"/>
          </a:p>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Content Placeholder 2"/>
          <p:cNvSpPr>
            <a:spLocks noGrp="1"/>
          </p:cNvSpPr>
          <p:nvPr>
            <p:ph idx="1"/>
          </p:nvPr>
        </p:nvSpPr>
        <p:spPr>
          <a:xfrm>
            <a:off x="500063" y="571500"/>
            <a:ext cx="8229600" cy="5857875"/>
          </a:xfrm>
        </p:spPr>
        <p:txBody>
          <a:bodyPr/>
          <a:lstStyle/>
          <a:p>
            <a:r>
              <a:rPr lang="tr-TR" sz="2400" b="1"/>
              <a:t>VFR : </a:t>
            </a:r>
            <a:r>
              <a:rPr lang="tr-TR" sz="2400"/>
              <a:t>Görerek uçuş kurallarını belirtmek için kullanılan semboldür.</a:t>
            </a:r>
            <a:endParaRPr lang="tr-TR" sz="2400" b="1"/>
          </a:p>
          <a:p>
            <a:pPr>
              <a:buFont typeface="Wingdings 2" pitchFamily="18" charset="2"/>
              <a:buNone/>
            </a:pPr>
            <a:r>
              <a:rPr lang="tr-TR" sz="2400" b="1"/>
              <a:t> </a:t>
            </a:r>
          </a:p>
          <a:p>
            <a:r>
              <a:rPr lang="tr-TR" sz="2400" b="1"/>
              <a:t>VFR Uçuş (VFR Flight) : </a:t>
            </a:r>
            <a:r>
              <a:rPr lang="tr-TR" sz="2400"/>
              <a:t>Görerek uçuş kurallarına göre yapılan uçuştur.</a:t>
            </a:r>
            <a:endParaRPr lang="tr-TR" sz="2400" b="1"/>
          </a:p>
          <a:p>
            <a:pPr>
              <a:buFont typeface="Wingdings 2" pitchFamily="18" charset="2"/>
              <a:buNone/>
            </a:pPr>
            <a:r>
              <a:rPr lang="tr-TR" sz="2400"/>
              <a:t> </a:t>
            </a:r>
            <a:endParaRPr lang="tr-TR" sz="2400" b="1"/>
          </a:p>
          <a:p>
            <a:r>
              <a:rPr lang="tr-TR" sz="2400" b="1"/>
              <a:t>Görerek Uçuş Meteorolojik Şartları (Visiual Meteorological Conditions) : </a:t>
            </a:r>
            <a:r>
              <a:rPr lang="tr-TR" sz="2400"/>
              <a:t>Görüş, bulutlara olan mesafe ve tavan olarak ifade edilen ve tespit edilen minimum değerlere uygun veya bunun üzerindeki meteorolojik şartlardır.</a:t>
            </a:r>
            <a:endParaRPr lang="tr-TR" sz="2400" b="1"/>
          </a:p>
          <a:p>
            <a:pPr>
              <a:buFont typeface="Wingdings 2" pitchFamily="18" charset="2"/>
              <a:buNone/>
            </a:pPr>
            <a:r>
              <a:rPr lang="tr-TR" sz="2400"/>
              <a:t> </a:t>
            </a:r>
            <a:endParaRPr lang="tr-TR" sz="2400" b="1"/>
          </a:p>
          <a:p>
            <a:r>
              <a:rPr lang="tr-TR" sz="2400" b="1"/>
              <a:t>VMC : </a:t>
            </a:r>
            <a:r>
              <a:rPr lang="tr-TR" sz="2400"/>
              <a:t>Görerek uçuş meteorolojik şartları belirtmek için kullanılan semboldür.</a:t>
            </a:r>
            <a:endParaRPr lang="tr-TR" sz="2400" b="1"/>
          </a:p>
          <a:p>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5753100"/>
          </a:xfrm>
        </p:spPr>
        <p:txBody>
          <a:bodyPr>
            <a:normAutofit fontScale="85000" lnSpcReduction="10000"/>
          </a:bodyPr>
          <a:lstStyle/>
          <a:p>
            <a:pPr marL="274320" indent="-274320" algn="just" fontAlgn="auto">
              <a:spcAft>
                <a:spcPts val="0"/>
              </a:spcAft>
              <a:buClr>
                <a:schemeClr val="accent3"/>
              </a:buClr>
              <a:buFont typeface="Wingdings 2"/>
              <a:buChar char=""/>
              <a:defRPr/>
            </a:pPr>
            <a:r>
              <a:rPr lang="tr-TR" sz="2800" b="1" dirty="0"/>
              <a:t>Yol Noktası (Way -Point) : </a:t>
            </a:r>
            <a:r>
              <a:rPr lang="tr-TR" sz="2800" dirty="0"/>
              <a:t>Saha seyrüseferi (RNAV) yapan bir uçağın saha seyrüseferi yolunu veya uçuş yolunu tanımlamak için kullanılan belirli bir coğrafik yerdir.</a:t>
            </a:r>
            <a:endParaRPr lang="tr-TR" sz="2800" b="1" dirty="0"/>
          </a:p>
          <a:p>
            <a:pPr marL="274320" indent="-274320" algn="just" fontAlgn="auto">
              <a:spcAft>
                <a:spcPts val="0"/>
              </a:spcAft>
              <a:buClr>
                <a:schemeClr val="accent3"/>
              </a:buClr>
              <a:buFont typeface="Wingdings 2"/>
              <a:buNone/>
              <a:defRPr/>
            </a:pPr>
            <a:r>
              <a:rPr lang="tr-TR" sz="2800" dirty="0"/>
              <a:t> </a:t>
            </a:r>
          </a:p>
          <a:p>
            <a:pPr marL="274320" indent="-274320" algn="just" fontAlgn="auto">
              <a:spcAft>
                <a:spcPts val="0"/>
              </a:spcAft>
              <a:buClr>
                <a:schemeClr val="accent3"/>
              </a:buClr>
              <a:buFont typeface="Wingdings 2"/>
              <a:buChar char=""/>
              <a:defRPr/>
            </a:pPr>
            <a:r>
              <a:rPr lang="tr-TR" sz="2800" b="1" dirty="0"/>
              <a:t>Hava Trafik Hizmetlerinin Amaçları :</a:t>
            </a:r>
            <a:endParaRPr lang="tr-TR" sz="2800" dirty="0"/>
          </a:p>
          <a:p>
            <a:pPr marL="274320" indent="-274320" algn="just" fontAlgn="auto">
              <a:spcAft>
                <a:spcPts val="0"/>
              </a:spcAft>
              <a:buClr>
                <a:schemeClr val="accent3"/>
              </a:buClr>
              <a:buFont typeface="Wingdings 2"/>
              <a:buNone/>
              <a:defRPr/>
            </a:pPr>
            <a:r>
              <a:rPr lang="tr-TR" sz="2800" dirty="0"/>
              <a:t>    a)Uçaklar arasındaki çarpışmayı önlemek,</a:t>
            </a:r>
          </a:p>
          <a:p>
            <a:pPr marL="274320" indent="-274320" algn="just" fontAlgn="auto">
              <a:spcAft>
                <a:spcPts val="0"/>
              </a:spcAft>
              <a:buClr>
                <a:schemeClr val="accent3"/>
              </a:buClr>
              <a:buFont typeface="Wingdings 2"/>
              <a:buNone/>
              <a:defRPr/>
            </a:pPr>
            <a:r>
              <a:rPr lang="tr-TR" sz="2800" dirty="0"/>
              <a:t>    b)Manevra sahasındaki uçakların o sahadaki manialarla çarpışmalarını önlemek,</a:t>
            </a:r>
          </a:p>
          <a:p>
            <a:pPr marL="274320" indent="-274320" algn="just" fontAlgn="auto">
              <a:spcAft>
                <a:spcPts val="0"/>
              </a:spcAft>
              <a:buClr>
                <a:schemeClr val="accent3"/>
              </a:buClr>
              <a:buFont typeface="Wingdings 2"/>
              <a:buNone/>
              <a:defRPr/>
            </a:pPr>
            <a:r>
              <a:rPr lang="tr-TR" sz="2800" dirty="0"/>
              <a:t>    c)Düzenli bir trafik akışını sürdürmek ve hızlandırmak,</a:t>
            </a:r>
          </a:p>
          <a:p>
            <a:pPr marL="274320" indent="-274320" algn="just" fontAlgn="auto">
              <a:spcAft>
                <a:spcPts val="0"/>
              </a:spcAft>
              <a:buClr>
                <a:schemeClr val="accent3"/>
              </a:buClr>
              <a:buFont typeface="Wingdings 2"/>
              <a:buNone/>
              <a:defRPr/>
            </a:pPr>
            <a:r>
              <a:rPr lang="tr-TR" sz="2800" dirty="0"/>
              <a:t>    d)Uçuşların emniyetli ve etkili bir şekilde yürütülebilmesi için faydalı tavsiye ve bilgileri sağlamak,</a:t>
            </a:r>
          </a:p>
          <a:p>
            <a:pPr marL="274320" indent="-274320" algn="just" fontAlgn="auto">
              <a:spcAft>
                <a:spcPts val="0"/>
              </a:spcAft>
              <a:buClr>
                <a:schemeClr val="accent3"/>
              </a:buClr>
              <a:buFont typeface="Wingdings 2"/>
              <a:buNone/>
              <a:defRPr/>
            </a:pPr>
            <a:r>
              <a:rPr lang="tr-TR" sz="2800" dirty="0"/>
              <a:t>    e)Arama ve kurtarmaya ihtiyaç duyan uçakla ilgili olarak, ilgili kuruluşları uyarmak ve istendiğinde bu kuruluşlara yardımcı olmaktır.</a:t>
            </a:r>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Content Placeholder 2"/>
          <p:cNvSpPr>
            <a:spLocks noGrp="1"/>
          </p:cNvSpPr>
          <p:nvPr>
            <p:ph idx="1"/>
          </p:nvPr>
        </p:nvSpPr>
        <p:spPr>
          <a:xfrm>
            <a:off x="457200" y="500063"/>
            <a:ext cx="8229600" cy="5824537"/>
          </a:xfrm>
        </p:spPr>
        <p:txBody>
          <a:bodyPr/>
          <a:lstStyle/>
          <a:p>
            <a:pPr lvl="2">
              <a:buFont typeface="Wingdings 2" pitchFamily="18" charset="2"/>
              <a:buNone/>
            </a:pPr>
            <a:r>
              <a:rPr lang="tr-TR" sz="2600" b="1" dirty="0"/>
              <a:t>Hava Trafik Hizmetlerinin Kapsamı :</a:t>
            </a:r>
          </a:p>
          <a:p>
            <a:pPr lvl="2">
              <a:buFont typeface="Wingdings 2" pitchFamily="18" charset="2"/>
              <a:buNone/>
            </a:pPr>
            <a:endParaRPr lang="tr-TR" sz="2600" dirty="0"/>
          </a:p>
          <a:p>
            <a:r>
              <a:rPr lang="tr-TR" sz="2400" dirty="0"/>
              <a:t>Hava trafik hizmetleri aşağıda belirtilen üç hizmeti kapsar</a:t>
            </a:r>
          </a:p>
          <a:p>
            <a:pPr>
              <a:buFont typeface="Wingdings 2" pitchFamily="18" charset="2"/>
              <a:buNone/>
            </a:pPr>
            <a:r>
              <a:rPr lang="tr-TR" sz="2400" dirty="0"/>
              <a:t>   a)Hava trafik kontrol hizmeti;</a:t>
            </a:r>
          </a:p>
          <a:p>
            <a:pPr lvl="1">
              <a:buFont typeface="Wingdings 2" pitchFamily="18" charset="2"/>
              <a:buNone/>
            </a:pPr>
            <a:r>
              <a:rPr lang="tr-TR" dirty="0"/>
              <a:t>1)Saha kontrol hizmeti,</a:t>
            </a:r>
          </a:p>
          <a:p>
            <a:pPr lvl="1">
              <a:buFont typeface="Wingdings 2" pitchFamily="18" charset="2"/>
              <a:buNone/>
            </a:pPr>
            <a:r>
              <a:rPr lang="tr-TR" dirty="0"/>
              <a:t>2)Yaklaşma kontrol hizmeti,</a:t>
            </a:r>
          </a:p>
          <a:p>
            <a:pPr lvl="1">
              <a:buFont typeface="Wingdings 2" pitchFamily="18" charset="2"/>
              <a:buNone/>
            </a:pPr>
            <a:r>
              <a:rPr lang="tr-TR" dirty="0"/>
              <a:t>3)Meydan kontrol hizmeti,</a:t>
            </a:r>
          </a:p>
          <a:p>
            <a:pPr>
              <a:buFont typeface="Wingdings 2" pitchFamily="18" charset="2"/>
              <a:buNone/>
            </a:pPr>
            <a:r>
              <a:rPr lang="tr-TR" sz="2400" dirty="0"/>
              <a:t>   b)Uçuş bilgi hizmeti,</a:t>
            </a:r>
          </a:p>
          <a:p>
            <a:pPr>
              <a:buFont typeface="Wingdings 2" pitchFamily="18" charset="2"/>
              <a:buNone/>
            </a:pPr>
            <a:r>
              <a:rPr lang="tr-TR" sz="2400" dirty="0"/>
              <a:t>   c)İkaz hizmeti.Belirli hava sahası bölümlerinde veya belirli meydanlarda hava trafik   hizmetlerinin sağlanması kararlaştırıldığında bu hava sahası bölümleri veya  meydanlar, sağlanacak hava trafik hizmetlerine ilişkin olarak tanımlanacaklardır.</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13"/>
            <a:ext cx="8229600" cy="928687"/>
          </a:xfrm>
        </p:spPr>
        <p:txBody>
          <a:bodyPr>
            <a:normAutofit/>
          </a:bodyPr>
          <a:lstStyle/>
          <a:p>
            <a:pPr algn="ctr" fontAlgn="auto">
              <a:spcAft>
                <a:spcPts val="0"/>
              </a:spcAft>
              <a:defRPr/>
            </a:pPr>
            <a:r>
              <a:rPr lang="tr-TR" sz="2800" b="1" dirty="0">
                <a:solidFill>
                  <a:schemeClr val="tx1">
                    <a:lumMod val="95000"/>
                    <a:lumOff val="5000"/>
                  </a:schemeClr>
                </a:solidFill>
                <a:latin typeface="+mn-lt"/>
              </a:rPr>
              <a:t>Belirli Hava Sahası Bölümlerinin Ve Belirli Meydanların Tanımlanması</a:t>
            </a:r>
            <a:endParaRPr lang="tr-TR" sz="2800" dirty="0">
              <a:solidFill>
                <a:schemeClr val="tx1">
                  <a:lumMod val="95000"/>
                  <a:lumOff val="5000"/>
                </a:schemeClr>
              </a:solidFill>
              <a:latin typeface="+mn-lt"/>
            </a:endParaRPr>
          </a:p>
        </p:txBody>
      </p:sp>
      <p:sp>
        <p:nvSpPr>
          <p:cNvPr id="3" name="Content Placeholder 2"/>
          <p:cNvSpPr>
            <a:spLocks noGrp="1"/>
          </p:cNvSpPr>
          <p:nvPr>
            <p:ph idx="1"/>
          </p:nvPr>
        </p:nvSpPr>
        <p:spPr>
          <a:xfrm>
            <a:off x="457200" y="1214438"/>
            <a:ext cx="8229600" cy="5214937"/>
          </a:xfrm>
        </p:spPr>
        <p:txBody>
          <a:bodyPr>
            <a:normAutofit fontScale="92500" lnSpcReduction="20000"/>
          </a:bodyPr>
          <a:lstStyle/>
          <a:p>
            <a:pPr marL="274320" indent="-274320" algn="just" fontAlgn="auto">
              <a:spcAft>
                <a:spcPts val="0"/>
              </a:spcAft>
              <a:buClr>
                <a:schemeClr val="accent3"/>
              </a:buClr>
              <a:buFont typeface="Wingdings 2"/>
              <a:buChar char=""/>
              <a:defRPr/>
            </a:pPr>
            <a:r>
              <a:rPr lang="tr-TR" b="1" dirty="0"/>
              <a:t> FIR (Uçuş Bilgi Bölgesi) (Flight Information Region):</a:t>
            </a:r>
          </a:p>
          <a:p>
            <a:pPr marL="274320" indent="-274320" algn="just" fontAlgn="auto">
              <a:spcAft>
                <a:spcPts val="0"/>
              </a:spcAft>
              <a:buClr>
                <a:schemeClr val="accent3"/>
              </a:buClr>
              <a:buFont typeface="Wingdings 2"/>
              <a:buNone/>
              <a:defRPr/>
            </a:pPr>
            <a:r>
              <a:rPr lang="tr-TR" dirty="0"/>
              <a:t>	İçinde uçuş bilgi hizmeti ve ikaz hizmeti verilen sınırları belirlenmiş bir hava sahasıdır. </a:t>
            </a:r>
          </a:p>
          <a:p>
            <a:pPr marL="274320" indent="-274320" algn="just" fontAlgn="auto">
              <a:spcAft>
                <a:spcPts val="0"/>
              </a:spcAft>
              <a:buClr>
                <a:schemeClr val="accent3"/>
              </a:buClr>
              <a:buFont typeface="Wingdings 2"/>
              <a:buNone/>
              <a:defRPr/>
            </a:pPr>
            <a:r>
              <a:rPr lang="tr-TR" dirty="0"/>
              <a:t> </a:t>
            </a:r>
          </a:p>
          <a:p>
            <a:pPr marL="274320" indent="-274320" algn="just" fontAlgn="auto">
              <a:spcAft>
                <a:spcPts val="0"/>
              </a:spcAft>
              <a:buClr>
                <a:schemeClr val="accent3"/>
              </a:buClr>
              <a:buFont typeface="Wingdings 2"/>
              <a:buChar char=""/>
              <a:defRPr/>
            </a:pPr>
            <a:r>
              <a:rPr lang="tr-TR" b="1" dirty="0"/>
              <a:t> Kontrol Sahaları (CTA) ve Kontrol Bölgeleri (CTR) :</a:t>
            </a:r>
          </a:p>
          <a:p>
            <a:pPr marL="274320" indent="-274320" algn="just" fontAlgn="auto">
              <a:spcAft>
                <a:spcPts val="0"/>
              </a:spcAft>
              <a:buClr>
                <a:schemeClr val="accent3"/>
              </a:buClr>
              <a:buFont typeface="Wingdings 2"/>
              <a:buNone/>
              <a:defRPr/>
            </a:pPr>
            <a:r>
              <a:rPr lang="tr-TR" dirty="0"/>
              <a:t>	IFR ve VFR uçuşlara hava trafik kontrol hizmetinin sağlanacağı hava sahası bölümleri, kontrol sahası veya kontrol bölgesi olarak belirtilecektir. Bir uçuş bilgi bölgesi içinde yer alan kontrol sahaları veya kontrol bölgeleri, bu uçuş bilgi bölgesinin kısımlarını oluşturacaktır.</a:t>
            </a:r>
          </a:p>
          <a:p>
            <a:pPr marL="274320" indent="-274320" algn="just" fontAlgn="auto">
              <a:spcAft>
                <a:spcPts val="0"/>
              </a:spcAft>
              <a:buClr>
                <a:schemeClr val="accent3"/>
              </a:buClr>
              <a:buFont typeface="Wingdings 2"/>
              <a:buNone/>
              <a:defRPr/>
            </a:pPr>
            <a:r>
              <a:rPr lang="tr-TR" dirty="0"/>
              <a:t> </a:t>
            </a:r>
          </a:p>
          <a:p>
            <a:pPr marL="274320" indent="-274320" algn="just" fontAlgn="auto">
              <a:spcAft>
                <a:spcPts val="0"/>
              </a:spcAft>
              <a:buClr>
                <a:schemeClr val="accent3"/>
              </a:buClr>
              <a:buFont typeface="Wingdings 2"/>
              <a:buChar char=""/>
              <a:defRPr/>
            </a:pPr>
            <a:r>
              <a:rPr lang="tr-TR" b="1" dirty="0"/>
              <a:t> Kontrollü Meydanlar :</a:t>
            </a:r>
          </a:p>
          <a:p>
            <a:pPr marL="274320" indent="-274320" algn="just" fontAlgn="auto">
              <a:spcAft>
                <a:spcPts val="0"/>
              </a:spcAft>
              <a:buClr>
                <a:schemeClr val="accent3"/>
              </a:buClr>
              <a:buFont typeface="Wingdings 2"/>
              <a:buNone/>
              <a:defRPr/>
            </a:pPr>
            <a:r>
              <a:rPr lang="tr-TR" dirty="0"/>
              <a:t>	Meydan trafiğine hava trafik kontrol hizmetinin sağlanması kararlaştırılan meydanlar, kontrollü meydanlar olarak belirtilecektir.</a:t>
            </a:r>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Content Placeholder 2"/>
          <p:cNvSpPr>
            <a:spLocks noGrp="1"/>
          </p:cNvSpPr>
          <p:nvPr>
            <p:ph idx="1"/>
          </p:nvPr>
        </p:nvSpPr>
        <p:spPr>
          <a:xfrm>
            <a:off x="457200" y="642938"/>
            <a:ext cx="8229600" cy="5681662"/>
          </a:xfrm>
        </p:spPr>
        <p:txBody>
          <a:bodyPr/>
          <a:lstStyle/>
          <a:p>
            <a:pPr algn="just"/>
            <a:r>
              <a:rPr lang="tr-TR" sz="2400" b="1"/>
              <a:t>Kontrol Sahaları (CTA) : </a:t>
            </a:r>
          </a:p>
          <a:p>
            <a:pPr algn="just">
              <a:buFont typeface="Wingdings 2" pitchFamily="18" charset="2"/>
              <a:buNone/>
            </a:pPr>
            <a:r>
              <a:rPr lang="tr-TR" sz="2400"/>
              <a:t>	Bir kontrol sahasının alt limitinin yüksekliği su veya yer seviyesinden 200 m (700 ft)' den az olmayacak şekilde tesis edilecektir.</a:t>
            </a:r>
          </a:p>
          <a:p>
            <a:pPr algn="just">
              <a:buFont typeface="Wingdings 2" pitchFamily="18" charset="2"/>
              <a:buNone/>
            </a:pPr>
            <a:r>
              <a:rPr lang="tr-TR" sz="2400"/>
              <a:t> </a:t>
            </a:r>
          </a:p>
          <a:p>
            <a:pPr algn="just">
              <a:buFont typeface="Wingdings 2" pitchFamily="18" charset="2"/>
              <a:buNone/>
            </a:pPr>
            <a:r>
              <a:rPr lang="tr-TR" sz="2400"/>
              <a:t>    </a:t>
            </a:r>
            <a:r>
              <a:rPr lang="tr-TR" sz="2400" b="1"/>
              <a:t>Yüksek Hava Sahalarındaki Uçuş Bilgi Bölgeleri (UIR) veya Kontrol Sahaları (Upper CTA) : </a:t>
            </a:r>
            <a:endParaRPr lang="tr-TR" sz="2400"/>
          </a:p>
          <a:p>
            <a:pPr algn="just">
              <a:buFont typeface="Wingdings 2" pitchFamily="18" charset="2"/>
              <a:buNone/>
            </a:pPr>
            <a:r>
              <a:rPr lang="tr-TR" sz="2400"/>
              <a:t>	Uçuş bilgi bölgelerinin veya kontrol sahalarının sayılarını azaltmak, yüksek seviye uçuşlarının operasyonunu kolaylaştırmak için , istenildiğinde , eğer uygunsa, yüksek hava sahası birkaç alçak uçuş bilgi bölgesi veya kontrol sahasının, yan limitleri ile birlikte içine alacak şekilde tesis edilecektir.</a:t>
            </a:r>
          </a:p>
          <a:p>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Content Placeholder 2"/>
          <p:cNvSpPr>
            <a:spLocks noGrp="1"/>
          </p:cNvSpPr>
          <p:nvPr>
            <p:ph idx="1"/>
          </p:nvPr>
        </p:nvSpPr>
        <p:spPr>
          <a:xfrm>
            <a:off x="457200" y="571500"/>
            <a:ext cx="8229600" cy="5753100"/>
          </a:xfrm>
        </p:spPr>
        <p:txBody>
          <a:bodyPr/>
          <a:lstStyle/>
          <a:p>
            <a:pPr lvl="2"/>
            <a:endParaRPr lang="tr-TR" sz="2400" b="1" dirty="0"/>
          </a:p>
          <a:p>
            <a:pPr lvl="2" algn="just">
              <a:buFont typeface="Wingdings 2" pitchFamily="18" charset="2"/>
              <a:buNone/>
            </a:pPr>
            <a:r>
              <a:rPr lang="tr-TR" sz="2400" b="1" dirty="0"/>
              <a:t>Kontrol Bölgeleri (CTR) :</a:t>
            </a:r>
            <a:endParaRPr lang="tr-TR" sz="2800" b="1" dirty="0"/>
          </a:p>
          <a:p>
            <a:pPr lvl="1" algn="just"/>
            <a:r>
              <a:rPr lang="tr-TR" dirty="0"/>
              <a:t>Kontrol bölgeleri yan limitleri, en azından IFR uçuşların aletli meteorolojik şartlarda (IMC) bir meydana geliş ve kalkışlarında kullanılan ve kontrol sahası içinde olmayan uçuş güzergahlarını kapsayacaktır.</a:t>
            </a:r>
            <a:endParaRPr lang="tr-TR" sz="2800" dirty="0"/>
          </a:p>
          <a:p>
            <a:pPr lvl="1" algn="just"/>
            <a:r>
              <a:rPr lang="tr-TR" dirty="0"/>
              <a:t>Kontrol bölgelerinin yan limitleri, bir meydanın veya ilgili meydanların merkezinden, yaklaşmanın yapılacağı yönde en az 9.3 km (5 NM) uzakta olacaktır .</a:t>
            </a:r>
            <a:endParaRPr lang="tr-TR" sz="2800" dirty="0"/>
          </a:p>
          <a:p>
            <a:pPr lvl="1" algn="just"/>
            <a:r>
              <a:rPr lang="tr-TR" dirty="0"/>
              <a:t>Eğer bir kontrol bölgesi bir kontrol sahasının yan limitleri içinde tesis edilmişse, bu kontrol sahasının dikey limiti yer yüzünden kontrol sahasının alt limitine kadar uzanacaktır .</a:t>
            </a:r>
            <a:endParaRPr lang="tr-TR" sz="2800" dirty="0"/>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2 İçerik Yer Tutucusu"/>
          <p:cNvSpPr>
            <a:spLocks noGrp="1"/>
          </p:cNvSpPr>
          <p:nvPr>
            <p:ph idx="1"/>
          </p:nvPr>
        </p:nvSpPr>
        <p:spPr>
          <a:xfrm>
            <a:off x="357188" y="642919"/>
            <a:ext cx="8429625" cy="5681682"/>
          </a:xfrm>
        </p:spPr>
        <p:txBody>
          <a:bodyPr/>
          <a:lstStyle/>
          <a:p>
            <a:pPr algn="just">
              <a:buFont typeface="Wingdings 2" pitchFamily="18" charset="2"/>
              <a:buNone/>
            </a:pPr>
            <a:r>
              <a:rPr lang="tr-TR" sz="2400" b="1" dirty="0"/>
              <a:t>    Meydan Kontrol Kulesi (Aerodrome Control Tower) : </a:t>
            </a:r>
            <a:r>
              <a:rPr lang="tr-TR" sz="2400" dirty="0"/>
              <a:t>Havaalanı trafiğine havaalanı kontrol hizmeti veren bir birimdir.</a:t>
            </a:r>
            <a:endParaRPr lang="tr-TR" sz="2400" b="1" dirty="0"/>
          </a:p>
          <a:p>
            <a:pPr algn="just">
              <a:buFont typeface="Wingdings 2" pitchFamily="18" charset="2"/>
              <a:buNone/>
            </a:pPr>
            <a:r>
              <a:rPr lang="tr-TR" sz="2400" dirty="0"/>
              <a:t> </a:t>
            </a:r>
            <a:endParaRPr lang="tr-TR" sz="2400" b="1" dirty="0"/>
          </a:p>
          <a:p>
            <a:pPr algn="just">
              <a:buFont typeface="Wingdings 2" pitchFamily="18" charset="2"/>
              <a:buNone/>
            </a:pPr>
            <a:r>
              <a:rPr lang="tr-TR" sz="2400" b="1" dirty="0"/>
              <a:t>    </a:t>
            </a:r>
          </a:p>
          <a:p>
            <a:pPr algn="just">
              <a:buFont typeface="Wingdings 2" pitchFamily="18" charset="2"/>
              <a:buNone/>
            </a:pPr>
            <a:endParaRPr lang="tr-TR" sz="2400" b="1" dirty="0"/>
          </a:p>
          <a:p>
            <a:pPr algn="just">
              <a:buFont typeface="Wingdings 2" pitchFamily="18" charset="2"/>
              <a:buNone/>
            </a:pPr>
            <a:r>
              <a:rPr lang="tr-TR" sz="2400" b="1" dirty="0"/>
              <a:t>    </a:t>
            </a:r>
          </a:p>
          <a:p>
            <a:pPr algn="just">
              <a:buFont typeface="Wingdings 2" pitchFamily="18" charset="2"/>
              <a:buNone/>
            </a:pPr>
            <a:r>
              <a:rPr lang="tr-TR" sz="2400" b="1" dirty="0"/>
              <a:t> Meydan Trafiği (Aerodrome Traffic) :</a:t>
            </a:r>
          </a:p>
          <a:p>
            <a:pPr algn="just">
              <a:buFont typeface="Wingdings 2" pitchFamily="18" charset="2"/>
              <a:buNone/>
            </a:pPr>
            <a:r>
              <a:rPr lang="tr-TR" sz="2400" b="1" dirty="0"/>
              <a:t>    </a:t>
            </a:r>
            <a:r>
              <a:rPr lang="tr-TR" sz="2400" dirty="0"/>
              <a:t>Havaalanı civarında uçan bütün hava araçları  ve manevra sahasındaki bütün trafiktir.</a:t>
            </a:r>
            <a:endParaRPr lang="tr-TR" sz="2400" b="1" dirty="0"/>
          </a:p>
          <a:p>
            <a:endParaRPr lang="tr-TR" dirty="0"/>
          </a:p>
        </p:txBody>
      </p:sp>
      <p:pic>
        <p:nvPicPr>
          <p:cNvPr id="3" name="Picture 2" descr="C:\Users\ASUS\AppData\Local\Microsoft\Windows\Temporary Internet Files\Content.IE5\PMY9X8K1\MCj03105880000[1].wmf"/>
          <p:cNvPicPr>
            <a:picLocks noChangeAspect="1" noChangeArrowheads="1"/>
          </p:cNvPicPr>
          <p:nvPr/>
        </p:nvPicPr>
        <p:blipFill>
          <a:blip r:embed="rId2" cstate="print"/>
          <a:srcRect/>
          <a:stretch>
            <a:fillRect/>
          </a:stretch>
        </p:blipFill>
        <p:spPr bwMode="auto">
          <a:xfrm>
            <a:off x="6429388" y="1643050"/>
            <a:ext cx="1817687" cy="1414462"/>
          </a:xfrm>
          <a:prstGeom prst="rect">
            <a:avLst/>
          </a:prstGeom>
          <a:noFill/>
        </p:spPr>
      </p:pic>
      <p:pic>
        <p:nvPicPr>
          <p:cNvPr id="4" name="Picture 3" descr="C:\Users\ASUS\AppData\Local\Microsoft\Windows\Temporary Internet Files\Content.IE5\AYT843ZV\MCj02319150000[1].wmf"/>
          <p:cNvPicPr>
            <a:picLocks noChangeAspect="1" noChangeArrowheads="1"/>
          </p:cNvPicPr>
          <p:nvPr/>
        </p:nvPicPr>
        <p:blipFill>
          <a:blip r:embed="rId3" cstate="print"/>
          <a:srcRect/>
          <a:stretch>
            <a:fillRect/>
          </a:stretch>
        </p:blipFill>
        <p:spPr bwMode="auto">
          <a:xfrm>
            <a:off x="6467475" y="4786322"/>
            <a:ext cx="2147888" cy="176687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714375"/>
          </a:xfrm>
        </p:spPr>
        <p:txBody>
          <a:bodyPr>
            <a:normAutofit/>
          </a:bodyPr>
          <a:lstStyle/>
          <a:p>
            <a:pPr algn="ctr" fontAlgn="auto">
              <a:spcAft>
                <a:spcPts val="0"/>
              </a:spcAft>
              <a:defRPr/>
            </a:pPr>
            <a:r>
              <a:rPr lang="tr-TR" sz="2800" b="1" dirty="0">
                <a:solidFill>
                  <a:schemeClr val="tx1">
                    <a:lumMod val="95000"/>
                    <a:lumOff val="5000"/>
                  </a:schemeClr>
                </a:solidFill>
                <a:latin typeface="+mn-lt"/>
              </a:rPr>
              <a:t>ATS Hava sahasının Sınıflandırılması </a:t>
            </a:r>
          </a:p>
        </p:txBody>
      </p:sp>
      <p:sp>
        <p:nvSpPr>
          <p:cNvPr id="3" name="Content Placeholder 2"/>
          <p:cNvSpPr>
            <a:spLocks noGrp="1"/>
          </p:cNvSpPr>
          <p:nvPr>
            <p:ph idx="1"/>
          </p:nvPr>
        </p:nvSpPr>
        <p:spPr>
          <a:xfrm>
            <a:off x="457200" y="1071563"/>
            <a:ext cx="8229600" cy="5253037"/>
          </a:xfrm>
        </p:spPr>
        <p:txBody>
          <a:bodyPr>
            <a:normAutofit fontScale="92500" lnSpcReduction="10000"/>
          </a:bodyPr>
          <a:lstStyle/>
          <a:p>
            <a:pPr marL="274320" indent="-274320" fontAlgn="auto">
              <a:spcAft>
                <a:spcPts val="0"/>
              </a:spcAft>
              <a:buClr>
                <a:schemeClr val="accent3"/>
              </a:buClr>
              <a:buFont typeface="Wingdings 2"/>
              <a:buChar char=""/>
              <a:defRPr/>
            </a:pPr>
            <a:r>
              <a:rPr lang="tr-TR" b="1" dirty="0"/>
              <a:t>Sınıf A :</a:t>
            </a:r>
            <a:r>
              <a:rPr lang="tr-TR" dirty="0"/>
              <a:t> </a:t>
            </a:r>
          </a:p>
          <a:p>
            <a:pPr marL="274320" indent="-274320" fontAlgn="auto">
              <a:spcAft>
                <a:spcPts val="0"/>
              </a:spcAft>
              <a:buClr>
                <a:schemeClr val="accent3"/>
              </a:buClr>
              <a:buFont typeface="Wingdings 2"/>
              <a:buChar char=""/>
              <a:defRPr/>
            </a:pPr>
            <a:r>
              <a:rPr lang="tr-TR" dirty="0"/>
              <a:t>Sadece IFR uçuşlara izin verilir; Bütün uçuşlara hava trafik kontrol hizmeti ve diğerlerinden ayırma sağlanır .</a:t>
            </a:r>
          </a:p>
          <a:p>
            <a:pPr marL="274320" indent="-274320" fontAlgn="auto">
              <a:spcAft>
                <a:spcPts val="0"/>
              </a:spcAft>
              <a:buClr>
                <a:schemeClr val="accent3"/>
              </a:buClr>
              <a:buFont typeface="Wingdings 2"/>
              <a:buNone/>
              <a:defRPr/>
            </a:pPr>
            <a:r>
              <a:rPr lang="tr-TR" dirty="0"/>
              <a:t> </a:t>
            </a:r>
          </a:p>
          <a:p>
            <a:pPr marL="274320" indent="-274320" fontAlgn="auto">
              <a:spcAft>
                <a:spcPts val="0"/>
              </a:spcAft>
              <a:buClr>
                <a:schemeClr val="accent3"/>
              </a:buClr>
              <a:buFont typeface="Wingdings 2"/>
              <a:buChar char=""/>
              <a:defRPr/>
            </a:pPr>
            <a:r>
              <a:rPr lang="tr-TR" b="1" dirty="0"/>
              <a:t>Sınıf B :</a:t>
            </a:r>
            <a:r>
              <a:rPr lang="tr-TR" dirty="0"/>
              <a:t> </a:t>
            </a:r>
          </a:p>
          <a:p>
            <a:pPr marL="274320" indent="-274320" fontAlgn="auto">
              <a:spcAft>
                <a:spcPts val="0"/>
              </a:spcAft>
              <a:buClr>
                <a:schemeClr val="accent3"/>
              </a:buClr>
              <a:buFont typeface="Wingdings 2"/>
              <a:buChar char=""/>
              <a:defRPr/>
            </a:pPr>
            <a:r>
              <a:rPr lang="tr-TR" dirty="0"/>
              <a:t>IFR ve VFR uçuşlara izin verilir. Bütün uçuşlara hava trafik kontrol hizmeti ve diğerlerinden ayırma sağlanır.</a:t>
            </a:r>
          </a:p>
          <a:p>
            <a:pPr marL="274320" indent="-274320" fontAlgn="auto">
              <a:spcAft>
                <a:spcPts val="0"/>
              </a:spcAft>
              <a:buClr>
                <a:schemeClr val="accent3"/>
              </a:buClr>
              <a:buFont typeface="Wingdings 2"/>
              <a:buNone/>
              <a:defRPr/>
            </a:pPr>
            <a:r>
              <a:rPr lang="tr-TR" dirty="0"/>
              <a:t> </a:t>
            </a:r>
          </a:p>
          <a:p>
            <a:pPr marL="274320" indent="-274320" fontAlgn="auto">
              <a:spcAft>
                <a:spcPts val="0"/>
              </a:spcAft>
              <a:buClr>
                <a:schemeClr val="accent3"/>
              </a:buClr>
              <a:buFont typeface="Wingdings 2"/>
              <a:buChar char=""/>
              <a:defRPr/>
            </a:pPr>
            <a:r>
              <a:rPr lang="tr-TR" b="1" dirty="0"/>
              <a:t>Sınıf C :</a:t>
            </a:r>
          </a:p>
          <a:p>
            <a:pPr marL="274320" indent="-274320" fontAlgn="auto">
              <a:spcAft>
                <a:spcPts val="0"/>
              </a:spcAft>
              <a:buClr>
                <a:schemeClr val="accent3"/>
              </a:buClr>
              <a:buFont typeface="Wingdings 2"/>
              <a:buChar char=""/>
              <a:defRPr/>
            </a:pPr>
            <a:r>
              <a:rPr lang="tr-TR" dirty="0"/>
              <a:t>IFR, VFR uçuşlara izin verilir ve bütün uçuşlara hava trafik kontrol hizmeti verilir. IFR uçuşlara diğer IFR ve VFR uçuşlardan ayırma sağlanır. VFR uçuşlar diğer IFR uçuşlardan ayrılır ve diğer VFR uçuşlar hakkında trafik bilgisi alırlar.</a:t>
            </a:r>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Content Placeholder 2"/>
          <p:cNvSpPr>
            <a:spLocks noGrp="1"/>
          </p:cNvSpPr>
          <p:nvPr>
            <p:ph idx="1"/>
          </p:nvPr>
        </p:nvSpPr>
        <p:spPr>
          <a:xfrm>
            <a:off x="457200" y="500063"/>
            <a:ext cx="8229600" cy="5824537"/>
          </a:xfrm>
        </p:spPr>
        <p:txBody>
          <a:bodyPr/>
          <a:lstStyle/>
          <a:p>
            <a:r>
              <a:rPr lang="tr-TR" b="1"/>
              <a:t>Sınıf D :</a:t>
            </a:r>
          </a:p>
          <a:p>
            <a:r>
              <a:rPr lang="tr-TR"/>
              <a:t>IFR, VFR uçuşlara izin verilir ve bütün uçuşlara hava trafik kontrol hizmeti verilir. IFR uçuşlara diğer IFR uçuşlardan ayırma sağlanır ve VFR uçuşlar hakkında trafik bilgisi verilir, VFR uçuşlar diğer uçuşlar hakkında trafik bilgisi alırlar.</a:t>
            </a:r>
          </a:p>
          <a:p>
            <a:pPr>
              <a:buFont typeface="Wingdings 2" pitchFamily="18" charset="2"/>
              <a:buNone/>
            </a:pPr>
            <a:r>
              <a:rPr lang="tr-TR"/>
              <a:t> </a:t>
            </a:r>
          </a:p>
          <a:p>
            <a:r>
              <a:rPr lang="tr-TR" b="1"/>
              <a:t>Sınıf E :</a:t>
            </a:r>
          </a:p>
          <a:p>
            <a:r>
              <a:rPr lang="tr-TR"/>
              <a:t>IFR ve VFR uçuşlara İzin verilir. IFR uçuşlara hava trafik kontrol hizmeti verilir ve diğer IFR uçuşlardan ayırma sağlanır. Bütün uçuşlara mümkün olduğunca, trafik bilgisi sağlanır.</a:t>
            </a:r>
          </a:p>
          <a:p>
            <a:pPr>
              <a:buFont typeface="Wingdings 2" pitchFamily="18" charset="2"/>
              <a:buNone/>
            </a:pPr>
            <a:r>
              <a:rPr lang="tr-T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Content Placeholder 2"/>
          <p:cNvSpPr>
            <a:spLocks noGrp="1"/>
          </p:cNvSpPr>
          <p:nvPr>
            <p:ph idx="1"/>
          </p:nvPr>
        </p:nvSpPr>
        <p:spPr>
          <a:xfrm>
            <a:off x="457200" y="1214438"/>
            <a:ext cx="8229600" cy="4572000"/>
          </a:xfrm>
        </p:spPr>
        <p:txBody>
          <a:bodyPr/>
          <a:lstStyle/>
          <a:p>
            <a:pPr>
              <a:buFont typeface="Wingdings 2" pitchFamily="18" charset="2"/>
              <a:buNone/>
            </a:pPr>
            <a:endParaRPr lang="tr-TR"/>
          </a:p>
          <a:p>
            <a:r>
              <a:rPr lang="tr-TR" sz="2400" b="1"/>
              <a:t>Sınıf F :</a:t>
            </a:r>
          </a:p>
          <a:p>
            <a:r>
              <a:rPr lang="tr-TR" sz="2400"/>
              <a:t>IFR ve VFR uçuşlara İzin verilir .Bütün IFR uçuşlara bir hava trafik tavsiye hizmeti sağlanır ve bütün uçuşlar istendiğinde uçuş bilgi hizmeti alırlar.</a:t>
            </a:r>
          </a:p>
          <a:p>
            <a:pPr>
              <a:buFont typeface="Wingdings 2" pitchFamily="18" charset="2"/>
              <a:buNone/>
            </a:pPr>
            <a:r>
              <a:rPr lang="tr-TR" sz="2400"/>
              <a:t> </a:t>
            </a:r>
          </a:p>
          <a:p>
            <a:r>
              <a:rPr lang="tr-TR" sz="2400" b="1"/>
              <a:t>Sınıf G : </a:t>
            </a:r>
          </a:p>
          <a:p>
            <a:r>
              <a:rPr lang="tr-TR" sz="2400"/>
              <a:t>IFR, VFR uçuşlara izin verilir ve istendiğinde uçuş bilgi hizmeti sağlanır.</a:t>
            </a:r>
          </a:p>
          <a:p>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29600" cy="500063"/>
          </a:xfrm>
        </p:spPr>
        <p:txBody>
          <a:bodyPr>
            <a:normAutofit/>
          </a:bodyPr>
          <a:lstStyle/>
          <a:p>
            <a:pPr algn="ctr" fontAlgn="auto">
              <a:spcAft>
                <a:spcPts val="0"/>
              </a:spcAft>
              <a:defRPr/>
            </a:pPr>
            <a:r>
              <a:rPr lang="tr-TR" sz="2800" b="1" dirty="0">
                <a:solidFill>
                  <a:schemeClr val="tx1">
                    <a:lumMod val="95000"/>
                    <a:lumOff val="5000"/>
                  </a:schemeClr>
                </a:solidFill>
                <a:latin typeface="+mn-lt"/>
              </a:rPr>
              <a:t>HAVA TRAFİK KONTROL HİZMETİ – ATC</a:t>
            </a:r>
            <a:endParaRPr lang="tr-TR" sz="2800" dirty="0">
              <a:solidFill>
                <a:schemeClr val="tx1">
                  <a:lumMod val="95000"/>
                  <a:lumOff val="5000"/>
                </a:schemeClr>
              </a:solidFill>
              <a:latin typeface="+mn-lt"/>
            </a:endParaRPr>
          </a:p>
        </p:txBody>
      </p:sp>
      <p:sp>
        <p:nvSpPr>
          <p:cNvPr id="152579" name="Content Placeholder 2"/>
          <p:cNvSpPr>
            <a:spLocks noGrp="1"/>
          </p:cNvSpPr>
          <p:nvPr>
            <p:ph idx="1"/>
          </p:nvPr>
        </p:nvSpPr>
        <p:spPr>
          <a:xfrm>
            <a:off x="457200" y="1071563"/>
            <a:ext cx="8229600" cy="5253037"/>
          </a:xfrm>
        </p:spPr>
        <p:txBody>
          <a:bodyPr/>
          <a:lstStyle/>
          <a:p>
            <a:pPr algn="just"/>
            <a:r>
              <a:rPr lang="tr-TR" sz="2400" dirty="0"/>
              <a:t>Hava trafik kontrol hizmeti, çeşitli birimler tarafından aşağıdaki şekillerde sağlanacaktır;</a:t>
            </a:r>
          </a:p>
          <a:p>
            <a:pPr algn="just"/>
            <a:r>
              <a:rPr lang="tr-TR" sz="2400" b="1" dirty="0"/>
              <a:t>Saha kontrol hizmeti;</a:t>
            </a:r>
          </a:p>
          <a:p>
            <a:pPr lvl="1" algn="just"/>
            <a:r>
              <a:rPr lang="tr-TR" dirty="0"/>
              <a:t>Bir saha kontrol merkezi tarafından veya,</a:t>
            </a:r>
          </a:p>
          <a:p>
            <a:pPr lvl="1" algn="just"/>
            <a:r>
              <a:rPr lang="tr-TR" dirty="0"/>
              <a:t>Bir kontrol zone veya esas olarak yaklaşma kontrol hizmet sağlanmak üzere tespit edilmiş ve saha kontrol merkezi tesis edilmemiş kontrol sahalarının belli bir bölümünde yaklaşma kontrol hizmeti sağlayan birim tarafından sağlanır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Content Placeholder 2"/>
          <p:cNvSpPr>
            <a:spLocks noGrp="1"/>
          </p:cNvSpPr>
          <p:nvPr>
            <p:ph idx="1"/>
          </p:nvPr>
        </p:nvSpPr>
        <p:spPr>
          <a:xfrm>
            <a:off x="457200" y="1071563"/>
            <a:ext cx="8229600" cy="5253037"/>
          </a:xfrm>
        </p:spPr>
        <p:txBody>
          <a:bodyPr/>
          <a:lstStyle/>
          <a:p>
            <a:pPr algn="just"/>
            <a:r>
              <a:rPr lang="tr-TR" sz="2400" b="1" dirty="0"/>
              <a:t>Yaklaşma kontrol hizmeti;</a:t>
            </a:r>
          </a:p>
          <a:p>
            <a:pPr lvl="1" algn="just"/>
            <a:r>
              <a:rPr lang="tr-TR" dirty="0"/>
              <a:t>Yaklaşma kontrol hizmetinin fonksiyonlarını meydan kontrol hizmeti veya saha kontrol hizmetinin fonksiyonları ile tek bir birimin sorumluluğunda birleştirmek gerektiğinde veya arzu edildiğinde, meydan kontrol kulesi veya saha kontrol merkezi tarafından,</a:t>
            </a:r>
          </a:p>
          <a:p>
            <a:pPr lvl="1" algn="just"/>
            <a:r>
              <a:rPr lang="tr-TR" dirty="0"/>
              <a:t>Ayrı bir birimin tesisi gerektiğinde veya uygun görüldüğünde, yaklaşma kontrol ofisi tarafından sağlanır.</a:t>
            </a:r>
          </a:p>
          <a:p>
            <a:pPr algn="just"/>
            <a:r>
              <a:rPr lang="tr-TR" sz="2400" b="1" dirty="0"/>
              <a:t>Meydan kontrol hizmeti ;</a:t>
            </a:r>
          </a:p>
          <a:p>
            <a:pPr algn="just">
              <a:buFont typeface="Wingdings 2" pitchFamily="18" charset="2"/>
              <a:buNone/>
            </a:pPr>
            <a:r>
              <a:rPr lang="tr-TR" sz="2400" dirty="0"/>
              <a:t>          Meydan kontrol kulesi tarafından sağlanır.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63"/>
            <a:ext cx="8229600" cy="642937"/>
          </a:xfrm>
        </p:spPr>
        <p:txBody>
          <a:bodyPr>
            <a:normAutofit/>
          </a:bodyPr>
          <a:lstStyle/>
          <a:p>
            <a:pPr algn="ctr" fontAlgn="auto">
              <a:spcAft>
                <a:spcPts val="0"/>
              </a:spcAft>
              <a:defRPr/>
            </a:pPr>
            <a:r>
              <a:rPr lang="tr-TR" sz="2800" b="1" dirty="0">
                <a:solidFill>
                  <a:schemeClr val="tx1">
                    <a:lumMod val="95000"/>
                    <a:lumOff val="5000"/>
                  </a:schemeClr>
                </a:solidFill>
                <a:latin typeface="+mn-lt"/>
              </a:rPr>
              <a:t>Hava Trafik Kontrol Hizmetinin Yapılması</a:t>
            </a:r>
          </a:p>
        </p:txBody>
      </p:sp>
      <p:sp>
        <p:nvSpPr>
          <p:cNvPr id="154627" name="Content Placeholder 2"/>
          <p:cNvSpPr>
            <a:spLocks noGrp="1"/>
          </p:cNvSpPr>
          <p:nvPr>
            <p:ph idx="1"/>
          </p:nvPr>
        </p:nvSpPr>
        <p:spPr>
          <a:xfrm>
            <a:off x="457200" y="1357313"/>
            <a:ext cx="8229600" cy="4967287"/>
          </a:xfrm>
        </p:spPr>
        <p:txBody>
          <a:bodyPr/>
          <a:lstStyle/>
          <a:p>
            <a:pPr algn="just"/>
            <a:r>
              <a:rPr lang="tr-TR" dirty="0"/>
              <a:t>Hava trafik kontrol hizmetini sağlamak için bir hava trafik kontrol birimi;</a:t>
            </a:r>
          </a:p>
          <a:p>
            <a:pPr algn="just"/>
            <a:endParaRPr lang="tr-TR" dirty="0"/>
          </a:p>
          <a:p>
            <a:pPr algn="just"/>
            <a:r>
              <a:rPr lang="tr-TR" dirty="0"/>
              <a:t>a) Her bir uçağın planlanmış hareketleri veya bunlardaki değişiklikler hakkındaki bilgiler ve her uçağın o andaki pozisyonu hakkındaki en son bilgilerle donatılmış olacaktır.</a:t>
            </a:r>
          </a:p>
          <a:p>
            <a:pPr algn="just"/>
            <a:r>
              <a:rPr lang="tr-TR" dirty="0"/>
              <a:t>b)  Alınan bilgilerden uçakların birbirlerine göre bulundukları pozisyonları   değerlendireceklerdir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Content Placeholder 2"/>
          <p:cNvSpPr>
            <a:spLocks noGrp="1"/>
          </p:cNvSpPr>
          <p:nvPr>
            <p:ph idx="1"/>
          </p:nvPr>
        </p:nvSpPr>
        <p:spPr>
          <a:xfrm>
            <a:off x="457200" y="1500188"/>
            <a:ext cx="8229600" cy="4824412"/>
          </a:xfrm>
        </p:spPr>
        <p:txBody>
          <a:bodyPr/>
          <a:lstStyle/>
          <a:p>
            <a:pPr algn="just"/>
            <a:r>
              <a:rPr lang="tr-TR" sz="2400" dirty="0"/>
              <a:t>c)  Kontrolü altındaki uçakların birbirleriyle çarpışmalarını önlemek, trafik akışını hızlandırmak ve devam ettirmek amacıyla müsaadeler ve bilgiler yayınlayacaktır.</a:t>
            </a:r>
          </a:p>
          <a:p>
            <a:pPr algn="just"/>
            <a:r>
              <a:rPr lang="tr-TR" sz="2400" dirty="0"/>
              <a:t>d) Gerektiğinde diğer birimlerle müsaadeleri koordine edecektir .</a:t>
            </a:r>
          </a:p>
          <a:p>
            <a:pPr algn="just">
              <a:buFont typeface="Wingdings 2" pitchFamily="18" charset="2"/>
              <a:buNone/>
            </a:pPr>
            <a:r>
              <a:rPr lang="tr-TR" sz="2400" dirty="0"/>
              <a:t>       (1) Bir uçağın kontrolünün diğer bir birimin kontrolü altındaki trafik ile problem yaratacağı durumlarda,</a:t>
            </a:r>
          </a:p>
          <a:p>
            <a:pPr algn="just">
              <a:buFont typeface="Wingdings 2" pitchFamily="18" charset="2"/>
              <a:buNone/>
            </a:pPr>
            <a:r>
              <a:rPr lang="tr-TR" sz="2400" dirty="0"/>
              <a:t>       (2)	Bir uçağın kontrolünü diğer bir birime transfer etmeden önce  müsaadeleri koordine edecektir</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29600" cy="785813"/>
          </a:xfrm>
        </p:spPr>
        <p:txBody>
          <a:bodyPr>
            <a:noAutofit/>
          </a:bodyPr>
          <a:lstStyle/>
          <a:p>
            <a:pPr algn="ctr" fontAlgn="auto">
              <a:spcAft>
                <a:spcPts val="0"/>
              </a:spcAft>
              <a:defRPr/>
            </a:pPr>
            <a:r>
              <a:rPr lang="tr-TR" sz="2800" b="1" dirty="0">
                <a:solidFill>
                  <a:schemeClr val="tx1">
                    <a:lumMod val="95000"/>
                    <a:lumOff val="5000"/>
                  </a:schemeClr>
                </a:solidFill>
                <a:latin typeface="+mn-lt"/>
              </a:rPr>
              <a:t>UÇUŞ BİLGİ HİZMETİ/FIS</a:t>
            </a:r>
            <a:br>
              <a:rPr lang="tr-TR" sz="2800" b="1" dirty="0">
                <a:solidFill>
                  <a:schemeClr val="tx1">
                    <a:lumMod val="95000"/>
                    <a:lumOff val="5000"/>
                  </a:schemeClr>
                </a:solidFill>
                <a:latin typeface="+mn-lt"/>
              </a:rPr>
            </a:br>
            <a:r>
              <a:rPr lang="tr-TR" sz="2800" b="1" dirty="0">
                <a:solidFill>
                  <a:schemeClr val="tx1">
                    <a:lumMod val="95000"/>
                    <a:lumOff val="5000"/>
                  </a:schemeClr>
                </a:solidFill>
                <a:latin typeface="+mn-lt"/>
              </a:rPr>
              <a:t>(FLIGHT INFORMATION SERVICE )</a:t>
            </a:r>
          </a:p>
        </p:txBody>
      </p:sp>
      <p:sp>
        <p:nvSpPr>
          <p:cNvPr id="156675" name="Content Placeholder 2"/>
          <p:cNvSpPr>
            <a:spLocks noGrp="1"/>
          </p:cNvSpPr>
          <p:nvPr>
            <p:ph idx="1"/>
          </p:nvPr>
        </p:nvSpPr>
        <p:spPr>
          <a:xfrm>
            <a:off x="457200" y="1000125"/>
            <a:ext cx="8229600" cy="5324475"/>
          </a:xfrm>
        </p:spPr>
        <p:txBody>
          <a:bodyPr/>
          <a:lstStyle/>
          <a:p>
            <a:pPr>
              <a:buFont typeface="Wingdings 2" pitchFamily="18" charset="2"/>
              <a:buNone/>
            </a:pPr>
            <a:r>
              <a:rPr lang="tr-TR" b="1"/>
              <a:t>	</a:t>
            </a:r>
            <a:r>
              <a:rPr lang="tr-TR" sz="2400" b="1"/>
              <a:t>Uçuş Bilgi Hizmetinin Uygulaması :</a:t>
            </a:r>
          </a:p>
          <a:p>
            <a:pPr>
              <a:buFont typeface="Wingdings 2" pitchFamily="18" charset="2"/>
              <a:buNone/>
            </a:pPr>
            <a:r>
              <a:rPr lang="tr-TR" sz="2400"/>
              <a:t>	Uçuş bilgi hizmeti, bu bilgilerden faydalanabilecek bütün uçaklara ve</a:t>
            </a:r>
          </a:p>
          <a:p>
            <a:r>
              <a:rPr lang="tr-TR" sz="2400"/>
              <a:t>Hava trafik kontrol hizmeti verilen; veya</a:t>
            </a:r>
          </a:p>
          <a:p>
            <a:r>
              <a:rPr lang="tr-TR" sz="2400"/>
              <a:t>Kontrol hizmeti verilmeyen ancak ilgili hava trafik hizmet ünitelerince bilinen  uçaklara sağlanacaktır.</a:t>
            </a:r>
          </a:p>
          <a:p>
            <a:r>
              <a:rPr lang="tr-TR" sz="2400"/>
              <a:t>Hava trafik kontrol hizmetleri ve uçuş bilgi hizmetlerinin beraber sağlandığı hava trafik hizmet ünitelerinde, hava trafik kontrol hizmeti sağlanması gerekli olduğunda hava trafik kontrol hizmeti, uçuş bilgi hizmetine göre öncelikle sağlanacaktır.</a:t>
            </a:r>
          </a:p>
          <a:p>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Content Placeholder 2"/>
          <p:cNvSpPr>
            <a:spLocks noGrp="1"/>
          </p:cNvSpPr>
          <p:nvPr>
            <p:ph idx="1"/>
          </p:nvPr>
        </p:nvSpPr>
        <p:spPr>
          <a:xfrm>
            <a:off x="457200" y="285750"/>
            <a:ext cx="8229600" cy="6286500"/>
          </a:xfrm>
        </p:spPr>
        <p:txBody>
          <a:bodyPr/>
          <a:lstStyle/>
          <a:p>
            <a:pPr algn="just"/>
            <a:r>
              <a:rPr lang="tr-TR" b="1" dirty="0"/>
              <a:t>Uçuş Bilgi Hizmetinin Amacı : </a:t>
            </a:r>
          </a:p>
          <a:p>
            <a:pPr algn="just">
              <a:buFont typeface="Wingdings 2" pitchFamily="18" charset="2"/>
              <a:buNone/>
            </a:pPr>
            <a:r>
              <a:rPr lang="tr-TR" dirty="0"/>
              <a:t>	1) Uçuş bilgi hizmeti;</a:t>
            </a:r>
          </a:p>
          <a:p>
            <a:pPr algn="just">
              <a:buFont typeface="Wingdings 2" pitchFamily="18" charset="2"/>
              <a:buNone/>
            </a:pPr>
            <a:r>
              <a:rPr lang="tr-TR" dirty="0"/>
              <a:t>        a) SIGMET bilgilerini,</a:t>
            </a:r>
          </a:p>
          <a:p>
            <a:pPr algn="just">
              <a:buFont typeface="Wingdings 2" pitchFamily="18" charset="2"/>
              <a:buNone/>
            </a:pPr>
            <a:r>
              <a:rPr lang="tr-TR" dirty="0"/>
              <a:t>        b) Seyrüsefer yardımcılarının çalışma durumundaki değişiklikler ile ilgili bilgileri,</a:t>
            </a:r>
          </a:p>
          <a:p>
            <a:pPr algn="just">
              <a:buFont typeface="Wingdings 2" pitchFamily="18" charset="2"/>
              <a:buNone/>
            </a:pPr>
            <a:r>
              <a:rPr lang="tr-TR" dirty="0"/>
              <a:t>        c) Kar, buz veya fazla miktarda suyun etkilediği meydan manevra sahalarının   durumları ile ilgili bilgiler dahil olmak üzere meydan ve meydandaki kolaylıkların (yardımcıların) durumlarındaki değişikliklerle ilgili bilgileri,</a:t>
            </a:r>
          </a:p>
          <a:p>
            <a:pPr algn="just">
              <a:buFont typeface="Wingdings 2" pitchFamily="18" charset="2"/>
              <a:buNone/>
            </a:pPr>
            <a:r>
              <a:rPr lang="tr-TR" dirty="0"/>
              <a:t>       d) İçinde insan olmayan serbest balonlarla ilgili bilgiler ve emniyeti etkileyebilecek diğer bilgileri kapsayacaktır.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lnSpcReduction="10000"/>
          </a:bodyPr>
          <a:lstStyle/>
          <a:p>
            <a:pPr marL="274320" indent="-274320" algn="just" fontAlgn="auto">
              <a:spcAft>
                <a:spcPts val="0"/>
              </a:spcAft>
              <a:buClr>
                <a:schemeClr val="accent3"/>
              </a:buClr>
              <a:buFont typeface="Wingdings 2"/>
              <a:buNone/>
              <a:defRPr/>
            </a:pPr>
            <a:r>
              <a:rPr lang="tr-TR" dirty="0"/>
              <a:t>	2) IFR uçuşlara sağlanan uçuş bilgi hizmetinde, yukarıda özetlenenlere ilave olarak;</a:t>
            </a:r>
          </a:p>
          <a:p>
            <a:pPr marL="274320" indent="-274320" algn="just" fontAlgn="auto">
              <a:spcAft>
                <a:spcPts val="0"/>
              </a:spcAft>
              <a:buClr>
                <a:schemeClr val="accent3"/>
              </a:buClr>
              <a:buFont typeface="Wingdings 2"/>
              <a:buNone/>
              <a:defRPr/>
            </a:pPr>
            <a:r>
              <a:rPr lang="tr-TR" dirty="0"/>
              <a:t>       a) Kalkış, varış veya yedek meydanlarda, mevcut (o andaki) veya ilerisi için tahmin edilen hava durumları ile ilgili bilgileri,</a:t>
            </a:r>
          </a:p>
          <a:p>
            <a:pPr marL="274320" indent="-274320" algn="just" fontAlgn="auto">
              <a:spcAft>
                <a:spcPts val="0"/>
              </a:spcAft>
              <a:buClr>
                <a:schemeClr val="accent3"/>
              </a:buClr>
              <a:buFont typeface="Wingdings 2"/>
              <a:buNone/>
              <a:defRPr/>
            </a:pPr>
            <a:r>
              <a:rPr lang="tr-TR" dirty="0"/>
              <a:t>      b) Kontrol sahaları veya kontrol sahaları dışında uçan uçakların birbirleriyle   çarpışma tehlikelerine ait bilgileri,</a:t>
            </a:r>
          </a:p>
          <a:p>
            <a:pPr marL="274320" indent="-274320" algn="just" fontAlgn="auto">
              <a:spcAft>
                <a:spcPts val="0"/>
              </a:spcAft>
              <a:buClr>
                <a:schemeClr val="accent3"/>
              </a:buClr>
              <a:buFont typeface="Wingdings 2"/>
              <a:buNone/>
              <a:defRPr/>
            </a:pPr>
            <a:r>
              <a:rPr lang="tr-TR" dirty="0"/>
              <a:t>      c) Deniz üzerindeki uçuşlarda, pilot tarafından talep edildiğinde ve mümkün olduğunda, bu sahada bulunan teknelerin (gemilerin) çağrı adları, pozisyonları, hakiki rotaları, hızları ile ilgili bilgileri kapsayacaktır.</a:t>
            </a:r>
          </a:p>
          <a:p>
            <a:pPr marL="274320" indent="-274320" fontAlgn="auto">
              <a:spcAft>
                <a:spcPts val="0"/>
              </a:spcAft>
              <a:buClr>
                <a:schemeClr val="accent3"/>
              </a:buClr>
              <a:buFont typeface="Wingdings 2"/>
              <a:buChar char=""/>
              <a:defRPr/>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Content Placeholder 2"/>
          <p:cNvSpPr>
            <a:spLocks noGrp="1"/>
          </p:cNvSpPr>
          <p:nvPr>
            <p:ph idx="1"/>
          </p:nvPr>
        </p:nvSpPr>
        <p:spPr>
          <a:xfrm>
            <a:off x="457200" y="1143000"/>
            <a:ext cx="8229600" cy="5181600"/>
          </a:xfrm>
        </p:spPr>
        <p:txBody>
          <a:bodyPr/>
          <a:lstStyle/>
          <a:p>
            <a:pPr algn="just"/>
            <a:r>
              <a:rPr lang="tr-TR" sz="2400" b="1" dirty="0"/>
              <a:t>Sabit Havacılık Hizmeti (Aeronautical Fixed Service -AFS) : </a:t>
            </a:r>
            <a:r>
              <a:rPr lang="tr-TR" sz="2400" dirty="0"/>
              <a:t>Belirli sabit noktalar arasında, özellikle hava seyrüseferinin güvenliğini ve havacılık servislerinin düzenli, verimli ve ekonomik çalışmasını sağlayan haberleşme hizmetidir.</a:t>
            </a:r>
            <a:endParaRPr lang="tr-TR" sz="2400" b="1" dirty="0"/>
          </a:p>
          <a:p>
            <a:pPr algn="just">
              <a:buFont typeface="Wingdings 2" pitchFamily="18" charset="2"/>
              <a:buNone/>
            </a:pPr>
            <a:r>
              <a:rPr lang="tr-TR" sz="2400" dirty="0"/>
              <a:t> </a:t>
            </a:r>
            <a:endParaRPr lang="tr-TR" sz="2400" b="1" dirty="0"/>
          </a:p>
          <a:p>
            <a:pPr algn="just"/>
            <a:r>
              <a:rPr lang="tr-TR" sz="2400" b="1" dirty="0"/>
              <a:t>Havacılık Bilgi Yayını (Aeronautical Information Publication -AIP) : </a:t>
            </a:r>
            <a:r>
              <a:rPr lang="tr-TR" sz="2400" dirty="0"/>
              <a:t>Hava seyrüseferine esas oluşturan ve havacılıkla ilgili bilgilerin son haliyle, ilgili otorite tarafından hazırlanan bir  yayındır</a:t>
            </a:r>
            <a:r>
              <a:rPr lang="tr-TR" dirty="0"/>
              <a:t>.</a:t>
            </a:r>
            <a:endParaRPr lang="tr-TR" b="1" dirty="0"/>
          </a:p>
          <a:p>
            <a:pPr>
              <a:buFont typeface="Wingdings 2" pitchFamily="18" charset="2"/>
              <a:buNone/>
            </a:pPr>
            <a:r>
              <a:rPr lang="tr-TR" dirty="0"/>
              <a:t> </a:t>
            </a:r>
            <a:endParaRPr lang="tr-TR" b="1" dirty="0"/>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58175" cy="571500"/>
          </a:xfrm>
        </p:spPr>
        <p:txBody>
          <a:bodyPr>
            <a:normAutofit/>
          </a:bodyPr>
          <a:lstStyle/>
          <a:p>
            <a:pPr algn="ctr" fontAlgn="auto">
              <a:spcAft>
                <a:spcPts val="0"/>
              </a:spcAft>
              <a:defRPr/>
            </a:pPr>
            <a:r>
              <a:rPr lang="tr-TR" sz="2800" b="1" dirty="0">
                <a:solidFill>
                  <a:schemeClr val="tx1"/>
                </a:solidFill>
                <a:latin typeface="+mn-lt"/>
              </a:rPr>
              <a:t>iKAZ HiZMETi ( ALERTİNG SERVİCE )</a:t>
            </a:r>
            <a:endParaRPr lang="tr-TR" sz="2800" dirty="0">
              <a:solidFill>
                <a:schemeClr val="tx1"/>
              </a:solidFill>
              <a:latin typeface="+mn-lt"/>
            </a:endParaRPr>
          </a:p>
        </p:txBody>
      </p:sp>
      <p:sp>
        <p:nvSpPr>
          <p:cNvPr id="159747" name="Content Placeholder 2"/>
          <p:cNvSpPr>
            <a:spLocks noGrp="1"/>
          </p:cNvSpPr>
          <p:nvPr>
            <p:ph idx="1"/>
          </p:nvPr>
        </p:nvSpPr>
        <p:spPr>
          <a:xfrm>
            <a:off x="457200" y="857250"/>
            <a:ext cx="8229600" cy="5467350"/>
          </a:xfrm>
        </p:spPr>
        <p:txBody>
          <a:bodyPr/>
          <a:lstStyle/>
          <a:p>
            <a:pPr lvl="1" algn="just">
              <a:buFont typeface="Wingdings 2" pitchFamily="18" charset="2"/>
              <a:buNone/>
            </a:pPr>
            <a:r>
              <a:rPr lang="tr-TR"/>
              <a:t>İkaz hizmeti;</a:t>
            </a:r>
          </a:p>
          <a:p>
            <a:pPr algn="just">
              <a:buFont typeface="Wingdings 2" pitchFamily="18" charset="2"/>
              <a:buNone/>
            </a:pPr>
            <a:r>
              <a:rPr lang="tr-TR" sz="2400"/>
              <a:t>      1)Hava trafik kontrol hizmeti sağlanan tüm uçaklara,</a:t>
            </a:r>
          </a:p>
          <a:p>
            <a:pPr algn="just">
              <a:buFont typeface="Wingdings 2" pitchFamily="18" charset="2"/>
              <a:buNone/>
            </a:pPr>
            <a:r>
              <a:rPr lang="tr-TR" sz="2400"/>
              <a:t>      2)Uygulanabildiği kadar, uçuş planı doldurulmuş olan veya hava trafik hizmet birimlerince bilinen tüm uçaklara,</a:t>
            </a:r>
          </a:p>
          <a:p>
            <a:pPr algn="just">
              <a:buFont typeface="Wingdings 2" pitchFamily="18" charset="2"/>
              <a:buNone/>
            </a:pPr>
            <a:r>
              <a:rPr lang="tr-TR" sz="2400"/>
              <a:t>      3)Kanunsuz girişime uğramış olduğu bilinen veya kanunsuz girişime uğramış olduğuna inanılan her uçağa, ikaz hizmeti sağlanacaktır .</a:t>
            </a:r>
          </a:p>
          <a:p>
            <a:pPr algn="just">
              <a:buFont typeface="Wingdings 2" pitchFamily="18" charset="2"/>
              <a:buNone/>
            </a:pPr>
            <a:r>
              <a:rPr lang="tr-TR" sz="2400"/>
              <a:t> </a:t>
            </a:r>
          </a:p>
          <a:p>
            <a:pPr algn="just">
              <a:buFont typeface="Wingdings 2" pitchFamily="18" charset="2"/>
              <a:buNone/>
            </a:pPr>
            <a:r>
              <a:rPr lang="tr-TR" sz="2400"/>
              <a:t>	Uçuş bilgi merkezleri veya saha kontrol merkezleri, kontrol sahası yada uçuş bilgi bölgesi (FIR) içinde uçuş yapan bir uçağın emergency durumuyla ilgili tüm bilgileri toplayan ve bu bilgileri uygun kurtarma koordinasyon merkezine aktaran bir ünite olarak hizmet vereceklerdir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29600" cy="928688"/>
          </a:xfrm>
        </p:spPr>
        <p:txBody>
          <a:bodyPr>
            <a:normAutofit/>
          </a:bodyPr>
          <a:lstStyle/>
          <a:p>
            <a:pPr fontAlgn="auto">
              <a:spcAft>
                <a:spcPts val="0"/>
              </a:spcAft>
              <a:defRPr/>
            </a:pPr>
            <a:r>
              <a:rPr lang="tr-TR" sz="2800" b="1" dirty="0">
                <a:solidFill>
                  <a:schemeClr val="tx1"/>
                </a:solidFill>
                <a:latin typeface="+mn-lt"/>
              </a:rPr>
              <a:t>Uçağın Emergency Durumda Olduğunun Kabul Edilmesini Gerektiren Şartlar</a:t>
            </a:r>
            <a:endParaRPr lang="tr-TR" sz="2800" dirty="0">
              <a:solidFill>
                <a:schemeClr val="tx1"/>
              </a:solidFill>
              <a:latin typeface="+mn-lt"/>
            </a:endParaRPr>
          </a:p>
        </p:txBody>
      </p:sp>
      <p:sp>
        <p:nvSpPr>
          <p:cNvPr id="160771" name="Content Placeholder 2"/>
          <p:cNvSpPr>
            <a:spLocks noGrp="1"/>
          </p:cNvSpPr>
          <p:nvPr>
            <p:ph idx="1"/>
          </p:nvPr>
        </p:nvSpPr>
        <p:spPr>
          <a:xfrm>
            <a:off x="457200" y="1357313"/>
            <a:ext cx="8229600" cy="4967287"/>
          </a:xfrm>
        </p:spPr>
        <p:txBody>
          <a:bodyPr/>
          <a:lstStyle/>
          <a:p>
            <a:pPr algn="just">
              <a:buFont typeface="Wingdings 2" pitchFamily="18" charset="2"/>
              <a:buNone/>
            </a:pPr>
            <a:r>
              <a:rPr lang="tr-TR" sz="2400" b="1" dirty="0"/>
              <a:t>  1   Şüphe (Belirsizlik) Hali : </a:t>
            </a:r>
            <a:endParaRPr lang="tr-TR" sz="2400" dirty="0"/>
          </a:p>
          <a:p>
            <a:pPr lvl="1" algn="just">
              <a:buFont typeface="Wingdings 2" pitchFamily="18" charset="2"/>
              <a:buNone/>
            </a:pPr>
            <a:r>
              <a:rPr lang="tr-TR" dirty="0"/>
              <a:t>Uçakla son telsiz teması kurulmasından sonraki 30 dakika içinde hiçbir telsiz  bağlantısı kurulmadığında veya 30 dakika geçmiş olmasına rağmen telsiz bağlantısı sağlamak için yapılan girişim başarılı olmadığı zaman (hangisi daha önceyse), veya</a:t>
            </a:r>
          </a:p>
          <a:p>
            <a:pPr lvl="1" algn="just">
              <a:buFont typeface="Wingdings 2" pitchFamily="18" charset="2"/>
              <a:buNone/>
            </a:pPr>
            <a:r>
              <a:rPr lang="tr-TR" dirty="0"/>
              <a:t>Bir uçak, son bildirdiği veya hava trafik hizmet ünitelerince hesaplanan muhtemel varış zamanına göre 30 dakika geçmiş olmasına rağmen iniş yapmadığı zaman, (hangisi daha sonraysa) şüphe hali ilan edilir.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63"/>
            <a:ext cx="8229600" cy="5824537"/>
          </a:xfrm>
        </p:spPr>
        <p:txBody>
          <a:bodyPr>
            <a:normAutofit fontScale="92500"/>
          </a:bodyPr>
          <a:lstStyle/>
          <a:p>
            <a:pPr marL="274320" indent="-274320" algn="just" fontAlgn="auto">
              <a:spcAft>
                <a:spcPts val="0"/>
              </a:spcAft>
              <a:buClr>
                <a:schemeClr val="accent3"/>
              </a:buClr>
              <a:buFont typeface="Wingdings 2"/>
              <a:buChar char=""/>
              <a:defRPr/>
            </a:pPr>
            <a:r>
              <a:rPr lang="tr-TR" b="1" dirty="0"/>
              <a:t>2  Alarm Hali :</a:t>
            </a:r>
            <a:endParaRPr lang="tr-TR" dirty="0"/>
          </a:p>
          <a:p>
            <a:pPr marL="274320" indent="-274320" algn="just" fontAlgn="auto">
              <a:spcAft>
                <a:spcPts val="0"/>
              </a:spcAft>
              <a:buClr>
                <a:schemeClr val="accent3"/>
              </a:buClr>
              <a:buFont typeface="Wingdings 2"/>
              <a:buChar char=""/>
              <a:defRPr/>
            </a:pPr>
            <a:r>
              <a:rPr lang="tr-TR" dirty="0"/>
              <a:t>1)Şüphe hali safhasından sonra, uçakla muhabere bağlantısı kurmak için yapılan girişimler veya diğer kaynaklardan yapılan araştırmalar sonuçsuz kalıp, uçakla ilgili herhangi bir haber alınamadığı zaman, veya</a:t>
            </a:r>
          </a:p>
          <a:p>
            <a:pPr marL="274320" indent="-274320" algn="just" fontAlgn="auto">
              <a:spcAft>
                <a:spcPts val="0"/>
              </a:spcAft>
              <a:buClr>
                <a:schemeClr val="accent3"/>
              </a:buClr>
              <a:buFont typeface="Wingdings 2"/>
              <a:buChar char=""/>
              <a:defRPr/>
            </a:pPr>
            <a:r>
              <a:rPr lang="tr-TR" dirty="0"/>
              <a:t>2)İniş için müsaade verilmiş bir uçak, tahmini iniş zamanından sonraki 5 dakika içinde iniş yapmazsa ve muhabere bağlantısı yeniden kurulamadığı zaman, veya</a:t>
            </a:r>
          </a:p>
          <a:p>
            <a:pPr marL="274320" indent="-274320" algn="just" fontAlgn="auto">
              <a:spcAft>
                <a:spcPts val="0"/>
              </a:spcAft>
              <a:buClr>
                <a:schemeClr val="accent3"/>
              </a:buClr>
              <a:buFont typeface="Wingdings 2"/>
              <a:buChar char=""/>
              <a:defRPr/>
            </a:pPr>
            <a:r>
              <a:rPr lang="tr-TR" dirty="0"/>
              <a:t>3) Uçağın normal çalışmasının aksadığına ait bir bilgi alınmışsa ancak bu aksaklık uçağın her şartta inmesini gerektiren (mecburi iniş) bir aksaklık değilse (uçak ve uçağın içindeki kişilerin emniyetiyle ilgili hiçbir kaygı mevcut olmadığı durumlar dışında), alarm hali ilan edilir.</a:t>
            </a:r>
          </a:p>
          <a:p>
            <a:pPr marL="274320" indent="-274320" fontAlgn="auto">
              <a:spcAft>
                <a:spcPts val="0"/>
              </a:spcAft>
              <a:buClr>
                <a:schemeClr val="accent3"/>
              </a:buClr>
              <a:buFont typeface="Wingdings 2"/>
              <a:buChar char=""/>
              <a:defRPr/>
            </a:pP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Content Placeholder 2"/>
          <p:cNvSpPr>
            <a:spLocks noGrp="1"/>
          </p:cNvSpPr>
          <p:nvPr>
            <p:ph idx="1"/>
          </p:nvPr>
        </p:nvSpPr>
        <p:spPr>
          <a:xfrm>
            <a:off x="457200" y="357188"/>
            <a:ext cx="8229600" cy="5967412"/>
          </a:xfrm>
        </p:spPr>
        <p:txBody>
          <a:bodyPr/>
          <a:lstStyle/>
          <a:p>
            <a:pPr algn="just"/>
            <a:r>
              <a:rPr lang="tr-TR" b="1" dirty="0"/>
              <a:t>3  Tehlike Hali :</a:t>
            </a:r>
            <a:endParaRPr lang="tr-TR" dirty="0"/>
          </a:p>
          <a:p>
            <a:pPr algn="just">
              <a:buFont typeface="Wingdings 2" pitchFamily="18" charset="2"/>
              <a:buNone/>
            </a:pPr>
            <a:r>
              <a:rPr lang="tr-TR" dirty="0"/>
              <a:t>     1)	Alarm hali safhasından sonra, uçakla telsiz bağlantısı kurmak için yapılan girişimler ve daha geniş araştırmalar sonuçsuz kalıp uçağın tehlike içinde olması ihtimali kuvvetlendiği zaman, veya</a:t>
            </a:r>
          </a:p>
          <a:p>
            <a:pPr algn="just">
              <a:buFont typeface="Wingdings 2" pitchFamily="18" charset="2"/>
              <a:buNone/>
            </a:pPr>
            <a:r>
              <a:rPr lang="tr-TR" dirty="0"/>
              <a:t>     2)Uçağın yakıtının bittiği veya herhangi bir meydana inmek için yetersiz olduğu düşünüldüğü zaman, veya</a:t>
            </a:r>
          </a:p>
          <a:p>
            <a:pPr algn="just">
              <a:buFont typeface="Wingdings 2" pitchFamily="18" charset="2"/>
              <a:buNone/>
            </a:pPr>
            <a:r>
              <a:rPr lang="tr-TR" dirty="0"/>
              <a:t>     3)Uçağın normal çalışmasının aksadığına ait bir bilgi alınmış ve bu aksaklık uçağın her şartta inmesini gerektiren (mecburi iniş) bir aksaklık olduğu zaman, veya</a:t>
            </a:r>
          </a:p>
          <a:p>
            <a:pPr algn="just">
              <a:buFont typeface="Wingdings 2" pitchFamily="18" charset="2"/>
              <a:buNone/>
            </a:pPr>
            <a:r>
              <a:rPr lang="tr-TR" dirty="0"/>
              <a:t>     4)Uçağın mecburi iniş yaptığı veya yapmak üzere olduğuna ait bir bilgi alındığı zaman, tehlike hali ilan edilir .</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857256"/>
          </a:xfrm>
        </p:spPr>
        <p:txBody>
          <a:bodyPr>
            <a:normAutofit fontScale="90000"/>
          </a:bodyPr>
          <a:lstStyle/>
          <a:p>
            <a:pPr fontAlgn="auto">
              <a:spcAft>
                <a:spcPts val="0"/>
              </a:spcAft>
              <a:defRPr/>
            </a:pPr>
            <a:r>
              <a:rPr lang="tr-TR" dirty="0"/>
              <a:t/>
            </a:r>
            <a:br>
              <a:rPr lang="tr-TR" dirty="0"/>
            </a:br>
            <a:r>
              <a:rPr lang="tr-TR" sz="5400" b="1" dirty="0"/>
              <a:t> </a:t>
            </a:r>
            <a:r>
              <a:rPr lang="tr-TR" sz="2900" b="1" dirty="0">
                <a:solidFill>
                  <a:schemeClr val="bg2">
                    <a:lumMod val="10000"/>
                  </a:schemeClr>
                </a:solidFill>
                <a:latin typeface="+mn-lt"/>
              </a:rPr>
              <a:t>Yapılan ikaz, aşağıda verilen sıraya göre aşağıdaki bilgileri kapsayacaktır;</a:t>
            </a:r>
            <a:endParaRPr lang="tr-TR" sz="2900" dirty="0">
              <a:solidFill>
                <a:schemeClr val="bg2">
                  <a:lumMod val="10000"/>
                </a:schemeClr>
              </a:solidFill>
              <a:latin typeface="+mn-lt"/>
            </a:endParaRPr>
          </a:p>
        </p:txBody>
      </p:sp>
      <p:sp>
        <p:nvSpPr>
          <p:cNvPr id="163843" name="Content Placeholder 2"/>
          <p:cNvSpPr>
            <a:spLocks noGrp="1"/>
          </p:cNvSpPr>
          <p:nvPr>
            <p:ph idx="1"/>
          </p:nvPr>
        </p:nvSpPr>
        <p:spPr>
          <a:xfrm>
            <a:off x="457200" y="1357298"/>
            <a:ext cx="8229600" cy="5143536"/>
          </a:xfrm>
        </p:spPr>
        <p:txBody>
          <a:bodyPr/>
          <a:lstStyle/>
          <a:p>
            <a:r>
              <a:rPr lang="tr-TR" dirty="0"/>
              <a:t>Emergency şartlarına uygun olarak, ŞÜPHE, ALARM veya TEHLİKE hali,</a:t>
            </a:r>
          </a:p>
          <a:p>
            <a:r>
              <a:rPr lang="tr-TR" dirty="0"/>
              <a:t>İkazı yapan şahıs ve teşkilat,</a:t>
            </a:r>
          </a:p>
          <a:p>
            <a:r>
              <a:rPr lang="tr-TR" dirty="0"/>
              <a:t>Emergency' nin şekli,</a:t>
            </a:r>
          </a:p>
          <a:p>
            <a:r>
              <a:rPr lang="tr-TR" dirty="0"/>
              <a:t>Uçuş planından alınan bilgiler,</a:t>
            </a:r>
          </a:p>
          <a:p>
            <a:r>
              <a:rPr lang="tr-TR" dirty="0"/>
              <a:t>Son teması yapan ünite, zaman ve kullanılan frekans,</a:t>
            </a:r>
          </a:p>
          <a:p>
            <a:r>
              <a:rPr lang="tr-TR" dirty="0"/>
              <a:t>Son pozisyon raporu ve nasıl alındığı,</a:t>
            </a:r>
          </a:p>
          <a:p>
            <a:r>
              <a:rPr lang="tr-TR" dirty="0"/>
              <a:t>Uçağın renkleri ve belirgin işaretleri,</a:t>
            </a:r>
          </a:p>
          <a:p>
            <a:r>
              <a:rPr lang="tr-TR" dirty="0"/>
              <a:t>Rapor eden ofis tarafından alınan. tedbirler,</a:t>
            </a:r>
          </a:p>
          <a:p>
            <a:r>
              <a:rPr lang="tr-TR" dirty="0"/>
              <a:t>Diğer açıklayıcı bilgiler.</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285750"/>
            <a:ext cx="8229600" cy="500063"/>
          </a:xfrm>
        </p:spPr>
        <p:txBody>
          <a:bodyPr>
            <a:normAutofit fontScale="90000"/>
          </a:bodyPr>
          <a:lstStyle/>
          <a:p>
            <a:pPr fontAlgn="auto">
              <a:spcAft>
                <a:spcPts val="0"/>
              </a:spcAft>
              <a:defRPr/>
            </a:pPr>
            <a:r>
              <a:rPr lang="tr-TR" dirty="0"/>
              <a:t/>
            </a:r>
            <a:br>
              <a:rPr lang="tr-TR" dirty="0"/>
            </a:br>
            <a:endParaRPr lang="tr-TR" dirty="0"/>
          </a:p>
        </p:txBody>
      </p:sp>
      <p:sp>
        <p:nvSpPr>
          <p:cNvPr id="164867" name="Content Placeholder 2"/>
          <p:cNvSpPr>
            <a:spLocks noGrp="1"/>
          </p:cNvSpPr>
          <p:nvPr>
            <p:ph idx="1"/>
          </p:nvPr>
        </p:nvSpPr>
        <p:spPr>
          <a:xfrm>
            <a:off x="457200" y="785813"/>
            <a:ext cx="8229600" cy="5538787"/>
          </a:xfrm>
        </p:spPr>
        <p:txBody>
          <a:bodyPr/>
          <a:lstStyle/>
          <a:p>
            <a:pPr>
              <a:buFont typeface="Wingdings 2" pitchFamily="18" charset="2"/>
              <a:buNone/>
            </a:pPr>
            <a:r>
              <a:rPr lang="tr-TR" b="1" dirty="0"/>
              <a:t> </a:t>
            </a:r>
            <a:endParaRPr lang="tr-TR" dirty="0"/>
          </a:p>
          <a:p>
            <a:pPr algn="just"/>
            <a:r>
              <a:rPr lang="tr-TR" dirty="0"/>
              <a:t>Kanunsuz girişime uğrama durumu da dahil, acil durumda olduğu bilinen veya inanılan uçağa, diğer uçaklara nazaran öncelik verilecektir.</a:t>
            </a:r>
          </a:p>
          <a:p>
            <a:pPr algn="just"/>
            <a:r>
              <a:rPr lang="tr-TR" dirty="0"/>
              <a:t>Bir emergency durumla karşılaşan hava aracının pilotu, ATC biriminin özel bir kod kullanılmasını istemesi haricinde, transpondırına </a:t>
            </a:r>
            <a:r>
              <a:rPr lang="tr-TR" b="1" dirty="0"/>
              <a:t>Mod A Kod 7700'ü </a:t>
            </a:r>
            <a:r>
              <a:rPr lang="tr-TR" dirty="0"/>
              <a:t>ayarlayacaktır.</a:t>
            </a:r>
          </a:p>
          <a:p>
            <a:pPr algn="just"/>
            <a:r>
              <a:rPr lang="tr-TR" dirty="0"/>
              <a:t>İki yollu haberleşmesi kaybolan hava aracının pilotu, transpondırına </a:t>
            </a:r>
            <a:r>
              <a:rPr lang="tr-TR" b="1" dirty="0"/>
              <a:t>Mod A Kod 7600'ü </a:t>
            </a:r>
            <a:r>
              <a:rPr lang="tr-TR" dirty="0"/>
              <a:t>ayarlayacaktır.</a:t>
            </a:r>
          </a:p>
          <a:p>
            <a:pPr algn="just"/>
            <a:r>
              <a:rPr lang="tr-TR" dirty="0"/>
              <a:t>Kanunsuz bir girişimle karşılaşan hava aracının pilotu transpondırına </a:t>
            </a:r>
            <a:r>
              <a:rPr lang="tr-TR" b="1" dirty="0"/>
              <a:t>Mod A Kod 7500'ü </a:t>
            </a:r>
            <a:r>
              <a:rPr lang="tr-TR" dirty="0"/>
              <a:t>ayarlayacaktır.</a:t>
            </a:r>
          </a:p>
          <a:p>
            <a:endParaRPr lang="tr-TR" dirty="0"/>
          </a:p>
        </p:txBody>
      </p:sp>
      <p:sp>
        <p:nvSpPr>
          <p:cNvPr id="164868" name="Rectangle 3"/>
          <p:cNvSpPr>
            <a:spLocks noChangeArrowheads="1"/>
          </p:cNvSpPr>
          <p:nvPr/>
        </p:nvSpPr>
        <p:spPr bwMode="auto">
          <a:xfrm>
            <a:off x="642938" y="428625"/>
            <a:ext cx="4454525" cy="523875"/>
          </a:xfrm>
          <a:prstGeom prst="rect">
            <a:avLst/>
          </a:prstGeom>
          <a:noFill/>
          <a:ln w="9525">
            <a:noFill/>
            <a:miter lim="800000"/>
            <a:headEnd/>
            <a:tailEnd/>
          </a:ln>
        </p:spPr>
        <p:txBody>
          <a:bodyPr wrap="none">
            <a:spAutoFit/>
          </a:bodyPr>
          <a:lstStyle/>
          <a:p>
            <a:r>
              <a:rPr lang="tr-TR" sz="2800" b="1">
                <a:latin typeface="Constantia" pitchFamily="18" charset="0"/>
              </a:rPr>
              <a:t>Acil Durum (Emergency) </a:t>
            </a:r>
            <a:endParaRPr lang="tr-TR" sz="2800">
              <a:latin typeface="Constant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2 İçerik Yer Tutucusu"/>
          <p:cNvSpPr>
            <a:spLocks noGrp="1"/>
          </p:cNvSpPr>
          <p:nvPr>
            <p:ph idx="1"/>
          </p:nvPr>
        </p:nvSpPr>
        <p:spPr>
          <a:xfrm>
            <a:off x="285750" y="928688"/>
            <a:ext cx="8572500" cy="5395912"/>
          </a:xfrm>
        </p:spPr>
        <p:txBody>
          <a:bodyPr/>
          <a:lstStyle/>
          <a:p>
            <a:pPr algn="just">
              <a:buFont typeface="Wingdings 2" pitchFamily="18" charset="2"/>
              <a:buNone/>
            </a:pPr>
            <a:r>
              <a:rPr lang="tr-TR" sz="2400" b="1" dirty="0"/>
              <a:t> </a:t>
            </a:r>
          </a:p>
          <a:p>
            <a:pPr algn="just">
              <a:buFont typeface="Wingdings 2" pitchFamily="18" charset="2"/>
              <a:buNone/>
            </a:pPr>
            <a:r>
              <a:rPr lang="tr-TR" sz="2400" b="1" dirty="0"/>
              <a:t> Seyyar Havacılık Hizmeti (Aeronautical Mobile Station) </a:t>
            </a:r>
            <a:r>
              <a:rPr lang="tr-TR" sz="2400" dirty="0"/>
              <a:t>Uçak istasyonu ile havacılık istasyonu veya uçak istasyonları arasında sağlanan radyo haberleşme hizmetidir.</a:t>
            </a:r>
            <a:endParaRPr lang="tr-TR" sz="2400" b="1" dirty="0"/>
          </a:p>
          <a:p>
            <a:pPr algn="just">
              <a:buFont typeface="Wingdings 2" pitchFamily="18" charset="2"/>
              <a:buNone/>
            </a:pPr>
            <a:r>
              <a:rPr lang="tr-TR" sz="2400" b="1" dirty="0"/>
              <a:t> </a:t>
            </a:r>
          </a:p>
          <a:p>
            <a:pPr algn="just"/>
            <a:r>
              <a:rPr lang="tr-TR" sz="2400" b="1" dirty="0"/>
              <a:t>Havacılık İstasyonu (Aeronautical Station) : </a:t>
            </a:r>
            <a:r>
              <a:rPr lang="tr-TR" sz="2400" dirty="0"/>
              <a:t>Seyyar havacılık hizmetinde bir yer istasyonudur.</a:t>
            </a:r>
            <a:endParaRPr lang="tr-TR" sz="2400" b="1" dirty="0"/>
          </a:p>
          <a:p>
            <a:pPr algn="just"/>
            <a:endParaRPr lang="tr-TR" sz="2400" b="1" dirty="0"/>
          </a:p>
          <a:p>
            <a:pPr algn="just"/>
            <a:r>
              <a:rPr lang="tr-TR" sz="2400" b="1" dirty="0"/>
              <a:t>Uçak (Aeroplane) :</a:t>
            </a:r>
            <a:r>
              <a:rPr lang="tr-TR" sz="2400" dirty="0"/>
              <a:t> Sabit olan yüzeyler üzerine yapılan aerodinamik reaksiyonlar sayesinde uçuş esnasında havada tutunabilen, motorla işleyen ve havadan ağır hava taşıtıdır.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Content Placeholder 2"/>
          <p:cNvSpPr>
            <a:spLocks noGrp="1"/>
          </p:cNvSpPr>
          <p:nvPr>
            <p:ph idx="1"/>
          </p:nvPr>
        </p:nvSpPr>
        <p:spPr>
          <a:xfrm>
            <a:off x="357188" y="642938"/>
            <a:ext cx="8429625" cy="5681662"/>
          </a:xfrm>
        </p:spPr>
        <p:txBody>
          <a:bodyPr/>
          <a:lstStyle/>
          <a:p>
            <a:pPr>
              <a:buFont typeface="Wingdings 2" pitchFamily="18" charset="2"/>
              <a:buNone/>
            </a:pPr>
            <a:r>
              <a:rPr lang="tr-TR" dirty="0"/>
              <a:t> </a:t>
            </a:r>
          </a:p>
          <a:p>
            <a:pPr>
              <a:buFont typeface="Wingdings 2" pitchFamily="18" charset="2"/>
              <a:buNone/>
            </a:pPr>
            <a:r>
              <a:rPr lang="tr-TR" b="1" dirty="0"/>
              <a:t>   </a:t>
            </a:r>
            <a:r>
              <a:rPr lang="tr-TR" sz="2400" b="1" dirty="0"/>
              <a:t>Hava Yer Haberleşmesi (Air–Ground Communication)</a:t>
            </a:r>
          </a:p>
          <a:p>
            <a:pPr>
              <a:buFont typeface="Wingdings 2" pitchFamily="18" charset="2"/>
              <a:buNone/>
            </a:pPr>
            <a:r>
              <a:rPr lang="tr-TR" sz="2400" b="1" dirty="0"/>
              <a:t>    </a:t>
            </a:r>
            <a:r>
              <a:rPr lang="tr-TR" sz="2400" dirty="0"/>
              <a:t>Uçaklarla yer istasyonları veya merkezler arasındaki iki yollu haberleşmedir.</a:t>
            </a:r>
            <a:endParaRPr lang="tr-TR" sz="2400" b="1" dirty="0"/>
          </a:p>
          <a:p>
            <a:pPr>
              <a:buFont typeface="Wingdings 2" pitchFamily="18" charset="2"/>
              <a:buNone/>
            </a:pPr>
            <a:r>
              <a:rPr lang="tr-TR" sz="2400" dirty="0"/>
              <a:t> </a:t>
            </a:r>
            <a:endParaRPr lang="tr-TR" sz="2400" b="1" dirty="0"/>
          </a:p>
          <a:p>
            <a:r>
              <a:rPr lang="tr-TR" sz="2400" b="1" dirty="0"/>
              <a:t>Hava Trafiği (Air traffic) : </a:t>
            </a:r>
            <a:r>
              <a:rPr lang="tr-TR" sz="2400" dirty="0"/>
              <a:t>Uçan veya bir havaalanının manevra sahasını kullanan tüm hava araçlarıdır.</a:t>
            </a:r>
            <a:endParaRPr lang="tr-TR" sz="2400" b="1" dirty="0"/>
          </a:p>
          <a:p>
            <a:pPr>
              <a:buFont typeface="Wingdings 2" pitchFamily="18" charset="2"/>
              <a:buNone/>
            </a:pPr>
            <a:r>
              <a:rPr lang="tr-TR" sz="2400" dirty="0"/>
              <a:t> </a:t>
            </a:r>
            <a:endParaRPr lang="tr-TR" sz="2400" b="1" dirty="0"/>
          </a:p>
          <a:p>
            <a:r>
              <a:rPr lang="tr-TR" sz="2400" b="1" dirty="0"/>
              <a:t>Hava Trafik Tavsiye Hizmeti (Air Traffic Advisory Service) :  </a:t>
            </a:r>
            <a:r>
              <a:rPr lang="tr-TR" sz="2400" dirty="0"/>
              <a:t>IFR uçuş planı doğrultusunda bir tavsiyeli hava sahasında uçan hava araçları arasında ayırma sağlayan bir hizmettir.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Content Placeholder 2"/>
          <p:cNvSpPr>
            <a:spLocks noGrp="1"/>
          </p:cNvSpPr>
          <p:nvPr>
            <p:ph idx="1"/>
          </p:nvPr>
        </p:nvSpPr>
        <p:spPr>
          <a:xfrm>
            <a:off x="357188" y="642938"/>
            <a:ext cx="8501062" cy="5681662"/>
          </a:xfrm>
        </p:spPr>
        <p:txBody>
          <a:bodyPr/>
          <a:lstStyle/>
          <a:p>
            <a:pPr>
              <a:buFont typeface="Wingdings 2" pitchFamily="18" charset="2"/>
              <a:buNone/>
            </a:pPr>
            <a:endParaRPr lang="tr-TR" sz="2400" b="1" dirty="0"/>
          </a:p>
          <a:p>
            <a:pPr>
              <a:buFont typeface="Wingdings 2" pitchFamily="18" charset="2"/>
              <a:buNone/>
            </a:pPr>
            <a:r>
              <a:rPr lang="tr-TR" sz="2400" b="1" dirty="0"/>
              <a:t>Hava Trafik Kontrol Müsaadesi (Air Traffic Control Clearance) : </a:t>
            </a:r>
            <a:r>
              <a:rPr lang="tr-TR" sz="2400" dirty="0"/>
              <a:t>Bir hava trafik kontrol ünitesi tarafından hava araçlarının belirlenmiş özel durumları için verilen onaydır.</a:t>
            </a:r>
            <a:endParaRPr lang="tr-TR" sz="2400" b="1" dirty="0"/>
          </a:p>
          <a:p>
            <a:pPr>
              <a:buFont typeface="Wingdings 2" pitchFamily="18" charset="2"/>
              <a:buNone/>
            </a:pPr>
            <a:r>
              <a:rPr lang="tr-TR" sz="2400" dirty="0"/>
              <a:t> </a:t>
            </a:r>
            <a:endParaRPr lang="tr-TR" sz="2400" b="1" dirty="0"/>
          </a:p>
          <a:p>
            <a:pPr>
              <a:buFont typeface="Wingdings 2" pitchFamily="18" charset="2"/>
              <a:buNone/>
            </a:pPr>
            <a:r>
              <a:rPr lang="tr-TR" sz="2400" b="1" dirty="0"/>
              <a:t>Hava Trafik Kontrol Hizmeti (Air Traffic Control Service) : </a:t>
            </a:r>
            <a:r>
              <a:rPr lang="tr-TR" sz="2400" dirty="0"/>
              <a:t>Aşağıda belirtilen amaçlar için sağlanan bir hizmettir;</a:t>
            </a:r>
          </a:p>
          <a:p>
            <a:pPr>
              <a:buFont typeface="Wingdings 2" pitchFamily="18" charset="2"/>
              <a:buNone/>
            </a:pPr>
            <a:r>
              <a:rPr lang="tr-TR" sz="2400" dirty="0"/>
              <a:t>	a) Çarpışmaları önlemek;</a:t>
            </a:r>
          </a:p>
          <a:p>
            <a:pPr>
              <a:buFont typeface="Wingdings 2" pitchFamily="18" charset="2"/>
              <a:buNone/>
            </a:pPr>
            <a:r>
              <a:rPr lang="tr-TR" sz="2400" dirty="0"/>
              <a:t>   	1) Hava araçları arasında,</a:t>
            </a:r>
          </a:p>
          <a:p>
            <a:pPr>
              <a:buFont typeface="Wingdings 2" pitchFamily="18" charset="2"/>
              <a:buNone/>
            </a:pPr>
            <a:r>
              <a:rPr lang="tr-TR" sz="2400" dirty="0"/>
              <a:t>   	2) Manevra sahasında hava araçlarıyla diğer engeller arasında,</a:t>
            </a:r>
          </a:p>
          <a:p>
            <a:pPr>
              <a:buFont typeface="Wingdings 2" pitchFamily="18" charset="2"/>
              <a:buNone/>
            </a:pPr>
            <a:r>
              <a:rPr lang="tr-TR" sz="2400" dirty="0"/>
              <a:t>	b) Hava trafik akışını güvenli, hızlı hale getirmek ve bunu devam ettirmektir.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8229600" cy="5538787"/>
          </a:xfrm>
        </p:spPr>
        <p:txBody>
          <a:bodyPr>
            <a:normAutofit fontScale="92500"/>
          </a:bodyPr>
          <a:lstStyle/>
          <a:p>
            <a:pPr marL="274320" indent="-274320" fontAlgn="auto">
              <a:spcAft>
                <a:spcPts val="0"/>
              </a:spcAft>
              <a:buClr>
                <a:schemeClr val="accent3"/>
              </a:buClr>
              <a:buFont typeface="Wingdings 2"/>
              <a:buChar char=""/>
              <a:defRPr/>
            </a:pPr>
            <a:r>
              <a:rPr lang="tr-TR" b="1" dirty="0"/>
              <a:t>Hava Trafik Kontrol Birimi (Air Traffic Control Unit) : </a:t>
            </a:r>
            <a:r>
              <a:rPr lang="tr-TR" dirty="0"/>
              <a:t>Saha kontrol merkezi, yaklaşma kontrol ofisi ve meydan kontrol kulesi anlamlarında kullanılan genel bir terimdir.</a:t>
            </a:r>
            <a:endParaRPr lang="tr-TR" b="1" dirty="0"/>
          </a:p>
          <a:p>
            <a:pPr marL="274320" indent="-274320" fontAlgn="auto">
              <a:spcAft>
                <a:spcPts val="0"/>
              </a:spcAft>
              <a:buClr>
                <a:schemeClr val="accent3"/>
              </a:buClr>
              <a:buFont typeface="Wingdings 2"/>
              <a:buNone/>
              <a:defRPr/>
            </a:pPr>
            <a:r>
              <a:rPr lang="tr-TR" dirty="0"/>
              <a:t> </a:t>
            </a:r>
            <a:endParaRPr lang="tr-TR" b="1" dirty="0"/>
          </a:p>
          <a:p>
            <a:pPr marL="274320" indent="-274320" fontAlgn="auto">
              <a:spcAft>
                <a:spcPts val="0"/>
              </a:spcAft>
              <a:buClr>
                <a:schemeClr val="accent3"/>
              </a:buClr>
              <a:buFont typeface="Wingdings 2"/>
              <a:buChar char=""/>
              <a:defRPr/>
            </a:pPr>
            <a:r>
              <a:rPr lang="tr-TR" b="1" dirty="0"/>
              <a:t>Hava Trafik Hizmeti (Air Traffic Service) : </a:t>
            </a:r>
            <a:r>
              <a:rPr lang="tr-TR" dirty="0"/>
              <a:t>Uçuş bilgi hizmeti, uyarı hizmeti, hava trafik tavsiye hizmeti, hava trafik kontrol hizmeti, saha kontrol hizmeti, yaklaşma kontrol hizmeti veya meydan kontrol hizmeti anlamlarında kullanılan genel bir terimdir.</a:t>
            </a:r>
            <a:endParaRPr lang="tr-TR" b="1" dirty="0"/>
          </a:p>
          <a:p>
            <a:pPr marL="274320" indent="-274320" fontAlgn="auto">
              <a:spcAft>
                <a:spcPts val="0"/>
              </a:spcAft>
              <a:buClr>
                <a:schemeClr val="accent3"/>
              </a:buClr>
              <a:buFont typeface="Wingdings 2"/>
              <a:buNone/>
              <a:defRPr/>
            </a:pPr>
            <a:r>
              <a:rPr lang="tr-TR" dirty="0"/>
              <a:t> </a:t>
            </a:r>
            <a:endParaRPr lang="tr-TR" b="1" dirty="0"/>
          </a:p>
          <a:p>
            <a:pPr marL="274320" indent="-274320" fontAlgn="auto">
              <a:spcAft>
                <a:spcPts val="0"/>
              </a:spcAft>
              <a:buClr>
                <a:schemeClr val="accent3"/>
              </a:buClr>
              <a:buFont typeface="Wingdings 2"/>
              <a:buChar char=""/>
              <a:defRPr/>
            </a:pPr>
            <a:r>
              <a:rPr lang="tr-TR" b="1" dirty="0"/>
              <a:t>Hava Trafik Hizmetleri Rapor Ofisi (Air Traffic Services Reporting Office) : </a:t>
            </a:r>
            <a:r>
              <a:rPr lang="tr-TR" dirty="0"/>
              <a:t>Hava trafik hizmetleriyle ilgili raporları ve kalkıştan önce sunulan uçuş planlarını almak amacıyla kurulan bir birimdir.</a:t>
            </a:r>
            <a:endParaRPr lang="tr-TR" b="1" dirty="0"/>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75"/>
            <a:ext cx="8229600" cy="5610225"/>
          </a:xfrm>
        </p:spPr>
        <p:txBody>
          <a:bodyPr>
            <a:normAutofit/>
          </a:bodyPr>
          <a:lstStyle/>
          <a:p>
            <a:pPr marL="274320" indent="-274320" fontAlgn="auto">
              <a:spcAft>
                <a:spcPts val="0"/>
              </a:spcAft>
              <a:buClr>
                <a:schemeClr val="accent3"/>
              </a:buClr>
              <a:buFont typeface="Wingdings 2"/>
              <a:buChar char=""/>
              <a:defRPr/>
            </a:pPr>
            <a:endParaRPr lang="tr-TR" b="1" dirty="0"/>
          </a:p>
          <a:p>
            <a:pPr marL="274320" indent="-274320" fontAlgn="auto">
              <a:spcAft>
                <a:spcPts val="0"/>
              </a:spcAft>
              <a:buClr>
                <a:schemeClr val="accent3"/>
              </a:buClr>
              <a:buFont typeface="Wingdings 2"/>
              <a:buChar char=""/>
              <a:defRPr/>
            </a:pPr>
            <a:endParaRPr lang="tr-TR" b="1" dirty="0"/>
          </a:p>
          <a:p>
            <a:pPr marL="274320" indent="-274320" fontAlgn="auto">
              <a:spcAft>
                <a:spcPts val="0"/>
              </a:spcAft>
              <a:buClr>
                <a:schemeClr val="accent3"/>
              </a:buClr>
              <a:buFont typeface="Wingdings 2"/>
              <a:buChar char=""/>
              <a:defRPr/>
            </a:pPr>
            <a:r>
              <a:rPr lang="tr-TR" b="1" dirty="0"/>
              <a:t>Hava Trafik Hizmetleri Birimi (Air Traffic Services Unit) : </a:t>
            </a:r>
            <a:r>
              <a:rPr lang="tr-TR" dirty="0"/>
              <a:t>Hava trafik kontrol ünitesi, uçuş bilgi merkezi veya hava trafik hizmetleri rapor ofisi anlamlarında kullanılan genel bir terimdir.</a:t>
            </a:r>
            <a:endParaRPr lang="tr-TR" b="1" dirty="0"/>
          </a:p>
          <a:p>
            <a:pPr marL="274320" indent="-274320" fontAlgn="auto">
              <a:spcAft>
                <a:spcPts val="0"/>
              </a:spcAft>
              <a:buClr>
                <a:schemeClr val="accent3"/>
              </a:buClr>
              <a:buFont typeface="Wingdings 2"/>
              <a:buNone/>
              <a:defRPr/>
            </a:pPr>
            <a:r>
              <a:rPr lang="tr-TR" dirty="0"/>
              <a:t> </a:t>
            </a:r>
            <a:endParaRPr lang="tr-TR" b="1" dirty="0"/>
          </a:p>
          <a:p>
            <a:pPr marL="274320" indent="-274320" fontAlgn="auto">
              <a:spcAft>
                <a:spcPts val="0"/>
              </a:spcAft>
              <a:buClr>
                <a:schemeClr val="accent3"/>
              </a:buClr>
              <a:buFont typeface="Wingdings 2"/>
              <a:buChar char=""/>
              <a:defRPr/>
            </a:pPr>
            <a:r>
              <a:rPr lang="tr-TR" b="1" dirty="0"/>
              <a:t>Havayolu (Airway) : </a:t>
            </a:r>
            <a:r>
              <a:rPr lang="tr-TR" dirty="0"/>
              <a:t>Koridor şeklinde tesis edilmiş ve radyo seyrüsefer yardımcı cihazlarıyla donatılmış bir kontrol sahası veya bu sahanın bir parçasıdır.</a:t>
            </a:r>
            <a:endParaRPr lang="tr-TR" b="1" dirty="0"/>
          </a:p>
          <a:p>
            <a:pPr marL="274320" indent="-274320" fontAlgn="auto">
              <a:spcAft>
                <a:spcPts val="0"/>
              </a:spcAft>
              <a:buClr>
                <a:schemeClr val="accent3"/>
              </a:buClr>
              <a:buFont typeface="Wingdings 2"/>
              <a:buNone/>
              <a:defRPr/>
            </a:pPr>
            <a:r>
              <a:rPr lang="tr-TR" dirty="0"/>
              <a:t> </a:t>
            </a:r>
            <a:endParaRPr lang="tr-TR" b="1" dirty="0"/>
          </a:p>
          <a:p>
            <a:pPr marL="274320" indent="-274320" fontAlgn="auto">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507</TotalTime>
  <Words>1461</Words>
  <Application>Microsoft Office PowerPoint</Application>
  <PresentationFormat>Ekran Gösterisi (4:3)</PresentationFormat>
  <Paragraphs>270</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Flow</vt:lpstr>
      <vt:lpstr>5.BÖLÜM HAVA TRAFİK HİZMETLERİ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Belirli Hava Sahası Bölümlerinin Ve Belirli Meydanların Tanımlanması</vt:lpstr>
      <vt:lpstr>Slayt 28</vt:lpstr>
      <vt:lpstr>Slayt 29</vt:lpstr>
      <vt:lpstr>ATS Hava sahasının Sınıflandırılması </vt:lpstr>
      <vt:lpstr>Slayt 31</vt:lpstr>
      <vt:lpstr>Slayt 32</vt:lpstr>
      <vt:lpstr>HAVA TRAFİK KONTROL HİZMETİ – ATC</vt:lpstr>
      <vt:lpstr>Slayt 34</vt:lpstr>
      <vt:lpstr>Hava Trafik Kontrol Hizmetinin Yapılması</vt:lpstr>
      <vt:lpstr>Slayt 36</vt:lpstr>
      <vt:lpstr>UÇUŞ BİLGİ HİZMETİ/FIS (FLIGHT INFORMATION SERVICE )</vt:lpstr>
      <vt:lpstr>Slayt 38</vt:lpstr>
      <vt:lpstr>Slayt 39</vt:lpstr>
      <vt:lpstr>iKAZ HiZMETi ( ALERTİNG SERVİCE )</vt:lpstr>
      <vt:lpstr>Uçağın Emergency Durumda Olduğunun Kabul Edilmesini Gerektiren Şartlar</vt:lpstr>
      <vt:lpstr>Slayt 42</vt:lpstr>
      <vt:lpstr>Slayt 43</vt:lpstr>
      <vt:lpstr>  Yapılan ikaz, aşağıda verilen sıraya göre aşağıdaki bilgileri kapsayacaktır;</vt:lpstr>
      <vt:lpstr>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5.BÖLÜM HAVA TRAFİK HİZMETLERİ</dc:title>
  <dc:creator>Bahar</dc:creator>
  <cp:lastModifiedBy>User</cp:lastModifiedBy>
  <cp:revision>5</cp:revision>
  <dcterms:created xsi:type="dcterms:W3CDTF">2009-12-20T16:14:02Z</dcterms:created>
  <dcterms:modified xsi:type="dcterms:W3CDTF">2017-10-27T12:26:49Z</dcterms:modified>
</cp:coreProperties>
</file>