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A528D8-E52B-47E0-BEE6-389DD7956738}" type="datetimeFigureOut">
              <a:rPr lang="tr-TR" smtClean="0"/>
              <a:t>9.02.2020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06E86-F35E-42E2-BDDF-F30DC1629D73}" type="slidenum">
              <a:rPr lang="tr-TR" smtClean="0"/>
              <a:t>‹#›</a:t>
            </a:fld>
            <a:endParaRPr lang="tr-TR"/>
          </a:p>
        </p:txBody>
      </p:sp>
    </p:spTree>
    <p:extLst>
      <p:ext uri="{BB962C8B-B14F-4D97-AF65-F5344CB8AC3E}">
        <p14:creationId xmlns:p14="http://schemas.microsoft.com/office/powerpoint/2010/main" val="317680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r>
              <a:rPr lang="en-US" sz="1200" i="0" smtClean="0">
                <a:latin typeface="Arial" pitchFamily="34" charset="0"/>
              </a:rPr>
              <a:t>Instructor documentations</a:t>
            </a:r>
          </a:p>
        </p:txBody>
      </p:sp>
      <p:sp>
        <p:nvSpPr>
          <p:cNvPr id="849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r>
              <a:rPr lang="en-US" sz="1200" i="0" smtClean="0">
                <a:latin typeface="Times New Roman" pitchFamily="18" charset="0"/>
              </a:rPr>
              <a:t>	</a:t>
            </a:r>
          </a:p>
          <a:p>
            <a:pPr algn="ctr"/>
            <a:r>
              <a:rPr lang="en-US" sz="1200" i="0" smtClean="0">
                <a:latin typeface="Arial" pitchFamily="34" charset="0"/>
              </a:rPr>
              <a:t>Scandinavian Ramp Training</a:t>
            </a:r>
          </a:p>
          <a:p>
            <a:pPr algn="ctr"/>
            <a:r>
              <a:rPr lang="en-US" sz="1200" i="0" smtClean="0">
                <a:latin typeface="Arial" pitchFamily="34" charset="0"/>
              </a:rPr>
              <a:t>STO – OSL - CPH</a:t>
            </a:r>
          </a:p>
        </p:txBody>
      </p:sp>
      <p:sp>
        <p:nvSpPr>
          <p:cNvPr id="849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fld id="{8394322D-08EE-4764-BB83-C6D34AE32C12}" type="slidenum">
              <a:rPr lang="en-US" sz="1200" i="0" smtClean="0">
                <a:latin typeface="Arial" pitchFamily="34" charset="0"/>
              </a:rPr>
              <a:pPr/>
              <a:t>51</a:t>
            </a:fld>
            <a:endParaRPr lang="en-US" sz="1200" i="0" smtClean="0">
              <a:latin typeface="Arial" pitchFamily="34" charset="0"/>
            </a:endParaRPr>
          </a:p>
        </p:txBody>
      </p:sp>
      <p:sp>
        <p:nvSpPr>
          <p:cNvPr id="84997" name="Rectangle 2"/>
          <p:cNvSpPr>
            <a:spLocks noGrp="1" noRot="1" noChangeAspect="1" noChangeArrowheads="1" noTextEdit="1"/>
          </p:cNvSpPr>
          <p:nvPr>
            <p:ph type="sldImg"/>
          </p:nvPr>
        </p:nvSpPr>
        <p:spPr>
          <a:xfrm>
            <a:off x="924117" y="685838"/>
            <a:ext cx="5008165" cy="3429182"/>
          </a:xfrm>
          <a:solidFill>
            <a:srgbClr val="FFFFFF"/>
          </a:solidFill>
          <a:ln/>
        </p:spPr>
      </p:sp>
      <p:sp>
        <p:nvSpPr>
          <p:cNvPr id="84998" name="Rectangle 3"/>
          <p:cNvSpPr>
            <a:spLocks noGrp="1" noChangeArrowheads="1"/>
          </p:cNvSpPr>
          <p:nvPr>
            <p:ph type="body" idx="1"/>
          </p:nvPr>
        </p:nvSpPr>
        <p:spPr>
          <a:xfrm>
            <a:off x="912906" y="4343144"/>
            <a:ext cx="5032190" cy="4115019"/>
          </a:xfrm>
          <a:solidFill>
            <a:srgbClr val="FFFFFF"/>
          </a:solidFill>
          <a:ln>
            <a:solidFill>
              <a:srgbClr val="000000"/>
            </a:solidFill>
          </a:ln>
        </p:spPr>
        <p:txBody>
          <a:bodyPr lIns="91035" tIns="45517" rIns="91035" bIns="45517"/>
          <a:lstStyle/>
          <a:p>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r>
              <a:rPr lang="en-US" sz="1200" i="0" smtClean="0">
                <a:latin typeface="Arial" pitchFamily="34" charset="0"/>
              </a:rPr>
              <a:t>Instructor documentations</a:t>
            </a:r>
          </a:p>
        </p:txBody>
      </p:sp>
      <p:sp>
        <p:nvSpPr>
          <p:cNvPr id="860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r>
              <a:rPr lang="en-US" sz="1200" i="0" smtClean="0">
                <a:latin typeface="Times New Roman" pitchFamily="18" charset="0"/>
              </a:rPr>
              <a:t>	</a:t>
            </a:r>
          </a:p>
          <a:p>
            <a:pPr algn="ctr"/>
            <a:r>
              <a:rPr lang="en-US" sz="1200" i="0" smtClean="0">
                <a:latin typeface="Arial" pitchFamily="34" charset="0"/>
              </a:rPr>
              <a:t>Scandinavian Ramp Training</a:t>
            </a:r>
          </a:p>
          <a:p>
            <a:pPr algn="ctr"/>
            <a:r>
              <a:rPr lang="en-US" sz="1200" i="0" smtClean="0">
                <a:latin typeface="Arial" pitchFamily="34" charset="0"/>
              </a:rPr>
              <a:t>STO – OSL - CPH</a:t>
            </a:r>
          </a:p>
        </p:txBody>
      </p:sp>
      <p:sp>
        <p:nvSpPr>
          <p:cNvPr id="860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fld id="{65BFB1C1-E222-4922-8315-6E19105506C7}" type="slidenum">
              <a:rPr lang="en-US" sz="1200" i="0" smtClean="0">
                <a:latin typeface="Arial" pitchFamily="34" charset="0"/>
              </a:rPr>
              <a:pPr/>
              <a:t>61</a:t>
            </a:fld>
            <a:endParaRPr lang="en-US" sz="1200" i="0" smtClean="0">
              <a:latin typeface="Arial" pitchFamily="34" charset="0"/>
            </a:endParaRPr>
          </a:p>
        </p:txBody>
      </p:sp>
      <p:sp>
        <p:nvSpPr>
          <p:cNvPr id="86021" name="Rectangle 2"/>
          <p:cNvSpPr>
            <a:spLocks noGrp="1" noRot="1" noChangeAspect="1" noChangeArrowheads="1" noTextEdit="1"/>
          </p:cNvSpPr>
          <p:nvPr>
            <p:ph type="sldImg"/>
          </p:nvPr>
        </p:nvSpPr>
        <p:spPr>
          <a:xfrm>
            <a:off x="924117" y="685838"/>
            <a:ext cx="5008165" cy="3429182"/>
          </a:xfrm>
          <a:solidFill>
            <a:srgbClr val="FFFFFF"/>
          </a:solidFill>
          <a:ln/>
        </p:spPr>
      </p:sp>
      <p:sp>
        <p:nvSpPr>
          <p:cNvPr id="86022" name="Rectangle 3"/>
          <p:cNvSpPr>
            <a:spLocks noGrp="1" noChangeArrowheads="1"/>
          </p:cNvSpPr>
          <p:nvPr>
            <p:ph type="body" idx="1"/>
          </p:nvPr>
        </p:nvSpPr>
        <p:spPr>
          <a:xfrm>
            <a:off x="912906" y="4343144"/>
            <a:ext cx="5032190" cy="4115019"/>
          </a:xfrm>
          <a:solidFill>
            <a:srgbClr val="FFFFFF"/>
          </a:solidFill>
          <a:ln>
            <a:solidFill>
              <a:srgbClr val="000000"/>
            </a:solidFill>
          </a:ln>
        </p:spPr>
        <p:txBody>
          <a:bodyPr lIns="91035" tIns="45517" rIns="91035" bIns="45517"/>
          <a:lstStyle/>
          <a:p>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048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981200"/>
            <a:ext cx="3810000" cy="4114800"/>
          </a:xfrm>
        </p:spPr>
        <p:txBody>
          <a:bodyPr/>
          <a:lstStyle/>
          <a:p>
            <a:pPr lvl="0"/>
            <a:endParaRPr lang="tr-TR" noProof="0"/>
          </a:p>
        </p:txBody>
      </p:sp>
      <p:sp>
        <p:nvSpPr>
          <p:cNvPr id="5" name="4 Veri Yer Tutucusu"/>
          <p:cNvSpPr>
            <a:spLocks noGrp="1"/>
          </p:cNvSpPr>
          <p:nvPr>
            <p:ph type="dt" sz="half" idx="10"/>
          </p:nvPr>
        </p:nvSpPr>
        <p:spPr>
          <a:xfrm>
            <a:off x="381000" y="6172200"/>
            <a:ext cx="2590800" cy="457200"/>
          </a:xfrm>
          <a:prstGeom prst="rect">
            <a:avLst/>
          </a:prstGeom>
        </p:spPr>
        <p:txBody>
          <a:bodyPr/>
          <a:lstStyle>
            <a:lvl1pPr>
              <a:defRPr/>
            </a:lvl1pPr>
          </a:lstStyle>
          <a:p>
            <a:pPr>
              <a:defRPr/>
            </a:pPr>
            <a:r>
              <a:rPr lang="en-US"/>
              <a:t>Scandinavian Ramp Training</a:t>
            </a:r>
          </a:p>
        </p:txBody>
      </p:sp>
      <p:sp>
        <p:nvSpPr>
          <p:cNvPr id="6" name="5 Altbilgi Yer Tutucusu"/>
          <p:cNvSpPr>
            <a:spLocks noGrp="1"/>
          </p:cNvSpPr>
          <p:nvPr>
            <p:ph type="ftr" sz="quarter" idx="11"/>
          </p:nvPr>
        </p:nvSpPr>
        <p:spPr>
          <a:xfrm>
            <a:off x="2895600" y="6248400"/>
            <a:ext cx="3733800" cy="457200"/>
          </a:xfrm>
          <a:prstGeom prst="rect">
            <a:avLst/>
          </a:prstGeom>
        </p:spPr>
        <p:txBody>
          <a:bodyPr/>
          <a:lstStyle>
            <a:lvl1pPr>
              <a:defRPr/>
            </a:lvl1pPr>
          </a:lstStyle>
          <a:p>
            <a:pPr>
              <a:defRPr/>
            </a:pPr>
            <a:endParaRPr lang="en-GB"/>
          </a:p>
        </p:txBody>
      </p:sp>
      <p:sp>
        <p:nvSpPr>
          <p:cNvPr id="7" name="6 Slayt Numarası Yer Tutucusu"/>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0977741C-5FF4-49C5-ABAD-B7DAE17D057B}" type="slidenum">
              <a:rPr lang="en-US"/>
              <a:pPr>
                <a:defRPr/>
              </a:pPr>
              <a:t>‹#›</a:t>
            </a:fld>
            <a:endParaRPr lang="en-US"/>
          </a:p>
        </p:txBody>
      </p:sp>
    </p:spTree>
    <p:extLst>
      <p:ext uri="{BB962C8B-B14F-4D97-AF65-F5344CB8AC3E}">
        <p14:creationId xmlns:p14="http://schemas.microsoft.com/office/powerpoint/2010/main" val="20635265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9.02.2020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9.02.2020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oleObject" Target="../embeddings/oleObject2.bin"/><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1.jpe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3.jpe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2.jpe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4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45.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46.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47.em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audio" Target="../media/audio1.wav"/><Relationship Id="rId5" Type="http://schemas.openxmlformats.org/officeDocument/2006/relationships/image" Target="../media/image49.png"/><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2.xml"/><Relationship Id="rId1" Type="http://schemas.openxmlformats.org/officeDocument/2006/relationships/audio" Target="../media/audio2.wav"/><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tr-TR" sz="2800" b="1" dirty="0" smtClean="0">
                <a:solidFill>
                  <a:srgbClr val="3333CC"/>
                </a:solidFill>
                <a:effectLst>
                  <a:outerShdw blurRad="38100" dist="38100" dir="2700000" algn="tl">
                    <a:srgbClr val="C0C0C0"/>
                  </a:outerShdw>
                </a:effectLst>
              </a:rPr>
              <a:t>EĞİTİM KONULARIMIZ</a:t>
            </a:r>
            <a:endParaRPr lang="en-US" sz="2800" b="1" dirty="0" smtClean="0">
              <a:solidFill>
                <a:srgbClr val="3333CC"/>
              </a:solidFill>
              <a:effectLst>
                <a:outerShdw blurRad="38100" dist="38100" dir="2700000" algn="tl">
                  <a:srgbClr val="C0C0C0"/>
                </a:outerShdw>
              </a:effectLst>
            </a:endParaRPr>
          </a:p>
        </p:txBody>
      </p:sp>
      <p:sp>
        <p:nvSpPr>
          <p:cNvPr id="18435" name="Rectangle 3"/>
          <p:cNvSpPr>
            <a:spLocks noGrp="1" noChangeArrowheads="1"/>
          </p:cNvSpPr>
          <p:nvPr>
            <p:ph type="body" idx="1"/>
          </p:nvPr>
        </p:nvSpPr>
        <p:spPr>
          <a:xfrm>
            <a:off x="714375" y="1000125"/>
            <a:ext cx="8197850" cy="5643563"/>
          </a:xfrm>
        </p:spPr>
        <p:txBody>
          <a:bodyPr/>
          <a:lstStyle/>
          <a:p>
            <a:pPr>
              <a:buFont typeface="Arial" pitchFamily="34" charset="0"/>
              <a:buChar char="•"/>
            </a:pPr>
            <a:r>
              <a:rPr lang="tr-TR" sz="2400" dirty="0" smtClean="0"/>
              <a:t>Kar, buz, kırağı ve sulu </a:t>
            </a:r>
            <a:r>
              <a:rPr lang="tr-TR" sz="2400" dirty="0" err="1" smtClean="0"/>
              <a:t>kar’ın</a:t>
            </a:r>
            <a:r>
              <a:rPr lang="tr-TR" sz="2400" dirty="0" smtClean="0"/>
              <a:t> uçak performansına etkileri</a:t>
            </a:r>
          </a:p>
          <a:p>
            <a:pPr>
              <a:buFont typeface="Arial" pitchFamily="34" charset="0"/>
              <a:buChar char="•"/>
            </a:pPr>
            <a:r>
              <a:rPr lang="tr-TR" sz="2400" dirty="0" smtClean="0"/>
              <a:t>De </a:t>
            </a:r>
            <a:r>
              <a:rPr lang="tr-TR" sz="2400" dirty="0" err="1" smtClean="0"/>
              <a:t>Icing</a:t>
            </a:r>
            <a:r>
              <a:rPr lang="tr-TR" sz="2400" dirty="0" smtClean="0"/>
              <a:t> ve Anti </a:t>
            </a:r>
            <a:r>
              <a:rPr lang="tr-TR" sz="2400" dirty="0" err="1" smtClean="0"/>
              <a:t>Icing</a:t>
            </a:r>
            <a:r>
              <a:rPr lang="tr-TR" sz="2400" dirty="0" smtClean="0"/>
              <a:t> işleminde kullanılan sıvıların temel karakteristik özellikleri</a:t>
            </a:r>
          </a:p>
          <a:p>
            <a:pPr>
              <a:buFont typeface="Arial" pitchFamily="34" charset="0"/>
              <a:buChar char="•"/>
            </a:pPr>
            <a:r>
              <a:rPr lang="tr-TR" sz="2400" dirty="0" smtClean="0"/>
              <a:t>Uçak üzerindeki kar, buz, kırağı ve sulu </a:t>
            </a:r>
            <a:r>
              <a:rPr lang="tr-TR" sz="2400" dirty="0" err="1" smtClean="0"/>
              <a:t>kar’ın</a:t>
            </a:r>
            <a:r>
              <a:rPr lang="tr-TR" sz="2400" dirty="0" smtClean="0"/>
              <a:t> temizlenmesi ile ilgili teknikler ve Anti </a:t>
            </a:r>
            <a:r>
              <a:rPr lang="tr-TR" sz="2400" dirty="0" err="1" smtClean="0"/>
              <a:t>Icing</a:t>
            </a:r>
            <a:r>
              <a:rPr lang="tr-TR" sz="2400" dirty="0" smtClean="0"/>
              <a:t> işlemi</a:t>
            </a:r>
          </a:p>
          <a:p>
            <a:pPr>
              <a:buFont typeface="Arial" pitchFamily="34" charset="0"/>
              <a:buChar char="•"/>
            </a:pPr>
            <a:r>
              <a:rPr lang="tr-TR" sz="2400" dirty="0" smtClean="0"/>
              <a:t>De </a:t>
            </a:r>
            <a:r>
              <a:rPr lang="tr-TR" sz="2400" dirty="0" err="1" smtClean="0"/>
              <a:t>Icing</a:t>
            </a:r>
            <a:r>
              <a:rPr lang="tr-TR" sz="2400" dirty="0" smtClean="0"/>
              <a:t> / Anti </a:t>
            </a:r>
            <a:r>
              <a:rPr lang="tr-TR" sz="2400" dirty="0" err="1" smtClean="0"/>
              <a:t>Icing</a:t>
            </a:r>
            <a:r>
              <a:rPr lang="tr-TR" sz="2400" dirty="0" smtClean="0"/>
              <a:t> sonrası kontroller</a:t>
            </a:r>
          </a:p>
          <a:p>
            <a:pPr>
              <a:buFont typeface="Arial" pitchFamily="34" charset="0"/>
              <a:buChar char="•"/>
            </a:pPr>
            <a:r>
              <a:rPr lang="tr-TR" sz="2400" dirty="0" smtClean="0"/>
              <a:t>Koruma süresi tabloları üzerinde çalışma</a:t>
            </a:r>
          </a:p>
          <a:p>
            <a:pPr>
              <a:buFont typeface="Arial" pitchFamily="34" charset="0"/>
              <a:buChar char="•"/>
            </a:pPr>
            <a:r>
              <a:rPr lang="tr-TR" sz="2400" dirty="0" smtClean="0"/>
              <a:t>Emniyet tedbirleri</a:t>
            </a:r>
          </a:p>
          <a:p>
            <a:pPr>
              <a:buFont typeface="Arial" pitchFamily="34" charset="0"/>
              <a:buChar char="•"/>
            </a:pPr>
            <a:r>
              <a:rPr lang="tr-TR" sz="2400" dirty="0" smtClean="0"/>
              <a:t>Bir önceki sezonda yaşananlar ve bu yılki değişikliler</a:t>
            </a:r>
          </a:p>
          <a:p>
            <a:pPr>
              <a:buFont typeface="Arial" pitchFamily="34" charset="0"/>
              <a:buChar char="•"/>
            </a:pPr>
            <a:r>
              <a:rPr lang="tr-TR" sz="2400" dirty="0" smtClean="0"/>
              <a:t>Test sınavı</a:t>
            </a:r>
          </a:p>
          <a:p>
            <a:pPr>
              <a:buFont typeface="Arial" pitchFamily="34" charset="0"/>
              <a:buChar char="•"/>
            </a:pPr>
            <a:r>
              <a:rPr lang="tr-TR" sz="2400" dirty="0" smtClean="0"/>
              <a:t>De/Anti </a:t>
            </a:r>
            <a:r>
              <a:rPr lang="tr-TR" sz="2400" dirty="0" err="1" smtClean="0"/>
              <a:t>Icing</a:t>
            </a:r>
            <a:r>
              <a:rPr lang="tr-TR" sz="2400" dirty="0" smtClean="0"/>
              <a:t> araçları ile ilgili teorik ve pratik eğitim</a:t>
            </a:r>
          </a:p>
          <a:p>
            <a:pPr>
              <a:buFont typeface="Arial" pitchFamily="34" charset="0"/>
              <a:buChar char="•"/>
            </a:pPr>
            <a:endParaRPr lang="en-US" sz="2400" dirty="0" smtClean="0"/>
          </a:p>
        </p:txBody>
      </p:sp>
    </p:spTree>
    <p:extLst>
      <p:ext uri="{BB962C8B-B14F-4D97-AF65-F5344CB8AC3E}">
        <p14:creationId xmlns:p14="http://schemas.microsoft.com/office/powerpoint/2010/main" val="190874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20763" y="381000"/>
            <a:ext cx="5608637" cy="762000"/>
          </a:xfrm>
        </p:spPr>
        <p:txBody>
          <a:bodyPr/>
          <a:lstStyle/>
          <a:p>
            <a:pPr>
              <a:defRPr/>
            </a:pPr>
            <a:r>
              <a:rPr lang="tr-TR" sz="2800" b="1" kern="1200" dirty="0" smtClean="0">
                <a:solidFill>
                  <a:srgbClr val="3333CC"/>
                </a:solidFill>
                <a:effectLst>
                  <a:outerShdw blurRad="38100" dist="38100" dir="2700000" algn="tl">
                    <a:srgbClr val="C0C0C0"/>
                  </a:outerShdw>
                </a:effectLst>
              </a:rPr>
              <a:t>UÇAĞA ETKİ EDEN KUVVETLER</a:t>
            </a:r>
            <a:endParaRPr lang="en-US" sz="2800" b="1" kern="1200" dirty="0" smtClean="0">
              <a:solidFill>
                <a:srgbClr val="3333CC"/>
              </a:solidFill>
              <a:effectLst>
                <a:outerShdw blurRad="38100" dist="38100" dir="2700000" algn="tl">
                  <a:srgbClr val="C0C0C0"/>
                </a:outerShdw>
              </a:effectLst>
            </a:endParaRPr>
          </a:p>
        </p:txBody>
      </p:sp>
      <p:sp>
        <p:nvSpPr>
          <p:cNvPr id="27651" name="Rectangle 4"/>
          <p:cNvSpPr>
            <a:spLocks noChangeArrowheads="1"/>
          </p:cNvSpPr>
          <p:nvPr/>
        </p:nvSpPr>
        <p:spPr bwMode="auto">
          <a:xfrm>
            <a:off x="685800" y="219075"/>
            <a:ext cx="7772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1400" b="1" i="0">
              <a:solidFill>
                <a:schemeClr val="tx2"/>
              </a:solidFill>
              <a:latin typeface="Tahoma" pitchFamily="34" charset="0"/>
            </a:endParaRPr>
          </a:p>
        </p:txBody>
      </p:sp>
      <p:pic>
        <p:nvPicPr>
          <p:cNvPr id="27652" name="Picture 5" descr="C:\Documents and Settings\eesdur\Desktop\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00188"/>
            <a:ext cx="67056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6"/>
          <p:cNvSpPr>
            <a:spLocks noChangeArrowheads="1"/>
          </p:cNvSpPr>
          <p:nvPr/>
        </p:nvSpPr>
        <p:spPr bwMode="auto">
          <a:xfrm>
            <a:off x="3810000" y="2133600"/>
            <a:ext cx="485775" cy="854075"/>
          </a:xfrm>
          <a:prstGeom prst="upArrow">
            <a:avLst>
              <a:gd name="adj1" fmla="val 50000"/>
              <a:gd name="adj2" fmla="val 43954"/>
            </a:avLst>
          </a:prstGeom>
          <a:solidFill>
            <a:schemeClr val="accent2"/>
          </a:solidFill>
          <a:ln w="9525">
            <a:solidFill>
              <a:schemeClr val="tx1"/>
            </a:solidFill>
            <a:miter lim="800000"/>
            <a:headEnd/>
            <a:tailEnd/>
          </a:ln>
        </p:spPr>
        <p:txBody>
          <a:bodyPr wrap="none" anchor="ctr"/>
          <a:lstStyle/>
          <a:p>
            <a:pPr algn="ctr" eaLnBrk="1" hangingPunct="1">
              <a:defRPr/>
            </a:pPr>
            <a:endParaRPr lang="en-US" sz="3200" i="0">
              <a:latin typeface="+mn-lt"/>
            </a:endParaRPr>
          </a:p>
        </p:txBody>
      </p:sp>
      <p:sp>
        <p:nvSpPr>
          <p:cNvPr id="26630" name="AutoShape 7"/>
          <p:cNvSpPr>
            <a:spLocks noChangeArrowheads="1"/>
          </p:cNvSpPr>
          <p:nvPr/>
        </p:nvSpPr>
        <p:spPr bwMode="auto">
          <a:xfrm>
            <a:off x="5867400" y="3336925"/>
            <a:ext cx="976313" cy="425450"/>
          </a:xfrm>
          <a:prstGeom prst="rightArrow">
            <a:avLst>
              <a:gd name="adj1" fmla="val 50000"/>
              <a:gd name="adj2" fmla="val 57369"/>
            </a:avLst>
          </a:prstGeom>
          <a:solidFill>
            <a:schemeClr val="folHlink"/>
          </a:solidFill>
          <a:ln w="9525">
            <a:noFill/>
            <a:miter lim="800000"/>
            <a:headEnd/>
            <a:tailEnd/>
          </a:ln>
        </p:spPr>
        <p:txBody>
          <a:bodyPr wrap="none" anchor="ctr"/>
          <a:lstStyle/>
          <a:p>
            <a:pPr>
              <a:defRPr/>
            </a:pPr>
            <a:endParaRPr lang="tr-TR" sz="3200">
              <a:latin typeface="+mn-lt"/>
            </a:endParaRPr>
          </a:p>
        </p:txBody>
      </p:sp>
      <p:sp>
        <p:nvSpPr>
          <p:cNvPr id="26631" name="AutoShape 8"/>
          <p:cNvSpPr>
            <a:spLocks noChangeArrowheads="1"/>
          </p:cNvSpPr>
          <p:nvPr/>
        </p:nvSpPr>
        <p:spPr bwMode="auto">
          <a:xfrm>
            <a:off x="1752600" y="3657600"/>
            <a:ext cx="976313" cy="425450"/>
          </a:xfrm>
          <a:prstGeom prst="leftArrow">
            <a:avLst>
              <a:gd name="adj1" fmla="val 50000"/>
              <a:gd name="adj2" fmla="val 57369"/>
            </a:avLst>
          </a:prstGeom>
          <a:solidFill>
            <a:schemeClr val="accent2"/>
          </a:solidFill>
          <a:ln w="9525">
            <a:solidFill>
              <a:schemeClr val="tx1"/>
            </a:solidFill>
            <a:miter lim="800000"/>
            <a:headEnd/>
            <a:tailEnd/>
          </a:ln>
        </p:spPr>
        <p:txBody>
          <a:bodyPr wrap="none" anchor="ctr"/>
          <a:lstStyle/>
          <a:p>
            <a:pPr>
              <a:defRPr/>
            </a:pPr>
            <a:endParaRPr lang="tr-TR" sz="3200">
              <a:latin typeface="+mn-lt"/>
            </a:endParaRPr>
          </a:p>
        </p:txBody>
      </p:sp>
      <p:sp>
        <p:nvSpPr>
          <p:cNvPr id="26632" name="AutoShape 9"/>
          <p:cNvSpPr>
            <a:spLocks noChangeArrowheads="1"/>
          </p:cNvSpPr>
          <p:nvPr/>
        </p:nvSpPr>
        <p:spPr bwMode="auto">
          <a:xfrm>
            <a:off x="4267200" y="5241925"/>
            <a:ext cx="485775" cy="854075"/>
          </a:xfrm>
          <a:prstGeom prst="downArrow">
            <a:avLst>
              <a:gd name="adj1" fmla="val 50000"/>
              <a:gd name="adj2" fmla="val 43954"/>
            </a:avLst>
          </a:prstGeom>
          <a:solidFill>
            <a:schemeClr val="accent2"/>
          </a:solidFill>
          <a:ln w="9525">
            <a:solidFill>
              <a:schemeClr val="tx1"/>
            </a:solidFill>
            <a:miter lim="800000"/>
            <a:headEnd/>
            <a:tailEnd/>
          </a:ln>
        </p:spPr>
        <p:txBody>
          <a:bodyPr wrap="none" anchor="ctr"/>
          <a:lstStyle/>
          <a:p>
            <a:pPr>
              <a:defRPr/>
            </a:pPr>
            <a:endParaRPr lang="tr-TR" sz="3200">
              <a:latin typeface="+mn-lt"/>
            </a:endParaRPr>
          </a:p>
        </p:txBody>
      </p:sp>
      <p:sp>
        <p:nvSpPr>
          <p:cNvPr id="26633" name="Rectangle 10"/>
          <p:cNvSpPr>
            <a:spLocks noChangeArrowheads="1"/>
          </p:cNvSpPr>
          <p:nvPr/>
        </p:nvSpPr>
        <p:spPr bwMode="auto">
          <a:xfrm>
            <a:off x="3124200" y="1600200"/>
            <a:ext cx="1828800" cy="533400"/>
          </a:xfrm>
          <a:prstGeom prst="rect">
            <a:avLst/>
          </a:prstGeom>
          <a:noFill/>
          <a:ln w="9525">
            <a:noFill/>
            <a:miter lim="800000"/>
            <a:headEnd/>
            <a:tailEnd/>
          </a:ln>
        </p:spPr>
        <p:txBody>
          <a:bodyPr wrap="none" anchor="ctr"/>
          <a:lstStyle/>
          <a:p>
            <a:pPr algn="ctr" eaLnBrk="1" hangingPunct="1">
              <a:defRPr/>
            </a:pPr>
            <a:r>
              <a:rPr lang="tr-TR" i="0" dirty="0">
                <a:latin typeface="+mn-lt"/>
              </a:rPr>
              <a:t>KALDIRMA</a:t>
            </a:r>
            <a:endParaRPr lang="en-US" i="0" dirty="0">
              <a:latin typeface="+mn-lt"/>
            </a:endParaRPr>
          </a:p>
        </p:txBody>
      </p:sp>
      <p:sp>
        <p:nvSpPr>
          <p:cNvPr id="26634" name="Rectangle 11"/>
          <p:cNvSpPr>
            <a:spLocks noChangeArrowheads="1"/>
          </p:cNvSpPr>
          <p:nvPr/>
        </p:nvSpPr>
        <p:spPr bwMode="auto">
          <a:xfrm>
            <a:off x="714375" y="3357563"/>
            <a:ext cx="914400" cy="800100"/>
          </a:xfrm>
          <a:prstGeom prst="rect">
            <a:avLst/>
          </a:prstGeom>
          <a:noFill/>
          <a:ln w="9525">
            <a:noFill/>
            <a:miter lim="800000"/>
            <a:headEnd/>
            <a:tailEnd/>
          </a:ln>
        </p:spPr>
        <p:txBody>
          <a:bodyPr wrap="none" anchor="ctr"/>
          <a:lstStyle/>
          <a:p>
            <a:pPr algn="ctr" eaLnBrk="1" hangingPunct="1">
              <a:defRPr/>
            </a:pPr>
            <a:r>
              <a:rPr lang="tr-TR" i="0" dirty="0">
                <a:latin typeface="+mn-lt"/>
              </a:rPr>
              <a:t>İTME</a:t>
            </a:r>
            <a:endParaRPr lang="en-US" i="0" dirty="0">
              <a:latin typeface="+mn-lt"/>
            </a:endParaRPr>
          </a:p>
        </p:txBody>
      </p:sp>
      <p:sp>
        <p:nvSpPr>
          <p:cNvPr id="26635" name="Rectangle 12"/>
          <p:cNvSpPr>
            <a:spLocks noChangeArrowheads="1"/>
          </p:cNvSpPr>
          <p:nvPr/>
        </p:nvSpPr>
        <p:spPr bwMode="auto">
          <a:xfrm>
            <a:off x="3581400" y="5981700"/>
            <a:ext cx="1828800" cy="800100"/>
          </a:xfrm>
          <a:prstGeom prst="rect">
            <a:avLst/>
          </a:prstGeom>
          <a:noFill/>
          <a:ln w="9525">
            <a:noFill/>
            <a:miter lim="800000"/>
            <a:headEnd/>
            <a:tailEnd/>
          </a:ln>
        </p:spPr>
        <p:txBody>
          <a:bodyPr wrap="none" anchor="ctr"/>
          <a:lstStyle/>
          <a:p>
            <a:pPr algn="ctr" eaLnBrk="1" hangingPunct="1">
              <a:defRPr/>
            </a:pPr>
            <a:r>
              <a:rPr lang="tr-TR" i="0">
                <a:latin typeface="+mn-lt"/>
              </a:rPr>
              <a:t>YER ÇEKİMİ</a:t>
            </a:r>
            <a:endParaRPr lang="en-US" i="0">
              <a:latin typeface="+mn-lt"/>
            </a:endParaRPr>
          </a:p>
        </p:txBody>
      </p:sp>
      <p:sp>
        <p:nvSpPr>
          <p:cNvPr id="26636" name="Rectangle 13"/>
          <p:cNvSpPr>
            <a:spLocks noChangeArrowheads="1"/>
          </p:cNvSpPr>
          <p:nvPr/>
        </p:nvSpPr>
        <p:spPr bwMode="auto">
          <a:xfrm>
            <a:off x="6781800" y="3429000"/>
            <a:ext cx="2133600" cy="800100"/>
          </a:xfrm>
          <a:prstGeom prst="rect">
            <a:avLst/>
          </a:prstGeom>
          <a:noFill/>
          <a:ln w="9525">
            <a:noFill/>
            <a:miter lim="800000"/>
            <a:headEnd/>
            <a:tailEnd/>
          </a:ln>
        </p:spPr>
        <p:txBody>
          <a:bodyPr wrap="none" anchor="ctr"/>
          <a:lstStyle/>
          <a:p>
            <a:pPr algn="ctr" eaLnBrk="1" hangingPunct="1">
              <a:defRPr/>
            </a:pPr>
            <a:r>
              <a:rPr lang="tr-TR" i="0">
                <a:latin typeface="+mn-lt"/>
              </a:rPr>
              <a:t>GERİ SÜRTÜNME</a:t>
            </a:r>
            <a:endParaRPr lang="en-US" i="0">
              <a:latin typeface="+mn-lt"/>
            </a:endParaRPr>
          </a:p>
        </p:txBody>
      </p:sp>
      <p:sp>
        <p:nvSpPr>
          <p:cNvPr id="26637" name="AutoShape 15"/>
          <p:cNvSpPr>
            <a:spLocks noChangeArrowheads="1"/>
          </p:cNvSpPr>
          <p:nvPr/>
        </p:nvSpPr>
        <p:spPr bwMode="auto">
          <a:xfrm>
            <a:off x="5643563" y="3643313"/>
            <a:ext cx="976312" cy="485775"/>
          </a:xfrm>
          <a:prstGeom prst="rightArrow">
            <a:avLst>
              <a:gd name="adj1" fmla="val 50000"/>
              <a:gd name="adj2" fmla="val 50245"/>
            </a:avLst>
          </a:prstGeom>
          <a:solidFill>
            <a:schemeClr val="accent2"/>
          </a:solidFill>
          <a:ln w="9525">
            <a:noFill/>
            <a:miter lim="800000"/>
            <a:headEnd/>
            <a:tailEnd/>
          </a:ln>
        </p:spPr>
        <p:txBody>
          <a:bodyPr wrap="none" anchor="ctr"/>
          <a:lstStyle/>
          <a:p>
            <a:pPr>
              <a:defRPr/>
            </a:pPr>
            <a:endParaRPr lang="tr-TR" sz="3200">
              <a:latin typeface="+mn-lt"/>
            </a:endParaRPr>
          </a:p>
        </p:txBody>
      </p:sp>
      <p:sp>
        <p:nvSpPr>
          <p:cNvPr id="26638" name="Text Box 16"/>
          <p:cNvSpPr txBox="1">
            <a:spLocks noChangeArrowheads="1"/>
          </p:cNvSpPr>
          <p:nvPr/>
        </p:nvSpPr>
        <p:spPr bwMode="auto">
          <a:xfrm>
            <a:off x="5000625" y="1643063"/>
            <a:ext cx="1700213" cy="461962"/>
          </a:xfrm>
          <a:prstGeom prst="rect">
            <a:avLst/>
          </a:prstGeom>
          <a:noFill/>
          <a:ln w="25400">
            <a:noFill/>
            <a:miter lim="800000"/>
            <a:headEnd/>
            <a:tailEnd/>
          </a:ln>
        </p:spPr>
        <p:txBody>
          <a:bodyPr>
            <a:spAutoFit/>
          </a:bodyPr>
          <a:lstStyle/>
          <a:p>
            <a:pPr>
              <a:spcBef>
                <a:spcPct val="50000"/>
              </a:spcBef>
              <a:defRPr/>
            </a:pPr>
            <a:r>
              <a:rPr lang="tr-TR" dirty="0">
                <a:latin typeface="+mn-lt"/>
              </a:rPr>
              <a:t>(LIFT)</a:t>
            </a:r>
          </a:p>
        </p:txBody>
      </p:sp>
      <p:sp>
        <p:nvSpPr>
          <p:cNvPr id="26639" name="Text Box 18"/>
          <p:cNvSpPr txBox="1">
            <a:spLocks noChangeArrowheads="1"/>
          </p:cNvSpPr>
          <p:nvPr/>
        </p:nvSpPr>
        <p:spPr bwMode="auto">
          <a:xfrm>
            <a:off x="7467600" y="3962400"/>
            <a:ext cx="1676400" cy="523875"/>
          </a:xfrm>
          <a:prstGeom prst="rect">
            <a:avLst/>
          </a:prstGeom>
          <a:noFill/>
          <a:ln w="25400">
            <a:noFill/>
            <a:miter lim="800000"/>
            <a:headEnd/>
            <a:tailEnd/>
          </a:ln>
        </p:spPr>
        <p:txBody>
          <a:bodyPr>
            <a:spAutoFit/>
          </a:bodyPr>
          <a:lstStyle/>
          <a:p>
            <a:pPr>
              <a:spcBef>
                <a:spcPct val="50000"/>
              </a:spcBef>
              <a:defRPr/>
            </a:pPr>
            <a:r>
              <a:rPr lang="tr-TR" sz="2800" dirty="0">
                <a:latin typeface="+mn-lt"/>
              </a:rPr>
              <a:t>(</a:t>
            </a:r>
            <a:r>
              <a:rPr lang="tr-TR" dirty="0">
                <a:latin typeface="+mn-lt"/>
              </a:rPr>
              <a:t>DRAG</a:t>
            </a:r>
            <a:r>
              <a:rPr lang="tr-TR" sz="2800" dirty="0">
                <a:latin typeface="+mn-lt"/>
              </a:rPr>
              <a:t>)</a:t>
            </a:r>
          </a:p>
        </p:txBody>
      </p:sp>
      <p:sp>
        <p:nvSpPr>
          <p:cNvPr id="26640" name="Text Box 19"/>
          <p:cNvSpPr txBox="1">
            <a:spLocks noChangeArrowheads="1"/>
          </p:cNvSpPr>
          <p:nvPr/>
        </p:nvSpPr>
        <p:spPr bwMode="auto">
          <a:xfrm>
            <a:off x="571500" y="3929063"/>
            <a:ext cx="1809750" cy="523875"/>
          </a:xfrm>
          <a:prstGeom prst="rect">
            <a:avLst/>
          </a:prstGeom>
          <a:noFill/>
          <a:ln w="25400">
            <a:noFill/>
            <a:miter lim="800000"/>
            <a:headEnd/>
            <a:tailEnd/>
          </a:ln>
        </p:spPr>
        <p:txBody>
          <a:bodyPr>
            <a:spAutoFit/>
          </a:bodyPr>
          <a:lstStyle/>
          <a:p>
            <a:pPr>
              <a:spcBef>
                <a:spcPct val="50000"/>
              </a:spcBef>
              <a:defRPr/>
            </a:pPr>
            <a:r>
              <a:rPr lang="tr-TR" dirty="0">
                <a:latin typeface="+mn-lt"/>
              </a:rPr>
              <a:t>(TRUST</a:t>
            </a:r>
            <a:r>
              <a:rPr lang="tr-TR" sz="2800" dirty="0">
                <a:latin typeface="+mn-lt"/>
              </a:rPr>
              <a:t>)</a:t>
            </a:r>
          </a:p>
        </p:txBody>
      </p:sp>
      <p:sp>
        <p:nvSpPr>
          <p:cNvPr id="26641" name="Text Box 20"/>
          <p:cNvSpPr txBox="1">
            <a:spLocks noChangeArrowheads="1"/>
          </p:cNvSpPr>
          <p:nvPr/>
        </p:nvSpPr>
        <p:spPr bwMode="auto">
          <a:xfrm>
            <a:off x="5429250" y="6000750"/>
            <a:ext cx="2166938" cy="523875"/>
          </a:xfrm>
          <a:prstGeom prst="rect">
            <a:avLst/>
          </a:prstGeom>
          <a:noFill/>
          <a:ln w="25400">
            <a:noFill/>
            <a:miter lim="800000"/>
            <a:headEnd/>
            <a:tailEnd/>
          </a:ln>
        </p:spPr>
        <p:txBody>
          <a:bodyPr>
            <a:spAutoFit/>
          </a:bodyPr>
          <a:lstStyle/>
          <a:p>
            <a:pPr>
              <a:spcBef>
                <a:spcPct val="50000"/>
              </a:spcBef>
              <a:defRPr/>
            </a:pPr>
            <a:r>
              <a:rPr lang="tr-TR" sz="2800" dirty="0">
                <a:latin typeface="+mn-lt"/>
              </a:rPr>
              <a:t>(</a:t>
            </a:r>
            <a:r>
              <a:rPr lang="tr-TR" dirty="0">
                <a:latin typeface="+mn-lt"/>
              </a:rPr>
              <a:t>GRAVITY</a:t>
            </a:r>
            <a:r>
              <a:rPr lang="tr-TR" sz="2800" dirty="0">
                <a:latin typeface="+mn-lt"/>
              </a:rPr>
              <a:t>)</a:t>
            </a:r>
          </a:p>
        </p:txBody>
      </p:sp>
    </p:spTree>
    <p:extLst>
      <p:ext uri="{BB962C8B-B14F-4D97-AF65-F5344CB8AC3E}">
        <p14:creationId xmlns:p14="http://schemas.microsoft.com/office/powerpoint/2010/main" val="377682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tr-TR" sz="2800" b="1" kern="1200" dirty="0" smtClean="0">
                <a:solidFill>
                  <a:srgbClr val="3333CC"/>
                </a:solidFill>
                <a:effectLst>
                  <a:outerShdw blurRad="38100" dist="38100" dir="2700000" algn="tl">
                    <a:srgbClr val="C0C0C0"/>
                  </a:outerShdw>
                </a:effectLst>
              </a:rPr>
              <a:t>TEMİZ KANAT</a:t>
            </a:r>
            <a:endParaRPr lang="en-US" sz="2800" b="1" kern="1200" dirty="0" smtClean="0">
              <a:solidFill>
                <a:srgbClr val="3333CC"/>
              </a:solidFill>
              <a:effectLst>
                <a:outerShdw blurRad="38100" dist="38100" dir="2700000" algn="tl">
                  <a:srgbClr val="C0C0C0"/>
                </a:outerShdw>
              </a:effectLst>
            </a:endParaRPr>
          </a:p>
        </p:txBody>
      </p:sp>
      <p:pic>
        <p:nvPicPr>
          <p:cNvPr id="28675" name="Picture 4" descr="C:\Documents and Settings\eesdur\Desktop\KANAT.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219200"/>
            <a:ext cx="7912100" cy="1981200"/>
          </a:xfrm>
          <a:solidFill>
            <a:srgbClr val="DDDDDD"/>
          </a:solidFill>
        </p:spPr>
      </p:pic>
      <p:sp>
        <p:nvSpPr>
          <p:cNvPr id="28676" name="AutoShape 5"/>
          <p:cNvSpPr>
            <a:spLocks noChangeArrowheads="1"/>
          </p:cNvSpPr>
          <p:nvPr/>
        </p:nvSpPr>
        <p:spPr bwMode="auto">
          <a:xfrm>
            <a:off x="4114800" y="2514600"/>
            <a:ext cx="304800" cy="976313"/>
          </a:xfrm>
          <a:prstGeom prst="upArrow">
            <a:avLst>
              <a:gd name="adj1" fmla="val 50000"/>
              <a:gd name="adj2" fmla="val 80078"/>
            </a:avLst>
          </a:prstGeom>
          <a:solidFill>
            <a:srgbClr val="33CC33"/>
          </a:solidFill>
          <a:ln w="9525">
            <a:solidFill>
              <a:srgbClr val="33CC33"/>
            </a:solidFill>
            <a:miter lim="800000"/>
            <a:headEnd/>
            <a:tailEnd/>
          </a:ln>
        </p:spPr>
        <p:txBody>
          <a:bodyPr wrap="none" anchor="ctr"/>
          <a:lstStyle/>
          <a:p>
            <a:endParaRPr lang="tr-TR"/>
          </a:p>
        </p:txBody>
      </p:sp>
      <p:sp>
        <p:nvSpPr>
          <p:cNvPr id="28677" name="AutoShape 6"/>
          <p:cNvSpPr>
            <a:spLocks noChangeArrowheads="1"/>
          </p:cNvSpPr>
          <p:nvPr/>
        </p:nvSpPr>
        <p:spPr bwMode="auto">
          <a:xfrm>
            <a:off x="4648200" y="2514600"/>
            <a:ext cx="304800" cy="976313"/>
          </a:xfrm>
          <a:prstGeom prst="upArrow">
            <a:avLst>
              <a:gd name="adj1" fmla="val 50000"/>
              <a:gd name="adj2" fmla="val 80078"/>
            </a:avLst>
          </a:prstGeom>
          <a:solidFill>
            <a:srgbClr val="33CC33"/>
          </a:solidFill>
          <a:ln w="9525">
            <a:solidFill>
              <a:srgbClr val="33CC33"/>
            </a:solidFill>
            <a:miter lim="800000"/>
            <a:headEnd/>
            <a:tailEnd/>
          </a:ln>
        </p:spPr>
        <p:txBody>
          <a:bodyPr wrap="none" anchor="ctr"/>
          <a:lstStyle/>
          <a:p>
            <a:endParaRPr lang="tr-TR"/>
          </a:p>
        </p:txBody>
      </p:sp>
      <p:sp>
        <p:nvSpPr>
          <p:cNvPr id="28678" name="AutoShape 7"/>
          <p:cNvSpPr>
            <a:spLocks noChangeArrowheads="1"/>
          </p:cNvSpPr>
          <p:nvPr/>
        </p:nvSpPr>
        <p:spPr bwMode="auto">
          <a:xfrm>
            <a:off x="5181600" y="2514600"/>
            <a:ext cx="304800" cy="976313"/>
          </a:xfrm>
          <a:prstGeom prst="upArrow">
            <a:avLst>
              <a:gd name="adj1" fmla="val 50000"/>
              <a:gd name="adj2" fmla="val 80078"/>
            </a:avLst>
          </a:prstGeom>
          <a:solidFill>
            <a:srgbClr val="33CC33"/>
          </a:solidFill>
          <a:ln w="9525">
            <a:solidFill>
              <a:srgbClr val="33CC33"/>
            </a:solidFill>
            <a:miter lim="800000"/>
            <a:headEnd/>
            <a:tailEnd/>
          </a:ln>
        </p:spPr>
        <p:txBody>
          <a:bodyPr wrap="none" anchor="ctr"/>
          <a:lstStyle/>
          <a:p>
            <a:endParaRPr lang="tr-TR"/>
          </a:p>
        </p:txBody>
      </p:sp>
      <p:sp>
        <p:nvSpPr>
          <p:cNvPr id="28679" name="AutoShape 8"/>
          <p:cNvSpPr>
            <a:spLocks noChangeArrowheads="1"/>
          </p:cNvSpPr>
          <p:nvPr/>
        </p:nvSpPr>
        <p:spPr bwMode="auto">
          <a:xfrm>
            <a:off x="6934200" y="2362200"/>
            <a:ext cx="900113" cy="228600"/>
          </a:xfrm>
          <a:prstGeom prst="rightArrow">
            <a:avLst>
              <a:gd name="adj1" fmla="val 50000"/>
              <a:gd name="adj2" fmla="val 98438"/>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i="0">
              <a:solidFill>
                <a:srgbClr val="FF0066"/>
              </a:solidFill>
              <a:latin typeface="Times New Roman" pitchFamily="18" charset="0"/>
            </a:endParaRPr>
          </a:p>
        </p:txBody>
      </p:sp>
      <p:pic>
        <p:nvPicPr>
          <p:cNvPr id="28680" name="Picture 9" descr="C:\Documents and Settings\eesdur\Desktop\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27475"/>
            <a:ext cx="79057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10"/>
          <p:cNvSpPr txBox="1">
            <a:spLocks noChangeArrowheads="1"/>
          </p:cNvSpPr>
          <p:nvPr/>
        </p:nvSpPr>
        <p:spPr bwMode="auto">
          <a:xfrm>
            <a:off x="6705600" y="1524000"/>
            <a:ext cx="215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a:t>(Düzgün akış )</a:t>
            </a:r>
          </a:p>
        </p:txBody>
      </p:sp>
      <p:sp>
        <p:nvSpPr>
          <p:cNvPr id="28682" name="Text Box 11"/>
          <p:cNvSpPr txBox="1">
            <a:spLocks noChangeArrowheads="1"/>
          </p:cNvSpPr>
          <p:nvPr/>
        </p:nvSpPr>
        <p:spPr bwMode="auto">
          <a:xfrm>
            <a:off x="4000500" y="3571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a:t>Kaldırma</a:t>
            </a:r>
          </a:p>
        </p:txBody>
      </p:sp>
      <p:sp>
        <p:nvSpPr>
          <p:cNvPr id="28683" name="Text Box 12"/>
          <p:cNvSpPr txBox="1">
            <a:spLocks noChangeArrowheads="1"/>
          </p:cNvSpPr>
          <p:nvPr/>
        </p:nvSpPr>
        <p:spPr bwMode="auto">
          <a:xfrm>
            <a:off x="6715125" y="2857500"/>
            <a:ext cx="1971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a:t>Geri Sürükleme</a:t>
            </a:r>
          </a:p>
        </p:txBody>
      </p:sp>
    </p:spTree>
    <p:extLst>
      <p:ext uri="{BB962C8B-B14F-4D97-AF65-F5344CB8AC3E}">
        <p14:creationId xmlns:p14="http://schemas.microsoft.com/office/powerpoint/2010/main" val="3353868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20763" y="381000"/>
            <a:ext cx="6370637" cy="762000"/>
          </a:xfrm>
        </p:spPr>
        <p:txBody>
          <a:bodyPr/>
          <a:lstStyle/>
          <a:p>
            <a:pPr>
              <a:defRPr/>
            </a:pPr>
            <a:r>
              <a:rPr lang="tr-TR" sz="2800" b="1" kern="1200" dirty="0" smtClean="0">
                <a:solidFill>
                  <a:srgbClr val="3333CC"/>
                </a:solidFill>
                <a:effectLst>
                  <a:outerShdw blurRad="38100" dist="38100" dir="2700000" algn="tl">
                    <a:srgbClr val="C0C0C0"/>
                  </a:outerShdw>
                </a:effectLst>
              </a:rPr>
              <a:t>KİRLİ KANAT ( KAR , BUZ, KRAĞI )</a:t>
            </a:r>
            <a:endParaRPr lang="en-US" sz="2800" b="1" kern="1200" dirty="0" smtClean="0">
              <a:solidFill>
                <a:srgbClr val="3333CC"/>
              </a:solidFill>
              <a:effectLst>
                <a:outerShdw blurRad="38100" dist="38100" dir="2700000" algn="tl">
                  <a:srgbClr val="C0C0C0"/>
                </a:outerShdw>
              </a:effectLst>
            </a:endParaRPr>
          </a:p>
        </p:txBody>
      </p:sp>
      <p:pic>
        <p:nvPicPr>
          <p:cNvPr id="29699" name="Picture 4" descr="C:\Documents and Settings\eesdur\Desktop\TÜRBULANS.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219200"/>
            <a:ext cx="7912100" cy="1781175"/>
          </a:xfrm>
          <a:noFill/>
        </p:spPr>
      </p:pic>
      <p:sp>
        <p:nvSpPr>
          <p:cNvPr id="29700" name="AutoShape 6"/>
          <p:cNvSpPr>
            <a:spLocks noChangeArrowheads="1"/>
          </p:cNvSpPr>
          <p:nvPr/>
        </p:nvSpPr>
        <p:spPr bwMode="auto">
          <a:xfrm>
            <a:off x="3886200" y="2133600"/>
            <a:ext cx="152400" cy="609600"/>
          </a:xfrm>
          <a:prstGeom prst="upArrow">
            <a:avLst>
              <a:gd name="adj1" fmla="val 50000"/>
              <a:gd name="adj2" fmla="val 100000"/>
            </a:avLst>
          </a:prstGeom>
          <a:solidFill>
            <a:srgbClr val="33CC33"/>
          </a:solidFill>
          <a:ln w="9525">
            <a:solidFill>
              <a:srgbClr val="33CC33"/>
            </a:solidFill>
            <a:miter lim="800000"/>
            <a:headEnd/>
            <a:tailEnd/>
          </a:ln>
        </p:spPr>
        <p:txBody>
          <a:bodyPr wrap="none" anchor="ctr"/>
          <a:lstStyle/>
          <a:p>
            <a:endParaRPr lang="tr-TR"/>
          </a:p>
        </p:txBody>
      </p:sp>
      <p:sp>
        <p:nvSpPr>
          <p:cNvPr id="29701" name="AutoShape 5"/>
          <p:cNvSpPr>
            <a:spLocks noChangeArrowheads="1"/>
          </p:cNvSpPr>
          <p:nvPr/>
        </p:nvSpPr>
        <p:spPr bwMode="auto">
          <a:xfrm>
            <a:off x="6248400" y="1600200"/>
            <a:ext cx="1433513" cy="762000"/>
          </a:xfrm>
          <a:prstGeom prst="rightArrow">
            <a:avLst>
              <a:gd name="adj1" fmla="val 50000"/>
              <a:gd name="adj2" fmla="val 47031"/>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i="0">
              <a:solidFill>
                <a:srgbClr val="FF0066"/>
              </a:solidFill>
              <a:latin typeface="Times New Roman" pitchFamily="18" charset="0"/>
            </a:endParaRPr>
          </a:p>
        </p:txBody>
      </p:sp>
      <p:pic>
        <p:nvPicPr>
          <p:cNvPr id="29702" name="Picture 7" descr="C:\Documents and Settings\eesdur\My Documents\PICTURES\DE-ICING PICTURES\Feb2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0"/>
            <a:ext cx="815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68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tr-TR" sz="2800" b="1" kern="1200" dirty="0" smtClean="0">
                <a:solidFill>
                  <a:srgbClr val="3333CC"/>
                </a:solidFill>
                <a:effectLst>
                  <a:outerShdw blurRad="38100" dist="38100" dir="2700000" algn="tl">
                    <a:srgbClr val="C0C0C0"/>
                  </a:outerShdw>
                </a:effectLst>
              </a:rPr>
              <a:t>STALL</a:t>
            </a:r>
            <a:endParaRPr lang="en-US" sz="2800" b="1" kern="1200" dirty="0" smtClean="0">
              <a:solidFill>
                <a:srgbClr val="3333CC"/>
              </a:solidFill>
              <a:effectLst>
                <a:outerShdw blurRad="38100" dist="38100" dir="2700000" algn="tl">
                  <a:srgbClr val="C0C0C0"/>
                </a:outerShdw>
              </a:effectLst>
            </a:endParaRPr>
          </a:p>
        </p:txBody>
      </p:sp>
      <p:pic>
        <p:nvPicPr>
          <p:cNvPr id="30723" name="Picture 3" descr="C:\erol\DE ICING\PAINT RESİMLER\ST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063" y="2312988"/>
            <a:ext cx="65659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785813" y="1285875"/>
            <a:ext cx="8358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r>
              <a:rPr lang="tr-TR" i="0">
                <a:latin typeface="Tahoma" pitchFamily="34" charset="0"/>
              </a:rPr>
              <a:t>Kar ve buzdan temizlenmeyip, koruma sağlanmadığı durumda</a:t>
            </a:r>
            <a:endParaRPr lang="en-US" i="0">
              <a:latin typeface="Tahoma" pitchFamily="34" charset="0"/>
            </a:endParaRPr>
          </a:p>
        </p:txBody>
      </p:sp>
    </p:spTree>
    <p:extLst>
      <p:ext uri="{BB962C8B-B14F-4D97-AF65-F5344CB8AC3E}">
        <p14:creationId xmlns:p14="http://schemas.microsoft.com/office/powerpoint/2010/main" val="3800590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20763" y="381000"/>
            <a:ext cx="5122862" cy="762000"/>
          </a:xfrm>
        </p:spPr>
        <p:txBody>
          <a:bodyPr/>
          <a:lstStyle/>
          <a:p>
            <a:pPr>
              <a:defRPr/>
            </a:pPr>
            <a:r>
              <a:rPr lang="tr-TR" sz="2800" b="1" kern="1200" dirty="0" smtClean="0">
                <a:solidFill>
                  <a:srgbClr val="3333CC"/>
                </a:solidFill>
                <a:effectLst>
                  <a:outerShdw blurRad="38100" dist="38100" dir="2700000" algn="tl">
                    <a:srgbClr val="C0C0C0"/>
                  </a:outerShdw>
                </a:effectLst>
              </a:rPr>
              <a:t>FLAPLARDA KİLİTLENME</a:t>
            </a:r>
            <a:endParaRPr lang="en-US" sz="2800" b="1" kern="1200" dirty="0" smtClean="0">
              <a:solidFill>
                <a:srgbClr val="3333CC"/>
              </a:solidFill>
              <a:effectLst>
                <a:outerShdw blurRad="38100" dist="38100" dir="2700000" algn="tl">
                  <a:srgbClr val="C0C0C0"/>
                </a:outerShdw>
              </a:effectLst>
            </a:endParaRPr>
          </a:p>
        </p:txBody>
      </p:sp>
      <p:pic>
        <p:nvPicPr>
          <p:cNvPr id="31747" name="Picture 3" descr="C:\erol\DE ICING\PAINT RESİMLER\KAR VE YÜZEY KONTROL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48006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5"/>
          <p:cNvSpPr txBox="1">
            <a:spLocks noChangeArrowheads="1"/>
          </p:cNvSpPr>
          <p:nvPr/>
        </p:nvSpPr>
        <p:spPr bwMode="auto">
          <a:xfrm>
            <a:off x="1295400" y="472440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i="0">
                <a:latin typeface="Tahoma" pitchFamily="34" charset="0"/>
              </a:rPr>
              <a:t>Buzlanma uygun şekilde temizlenmediği ve buzlanmaya karşı koruma sağlanmadığı durumda flapların kilitlenmesi söz konusudur.</a:t>
            </a:r>
            <a:endParaRPr lang="en-US" i="0">
              <a:latin typeface="Tahoma" pitchFamily="34" charset="0"/>
            </a:endParaRPr>
          </a:p>
        </p:txBody>
      </p:sp>
    </p:spTree>
    <p:extLst>
      <p:ext uri="{BB962C8B-B14F-4D97-AF65-F5344CB8AC3E}">
        <p14:creationId xmlns:p14="http://schemas.microsoft.com/office/powerpoint/2010/main" val="190854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50" y="0"/>
            <a:ext cx="8501063" cy="1000125"/>
          </a:xfrm>
        </p:spPr>
        <p:txBody>
          <a:bodyPr/>
          <a:lstStyle/>
          <a:p>
            <a:pPr>
              <a:defRPr/>
            </a:pPr>
            <a:r>
              <a:rPr lang="tr-TR" sz="2800" b="1" kern="1200" dirty="0" smtClean="0">
                <a:solidFill>
                  <a:srgbClr val="3333CC"/>
                </a:solidFill>
                <a:effectLst>
                  <a:outerShdw blurRad="38100" dist="38100" dir="2700000" algn="tl">
                    <a:srgbClr val="C0C0C0"/>
                  </a:outerShdw>
                </a:effectLst>
              </a:rPr>
              <a:t>UÇAKTA BUZLANMAYA NEDEN OLAN ŞARTLAR</a:t>
            </a:r>
            <a:endParaRPr lang="en-US" sz="2800" b="1" kern="1200" dirty="0" smtClean="0">
              <a:solidFill>
                <a:srgbClr val="3333CC"/>
              </a:solidFill>
              <a:effectLst>
                <a:outerShdw blurRad="38100" dist="38100" dir="2700000" algn="tl">
                  <a:srgbClr val="C0C0C0"/>
                </a:outerShdw>
              </a:effectLst>
            </a:endParaRPr>
          </a:p>
        </p:txBody>
      </p:sp>
      <p:sp>
        <p:nvSpPr>
          <p:cNvPr id="29699" name="Rectangle 3"/>
          <p:cNvSpPr>
            <a:spLocks noGrp="1" noChangeArrowheads="1"/>
          </p:cNvSpPr>
          <p:nvPr>
            <p:ph type="body" idx="1"/>
          </p:nvPr>
        </p:nvSpPr>
        <p:spPr>
          <a:xfrm>
            <a:off x="642938" y="1357313"/>
            <a:ext cx="8215312" cy="5143500"/>
          </a:xfrm>
        </p:spPr>
        <p:txBody>
          <a:bodyPr/>
          <a:lstStyle/>
          <a:p>
            <a:pPr>
              <a:defRPr/>
            </a:pPr>
            <a:r>
              <a:rPr lang="tr-TR" sz="2800" b="1" dirty="0" smtClean="0"/>
              <a:t>HAVA DURUMU İLE İLGİLİ ŞARTLAR</a:t>
            </a:r>
          </a:p>
          <a:p>
            <a:pPr>
              <a:buFontTx/>
              <a:buNone/>
              <a:defRPr/>
            </a:pPr>
            <a:r>
              <a:rPr lang="tr-TR" sz="3200" dirty="0" smtClean="0"/>
              <a:t>	</a:t>
            </a:r>
            <a:r>
              <a:rPr lang="tr-TR" sz="2400" i="1" dirty="0" smtClean="0"/>
              <a:t>Yerde De Anti Icing için “ </a:t>
            </a:r>
            <a:r>
              <a:rPr lang="tr-TR" sz="2400" b="1" i="1" dirty="0" smtClean="0">
                <a:effectLst>
                  <a:outerShdw blurRad="38100" dist="38100" dir="2700000" algn="tl">
                    <a:srgbClr val="C0C0C0"/>
                  </a:outerShdw>
                </a:effectLst>
              </a:rPr>
              <a:t>ne zaman</a:t>
            </a:r>
            <a:r>
              <a:rPr lang="tr-TR" sz="2400" i="1" dirty="0" smtClean="0"/>
              <a:t> “ sorusu ile ilgili şartları hava durumuna bağlı olarak değişmektedir.</a:t>
            </a:r>
          </a:p>
          <a:p>
            <a:pPr>
              <a:buFontTx/>
              <a:buNone/>
              <a:defRPr/>
            </a:pPr>
            <a:endParaRPr lang="tr-TR" sz="2400" i="1" dirty="0" smtClean="0"/>
          </a:p>
          <a:p>
            <a:pPr>
              <a:buFontTx/>
              <a:buNone/>
              <a:defRPr/>
            </a:pPr>
            <a:r>
              <a:rPr lang="tr-TR" sz="2400" b="1" i="1" dirty="0" smtClean="0"/>
              <a:t>	</a:t>
            </a:r>
            <a:r>
              <a:rPr lang="tr-TR" sz="2400" b="1" u="sng" dirty="0" smtClean="0"/>
              <a:t>Yerde Buzlanma Şartları</a:t>
            </a:r>
            <a:r>
              <a:rPr lang="tr-TR" sz="2400" dirty="0" smtClean="0"/>
              <a:t> ; hava sıcaklığının donma noktasının altında olduğu ve yağış veya yoğunlaşma yoluyla buz yada rutubetin meydana geldiği zamanlarda beklenmelidir. Yağış, yağmur, kar veya sulu kar şeklinde olabilir. Ayrıca buzlanma, hava sıcaklığı  donma derecesi altında ise sisli havalardaki yoğunlaşma nedeniyle de olabilir.</a:t>
            </a:r>
          </a:p>
          <a:p>
            <a:pPr>
              <a:defRPr/>
            </a:pPr>
            <a:endParaRPr lang="tr-TR" sz="2400" dirty="0" smtClean="0"/>
          </a:p>
        </p:txBody>
      </p:sp>
    </p:spTree>
    <p:extLst>
      <p:ext uri="{BB962C8B-B14F-4D97-AF65-F5344CB8AC3E}">
        <p14:creationId xmlns:p14="http://schemas.microsoft.com/office/powerpoint/2010/main" val="218663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7"/>
          <p:cNvSpPr>
            <a:spLocks noChangeArrowheads="1"/>
          </p:cNvSpPr>
          <p:nvPr/>
        </p:nvSpPr>
        <p:spPr bwMode="auto">
          <a:xfrm>
            <a:off x="457200" y="457200"/>
            <a:ext cx="8901113" cy="609600"/>
          </a:xfrm>
          <a:prstGeom prst="rect">
            <a:avLst/>
          </a:prstGeom>
          <a:noFill/>
          <a:ln w="9525">
            <a:noFill/>
            <a:miter lim="800000"/>
            <a:headEnd/>
            <a:tailEnd/>
          </a:ln>
          <a:effectLst/>
        </p:spPr>
        <p:txBody>
          <a:bodyPr lIns="0" bIns="0" anchor="b"/>
          <a:lstStyle/>
          <a:p>
            <a:pPr>
              <a:defRPr/>
            </a:pPr>
            <a:r>
              <a:rPr lang="tr-TR" sz="2800" b="1" i="0" dirty="0">
                <a:solidFill>
                  <a:srgbClr val="3333CC"/>
                </a:solidFill>
                <a:effectLst>
                  <a:outerShdw blurRad="38100" dist="38100" dir="2700000" algn="tl">
                    <a:srgbClr val="C0C0C0"/>
                  </a:outerShdw>
                </a:effectLst>
                <a:latin typeface="+mj-lt"/>
                <a:ea typeface="+mj-ea"/>
                <a:cs typeface="+mj-cs"/>
              </a:rPr>
              <a:t>UÇAKTA BUZLANMAYA NEDEN OLAN ŞARTLAR</a:t>
            </a:r>
            <a:endParaRPr lang="en-US" sz="2800" b="1" i="0" dirty="0">
              <a:solidFill>
                <a:srgbClr val="3333CC"/>
              </a:solidFill>
              <a:effectLst>
                <a:outerShdw blurRad="38100" dist="38100" dir="2700000" algn="tl">
                  <a:srgbClr val="C0C0C0"/>
                </a:outerShdw>
              </a:effectLst>
              <a:latin typeface="+mj-lt"/>
              <a:ea typeface="+mj-ea"/>
              <a:cs typeface="+mj-cs"/>
            </a:endParaRPr>
          </a:p>
        </p:txBody>
      </p:sp>
      <p:sp>
        <p:nvSpPr>
          <p:cNvPr id="33795" name="Rectangle 8"/>
          <p:cNvSpPr>
            <a:spLocks noChangeArrowheads="1"/>
          </p:cNvSpPr>
          <p:nvPr/>
        </p:nvSpPr>
        <p:spPr bwMode="auto">
          <a:xfrm>
            <a:off x="285750" y="1214438"/>
            <a:ext cx="88582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0"/>
          <a:lstStyle/>
          <a:p>
            <a:pPr marL="342900" indent="-342900" algn="just">
              <a:spcBef>
                <a:spcPct val="20000"/>
              </a:spcBef>
              <a:buFontTx/>
              <a:buChar char=" "/>
            </a:pPr>
            <a:r>
              <a:rPr lang="tr-TR" sz="2000" b="1" i="0">
                <a:latin typeface="Tahoma" pitchFamily="34" charset="0"/>
              </a:rPr>
              <a:t>UÇAK İLE İLGİLİ ŞARTLAR</a:t>
            </a:r>
          </a:p>
          <a:p>
            <a:pPr marL="342900" indent="-342900" algn="just">
              <a:spcBef>
                <a:spcPct val="20000"/>
              </a:spcBef>
            </a:pPr>
            <a:r>
              <a:rPr lang="tr-TR" sz="2000" b="1" i="0">
                <a:latin typeface="Tahoma" pitchFamily="34" charset="0"/>
              </a:rPr>
              <a:t>	I</a:t>
            </a:r>
            <a:r>
              <a:rPr lang="tr-TR" sz="2000" i="0">
                <a:latin typeface="Tahoma" pitchFamily="34" charset="0"/>
              </a:rPr>
              <a:t>- Dış hava sıcaklığı donma derecesinin üzerinde olsa bile uçak yere indiğinde tankta fazla yakıt kalmışsa veya ilave olarak uçağa 0 </a:t>
            </a:r>
            <a:r>
              <a:rPr lang="en-US" sz="2000" i="0">
                <a:latin typeface="Times New Roman" pitchFamily="18" charset="0"/>
                <a:cs typeface="Times New Roman" pitchFamily="18" charset="0"/>
                <a:sym typeface="Symbol" pitchFamily="18" charset="2"/>
              </a:rPr>
              <a:t></a:t>
            </a:r>
            <a:r>
              <a:rPr lang="tr-TR" sz="2000" i="0">
                <a:latin typeface="Tahoma" pitchFamily="34" charset="0"/>
              </a:rPr>
              <a:t>C tan daha soğuk yakıt ikmali yapılmışsa kanat üst ve alt yüzeylerinde oluşan su zerrecikleri karlanma veya buzlanmaya dönüşür.</a:t>
            </a:r>
          </a:p>
          <a:p>
            <a:pPr marL="342900" indent="-342900" algn="just">
              <a:spcBef>
                <a:spcPct val="20000"/>
              </a:spcBef>
            </a:pPr>
            <a:r>
              <a:rPr lang="tr-TR" sz="2000" b="1" i="0">
                <a:latin typeface="Tahoma" pitchFamily="34" charset="0"/>
              </a:rPr>
              <a:t>	II</a:t>
            </a:r>
            <a:r>
              <a:rPr lang="tr-TR" sz="2000" i="0">
                <a:latin typeface="Tahoma" pitchFamily="34" charset="0"/>
              </a:rPr>
              <a:t>-Uçağın sıcak bir ortamdan çıkışında ( Hangar ), kar yağışı var ise , kar uçak üzerinde erir, yapısal soğuma başlayınca da su buza dönüşür. Bu durum seferden yeni gelmiş bir uçak içinde geçerlidir.</a:t>
            </a:r>
          </a:p>
          <a:p>
            <a:pPr marL="342900" indent="-342900" algn="just">
              <a:spcBef>
                <a:spcPct val="20000"/>
              </a:spcBef>
              <a:buFontTx/>
              <a:buChar char=" "/>
            </a:pPr>
            <a:r>
              <a:rPr lang="tr-TR" sz="2000" b="1" i="0">
                <a:latin typeface="Tahoma" pitchFamily="34" charset="0"/>
              </a:rPr>
              <a:t>III-</a:t>
            </a:r>
            <a:r>
              <a:rPr lang="tr-TR" sz="2000" i="0">
                <a:latin typeface="Tahoma" pitchFamily="34" charset="0"/>
              </a:rPr>
              <a:t> Kar yağışı devam ederken durdurulmuş sıcak motor üzerinde eriyen kar motor kaporta ve sens deliklerinden veya havalandırma deliklerinden içeriye dolarak donar ve bazı mekanik sistem arızalarına sebebiyet verir.</a:t>
            </a:r>
          </a:p>
          <a:p>
            <a:pPr marL="342900" indent="-342900" algn="just">
              <a:spcBef>
                <a:spcPct val="20000"/>
              </a:spcBef>
              <a:buFontTx/>
              <a:buChar char=" "/>
            </a:pPr>
            <a:r>
              <a:rPr lang="tr-TR" sz="2000" b="1" i="0">
                <a:latin typeface="Tahoma" pitchFamily="34" charset="0"/>
              </a:rPr>
              <a:t>IV-</a:t>
            </a:r>
            <a:r>
              <a:rPr lang="tr-TR" sz="2000" i="0">
                <a:latin typeface="Tahoma" pitchFamily="34" charset="0"/>
              </a:rPr>
              <a:t> Kanat üzerinde gözle görülmesi çok zor olan Clear Ice (</a:t>
            </a:r>
            <a:r>
              <a:rPr lang="tr-TR" sz="2000" b="1" i="0" u="sng">
                <a:solidFill>
                  <a:srgbClr val="3333CC"/>
                </a:solidFill>
                <a:latin typeface="Tahoma" pitchFamily="34" charset="0"/>
              </a:rPr>
              <a:t>ŞEFFAF BUZ</a:t>
            </a:r>
            <a:r>
              <a:rPr lang="tr-TR" sz="2000" i="0">
                <a:latin typeface="Tahoma" pitchFamily="34" charset="0"/>
              </a:rPr>
              <a:t> ) oluşur</a:t>
            </a:r>
          </a:p>
          <a:p>
            <a:pPr marL="342900" indent="-342900" algn="just">
              <a:spcBef>
                <a:spcPct val="20000"/>
              </a:spcBef>
              <a:buFontTx/>
              <a:buChar char=" "/>
            </a:pPr>
            <a:endParaRPr lang="en-US" sz="2000" i="0">
              <a:latin typeface="Tahoma" pitchFamily="34" charset="0"/>
            </a:endParaRPr>
          </a:p>
        </p:txBody>
      </p:sp>
    </p:spTree>
    <p:extLst>
      <p:ext uri="{BB962C8B-B14F-4D97-AF65-F5344CB8AC3E}">
        <p14:creationId xmlns:p14="http://schemas.microsoft.com/office/powerpoint/2010/main" val="171708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20763" y="381000"/>
            <a:ext cx="4254500" cy="700088"/>
          </a:xfrm>
        </p:spPr>
        <p:txBody>
          <a:bodyPr>
            <a:normAutofit fontScale="90000"/>
          </a:bodyPr>
          <a:lstStyle/>
          <a:p>
            <a:pPr>
              <a:defRPr/>
            </a:pPr>
            <a:r>
              <a:rPr lang="tr-TR" dirty="0" smtClean="0">
                <a:solidFill>
                  <a:schemeClr val="hlink"/>
                </a:solidFill>
                <a:effectLst>
                  <a:outerShdw blurRad="38100" dist="38100" dir="2700000" algn="tl">
                    <a:srgbClr val="C0C0C0"/>
                  </a:outerShdw>
                </a:effectLst>
              </a:rPr>
              <a:t/>
            </a:r>
            <a:br>
              <a:rPr lang="tr-TR" dirty="0" smtClean="0">
                <a:solidFill>
                  <a:schemeClr val="hlink"/>
                </a:solidFill>
                <a:effectLst>
                  <a:outerShdw blurRad="38100" dist="38100" dir="2700000" algn="tl">
                    <a:srgbClr val="C0C0C0"/>
                  </a:outerShdw>
                </a:effectLst>
              </a:rPr>
            </a:br>
            <a:r>
              <a:rPr lang="tr-TR" sz="2800" b="1" kern="1200" dirty="0" smtClean="0">
                <a:solidFill>
                  <a:srgbClr val="3333CC"/>
                </a:solidFill>
                <a:effectLst>
                  <a:outerShdw blurRad="38100" dist="38100" dir="2700000" algn="tl">
                    <a:srgbClr val="C0C0C0"/>
                  </a:outerShdw>
                </a:effectLst>
              </a:rPr>
              <a:t>TANIMLAMALAR</a:t>
            </a:r>
          </a:p>
        </p:txBody>
      </p:sp>
      <p:sp>
        <p:nvSpPr>
          <p:cNvPr id="34819" name="Rectangle 3"/>
          <p:cNvSpPr>
            <a:spLocks noGrp="1" noChangeArrowheads="1"/>
          </p:cNvSpPr>
          <p:nvPr>
            <p:ph type="body" idx="1"/>
          </p:nvPr>
        </p:nvSpPr>
        <p:spPr>
          <a:xfrm>
            <a:off x="762000" y="764704"/>
            <a:ext cx="8382000" cy="4726459"/>
          </a:xfrm>
        </p:spPr>
        <p:txBody>
          <a:bodyPr>
            <a:normAutofit fontScale="92500" lnSpcReduction="10000"/>
          </a:bodyPr>
          <a:lstStyle/>
          <a:p>
            <a:pPr>
              <a:lnSpc>
                <a:spcPct val="90000"/>
              </a:lnSpc>
            </a:pPr>
            <a:endParaRPr lang="tr-TR" sz="2400" b="1" dirty="0" smtClean="0"/>
          </a:p>
          <a:p>
            <a:pPr>
              <a:lnSpc>
                <a:spcPct val="90000"/>
              </a:lnSpc>
            </a:pPr>
            <a:r>
              <a:rPr lang="tr-TR" sz="2400" b="1" dirty="0" smtClean="0"/>
              <a:t>DE ICING : </a:t>
            </a:r>
            <a:r>
              <a:rPr lang="tr-TR" sz="2400" dirty="0" smtClean="0"/>
              <a:t>Temiz bir Uçak Yüzeyi elde etmek için  uçak yüzeyleri  üzerinde birikmiş olan Kırağı, Buz, Sulu Kar ve </a:t>
            </a:r>
            <a:r>
              <a:rPr lang="tr-TR" sz="2400" dirty="0" err="1" smtClean="0"/>
              <a:t>Kar’ın</a:t>
            </a:r>
            <a:r>
              <a:rPr lang="tr-TR" sz="2400" dirty="0" smtClean="0"/>
              <a:t> temizlenmesi işlemidir. </a:t>
            </a:r>
          </a:p>
          <a:p>
            <a:pPr lvl="1">
              <a:lnSpc>
                <a:spcPct val="90000"/>
              </a:lnSpc>
            </a:pPr>
            <a:r>
              <a:rPr lang="tr-TR" sz="1800" b="1" dirty="0" smtClean="0">
                <a:solidFill>
                  <a:srgbClr val="3333CC"/>
                </a:solidFill>
                <a:latin typeface="Tahoma" pitchFamily="34" charset="0"/>
              </a:rPr>
              <a:t>DE ICING İŞLEMİNDE KULLANIILAN SIVILAR</a:t>
            </a:r>
          </a:p>
          <a:p>
            <a:pPr lvl="3">
              <a:lnSpc>
                <a:spcPct val="90000"/>
              </a:lnSpc>
            </a:pPr>
            <a:r>
              <a:rPr lang="tr-TR" sz="1800" b="1" dirty="0" smtClean="0">
                <a:latin typeface="Tahoma" pitchFamily="34" charset="0"/>
              </a:rPr>
              <a:t>Isıtılmış Su</a:t>
            </a:r>
          </a:p>
          <a:p>
            <a:pPr lvl="3">
              <a:lnSpc>
                <a:spcPct val="90000"/>
              </a:lnSpc>
              <a:buFont typeface="Arial" pitchFamily="34" charset="0"/>
              <a:buChar char="•"/>
            </a:pPr>
            <a:r>
              <a:rPr lang="tr-TR" sz="1800" dirty="0" smtClean="0">
                <a:latin typeface="Tahoma" pitchFamily="34" charset="0"/>
              </a:rPr>
              <a:t>Isıtılmış </a:t>
            </a:r>
            <a:r>
              <a:rPr lang="tr-TR" sz="1800" dirty="0" err="1" smtClean="0">
                <a:latin typeface="Tahoma" pitchFamily="34" charset="0"/>
              </a:rPr>
              <a:t>Type</a:t>
            </a:r>
            <a:r>
              <a:rPr lang="tr-TR" sz="1800" dirty="0" smtClean="0">
                <a:latin typeface="Tahoma" pitchFamily="34" charset="0"/>
              </a:rPr>
              <a:t> I sıvısı </a:t>
            </a:r>
          </a:p>
          <a:p>
            <a:pPr lvl="3">
              <a:lnSpc>
                <a:spcPct val="90000"/>
              </a:lnSpc>
              <a:buFont typeface="Arial" pitchFamily="34" charset="0"/>
              <a:buChar char="•"/>
            </a:pPr>
            <a:r>
              <a:rPr lang="tr-TR" sz="1800" dirty="0" smtClean="0">
                <a:latin typeface="Tahoma" pitchFamily="34" charset="0"/>
              </a:rPr>
              <a:t>Isıtılmış </a:t>
            </a:r>
            <a:r>
              <a:rPr lang="tr-TR" sz="1800" dirty="0" err="1" smtClean="0">
                <a:latin typeface="Tahoma" pitchFamily="34" charset="0"/>
              </a:rPr>
              <a:t>Type</a:t>
            </a:r>
            <a:r>
              <a:rPr lang="tr-TR" sz="1800" dirty="0" smtClean="0">
                <a:latin typeface="Tahoma" pitchFamily="34" charset="0"/>
              </a:rPr>
              <a:t> I – Su karışımı</a:t>
            </a:r>
          </a:p>
          <a:p>
            <a:pPr lvl="3">
              <a:lnSpc>
                <a:spcPct val="90000"/>
              </a:lnSpc>
              <a:buFont typeface="Arial" pitchFamily="34" charset="0"/>
              <a:buChar char="•"/>
            </a:pPr>
            <a:r>
              <a:rPr lang="tr-TR" sz="1800" dirty="0" smtClean="0">
                <a:latin typeface="Tahoma" pitchFamily="34" charset="0"/>
              </a:rPr>
              <a:t>Isıtılmış </a:t>
            </a:r>
            <a:r>
              <a:rPr lang="tr-TR" sz="1800" dirty="0" err="1" smtClean="0">
                <a:latin typeface="Tahoma" pitchFamily="34" charset="0"/>
              </a:rPr>
              <a:t>Type</a:t>
            </a:r>
            <a:r>
              <a:rPr lang="tr-TR" sz="1800" dirty="0" smtClean="0">
                <a:latin typeface="Tahoma" pitchFamily="34" charset="0"/>
              </a:rPr>
              <a:t> II, </a:t>
            </a:r>
            <a:r>
              <a:rPr lang="tr-TR" sz="1800" dirty="0" err="1" smtClean="0">
                <a:latin typeface="Tahoma" pitchFamily="34" charset="0"/>
              </a:rPr>
              <a:t>Type</a:t>
            </a:r>
            <a:r>
              <a:rPr lang="tr-TR" sz="1800" dirty="0" smtClean="0">
                <a:latin typeface="Tahoma" pitchFamily="34" charset="0"/>
              </a:rPr>
              <a:t> IV – Su karışımı</a:t>
            </a:r>
          </a:p>
          <a:p>
            <a:pPr>
              <a:lnSpc>
                <a:spcPct val="90000"/>
              </a:lnSpc>
            </a:pPr>
            <a:r>
              <a:rPr lang="tr-TR" sz="2400" b="1" dirty="0" smtClean="0"/>
              <a:t>ANTI – ICING :</a:t>
            </a:r>
            <a:r>
              <a:rPr lang="tr-TR" sz="2400" dirty="0" smtClean="0"/>
              <a:t> Önlem amaçlı olup, belirli bir süre için    (</a:t>
            </a:r>
            <a:r>
              <a:rPr lang="tr-TR" sz="2400" dirty="0" err="1" smtClean="0"/>
              <a:t>Hold</a:t>
            </a:r>
            <a:r>
              <a:rPr lang="tr-TR" sz="2400" dirty="0" smtClean="0"/>
              <a:t> </a:t>
            </a:r>
            <a:r>
              <a:rPr lang="tr-TR" sz="2400" dirty="0" err="1" smtClean="0"/>
              <a:t>Over</a:t>
            </a:r>
            <a:r>
              <a:rPr lang="tr-TR" sz="2400" dirty="0" smtClean="0"/>
              <a:t> Time ) temiz uçak yüzeyini, üzerinde oluşabilecek kırağı, buz veya kar birikintilerine karşı korumak içindir.</a:t>
            </a:r>
          </a:p>
          <a:p>
            <a:pPr lvl="1">
              <a:lnSpc>
                <a:spcPct val="90000"/>
              </a:lnSpc>
            </a:pPr>
            <a:r>
              <a:rPr lang="tr-TR" sz="1800" b="1" dirty="0" smtClean="0">
                <a:solidFill>
                  <a:srgbClr val="3333CC"/>
                </a:solidFill>
                <a:latin typeface="Tahoma" pitchFamily="34" charset="0"/>
              </a:rPr>
              <a:t>ANTI ICING İŞLEMİNDE KULLANILAN SIVILAR ;</a:t>
            </a:r>
          </a:p>
          <a:p>
            <a:pPr lvl="3">
              <a:lnSpc>
                <a:spcPct val="90000"/>
              </a:lnSpc>
            </a:pPr>
            <a:r>
              <a:rPr lang="tr-TR" sz="1800" b="1" dirty="0" err="1" smtClean="0">
                <a:latin typeface="Tahoma" pitchFamily="34" charset="0"/>
              </a:rPr>
              <a:t>Type</a:t>
            </a:r>
            <a:r>
              <a:rPr lang="tr-TR" sz="1800" b="1" dirty="0" smtClean="0">
                <a:latin typeface="Tahoma" pitchFamily="34" charset="0"/>
              </a:rPr>
              <a:t> I sıvısı</a:t>
            </a:r>
          </a:p>
          <a:p>
            <a:pPr lvl="3">
              <a:lnSpc>
                <a:spcPct val="90000"/>
              </a:lnSpc>
              <a:buFont typeface="Arial" pitchFamily="34" charset="0"/>
              <a:buChar char="•"/>
            </a:pPr>
            <a:r>
              <a:rPr lang="tr-TR" sz="1800" dirty="0" err="1" smtClean="0">
                <a:latin typeface="Tahoma" pitchFamily="34" charset="0"/>
              </a:rPr>
              <a:t>Type</a:t>
            </a:r>
            <a:r>
              <a:rPr lang="tr-TR" sz="1800" dirty="0" smtClean="0">
                <a:latin typeface="Tahoma" pitchFamily="34" charset="0"/>
              </a:rPr>
              <a:t> I – Su karışımı</a:t>
            </a:r>
          </a:p>
          <a:p>
            <a:pPr lvl="3">
              <a:lnSpc>
                <a:spcPct val="90000"/>
              </a:lnSpc>
              <a:buFont typeface="Arial" pitchFamily="34" charset="0"/>
              <a:buChar char="•"/>
            </a:pPr>
            <a:r>
              <a:rPr lang="tr-TR" sz="1800" dirty="0" err="1" smtClean="0">
                <a:latin typeface="Tahoma" pitchFamily="34" charset="0"/>
              </a:rPr>
              <a:t>Type</a:t>
            </a:r>
            <a:r>
              <a:rPr lang="tr-TR" sz="1800" dirty="0" smtClean="0">
                <a:latin typeface="Tahoma" pitchFamily="34" charset="0"/>
              </a:rPr>
              <a:t> II veya </a:t>
            </a:r>
            <a:r>
              <a:rPr lang="tr-TR" sz="1800" dirty="0" err="1" smtClean="0">
                <a:latin typeface="Tahoma" pitchFamily="34" charset="0"/>
              </a:rPr>
              <a:t>Type</a:t>
            </a:r>
            <a:r>
              <a:rPr lang="tr-TR" sz="1800" dirty="0" smtClean="0">
                <a:latin typeface="Tahoma" pitchFamily="34" charset="0"/>
              </a:rPr>
              <a:t> IV sıvısı</a:t>
            </a:r>
          </a:p>
          <a:p>
            <a:pPr lvl="3">
              <a:lnSpc>
                <a:spcPct val="90000"/>
              </a:lnSpc>
              <a:buFont typeface="Arial" pitchFamily="34" charset="0"/>
              <a:buChar char="•"/>
            </a:pPr>
            <a:r>
              <a:rPr lang="tr-TR" sz="1800" dirty="0" err="1" smtClean="0">
                <a:latin typeface="Tahoma" pitchFamily="34" charset="0"/>
              </a:rPr>
              <a:t>Type</a:t>
            </a:r>
            <a:r>
              <a:rPr lang="tr-TR" sz="1800" dirty="0" smtClean="0">
                <a:latin typeface="Tahoma" pitchFamily="34" charset="0"/>
              </a:rPr>
              <a:t> II ve </a:t>
            </a:r>
            <a:r>
              <a:rPr lang="tr-TR" sz="1800" dirty="0" err="1" smtClean="0">
                <a:latin typeface="Tahoma" pitchFamily="34" charset="0"/>
              </a:rPr>
              <a:t>Type</a:t>
            </a:r>
            <a:r>
              <a:rPr lang="tr-TR" sz="1800" dirty="0" smtClean="0">
                <a:latin typeface="Tahoma" pitchFamily="34" charset="0"/>
              </a:rPr>
              <a:t> IV – Su karışımı</a:t>
            </a:r>
          </a:p>
          <a:p>
            <a:pPr lvl="3">
              <a:lnSpc>
                <a:spcPct val="90000"/>
              </a:lnSpc>
            </a:pPr>
            <a:endParaRPr lang="tr-TR" sz="1800" dirty="0" smtClean="0">
              <a:latin typeface="Tahoma" pitchFamily="34" charset="0"/>
            </a:endParaRPr>
          </a:p>
          <a:p>
            <a:pPr lvl="3">
              <a:lnSpc>
                <a:spcPct val="90000"/>
              </a:lnSpc>
            </a:pPr>
            <a:endParaRPr lang="tr-TR" sz="1800" dirty="0" smtClean="0">
              <a:latin typeface="Tahoma" pitchFamily="34" charset="0"/>
            </a:endParaRPr>
          </a:p>
          <a:p>
            <a:pPr lvl="3">
              <a:lnSpc>
                <a:spcPct val="90000"/>
              </a:lnSpc>
            </a:pPr>
            <a:endParaRPr lang="tr-TR" sz="1400" dirty="0" smtClean="0">
              <a:latin typeface="Arial" pitchFamily="34" charset="0"/>
            </a:endParaRPr>
          </a:p>
        </p:txBody>
      </p:sp>
    </p:spTree>
    <p:extLst>
      <p:ext uri="{BB962C8B-B14F-4D97-AF65-F5344CB8AC3E}">
        <p14:creationId xmlns:p14="http://schemas.microsoft.com/office/powerpoint/2010/main" val="3006283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smtClean="0"/>
              <a:t>.</a:t>
            </a:r>
          </a:p>
        </p:txBody>
      </p:sp>
      <p:sp>
        <p:nvSpPr>
          <p:cNvPr id="35843" name="Rectangle 3"/>
          <p:cNvSpPr>
            <a:spLocks noGrp="1" noChangeArrowheads="1"/>
          </p:cNvSpPr>
          <p:nvPr>
            <p:ph type="body" idx="1"/>
          </p:nvPr>
        </p:nvSpPr>
        <p:spPr>
          <a:xfrm>
            <a:off x="685800" y="928688"/>
            <a:ext cx="8458200" cy="5572125"/>
          </a:xfrm>
        </p:spPr>
        <p:txBody>
          <a:bodyPr/>
          <a:lstStyle/>
          <a:p>
            <a:r>
              <a:rPr lang="tr-TR" sz="2400" b="1" dirty="0" smtClean="0"/>
              <a:t>DE/ANTI ICING :</a:t>
            </a:r>
            <a:r>
              <a:rPr lang="tr-TR" sz="2400" dirty="0" smtClean="0"/>
              <a:t>Tek aşama veya İki Aşamada yapılır ve De </a:t>
            </a:r>
            <a:r>
              <a:rPr lang="tr-TR" sz="2400" dirty="0" err="1" smtClean="0"/>
              <a:t>Icing</a:t>
            </a:r>
            <a:r>
              <a:rPr lang="tr-TR" sz="2400" dirty="0" smtClean="0"/>
              <a:t> işlemi ile Anti </a:t>
            </a:r>
            <a:r>
              <a:rPr lang="tr-TR" sz="2400" dirty="0" err="1" smtClean="0"/>
              <a:t>Icing</a:t>
            </a:r>
            <a:r>
              <a:rPr lang="tr-TR" sz="2400" dirty="0" smtClean="0"/>
              <a:t> işleminin kombinasyonundan oluşur.</a:t>
            </a:r>
            <a:endParaRPr lang="tr-TR" sz="2800" dirty="0" smtClean="0"/>
          </a:p>
          <a:p>
            <a:r>
              <a:rPr lang="tr-TR" sz="2400" b="1" dirty="0" smtClean="0"/>
              <a:t>HOT ( </a:t>
            </a:r>
            <a:r>
              <a:rPr lang="tr-TR" sz="2400" b="1" dirty="0" err="1" smtClean="0"/>
              <a:t>Hold</a:t>
            </a:r>
            <a:r>
              <a:rPr lang="tr-TR" sz="2400" b="1" dirty="0" smtClean="0"/>
              <a:t> </a:t>
            </a:r>
            <a:r>
              <a:rPr lang="tr-TR" sz="2400" b="1" dirty="0" err="1" smtClean="0"/>
              <a:t>Over</a:t>
            </a:r>
            <a:r>
              <a:rPr lang="tr-TR" sz="2400" b="1" dirty="0" smtClean="0"/>
              <a:t> Time ) :</a:t>
            </a:r>
            <a:r>
              <a:rPr lang="tr-TR" sz="2400" dirty="0" smtClean="0"/>
              <a:t> Uçak yüzeyleri üzerine uygulanan Anti </a:t>
            </a:r>
            <a:r>
              <a:rPr lang="tr-TR" sz="2400" dirty="0" err="1" smtClean="0"/>
              <a:t>Icing</a:t>
            </a:r>
            <a:r>
              <a:rPr lang="tr-TR" sz="2400" dirty="0" smtClean="0"/>
              <a:t> sıvısının yüzeylerde oluşabilecek kırağı, buz ve kar birikintilerini değişik hava koşullarına göre önleyebileceği tahmini süredir. </a:t>
            </a:r>
          </a:p>
          <a:p>
            <a:r>
              <a:rPr lang="tr-TR" sz="2400" b="1" dirty="0" smtClean="0"/>
              <a:t>OAT ( </a:t>
            </a:r>
            <a:r>
              <a:rPr lang="tr-TR" sz="2400" b="1" dirty="0" err="1" smtClean="0"/>
              <a:t>Outside</a:t>
            </a:r>
            <a:r>
              <a:rPr lang="tr-TR" sz="2400" b="1" dirty="0" smtClean="0"/>
              <a:t> </a:t>
            </a:r>
            <a:r>
              <a:rPr lang="tr-TR" sz="2400" b="1" dirty="0" err="1" smtClean="0"/>
              <a:t>Air</a:t>
            </a:r>
            <a:r>
              <a:rPr lang="tr-TR" sz="2400" b="1" dirty="0" smtClean="0"/>
              <a:t> </a:t>
            </a:r>
            <a:r>
              <a:rPr lang="tr-TR" sz="2400" b="1" dirty="0" err="1" smtClean="0"/>
              <a:t>Temparature</a:t>
            </a:r>
            <a:r>
              <a:rPr lang="tr-TR" sz="2400" b="1" dirty="0" smtClean="0"/>
              <a:t> ):</a:t>
            </a:r>
            <a:r>
              <a:rPr lang="tr-TR" sz="2400" dirty="0" smtClean="0"/>
              <a:t> Dış Ortam Sıcaklığı</a:t>
            </a:r>
          </a:p>
          <a:p>
            <a:r>
              <a:rPr lang="tr-TR" sz="2400" b="1" dirty="0" smtClean="0"/>
              <a:t>KRİTİK YÜZEYLER :</a:t>
            </a:r>
            <a:r>
              <a:rPr lang="tr-TR" sz="2400" dirty="0" smtClean="0"/>
              <a:t> </a:t>
            </a:r>
            <a:r>
              <a:rPr lang="tr-TR" sz="2400" dirty="0" err="1" smtClean="0"/>
              <a:t>Take</a:t>
            </a:r>
            <a:r>
              <a:rPr lang="tr-TR" sz="2400" dirty="0" smtClean="0"/>
              <a:t> </a:t>
            </a:r>
            <a:r>
              <a:rPr lang="tr-TR" sz="2400" dirty="0" err="1" smtClean="0"/>
              <a:t>Off</a:t>
            </a:r>
            <a:r>
              <a:rPr lang="tr-TR" sz="2400" dirty="0" smtClean="0"/>
              <a:t> öncesi tamamıyla kırağı, buz, kar veya sulu kardan arındırılmak zorunda olan  uçak yüzeyleridir. Bunlar ; Kanatlar, Yatay ve Dikey </a:t>
            </a:r>
            <a:r>
              <a:rPr lang="tr-TR" sz="2400" dirty="0" err="1" smtClean="0"/>
              <a:t>Stablizerler</a:t>
            </a:r>
            <a:r>
              <a:rPr lang="tr-TR" sz="2400" dirty="0" smtClean="0"/>
              <a:t>, </a:t>
            </a:r>
            <a:r>
              <a:rPr lang="tr-TR" sz="2400" dirty="0" err="1" smtClean="0"/>
              <a:t>Aleronlar</a:t>
            </a:r>
            <a:r>
              <a:rPr lang="tr-TR" sz="2400" dirty="0" smtClean="0"/>
              <a:t>, </a:t>
            </a:r>
            <a:r>
              <a:rPr lang="tr-TR" sz="2400" dirty="0" err="1" smtClean="0"/>
              <a:t>Elevatorler</a:t>
            </a:r>
            <a:r>
              <a:rPr lang="tr-TR" sz="2400" dirty="0" smtClean="0"/>
              <a:t>, </a:t>
            </a:r>
            <a:r>
              <a:rPr lang="tr-TR" sz="2400" dirty="0" err="1" smtClean="0"/>
              <a:t>Spoilerler</a:t>
            </a:r>
            <a:r>
              <a:rPr lang="tr-TR" sz="2400" dirty="0" smtClean="0"/>
              <a:t>, </a:t>
            </a:r>
            <a:r>
              <a:rPr lang="tr-TR" sz="2400" dirty="0" err="1" smtClean="0"/>
              <a:t>Slatlar</a:t>
            </a:r>
            <a:r>
              <a:rPr lang="tr-TR" sz="2400" dirty="0" smtClean="0"/>
              <a:t>, </a:t>
            </a:r>
            <a:r>
              <a:rPr lang="tr-TR" sz="2400" dirty="0" err="1" smtClean="0"/>
              <a:t>Flaplar</a:t>
            </a:r>
            <a:r>
              <a:rPr lang="tr-TR" sz="2400" dirty="0" smtClean="0"/>
              <a:t>, Uçak Ana Gövde, Motor </a:t>
            </a:r>
            <a:r>
              <a:rPr lang="tr-TR" sz="2400" dirty="0" err="1" smtClean="0"/>
              <a:t>Palleri</a:t>
            </a:r>
            <a:r>
              <a:rPr lang="tr-TR" sz="2400" dirty="0" smtClean="0"/>
              <a:t> ve girişi.</a:t>
            </a:r>
          </a:p>
          <a:p>
            <a:pPr algn="just"/>
            <a:endParaRPr lang="tr-TR" sz="2400" b="1" dirty="0" smtClean="0"/>
          </a:p>
        </p:txBody>
      </p:sp>
      <p:sp>
        <p:nvSpPr>
          <p:cNvPr id="4" name="Rectangle 2"/>
          <p:cNvSpPr txBox="1">
            <a:spLocks noChangeArrowheads="1"/>
          </p:cNvSpPr>
          <p:nvPr/>
        </p:nvSpPr>
        <p:spPr bwMode="auto">
          <a:xfrm>
            <a:off x="1071563" y="428625"/>
            <a:ext cx="4254500" cy="700088"/>
          </a:xfrm>
          <a:prstGeom prst="rect">
            <a:avLst/>
          </a:prstGeom>
          <a:noFill/>
          <a:ln w="9525">
            <a:noFill/>
            <a:miter lim="800000"/>
            <a:headEnd/>
            <a:tailEnd/>
          </a:ln>
        </p:spPr>
        <p:txBody>
          <a:bodyPr lIns="0" bIns="0" anchor="b"/>
          <a:lstStyle/>
          <a:p>
            <a:pPr>
              <a:defRPr/>
            </a:pPr>
            <a:r>
              <a:rPr lang="tr-TR" sz="2000" i="0" kern="0" dirty="0">
                <a:solidFill>
                  <a:schemeClr val="hlink"/>
                </a:solidFill>
                <a:effectLst>
                  <a:outerShdw blurRad="38100" dist="38100" dir="2700000" algn="tl">
                    <a:srgbClr val="C0C0C0"/>
                  </a:outerShdw>
                </a:effectLst>
                <a:latin typeface="+mj-lt"/>
                <a:ea typeface="+mj-ea"/>
                <a:cs typeface="+mj-cs"/>
              </a:rPr>
              <a:t/>
            </a:r>
            <a:br>
              <a:rPr lang="tr-TR" sz="2000" i="0" kern="0" dirty="0">
                <a:solidFill>
                  <a:schemeClr val="hlink"/>
                </a:solidFill>
                <a:effectLst>
                  <a:outerShdw blurRad="38100" dist="38100" dir="2700000" algn="tl">
                    <a:srgbClr val="C0C0C0"/>
                  </a:outerShdw>
                </a:effectLst>
                <a:latin typeface="+mj-lt"/>
                <a:ea typeface="+mj-ea"/>
                <a:cs typeface="+mj-cs"/>
              </a:rPr>
            </a:br>
            <a:r>
              <a:rPr lang="tr-TR" sz="2800" b="1" i="0" dirty="0">
                <a:solidFill>
                  <a:srgbClr val="3333CC"/>
                </a:solidFill>
                <a:effectLst>
                  <a:outerShdw blurRad="38100" dist="38100" dir="2700000" algn="tl">
                    <a:srgbClr val="C0C0C0"/>
                  </a:outerShdw>
                </a:effectLst>
                <a:latin typeface="+mj-lt"/>
                <a:ea typeface="+mj-ea"/>
                <a:cs typeface="+mj-cs"/>
              </a:rPr>
              <a:t>TANIMLAMALAR</a:t>
            </a:r>
          </a:p>
        </p:txBody>
      </p:sp>
    </p:spTree>
    <p:extLst>
      <p:ext uri="{BB962C8B-B14F-4D97-AF65-F5344CB8AC3E}">
        <p14:creationId xmlns:p14="http://schemas.microsoft.com/office/powerpoint/2010/main" val="2713215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tr-TR" sz="400" smtClean="0"/>
              <a:t>.</a:t>
            </a:r>
            <a:endParaRPr lang="en-US" sz="400" smtClean="0"/>
          </a:p>
        </p:txBody>
      </p:sp>
      <p:sp>
        <p:nvSpPr>
          <p:cNvPr id="36867" name="Rectangle 3"/>
          <p:cNvSpPr>
            <a:spLocks noGrp="1" noChangeArrowheads="1"/>
          </p:cNvSpPr>
          <p:nvPr>
            <p:ph type="body" idx="1"/>
          </p:nvPr>
        </p:nvSpPr>
        <p:spPr>
          <a:xfrm>
            <a:off x="285750" y="928688"/>
            <a:ext cx="8412163" cy="4562475"/>
          </a:xfrm>
        </p:spPr>
        <p:txBody>
          <a:bodyPr/>
          <a:lstStyle/>
          <a:p>
            <a:pPr algn="just">
              <a:lnSpc>
                <a:spcPct val="90000"/>
              </a:lnSpc>
            </a:pPr>
            <a:r>
              <a:rPr lang="tr-TR" sz="1800" b="1" smtClean="0"/>
              <a:t>CLEAR ICE :</a:t>
            </a:r>
            <a:r>
              <a:rPr lang="tr-TR" sz="1800" smtClean="0"/>
              <a:t> </a:t>
            </a:r>
            <a:r>
              <a:rPr lang="tr-TR" sz="2000" smtClean="0"/>
              <a:t>Dış hava sıcaklığı donma derecesinin üzerinde ( -2 ile +15 C ) fakat uçağa alınan yakıtın sıcaklığı donma derecesinin altında ise, tankı dolduran yakıt kanat üst yüzeyine değdikten sonra ısı farkından dolayı oluşan nem buza dönüşür. Clear Ice’in göz kontrolü ile fark etmek oldukça zordur. </a:t>
            </a:r>
            <a:r>
              <a:rPr lang="tr-TR" sz="2000" u="sng" smtClean="0"/>
              <a:t>Buz algılayıcıları veya el ile kontrolü yapılmalıdır</a:t>
            </a:r>
            <a:r>
              <a:rPr lang="tr-TR" sz="2000" smtClean="0"/>
              <a:t>.</a:t>
            </a:r>
          </a:p>
          <a:p>
            <a:pPr algn="just">
              <a:lnSpc>
                <a:spcPct val="90000"/>
              </a:lnSpc>
              <a:buFontTx/>
              <a:buNone/>
            </a:pPr>
            <a:r>
              <a:rPr lang="tr-TR" sz="2000" smtClean="0"/>
              <a:t>	Kalkış esnasında kanatlar yukarı doğru esneme yaptığından Clear Ice fark edilmediği ve önlem alınmadığı durumda kanat üzerinden kopan buz parçaları özellikle motorları arka gövdeye bağlı uçaklarda büyük tehlike oluşturur.</a:t>
            </a:r>
            <a:endParaRPr lang="en-US" sz="2000" smtClean="0"/>
          </a:p>
          <a:p>
            <a:pPr>
              <a:lnSpc>
                <a:spcPct val="90000"/>
              </a:lnSpc>
            </a:pPr>
            <a:endParaRPr lang="tr-TR" sz="1800" smtClean="0"/>
          </a:p>
        </p:txBody>
      </p:sp>
      <p:sp>
        <p:nvSpPr>
          <p:cNvPr id="4" name="Rectangle 2"/>
          <p:cNvSpPr txBox="1">
            <a:spLocks noChangeArrowheads="1"/>
          </p:cNvSpPr>
          <p:nvPr/>
        </p:nvSpPr>
        <p:spPr bwMode="auto">
          <a:xfrm>
            <a:off x="714375" y="357188"/>
            <a:ext cx="4254500" cy="700087"/>
          </a:xfrm>
          <a:prstGeom prst="rect">
            <a:avLst/>
          </a:prstGeom>
          <a:noFill/>
          <a:ln w="9525">
            <a:noFill/>
            <a:miter lim="800000"/>
            <a:headEnd/>
            <a:tailEnd/>
          </a:ln>
        </p:spPr>
        <p:txBody>
          <a:bodyPr lIns="0" bIns="0" anchor="b"/>
          <a:lstStyle/>
          <a:p>
            <a:pPr>
              <a:defRPr/>
            </a:pPr>
            <a:r>
              <a:rPr lang="tr-TR" sz="2000" i="0" kern="0" dirty="0">
                <a:solidFill>
                  <a:schemeClr val="hlink"/>
                </a:solidFill>
                <a:effectLst>
                  <a:outerShdw blurRad="38100" dist="38100" dir="2700000" algn="tl">
                    <a:srgbClr val="C0C0C0"/>
                  </a:outerShdw>
                </a:effectLst>
                <a:latin typeface="+mj-lt"/>
                <a:ea typeface="+mj-ea"/>
                <a:cs typeface="+mj-cs"/>
              </a:rPr>
              <a:t/>
            </a:r>
            <a:br>
              <a:rPr lang="tr-TR" sz="2000" i="0" kern="0" dirty="0">
                <a:solidFill>
                  <a:schemeClr val="hlink"/>
                </a:solidFill>
                <a:effectLst>
                  <a:outerShdw blurRad="38100" dist="38100" dir="2700000" algn="tl">
                    <a:srgbClr val="C0C0C0"/>
                  </a:outerShdw>
                </a:effectLst>
                <a:latin typeface="+mj-lt"/>
                <a:ea typeface="+mj-ea"/>
                <a:cs typeface="+mj-cs"/>
              </a:rPr>
            </a:br>
            <a:r>
              <a:rPr lang="tr-TR" sz="2800" b="1" i="0" dirty="0">
                <a:solidFill>
                  <a:srgbClr val="3333CC"/>
                </a:solidFill>
                <a:effectLst>
                  <a:outerShdw blurRad="38100" dist="38100" dir="2700000" algn="tl">
                    <a:srgbClr val="C0C0C0"/>
                  </a:outerShdw>
                </a:effectLst>
                <a:latin typeface="+mj-lt"/>
                <a:ea typeface="+mj-ea"/>
                <a:cs typeface="+mj-cs"/>
              </a:rPr>
              <a:t>TANIMLAMALAR</a:t>
            </a:r>
          </a:p>
        </p:txBody>
      </p:sp>
      <p:pic>
        <p:nvPicPr>
          <p:cNvPr id="36869" name="Picture 3" descr="C:\erol\DE ICING\PAINT RESİMLER\CLEAR 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13" y="4000500"/>
            <a:ext cx="41433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46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1563" y="500063"/>
            <a:ext cx="8229600" cy="609600"/>
          </a:xfrm>
        </p:spPr>
        <p:txBody>
          <a:bodyPr/>
          <a:lstStyle/>
          <a:p>
            <a:pPr>
              <a:defRPr/>
            </a:pPr>
            <a:r>
              <a:rPr lang="tr-TR" sz="2600" b="1" dirty="0" smtClean="0">
                <a:solidFill>
                  <a:srgbClr val="3333CC"/>
                </a:solidFill>
                <a:effectLst>
                  <a:outerShdw blurRad="38100" dist="38100" dir="2700000" algn="tl">
                    <a:srgbClr val="C0C0C0"/>
                  </a:outerShdw>
                </a:effectLst>
              </a:rPr>
              <a:t>NEDEN DE/ANTI ICING UYGULAMASI ?</a:t>
            </a:r>
          </a:p>
        </p:txBody>
      </p:sp>
      <p:sp>
        <p:nvSpPr>
          <p:cNvPr id="19459" name="Rectangle 3"/>
          <p:cNvSpPr>
            <a:spLocks noGrp="1" noChangeArrowheads="1"/>
          </p:cNvSpPr>
          <p:nvPr>
            <p:ph type="body" idx="1"/>
          </p:nvPr>
        </p:nvSpPr>
        <p:spPr>
          <a:xfrm>
            <a:off x="642938" y="1643063"/>
            <a:ext cx="8286750" cy="4178300"/>
          </a:xfrm>
        </p:spPr>
        <p:txBody>
          <a:bodyPr/>
          <a:lstStyle/>
          <a:p>
            <a:pPr algn="just"/>
            <a:r>
              <a:rPr lang="tr-TR" sz="2400" dirty="0" smtClean="0"/>
              <a:t>Bir uçağın kanatlarına, </a:t>
            </a:r>
            <a:r>
              <a:rPr lang="tr-TR" sz="2400" dirty="0" err="1" smtClean="0"/>
              <a:t>stablizerlerine</a:t>
            </a:r>
            <a:r>
              <a:rPr lang="tr-TR" sz="2400" dirty="0" smtClean="0"/>
              <a:t>, kontrol yüzeylerine, motor girişlerine, </a:t>
            </a:r>
            <a:r>
              <a:rPr lang="tr-TR" sz="2400" dirty="0" err="1" smtClean="0"/>
              <a:t>pitot</a:t>
            </a:r>
            <a:r>
              <a:rPr lang="tr-TR" sz="2400" dirty="0" smtClean="0"/>
              <a:t> </a:t>
            </a:r>
            <a:r>
              <a:rPr lang="tr-TR" sz="2400" dirty="0" err="1" smtClean="0"/>
              <a:t>tubelerine</a:t>
            </a:r>
            <a:r>
              <a:rPr lang="tr-TR" sz="2400" dirty="0" smtClean="0"/>
              <a:t>, </a:t>
            </a:r>
            <a:r>
              <a:rPr lang="tr-TR" sz="2400" dirty="0" err="1" smtClean="0"/>
              <a:t>static</a:t>
            </a:r>
            <a:r>
              <a:rPr lang="tr-TR" sz="2400" dirty="0" smtClean="0"/>
              <a:t> portlarına ve diğer kritik alanlarına kırağı, buz, kar veya sulu kar birikmesi veya oluşması durumunda uçağın  “ </a:t>
            </a:r>
            <a:r>
              <a:rPr lang="tr-TR" sz="2400" b="1" dirty="0" err="1" smtClean="0"/>
              <a:t>take</a:t>
            </a:r>
            <a:r>
              <a:rPr lang="tr-TR" sz="2400" b="1" dirty="0" smtClean="0"/>
              <a:t> </a:t>
            </a:r>
            <a:r>
              <a:rPr lang="tr-TR" sz="2400" b="1" dirty="0" err="1" smtClean="0"/>
              <a:t>off</a:t>
            </a:r>
            <a:r>
              <a:rPr lang="tr-TR" sz="2400" dirty="0" smtClean="0"/>
              <a:t> ” olması </a:t>
            </a:r>
            <a:r>
              <a:rPr lang="tr-TR" sz="2400" u="sng" dirty="0" smtClean="0">
                <a:solidFill>
                  <a:srgbClr val="FF0000"/>
                </a:solidFill>
              </a:rPr>
              <a:t>mümkün olmayabilir</a:t>
            </a:r>
            <a:r>
              <a:rPr lang="tr-TR" sz="2400" dirty="0" smtClean="0">
                <a:solidFill>
                  <a:srgbClr val="FF0000"/>
                </a:solidFill>
              </a:rPr>
              <a:t>.</a:t>
            </a:r>
          </a:p>
        </p:txBody>
      </p:sp>
    </p:spTree>
    <p:extLst>
      <p:ext uri="{BB962C8B-B14F-4D97-AF65-F5344CB8AC3E}">
        <p14:creationId xmlns:p14="http://schemas.microsoft.com/office/powerpoint/2010/main" val="50091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r-TR" sz="400" smtClean="0"/>
              <a:t>.</a:t>
            </a:r>
            <a:endParaRPr lang="en-US" sz="400" smtClean="0"/>
          </a:p>
        </p:txBody>
      </p:sp>
      <p:sp>
        <p:nvSpPr>
          <p:cNvPr id="37891" name="Rectangle 3"/>
          <p:cNvSpPr>
            <a:spLocks noGrp="1" noChangeArrowheads="1"/>
          </p:cNvSpPr>
          <p:nvPr>
            <p:ph type="body" idx="1"/>
          </p:nvPr>
        </p:nvSpPr>
        <p:spPr>
          <a:xfrm>
            <a:off x="1071563" y="1500188"/>
            <a:ext cx="7912100" cy="4562475"/>
          </a:xfrm>
        </p:spPr>
        <p:txBody>
          <a:bodyPr/>
          <a:lstStyle/>
          <a:p>
            <a:pPr algn="just">
              <a:lnSpc>
                <a:spcPct val="90000"/>
              </a:lnSpc>
            </a:pPr>
            <a:r>
              <a:rPr lang="tr-TR" sz="2000" b="1" smtClean="0"/>
              <a:t>FROST :</a:t>
            </a:r>
            <a:r>
              <a:rPr lang="tr-TR" sz="2000" smtClean="0"/>
              <a:t> Sıfır derecenin altında neme doymuş havanın mevcut yüzeylerde olan buharlaşması ile oluşan buz kristalleri.</a:t>
            </a:r>
          </a:p>
          <a:p>
            <a:pPr algn="just">
              <a:lnSpc>
                <a:spcPct val="90000"/>
              </a:lnSpc>
            </a:pPr>
            <a:endParaRPr lang="tr-TR" sz="2000" smtClean="0"/>
          </a:p>
          <a:p>
            <a:pPr algn="just">
              <a:lnSpc>
                <a:spcPct val="90000"/>
              </a:lnSpc>
            </a:pPr>
            <a:r>
              <a:rPr lang="tr-TR" sz="2000" b="1" smtClean="0"/>
              <a:t>DONAN SİS ( FREEZİNG FOG ) :</a:t>
            </a:r>
            <a:r>
              <a:rPr lang="tr-TR" sz="2000" smtClean="0"/>
              <a:t> Bir yüzeyle temasa geçtiğinde donabilen havada asılı su damlacıklarıdır.</a:t>
            </a:r>
          </a:p>
          <a:p>
            <a:pPr algn="just">
              <a:lnSpc>
                <a:spcPct val="90000"/>
              </a:lnSpc>
            </a:pPr>
            <a:r>
              <a:rPr lang="tr-TR" sz="2000" b="1" smtClean="0"/>
              <a:t>KAR ( SNOW ) :</a:t>
            </a:r>
            <a:r>
              <a:rPr lang="tr-TR" sz="2000" smtClean="0"/>
              <a:t> -5 C nin üzerindeki hava şartlarında  görülen yıldız şeklinde dallanmış buz kristallerinin bir araya gelmiş halidir.</a:t>
            </a:r>
          </a:p>
          <a:p>
            <a:pPr algn="just">
              <a:lnSpc>
                <a:spcPct val="90000"/>
              </a:lnSpc>
            </a:pPr>
            <a:r>
              <a:rPr lang="tr-TR" sz="2000" smtClean="0"/>
              <a:t>Bu hava şartlarının dışında karla karışık yağmur, dolu yağışı, sulu kar oluşumu gibi hava şartları olduğunda De/Anti Icing ihtiyacı </a:t>
            </a:r>
            <a:r>
              <a:rPr lang="tr-TR" sz="1800" smtClean="0"/>
              <a:t>doğar.</a:t>
            </a:r>
          </a:p>
        </p:txBody>
      </p:sp>
      <p:sp>
        <p:nvSpPr>
          <p:cNvPr id="4" name="Rectangle 2"/>
          <p:cNvSpPr txBox="1">
            <a:spLocks noChangeArrowheads="1"/>
          </p:cNvSpPr>
          <p:nvPr/>
        </p:nvSpPr>
        <p:spPr bwMode="auto">
          <a:xfrm>
            <a:off x="1214438" y="285750"/>
            <a:ext cx="5214937" cy="785813"/>
          </a:xfrm>
          <a:prstGeom prst="rect">
            <a:avLst/>
          </a:prstGeom>
          <a:noFill/>
          <a:ln w="9525">
            <a:noFill/>
            <a:miter lim="800000"/>
            <a:headEnd/>
            <a:tailEnd/>
          </a:ln>
        </p:spPr>
        <p:txBody>
          <a:bodyPr lIns="0" bIns="0" anchor="b"/>
          <a:lstStyle/>
          <a:p>
            <a:pPr>
              <a:defRPr/>
            </a:pPr>
            <a:r>
              <a:rPr lang="tr-TR" sz="2000" i="0" kern="0" dirty="0">
                <a:solidFill>
                  <a:schemeClr val="hlink"/>
                </a:solidFill>
                <a:effectLst>
                  <a:outerShdw blurRad="38100" dist="38100" dir="2700000" algn="tl">
                    <a:srgbClr val="C0C0C0"/>
                  </a:outerShdw>
                </a:effectLst>
                <a:latin typeface="+mj-lt"/>
                <a:ea typeface="+mj-ea"/>
                <a:cs typeface="+mj-cs"/>
              </a:rPr>
              <a:t/>
            </a:r>
            <a:br>
              <a:rPr lang="tr-TR" sz="2000" i="0" kern="0" dirty="0">
                <a:solidFill>
                  <a:schemeClr val="hlink"/>
                </a:solidFill>
                <a:effectLst>
                  <a:outerShdw blurRad="38100" dist="38100" dir="2700000" algn="tl">
                    <a:srgbClr val="C0C0C0"/>
                  </a:outerShdw>
                </a:effectLst>
                <a:latin typeface="+mj-lt"/>
                <a:ea typeface="+mj-ea"/>
                <a:cs typeface="+mj-cs"/>
              </a:rPr>
            </a:br>
            <a:r>
              <a:rPr lang="tr-TR" sz="2800" b="1" i="0" dirty="0">
                <a:solidFill>
                  <a:srgbClr val="3333CC"/>
                </a:solidFill>
                <a:effectLst>
                  <a:outerShdw blurRad="38100" dist="38100" dir="2700000" algn="tl">
                    <a:srgbClr val="C0C0C0"/>
                  </a:outerShdw>
                </a:effectLst>
                <a:latin typeface="+mj-lt"/>
                <a:ea typeface="+mj-ea"/>
                <a:cs typeface="+mj-cs"/>
              </a:rPr>
              <a:t>TANIMLAMALAR</a:t>
            </a:r>
          </a:p>
        </p:txBody>
      </p:sp>
    </p:spTree>
    <p:extLst>
      <p:ext uri="{BB962C8B-B14F-4D97-AF65-F5344CB8AC3E}">
        <p14:creationId xmlns:p14="http://schemas.microsoft.com/office/powerpoint/2010/main" val="202710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erol\DE ICING\PAINT RESİMLER\CLEAR I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924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ChangeArrowheads="1"/>
          </p:cNvSpPr>
          <p:nvPr/>
        </p:nvSpPr>
        <p:spPr bwMode="auto">
          <a:xfrm>
            <a:off x="1066800" y="685800"/>
            <a:ext cx="4902200" cy="523875"/>
          </a:xfrm>
          <a:prstGeom prst="rect">
            <a:avLst/>
          </a:prstGeom>
          <a:noFill/>
          <a:ln w="25400">
            <a:noFill/>
            <a:miter lim="800000"/>
            <a:headEnd/>
            <a:tailEnd/>
          </a:ln>
          <a:effectLst/>
        </p:spPr>
        <p:txBody>
          <a:bodyPr wrap="none">
            <a:spAutoFit/>
          </a:bodyPr>
          <a:lstStyle/>
          <a:p>
            <a:pPr>
              <a:defRPr/>
            </a:pPr>
            <a:r>
              <a:rPr lang="tr-TR" sz="2800" b="1" i="0" dirty="0">
                <a:solidFill>
                  <a:srgbClr val="3333CC"/>
                </a:solidFill>
                <a:effectLst>
                  <a:outerShdw blurRad="38100" dist="38100" dir="2700000" algn="tl">
                    <a:srgbClr val="C0C0C0"/>
                  </a:outerShdw>
                </a:effectLst>
                <a:latin typeface="+mj-lt"/>
                <a:ea typeface="+mj-ea"/>
                <a:cs typeface="+mj-cs"/>
              </a:rPr>
              <a:t>ŞEFFAF BUZ ( CLEAR ICE )</a:t>
            </a:r>
            <a:endParaRPr lang="en-US" sz="2800" b="1" i="0" dirty="0">
              <a:solidFill>
                <a:srgbClr val="3333CC"/>
              </a:solidFill>
              <a:effectLst>
                <a:outerShdw blurRad="38100" dist="38100" dir="2700000" algn="tl">
                  <a:srgbClr val="C0C0C0"/>
                </a:outerShdw>
              </a:effectLst>
              <a:latin typeface="+mj-lt"/>
              <a:ea typeface="+mj-ea"/>
              <a:cs typeface="+mj-cs"/>
            </a:endParaRPr>
          </a:p>
        </p:txBody>
      </p:sp>
      <p:sp>
        <p:nvSpPr>
          <p:cNvPr id="38916" name="Text Box 5"/>
          <p:cNvSpPr txBox="1">
            <a:spLocks noChangeArrowheads="1"/>
          </p:cNvSpPr>
          <p:nvPr/>
        </p:nvSpPr>
        <p:spPr bwMode="auto">
          <a:xfrm>
            <a:off x="1524000" y="29718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400"/>
              <a:t>(Yağmur)</a:t>
            </a:r>
          </a:p>
        </p:txBody>
      </p:sp>
      <p:sp>
        <p:nvSpPr>
          <p:cNvPr id="38917" name="Text Box 6"/>
          <p:cNvSpPr txBox="1">
            <a:spLocks noChangeArrowheads="1"/>
          </p:cNvSpPr>
          <p:nvPr/>
        </p:nvSpPr>
        <p:spPr bwMode="auto">
          <a:xfrm>
            <a:off x="3581400" y="3048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600"/>
              <a:t>(Kar)</a:t>
            </a:r>
          </a:p>
        </p:txBody>
      </p:sp>
      <p:sp>
        <p:nvSpPr>
          <p:cNvPr id="38918" name="Text Box 7"/>
          <p:cNvSpPr txBox="1">
            <a:spLocks noChangeArrowheads="1"/>
          </p:cNvSpPr>
          <p:nvPr/>
        </p:nvSpPr>
        <p:spPr bwMode="auto">
          <a:xfrm>
            <a:off x="4800600" y="30480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600"/>
              <a:t>(Yüksek nem)</a:t>
            </a:r>
          </a:p>
        </p:txBody>
      </p:sp>
      <p:sp>
        <p:nvSpPr>
          <p:cNvPr id="38919" name="Text Box 8"/>
          <p:cNvSpPr txBox="1">
            <a:spLocks noChangeArrowheads="1"/>
          </p:cNvSpPr>
          <p:nvPr/>
        </p:nvSpPr>
        <p:spPr bwMode="auto">
          <a:xfrm>
            <a:off x="6781800" y="29718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600"/>
              <a:t>(Görülmesi zor)</a:t>
            </a:r>
          </a:p>
        </p:txBody>
      </p:sp>
      <p:sp>
        <p:nvSpPr>
          <p:cNvPr id="38920" name="Text Box 9"/>
          <p:cNvSpPr txBox="1">
            <a:spLocks noChangeArrowheads="1"/>
          </p:cNvSpPr>
          <p:nvPr/>
        </p:nvSpPr>
        <p:spPr bwMode="auto">
          <a:xfrm>
            <a:off x="6781800" y="5638800"/>
            <a:ext cx="1752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400"/>
              <a:t>Dış ortam sıcaklığı</a:t>
            </a:r>
          </a:p>
          <a:p>
            <a:pPr>
              <a:spcBef>
                <a:spcPct val="50000"/>
              </a:spcBef>
            </a:pPr>
            <a:r>
              <a:rPr lang="tr-TR" sz="1400"/>
              <a:t>15 ºC dereceye kadar</a:t>
            </a:r>
          </a:p>
        </p:txBody>
      </p:sp>
    </p:spTree>
    <p:extLst>
      <p:ext uri="{BB962C8B-B14F-4D97-AF65-F5344CB8AC3E}">
        <p14:creationId xmlns:p14="http://schemas.microsoft.com/office/powerpoint/2010/main" val="124385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20763" y="381000"/>
            <a:ext cx="6980237" cy="762000"/>
          </a:xfrm>
        </p:spPr>
        <p:txBody>
          <a:bodyPr/>
          <a:lstStyle/>
          <a:p>
            <a:pPr>
              <a:defRPr/>
            </a:pPr>
            <a:r>
              <a:rPr lang="tr-TR" sz="2800" b="1" kern="1200" dirty="0" smtClean="0">
                <a:solidFill>
                  <a:srgbClr val="3333CC"/>
                </a:solidFill>
                <a:effectLst>
                  <a:outerShdw blurRad="38100" dist="38100" dir="2700000" algn="tl">
                    <a:srgbClr val="C0C0C0"/>
                  </a:outerShdw>
                </a:effectLst>
              </a:rPr>
              <a:t>CLEAR ICE ( ŞEFFAF BUZ) KONTROL</a:t>
            </a:r>
            <a:endParaRPr lang="en-US" sz="2800" b="1" kern="1200" dirty="0" smtClean="0">
              <a:solidFill>
                <a:srgbClr val="3333CC"/>
              </a:solidFill>
              <a:effectLst>
                <a:outerShdw blurRad="38100" dist="38100" dir="2700000" algn="tl">
                  <a:srgbClr val="C0C0C0"/>
                </a:outerShdw>
              </a:effectLst>
            </a:endParaRPr>
          </a:p>
        </p:txBody>
      </p:sp>
      <p:pic>
        <p:nvPicPr>
          <p:cNvPr id="39939" name="Picture 4" descr="C:\erol\DE ICING\PAINT RESİMLER\CLEAR ICE CH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800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5"/>
          <p:cNvSpPr txBox="1">
            <a:spLocks noChangeArrowheads="1"/>
          </p:cNvSpPr>
          <p:nvPr/>
        </p:nvSpPr>
        <p:spPr bwMode="auto">
          <a:xfrm>
            <a:off x="5715000" y="2438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a:t>El ile kontrol</a:t>
            </a:r>
          </a:p>
        </p:txBody>
      </p:sp>
      <p:sp>
        <p:nvSpPr>
          <p:cNvPr id="39941" name="Text Box 6"/>
          <p:cNvSpPr txBox="1">
            <a:spLocks noChangeArrowheads="1"/>
          </p:cNvSpPr>
          <p:nvPr/>
        </p:nvSpPr>
        <p:spPr bwMode="auto">
          <a:xfrm>
            <a:off x="2209800" y="54864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600"/>
              <a:t>(Yakıt)</a:t>
            </a:r>
          </a:p>
        </p:txBody>
      </p:sp>
    </p:spTree>
    <p:extLst>
      <p:ext uri="{BB962C8B-B14F-4D97-AF65-F5344CB8AC3E}">
        <p14:creationId xmlns:p14="http://schemas.microsoft.com/office/powerpoint/2010/main" val="228870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20763" y="381000"/>
            <a:ext cx="8837612" cy="833438"/>
          </a:xfrm>
        </p:spPr>
        <p:txBody>
          <a:bodyPr/>
          <a:lstStyle/>
          <a:p>
            <a:pPr>
              <a:defRPr/>
            </a:pPr>
            <a:r>
              <a:rPr lang="tr-TR" sz="2800" b="1" kern="1200" dirty="0" smtClean="0">
                <a:solidFill>
                  <a:srgbClr val="3333CC"/>
                </a:solidFill>
                <a:effectLst>
                  <a:outerShdw blurRad="38100" dist="38100" dir="2700000" algn="tl">
                    <a:srgbClr val="C0C0C0"/>
                  </a:outerShdw>
                </a:effectLst>
              </a:rPr>
              <a:t>ŞEFFAF BUZ İYİ KONTROL EDİLMEZ İSE</a:t>
            </a:r>
            <a:endParaRPr lang="en-US" sz="2800" b="1" kern="1200" dirty="0" smtClean="0">
              <a:solidFill>
                <a:srgbClr val="3333CC"/>
              </a:solidFill>
              <a:effectLst>
                <a:outerShdw blurRad="38100" dist="38100" dir="2700000" algn="tl">
                  <a:srgbClr val="C0C0C0"/>
                </a:outerShdw>
              </a:effectLst>
            </a:endParaRPr>
          </a:p>
        </p:txBody>
      </p:sp>
      <p:pic>
        <p:nvPicPr>
          <p:cNvPr id="40963" name="Picture 3" descr="C:\erol\DE ICING\PAINT RESİMLER\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65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tr-TR" sz="2800" b="1" kern="1200" dirty="0" smtClean="0">
                <a:solidFill>
                  <a:srgbClr val="3333CC"/>
                </a:solidFill>
                <a:effectLst>
                  <a:outerShdw blurRad="38100" dist="38100" dir="2700000" algn="tl">
                    <a:srgbClr val="C0C0C0"/>
                  </a:outerShdw>
                </a:effectLst>
              </a:rPr>
              <a:t>MAVİ BUZ ( BLUE ICE )</a:t>
            </a:r>
            <a:endParaRPr lang="en-US" sz="2800" b="1" kern="1200" dirty="0" smtClean="0">
              <a:solidFill>
                <a:srgbClr val="3333CC"/>
              </a:solidFill>
              <a:effectLst>
                <a:outerShdw blurRad="38100" dist="38100" dir="2700000" algn="tl">
                  <a:srgbClr val="C0C0C0"/>
                </a:outerShdw>
              </a:effectLst>
            </a:endParaRPr>
          </a:p>
        </p:txBody>
      </p:sp>
      <p:pic>
        <p:nvPicPr>
          <p:cNvPr id="41987" name="Picture 3" descr="C:\erol\DE ICING\PAINT RESİMLER\WC BLUE 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34988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C:\erol\DE ICING\PAINT RESİMLER\W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7620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5181600" y="1828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800" i="0">
                <a:latin typeface="Tahoma" pitchFamily="34" charset="0"/>
              </a:rPr>
              <a:t>WC Servis kapağı</a:t>
            </a:r>
          </a:p>
        </p:txBody>
      </p:sp>
    </p:spTree>
    <p:extLst>
      <p:ext uri="{BB962C8B-B14F-4D97-AF65-F5344CB8AC3E}">
        <p14:creationId xmlns:p14="http://schemas.microsoft.com/office/powerpoint/2010/main" val="76432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tr-TR" sz="2800" b="1" kern="1200" dirty="0" smtClean="0">
                <a:solidFill>
                  <a:srgbClr val="3333CC"/>
                </a:solidFill>
                <a:effectLst>
                  <a:outerShdw blurRad="38100" dist="38100" dir="2700000" algn="tl">
                    <a:srgbClr val="C0C0C0"/>
                  </a:outerShdw>
                </a:effectLst>
              </a:rPr>
              <a:t>MAVİ BUZ</a:t>
            </a:r>
            <a:endParaRPr lang="en-US" sz="2800" b="1" kern="1200" dirty="0" smtClean="0">
              <a:solidFill>
                <a:srgbClr val="3333CC"/>
              </a:solidFill>
              <a:effectLst>
                <a:outerShdw blurRad="38100" dist="38100" dir="2700000" algn="tl">
                  <a:srgbClr val="C0C0C0"/>
                </a:outerShdw>
              </a:effectLst>
            </a:endParaRPr>
          </a:p>
        </p:txBody>
      </p:sp>
      <p:pic>
        <p:nvPicPr>
          <p:cNvPr id="43011" name="Picture 3" descr="C:\erol\DE ICING\PAINT RESİMLER\W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25563"/>
            <a:ext cx="57150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05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20763" y="381000"/>
            <a:ext cx="6065837" cy="762000"/>
          </a:xfrm>
        </p:spPr>
        <p:txBody>
          <a:bodyPr/>
          <a:lstStyle/>
          <a:p>
            <a:pPr>
              <a:defRPr/>
            </a:pPr>
            <a:r>
              <a:rPr lang="tr-TR" sz="2800" b="1" kern="1200" dirty="0" smtClean="0">
                <a:solidFill>
                  <a:srgbClr val="3333CC"/>
                </a:solidFill>
                <a:effectLst>
                  <a:outerShdw blurRad="38100" dist="38100" dir="2700000" algn="tl">
                    <a:srgbClr val="C0C0C0"/>
                  </a:outerShdw>
                </a:effectLst>
              </a:rPr>
              <a:t>PITOT TUBLERİNDE BUZLANMA OLURSA</a:t>
            </a:r>
            <a:endParaRPr lang="en-US" sz="2800" b="1" kern="1200" dirty="0" smtClean="0">
              <a:solidFill>
                <a:srgbClr val="3333CC"/>
              </a:solidFill>
              <a:effectLst>
                <a:outerShdw blurRad="38100" dist="38100" dir="2700000" algn="tl">
                  <a:srgbClr val="C0C0C0"/>
                </a:outerShdw>
              </a:effectLst>
            </a:endParaRPr>
          </a:p>
        </p:txBody>
      </p:sp>
      <p:pic>
        <p:nvPicPr>
          <p:cNvPr id="44035" name="Picture 3" descr="C:\erol\DE ICING\PAINT RESİMLER\INDİKATÖRDE YANLIŞ BİL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7543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1071563" y="1357313"/>
            <a:ext cx="7791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800" i="0">
                <a:latin typeface="Tahoma" pitchFamily="34" charset="0"/>
              </a:rPr>
              <a:t>Pitot tüplerinde oluşacak buzlanma nedeniyle uçuş göstergeleri hatalı çalışır bu da uçuş emniyetini etkiler. Pitot tüpleri sıcak bez ile temizlenmelidir</a:t>
            </a:r>
            <a:r>
              <a:rPr lang="tr-TR" sz="1800">
                <a:latin typeface="Tahoma" pitchFamily="34" charset="0"/>
              </a:rPr>
              <a:t>.</a:t>
            </a:r>
            <a:endParaRPr lang="en-US" sz="1800">
              <a:latin typeface="Tahoma" pitchFamily="34" charset="0"/>
            </a:endParaRPr>
          </a:p>
        </p:txBody>
      </p:sp>
    </p:spTree>
    <p:extLst>
      <p:ext uri="{BB962C8B-B14F-4D97-AF65-F5344CB8AC3E}">
        <p14:creationId xmlns:p14="http://schemas.microsoft.com/office/powerpoint/2010/main" val="127495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pPr>
              <a:defRPr/>
            </a:pPr>
            <a:r>
              <a:rPr lang="tr-TR" sz="2800" b="1" kern="1200" dirty="0" smtClean="0">
                <a:solidFill>
                  <a:srgbClr val="3333CC"/>
                </a:solidFill>
                <a:effectLst>
                  <a:outerShdw blurRad="38100" dist="38100" dir="2700000" algn="tl">
                    <a:srgbClr val="C0C0C0"/>
                  </a:outerShdw>
                </a:effectLst>
              </a:rPr>
              <a:t>MOTORDA BUZLANMA</a:t>
            </a:r>
            <a:endParaRPr lang="en-US" sz="2800" b="1" kern="1200" dirty="0" smtClean="0">
              <a:solidFill>
                <a:srgbClr val="3333CC"/>
              </a:solidFill>
              <a:effectLst>
                <a:outerShdw blurRad="38100" dist="38100" dir="2700000" algn="tl">
                  <a:srgbClr val="C0C0C0"/>
                </a:outerShdw>
              </a:effectLst>
            </a:endParaRPr>
          </a:p>
        </p:txBody>
      </p:sp>
      <p:pic>
        <p:nvPicPr>
          <p:cNvPr id="45059" name="Picture 1027" descr="C:\erol\DE ICING\PAINT RESİMLER\ENGINE DAMAG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5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020763" y="1295400"/>
            <a:ext cx="7912100" cy="4953000"/>
          </a:xfrm>
        </p:spPr>
        <p:txBody>
          <a:bodyPr/>
          <a:lstStyle/>
          <a:p>
            <a:pPr>
              <a:buFontTx/>
              <a:buNone/>
              <a:defRPr/>
            </a:pPr>
            <a:r>
              <a:rPr lang="tr-TR" b="1" dirty="0" smtClean="0">
                <a:effectLst>
                  <a:outerShdw blurRad="38100" dist="38100" dir="2700000" algn="tl">
                    <a:srgbClr val="C0C0C0"/>
                  </a:outerShdw>
                </a:effectLst>
              </a:rPr>
              <a:t>	</a:t>
            </a:r>
            <a:r>
              <a:rPr lang="tr-TR" sz="1800" b="1" dirty="0" smtClean="0">
                <a:effectLst>
                  <a:outerShdw blurRad="38100" dist="38100" dir="2700000" algn="tl">
                    <a:srgbClr val="C0C0C0"/>
                  </a:outerShdw>
                </a:effectLst>
              </a:rPr>
              <a:t>TYPE  I :</a:t>
            </a:r>
            <a:r>
              <a:rPr lang="tr-TR" sz="1800" dirty="0" smtClean="0"/>
              <a:t> İçerisinde </a:t>
            </a:r>
            <a:r>
              <a:rPr lang="tr-TR" sz="1800" b="1" u="sng" dirty="0" smtClean="0"/>
              <a:t>% 80 Glikol</a:t>
            </a:r>
            <a:r>
              <a:rPr lang="tr-TR" sz="1800" dirty="0" smtClean="0"/>
              <a:t> ihtiva eden, Viskozitesi düşük olan sıvılardır.</a:t>
            </a:r>
          </a:p>
          <a:p>
            <a:pPr lvl="3" algn="just">
              <a:defRPr/>
            </a:pPr>
            <a:r>
              <a:rPr lang="tr-TR" sz="1800" dirty="0" smtClean="0">
                <a:latin typeface="Tahoma" pitchFamily="34" charset="0"/>
              </a:rPr>
              <a:t>TYPE I Sıvıları oldukça düşük Holdover Time sağladıklarından dolayı genelde </a:t>
            </a:r>
            <a:r>
              <a:rPr lang="tr-TR" sz="1800" b="1" u="sng" dirty="0" smtClean="0">
                <a:latin typeface="Tahoma" pitchFamily="34" charset="0"/>
              </a:rPr>
              <a:t>De Icing</a:t>
            </a:r>
            <a:r>
              <a:rPr lang="tr-TR" sz="1800" dirty="0" smtClean="0">
                <a:latin typeface="Tahoma" pitchFamily="34" charset="0"/>
              </a:rPr>
              <a:t> amaçlı kullanılırlar. ( </a:t>
            </a:r>
            <a:r>
              <a:rPr lang="tr-TR" sz="1800" dirty="0" smtClean="0">
                <a:solidFill>
                  <a:srgbClr val="FF4A1F"/>
                </a:solidFill>
                <a:latin typeface="Tahoma" pitchFamily="34" charset="0"/>
              </a:rPr>
              <a:t>PORTAKAL RENGİ</a:t>
            </a:r>
            <a:r>
              <a:rPr lang="tr-TR" sz="1800" dirty="0" smtClean="0">
                <a:latin typeface="Tahoma" pitchFamily="34" charset="0"/>
              </a:rPr>
              <a:t> )</a:t>
            </a:r>
            <a:endParaRPr lang="tr-TR" sz="1800" b="1" dirty="0" smtClean="0">
              <a:effectLst>
                <a:outerShdw blurRad="38100" dist="38100" dir="2700000" algn="tl">
                  <a:srgbClr val="C0C0C0"/>
                </a:outerShdw>
              </a:effectLst>
              <a:latin typeface="Tahoma" pitchFamily="34" charset="0"/>
            </a:endParaRPr>
          </a:p>
          <a:p>
            <a:pPr algn="just">
              <a:defRPr/>
            </a:pPr>
            <a:endParaRPr lang="tr-TR" sz="1800" b="1" dirty="0" smtClean="0">
              <a:effectLst>
                <a:outerShdw blurRad="38100" dist="38100" dir="2700000" algn="tl">
                  <a:srgbClr val="C0C0C0"/>
                </a:outerShdw>
              </a:effectLst>
            </a:endParaRPr>
          </a:p>
          <a:p>
            <a:pPr algn="just">
              <a:defRPr/>
            </a:pPr>
            <a:endParaRPr lang="tr-TR" sz="1800" b="1" dirty="0" smtClean="0">
              <a:effectLst>
                <a:outerShdw blurRad="38100" dist="38100" dir="2700000" algn="tl">
                  <a:srgbClr val="C0C0C0"/>
                </a:outerShdw>
              </a:effectLst>
            </a:endParaRPr>
          </a:p>
          <a:p>
            <a:pPr algn="just">
              <a:buFontTx/>
              <a:buNone/>
              <a:defRPr/>
            </a:pPr>
            <a:r>
              <a:rPr lang="tr-TR" sz="1800" b="1" dirty="0" smtClean="0">
                <a:effectLst>
                  <a:outerShdw blurRad="38100" dist="38100" dir="2700000" algn="tl">
                    <a:srgbClr val="C0C0C0"/>
                  </a:outerShdw>
                </a:effectLst>
              </a:rPr>
              <a:t>	</a:t>
            </a:r>
          </a:p>
          <a:p>
            <a:pPr algn="just">
              <a:buFontTx/>
              <a:buNone/>
              <a:defRPr/>
            </a:pPr>
            <a:endParaRPr lang="tr-TR" sz="1800" b="1" dirty="0" smtClean="0">
              <a:effectLst>
                <a:outerShdw blurRad="38100" dist="38100" dir="2700000" algn="tl">
                  <a:srgbClr val="C0C0C0"/>
                </a:outerShdw>
              </a:effectLst>
            </a:endParaRPr>
          </a:p>
          <a:p>
            <a:pPr algn="just">
              <a:buFontTx/>
              <a:buNone/>
              <a:defRPr/>
            </a:pPr>
            <a:r>
              <a:rPr lang="tr-TR" sz="1800" b="1" dirty="0" smtClean="0">
                <a:effectLst>
                  <a:outerShdw blurRad="38100" dist="38100" dir="2700000" algn="tl">
                    <a:srgbClr val="C0C0C0"/>
                  </a:outerShdw>
                </a:effectLst>
              </a:rPr>
              <a:t>	TYPE II, TYPE IV :</a:t>
            </a:r>
            <a:r>
              <a:rPr lang="tr-TR" sz="1800" dirty="0" smtClean="0"/>
              <a:t> İçerisinde </a:t>
            </a:r>
            <a:r>
              <a:rPr lang="tr-TR" sz="1800" b="1" u="sng" dirty="0" smtClean="0"/>
              <a:t>% 50 Glikol</a:t>
            </a:r>
            <a:r>
              <a:rPr lang="tr-TR" sz="1800" dirty="0" smtClean="0"/>
              <a:t> ihtiva eden ve -25 C a kadar uygulama imkanı sağlayan ve akışkan özelliği TYPE I e göre daha az olan sıvılardır.</a:t>
            </a:r>
          </a:p>
          <a:p>
            <a:pPr algn="just">
              <a:buFontTx/>
              <a:buNone/>
              <a:defRPr/>
            </a:pPr>
            <a:endParaRPr lang="tr-TR" sz="1800" dirty="0" smtClean="0"/>
          </a:p>
          <a:p>
            <a:pPr lvl="4">
              <a:buFontTx/>
              <a:buNone/>
              <a:defRPr/>
            </a:pPr>
            <a:r>
              <a:rPr lang="tr-TR" sz="1800" dirty="0" smtClean="0">
                <a:latin typeface="Tahoma" pitchFamily="34" charset="0"/>
              </a:rPr>
              <a:t>( AÇIK SARI RENKTE )		( </a:t>
            </a:r>
            <a:r>
              <a:rPr lang="tr-TR" sz="1800" dirty="0" smtClean="0">
                <a:solidFill>
                  <a:srgbClr val="33CC33"/>
                </a:solidFill>
                <a:latin typeface="Tahoma" pitchFamily="34" charset="0"/>
              </a:rPr>
              <a:t>YEŞİL RENK</a:t>
            </a:r>
            <a:r>
              <a:rPr lang="tr-TR" sz="1800" dirty="0" smtClean="0">
                <a:latin typeface="Tahoma" pitchFamily="34" charset="0"/>
              </a:rPr>
              <a:t> )	</a:t>
            </a:r>
          </a:p>
        </p:txBody>
      </p:sp>
      <p:sp>
        <p:nvSpPr>
          <p:cNvPr id="11268" name="Rectangle 4"/>
          <p:cNvSpPr>
            <a:spLocks noGrp="1" noChangeArrowheads="1"/>
          </p:cNvSpPr>
          <p:nvPr>
            <p:ph type="title"/>
          </p:nvPr>
        </p:nvSpPr>
        <p:spPr>
          <a:xfrm>
            <a:off x="381000" y="609600"/>
            <a:ext cx="8229600" cy="533400"/>
          </a:xfrm>
        </p:spPr>
        <p:txBody>
          <a:bodyPr/>
          <a:lstStyle/>
          <a:p>
            <a:pPr>
              <a:defRPr/>
            </a:pPr>
            <a:r>
              <a:rPr lang="tr-TR" sz="2800" b="1" kern="1200" dirty="0" smtClean="0">
                <a:solidFill>
                  <a:srgbClr val="3333CC"/>
                </a:solidFill>
                <a:effectLst>
                  <a:outerShdw blurRad="38100" dist="38100" dir="2700000" algn="tl">
                    <a:srgbClr val="C0C0C0"/>
                  </a:outerShdw>
                </a:effectLst>
              </a:rPr>
              <a:t>DE / ANTI ICING İŞLEMLERİNDE KULLANILAN SIVILAR</a:t>
            </a:r>
          </a:p>
        </p:txBody>
      </p:sp>
      <p:graphicFrame>
        <p:nvGraphicFramePr>
          <p:cNvPr id="1026" name="Object 5"/>
          <p:cNvGraphicFramePr>
            <a:graphicFrameLocks noChangeAspect="1"/>
          </p:cNvGraphicFramePr>
          <p:nvPr/>
        </p:nvGraphicFramePr>
        <p:xfrm>
          <a:off x="1295400" y="2214563"/>
          <a:ext cx="1085850" cy="1443037"/>
        </p:xfrm>
        <a:graphic>
          <a:graphicData uri="http://schemas.openxmlformats.org/presentationml/2006/ole">
            <mc:AlternateContent xmlns:mc="http://schemas.openxmlformats.org/markup-compatibility/2006">
              <mc:Choice xmlns:v="urn:schemas-microsoft-com:vml" Requires="v">
                <p:oleObj spid="_x0000_s1071" name="Bitmap Image" r:id="rId3" imgW="1714739" imgH="2123810" progId="Paint.Picture">
                  <p:embed/>
                </p:oleObj>
              </mc:Choice>
              <mc:Fallback>
                <p:oleObj name="Bitmap Image" r:id="rId3" imgW="1714739" imgH="21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14563"/>
                        <a:ext cx="1085850"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1371600" y="5257800"/>
          <a:ext cx="1066800" cy="1447800"/>
        </p:xfrm>
        <a:graphic>
          <a:graphicData uri="http://schemas.openxmlformats.org/presentationml/2006/ole">
            <mc:AlternateContent xmlns:mc="http://schemas.openxmlformats.org/markup-compatibility/2006">
              <mc:Choice xmlns:v="urn:schemas-microsoft-com:vml" Requires="v">
                <p:oleObj spid="_x0000_s1072" name="Bitmap Image" r:id="rId5" imgW="1514686" imgH="2238687" progId="Paint.Picture">
                  <p:embed/>
                </p:oleObj>
              </mc:Choice>
              <mc:Fallback>
                <p:oleObj name="Bitmap Image" r:id="rId5" imgW="1514686" imgH="223868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5257800"/>
                        <a:ext cx="1066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5257800" y="5181600"/>
          <a:ext cx="990600" cy="1371600"/>
        </p:xfrm>
        <a:graphic>
          <a:graphicData uri="http://schemas.openxmlformats.org/presentationml/2006/ole">
            <mc:AlternateContent xmlns:mc="http://schemas.openxmlformats.org/markup-compatibility/2006">
              <mc:Choice xmlns:v="urn:schemas-microsoft-com:vml" Requires="v">
                <p:oleObj spid="_x0000_s1073" name="Bitmap Image" r:id="rId7" imgW="1457143" imgH="2104762" progId="Paint.Picture">
                  <p:embed/>
                </p:oleObj>
              </mc:Choice>
              <mc:Fallback>
                <p:oleObj name="Bitmap Image" r:id="rId7" imgW="1457143" imgH="2104762"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181600"/>
                        <a:ext cx="99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1360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609600"/>
            <a:ext cx="8229600" cy="533400"/>
          </a:xfrm>
        </p:spPr>
        <p:txBody>
          <a:bodyPr>
            <a:normAutofit fontScale="90000"/>
          </a:bodyPr>
          <a:lstStyle/>
          <a:p>
            <a:pPr>
              <a:defRPr/>
            </a:pPr>
            <a:r>
              <a:rPr lang="tr-TR" dirty="0" smtClean="0">
                <a:solidFill>
                  <a:schemeClr val="hlink"/>
                </a:solidFill>
                <a:effectLst>
                  <a:outerShdw blurRad="38100" dist="38100" dir="2700000" algn="tl">
                    <a:srgbClr val="C0C0C0"/>
                  </a:outerShdw>
                </a:effectLst>
              </a:rPr>
              <a:t>	</a:t>
            </a:r>
            <a:r>
              <a:rPr lang="tr-TR" sz="2800" b="1" kern="1200" dirty="0" smtClean="0">
                <a:solidFill>
                  <a:srgbClr val="3333CC"/>
                </a:solidFill>
                <a:effectLst>
                  <a:outerShdw blurRad="38100" dist="38100" dir="2700000" algn="tl">
                    <a:srgbClr val="C0C0C0"/>
                  </a:outerShdw>
                </a:effectLst>
              </a:rPr>
              <a:t>TYPE I</a:t>
            </a:r>
          </a:p>
        </p:txBody>
      </p:sp>
      <p:sp>
        <p:nvSpPr>
          <p:cNvPr id="2052" name="Rectangle 3"/>
          <p:cNvSpPr>
            <a:spLocks noGrp="1" noChangeArrowheads="1"/>
          </p:cNvSpPr>
          <p:nvPr>
            <p:ph type="body" idx="1"/>
          </p:nvPr>
        </p:nvSpPr>
        <p:spPr>
          <a:xfrm>
            <a:off x="914400" y="1214438"/>
            <a:ext cx="8229600" cy="5211762"/>
          </a:xfrm>
        </p:spPr>
        <p:txBody>
          <a:bodyPr/>
          <a:lstStyle/>
          <a:p>
            <a:r>
              <a:rPr lang="tr-TR" sz="2400" smtClean="0"/>
              <a:t>CLARIANT :  DG I 1937, MP I 1938			</a:t>
            </a:r>
          </a:p>
          <a:p>
            <a:r>
              <a:rPr lang="tr-TR" sz="2400" smtClean="0"/>
              <a:t>KILFROST : Kilfrost DF</a:t>
            </a:r>
          </a:p>
          <a:p>
            <a:r>
              <a:rPr lang="tr-TR" sz="2400" smtClean="0"/>
              <a:t>SPCA        : DE-825, DE-910</a:t>
            </a:r>
          </a:p>
          <a:p>
            <a:r>
              <a:rPr lang="tr-TR" sz="2400" smtClean="0"/>
              <a:t>UCAR        :  ADF XL 4</a:t>
            </a:r>
          </a:p>
          <a:p>
            <a:r>
              <a:rPr lang="tr-TR" sz="2400" smtClean="0"/>
              <a:t>OCTAGON : Octaflo EF</a:t>
            </a:r>
          </a:p>
        </p:txBody>
      </p:sp>
      <p:pic>
        <p:nvPicPr>
          <p:cNvPr id="2053" name="Picture 6" descr="C:\erol\DE ICING\PAINT RESİMLER\TYPE 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4071938"/>
            <a:ext cx="4357688"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8"/>
          <p:cNvGraphicFramePr>
            <a:graphicFrameLocks noChangeAspect="1"/>
          </p:cNvGraphicFramePr>
          <p:nvPr/>
        </p:nvGraphicFramePr>
        <p:xfrm>
          <a:off x="7086600" y="1219200"/>
          <a:ext cx="1495425" cy="3886200"/>
        </p:xfrm>
        <a:graphic>
          <a:graphicData uri="http://schemas.openxmlformats.org/presentationml/2006/ole">
            <mc:AlternateContent xmlns:mc="http://schemas.openxmlformats.org/markup-compatibility/2006">
              <mc:Choice xmlns:v="urn:schemas-microsoft-com:vml" Requires="v">
                <p:oleObj spid="_x0000_s2065" name="Bitmap Image" r:id="rId4" imgW="1495634" imgH="3885714" progId="Paint.Picture">
                  <p:embed/>
                </p:oleObj>
              </mc:Choice>
              <mc:Fallback>
                <p:oleObj name="Bitmap Image" r:id="rId4" imgW="1495634" imgH="388571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219200"/>
                        <a:ext cx="14954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221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eesdur\Desktop\HOT.jpg"/>
          <p:cNvPicPr>
            <a:picLocks noChangeAspect="1" noChangeArrowheads="1"/>
          </p:cNvPicPr>
          <p:nvPr/>
        </p:nvPicPr>
        <p:blipFill>
          <a:blip r:embed="rId2">
            <a:extLst>
              <a:ext uri="{28A0092B-C50C-407E-A947-70E740481C1C}">
                <a14:useLocalDpi xmlns:a14="http://schemas.microsoft.com/office/drawing/2010/main" val="0"/>
              </a:ext>
            </a:extLst>
          </a:blip>
          <a:srcRect t="4796"/>
          <a:stretch>
            <a:fillRect/>
          </a:stretch>
        </p:blipFill>
        <p:spPr bwMode="auto">
          <a:xfrm>
            <a:off x="457200" y="12954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49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tr-TR" sz="2800" b="1" kern="1200" dirty="0" smtClean="0">
                <a:solidFill>
                  <a:srgbClr val="3333CC"/>
                </a:solidFill>
                <a:effectLst>
                  <a:outerShdw blurRad="38100" dist="38100" dir="2700000" algn="tl">
                    <a:srgbClr val="C0C0C0"/>
                  </a:outerShdw>
                </a:effectLst>
              </a:rPr>
              <a:t>TYPE II</a:t>
            </a:r>
          </a:p>
        </p:txBody>
      </p:sp>
      <p:sp>
        <p:nvSpPr>
          <p:cNvPr id="3076" name="Rectangle 3"/>
          <p:cNvSpPr>
            <a:spLocks noGrp="1" noChangeArrowheads="1"/>
          </p:cNvSpPr>
          <p:nvPr>
            <p:ph type="body" idx="1"/>
          </p:nvPr>
        </p:nvSpPr>
        <p:spPr>
          <a:xfrm>
            <a:off x="838200" y="1457325"/>
            <a:ext cx="8094663" cy="4562475"/>
          </a:xfrm>
        </p:spPr>
        <p:txBody>
          <a:bodyPr/>
          <a:lstStyle/>
          <a:p>
            <a:r>
              <a:rPr lang="tr-TR" sz="2400" smtClean="0"/>
              <a:t>CLARIANT	: MP II 1951 – MP II 2025 ECO</a:t>
            </a:r>
          </a:p>
          <a:p>
            <a:r>
              <a:rPr lang="tr-TR" sz="2400" smtClean="0"/>
              <a:t>KILFROST	: ABC-3, ABC II PLUS</a:t>
            </a:r>
          </a:p>
          <a:p>
            <a:r>
              <a:rPr lang="tr-TR" sz="2400" smtClean="0"/>
              <a:t>SPCA		: AD-104</a:t>
            </a:r>
          </a:p>
          <a:p>
            <a:r>
              <a:rPr lang="tr-TR" sz="2400" smtClean="0"/>
              <a:t>OCTAGON	: FORTY BELOW</a:t>
            </a:r>
          </a:p>
          <a:p>
            <a:r>
              <a:rPr lang="tr-TR" sz="2400" smtClean="0"/>
              <a:t>UCAR		: AAF ULTRA</a:t>
            </a:r>
          </a:p>
          <a:p>
            <a:endParaRPr lang="tr-TR" sz="2400" smtClean="0"/>
          </a:p>
        </p:txBody>
      </p:sp>
      <p:graphicFrame>
        <p:nvGraphicFramePr>
          <p:cNvPr id="3074" name="Object 4"/>
          <p:cNvGraphicFramePr>
            <a:graphicFrameLocks noChangeAspect="1"/>
          </p:cNvGraphicFramePr>
          <p:nvPr/>
        </p:nvGraphicFramePr>
        <p:xfrm>
          <a:off x="6324600" y="1143000"/>
          <a:ext cx="1600200" cy="2819400"/>
        </p:xfrm>
        <a:graphic>
          <a:graphicData uri="http://schemas.openxmlformats.org/presentationml/2006/ole">
            <mc:AlternateContent xmlns:mc="http://schemas.openxmlformats.org/markup-compatibility/2006">
              <mc:Choice xmlns:v="urn:schemas-microsoft-com:vml" Requires="v">
                <p:oleObj spid="_x0000_s3089" name="Bitmap Image" r:id="rId3" imgW="1991003" imgH="3277057" progId="Paint.Picture">
                  <p:embed/>
                </p:oleObj>
              </mc:Choice>
              <mc:Fallback>
                <p:oleObj name="Bitmap Image" r:id="rId3" imgW="1991003" imgH="327705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143000"/>
                        <a:ext cx="1600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7" name="Picture 5" descr="C:\erol\DE ICING\PAINT RESİMLER\TYPE I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4214813"/>
            <a:ext cx="44291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721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tr-TR" sz="2800" b="1" kern="1200" dirty="0" smtClean="0">
                <a:solidFill>
                  <a:srgbClr val="3333CC"/>
                </a:solidFill>
                <a:effectLst>
                  <a:outerShdw blurRad="38100" dist="38100" dir="2700000" algn="tl">
                    <a:srgbClr val="C0C0C0"/>
                  </a:outerShdw>
                </a:effectLst>
              </a:rPr>
              <a:t>TYPE IV</a:t>
            </a:r>
          </a:p>
        </p:txBody>
      </p:sp>
      <p:sp>
        <p:nvSpPr>
          <p:cNvPr id="4100" name="Rectangle 3"/>
          <p:cNvSpPr>
            <a:spLocks noGrp="1" noChangeArrowheads="1"/>
          </p:cNvSpPr>
          <p:nvPr>
            <p:ph type="body" idx="1"/>
          </p:nvPr>
        </p:nvSpPr>
        <p:spPr/>
        <p:txBody>
          <a:bodyPr/>
          <a:lstStyle/>
          <a:p>
            <a:r>
              <a:rPr lang="tr-TR" sz="2400" smtClean="0"/>
              <a:t>CLARIANT	: MP IV 1957, MP IV 2001		</a:t>
            </a:r>
          </a:p>
          <a:p>
            <a:r>
              <a:rPr lang="tr-TR" sz="2400" smtClean="0"/>
              <a:t>KILFROST	: ABC-S</a:t>
            </a:r>
          </a:p>
          <a:p>
            <a:r>
              <a:rPr lang="tr-TR" sz="2400" smtClean="0"/>
              <a:t>SPCA		: AD-404, AD-480</a:t>
            </a:r>
          </a:p>
          <a:p>
            <a:r>
              <a:rPr lang="tr-TR" sz="2400" smtClean="0"/>
              <a:t>OCTAGON	: MAX FLIGHT</a:t>
            </a:r>
          </a:p>
          <a:p>
            <a:r>
              <a:rPr lang="tr-TR" sz="2400" smtClean="0"/>
              <a:t>UCAR		: AAF ULTRA+</a:t>
            </a:r>
          </a:p>
        </p:txBody>
      </p:sp>
      <p:graphicFrame>
        <p:nvGraphicFramePr>
          <p:cNvPr id="4098" name="Object 5"/>
          <p:cNvGraphicFramePr>
            <a:graphicFrameLocks noChangeAspect="1"/>
          </p:cNvGraphicFramePr>
          <p:nvPr/>
        </p:nvGraphicFramePr>
        <p:xfrm>
          <a:off x="7239000" y="1295400"/>
          <a:ext cx="1447800" cy="2743200"/>
        </p:xfrm>
        <a:graphic>
          <a:graphicData uri="http://schemas.openxmlformats.org/presentationml/2006/ole">
            <mc:AlternateContent xmlns:mc="http://schemas.openxmlformats.org/markup-compatibility/2006">
              <mc:Choice xmlns:v="urn:schemas-microsoft-com:vml" Requires="v">
                <p:oleObj spid="_x0000_s4113" name="Bitmap Image" r:id="rId3" imgW="1666667" imgH="3924848" progId="Paint.Picture">
                  <p:embed/>
                </p:oleObj>
              </mc:Choice>
              <mc:Fallback>
                <p:oleObj name="Bitmap Image" r:id="rId3" imgW="1666667" imgH="392484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295400"/>
                        <a:ext cx="1447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6" descr="C:\erol\DE ICING\PAINT RESİMLER\TYPE I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8813" y="4000500"/>
            <a:ext cx="4929187"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708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1020763" y="381000"/>
            <a:ext cx="7837487" cy="762000"/>
          </a:xfrm>
        </p:spPr>
        <p:txBody>
          <a:bodyPr/>
          <a:lstStyle/>
          <a:p>
            <a:pPr>
              <a:defRPr/>
            </a:pPr>
            <a:r>
              <a:rPr lang="tr-TR" sz="2800" b="1" kern="1200" dirty="0" smtClean="0">
                <a:solidFill>
                  <a:srgbClr val="3333CC"/>
                </a:solidFill>
                <a:effectLst>
                  <a:outerShdw blurRad="38100" dist="38100" dir="2700000" algn="tl">
                    <a:srgbClr val="C0C0C0"/>
                  </a:outerShdw>
                </a:effectLst>
              </a:rPr>
              <a:t>DE/ANTI ICING SIVILARININ KONTROLÜ</a:t>
            </a:r>
            <a:endParaRPr lang="en-US" sz="2800" b="1" kern="1200" dirty="0" smtClean="0">
              <a:solidFill>
                <a:srgbClr val="3333CC"/>
              </a:solidFill>
              <a:effectLst>
                <a:outerShdw blurRad="38100" dist="38100" dir="2700000" algn="tl">
                  <a:srgbClr val="C0C0C0"/>
                </a:outerShdw>
              </a:effectLst>
            </a:endParaRPr>
          </a:p>
        </p:txBody>
      </p:sp>
      <p:sp>
        <p:nvSpPr>
          <p:cNvPr id="46083" name="Rectangle 1027"/>
          <p:cNvSpPr>
            <a:spLocks noGrp="1" noChangeArrowheads="1"/>
          </p:cNvSpPr>
          <p:nvPr>
            <p:ph type="body" idx="1"/>
          </p:nvPr>
        </p:nvSpPr>
        <p:spPr>
          <a:xfrm>
            <a:off x="1020763" y="1917700"/>
            <a:ext cx="7912100" cy="4102100"/>
          </a:xfrm>
        </p:spPr>
        <p:txBody>
          <a:bodyPr/>
          <a:lstStyle/>
          <a:p>
            <a:r>
              <a:rPr lang="tr-TR" sz="2400" smtClean="0"/>
              <a:t>Viskozite Kontrolü</a:t>
            </a:r>
          </a:p>
          <a:p>
            <a:pPr lvl="1"/>
            <a:r>
              <a:rPr lang="tr-TR" sz="2400" smtClean="0">
                <a:latin typeface="Arial" pitchFamily="34" charset="0"/>
              </a:rPr>
              <a:t>laboratuar şartlarında</a:t>
            </a:r>
          </a:p>
          <a:p>
            <a:pPr lvl="2"/>
            <a:r>
              <a:rPr lang="tr-TR" sz="2400" smtClean="0">
                <a:latin typeface="Arial" pitchFamily="34" charset="0"/>
              </a:rPr>
              <a:t>* Brookfield Viskozitemetre</a:t>
            </a:r>
          </a:p>
          <a:p>
            <a:pPr lvl="1"/>
            <a:r>
              <a:rPr lang="tr-TR" sz="2400" smtClean="0">
                <a:latin typeface="Arial" pitchFamily="34" charset="0"/>
              </a:rPr>
              <a:t>Fallıng Ball Metodu ( Düşen Top )</a:t>
            </a:r>
          </a:p>
          <a:p>
            <a:endParaRPr lang="tr-TR" sz="2400" smtClean="0"/>
          </a:p>
          <a:p>
            <a:r>
              <a:rPr lang="tr-TR" sz="2400" smtClean="0"/>
              <a:t>Refractıve Index Kontrolü</a:t>
            </a:r>
          </a:p>
          <a:p>
            <a:pPr lvl="1"/>
            <a:r>
              <a:rPr lang="tr-TR" sz="2400" smtClean="0">
                <a:latin typeface="Arial" pitchFamily="34" charset="0"/>
              </a:rPr>
              <a:t>Her dolum sonrası ve her operasyon günü başlangıcında</a:t>
            </a:r>
          </a:p>
          <a:p>
            <a:pPr lvl="1"/>
            <a:endParaRPr lang="tr-TR" sz="2400" smtClean="0">
              <a:latin typeface="Arial" pitchFamily="34" charset="0"/>
            </a:endParaRPr>
          </a:p>
          <a:p>
            <a:pPr lvl="1">
              <a:buFont typeface="Wingdings" pitchFamily="2" charset="2"/>
              <a:buNone/>
            </a:pPr>
            <a:endParaRPr lang="en-US" sz="2400" smtClean="0">
              <a:latin typeface="Arial" pitchFamily="34" charset="0"/>
            </a:endParaRPr>
          </a:p>
        </p:txBody>
      </p:sp>
    </p:spTree>
    <p:extLst>
      <p:ext uri="{BB962C8B-B14F-4D97-AF65-F5344CB8AC3E}">
        <p14:creationId xmlns:p14="http://schemas.microsoft.com/office/powerpoint/2010/main" val="2583624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20763" y="381000"/>
            <a:ext cx="5694362" cy="762000"/>
          </a:xfrm>
        </p:spPr>
        <p:txBody>
          <a:bodyPr/>
          <a:lstStyle/>
          <a:p>
            <a:pPr>
              <a:defRPr/>
            </a:pPr>
            <a:r>
              <a:rPr lang="tr-TR" sz="2800" b="1" kern="1200" dirty="0" smtClean="0">
                <a:solidFill>
                  <a:srgbClr val="3333CC"/>
                </a:solidFill>
                <a:effectLst>
                  <a:outerShdw blurRad="38100" dist="38100" dir="2700000" algn="tl">
                    <a:srgbClr val="C0C0C0"/>
                  </a:outerShdw>
                </a:effectLst>
              </a:rPr>
              <a:t>REFRACTIVE INDEX ÖLÇÜM</a:t>
            </a:r>
            <a:endParaRPr lang="en-US" sz="2800" b="1" kern="1200" dirty="0" smtClean="0">
              <a:solidFill>
                <a:srgbClr val="3333CC"/>
              </a:solidFill>
              <a:effectLst>
                <a:outerShdw blurRad="38100" dist="38100" dir="2700000" algn="tl">
                  <a:srgbClr val="C0C0C0"/>
                </a:outerShdw>
              </a:effectLst>
            </a:endParaRPr>
          </a:p>
        </p:txBody>
      </p:sp>
      <p:pic>
        <p:nvPicPr>
          <p:cNvPr id="47107" name="Picture 3" descr="C:\Documents and Settings\eesdur\Desktop\R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23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1295400" y="5943600"/>
            <a:ext cx="662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400" b="1">
                <a:solidFill>
                  <a:srgbClr val="FF0000"/>
                </a:solidFill>
              </a:rPr>
              <a:t>ÖLÇÜLEN ALANDAKİ HAVA SICAKLIĞI 20 ºC OLMALIDIR</a:t>
            </a:r>
            <a:endParaRPr lang="en-US" sz="1400" b="1">
              <a:solidFill>
                <a:srgbClr val="FF0000"/>
              </a:solidFill>
            </a:endParaRPr>
          </a:p>
        </p:txBody>
      </p:sp>
    </p:spTree>
    <p:extLst>
      <p:ext uri="{BB962C8B-B14F-4D97-AF65-F5344CB8AC3E}">
        <p14:creationId xmlns:p14="http://schemas.microsoft.com/office/powerpoint/2010/main" val="159531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20763" y="381000"/>
            <a:ext cx="6194425" cy="762000"/>
          </a:xfrm>
        </p:spPr>
        <p:txBody>
          <a:bodyPr/>
          <a:lstStyle/>
          <a:p>
            <a:pPr>
              <a:defRPr/>
            </a:pPr>
            <a:r>
              <a:rPr lang="tr-TR" sz="2800" b="1" kern="1200" dirty="0" smtClean="0">
                <a:solidFill>
                  <a:srgbClr val="3333CC"/>
                </a:solidFill>
                <a:effectLst>
                  <a:outerShdw blurRad="38100" dist="38100" dir="2700000" algn="tl">
                    <a:srgbClr val="C0C0C0"/>
                  </a:outerShdw>
                </a:effectLst>
              </a:rPr>
              <a:t>REFRACTIVE INDEX GÖRÜNÜM</a:t>
            </a:r>
            <a:endParaRPr lang="en-US" sz="2800" b="1" kern="1200" dirty="0" smtClean="0">
              <a:solidFill>
                <a:srgbClr val="3333CC"/>
              </a:solidFill>
              <a:effectLst>
                <a:outerShdw blurRad="38100" dist="38100" dir="2700000" algn="tl">
                  <a:srgbClr val="C0C0C0"/>
                </a:outerShdw>
              </a:effectLst>
            </a:endParaRPr>
          </a:p>
        </p:txBody>
      </p:sp>
      <p:sp>
        <p:nvSpPr>
          <p:cNvPr id="5124" name="Rectangle 4"/>
          <p:cNvSpPr>
            <a:spLocks noChangeArrowheads="1"/>
          </p:cNvSpPr>
          <p:nvPr/>
        </p:nvSpPr>
        <p:spPr bwMode="auto">
          <a:xfrm>
            <a:off x="2681288"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endParaRPr lang="tr-TR"/>
          </a:p>
        </p:txBody>
      </p:sp>
      <p:graphicFrame>
        <p:nvGraphicFramePr>
          <p:cNvPr id="5122" name="Object 8"/>
          <p:cNvGraphicFramePr>
            <a:graphicFrameLocks noChangeAspect="1"/>
          </p:cNvGraphicFramePr>
          <p:nvPr/>
        </p:nvGraphicFramePr>
        <p:xfrm>
          <a:off x="2133600" y="1714500"/>
          <a:ext cx="4900613" cy="4973638"/>
        </p:xfrm>
        <a:graphic>
          <a:graphicData uri="http://schemas.openxmlformats.org/presentationml/2006/ole">
            <mc:AlternateContent xmlns:mc="http://schemas.openxmlformats.org/markup-compatibility/2006">
              <mc:Choice xmlns:v="urn:schemas-microsoft-com:vml" Requires="v">
                <p:oleObj spid="_x0000_s5137" name="Bit Eşlem Resmi" r:id="rId3" imgW="5990476" imgH="5753903" progId="Paint.Picture">
                  <p:embed/>
                </p:oleObj>
              </mc:Choice>
              <mc:Fallback>
                <p:oleObj name="Bit Eşlem Resmi" r:id="rId3" imgW="5990476" imgH="575390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14500"/>
                        <a:ext cx="4900613" cy="497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7242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1020763" y="381000"/>
            <a:ext cx="5480050" cy="762000"/>
          </a:xfrm>
        </p:spPr>
        <p:txBody>
          <a:bodyPr/>
          <a:lstStyle/>
          <a:p>
            <a:pPr>
              <a:defRPr/>
            </a:pPr>
            <a:r>
              <a:rPr lang="tr-TR" sz="2800" b="1" kern="1200" dirty="0" smtClean="0">
                <a:solidFill>
                  <a:srgbClr val="3333CC"/>
                </a:solidFill>
                <a:effectLst>
                  <a:outerShdw blurRad="38100" dist="38100" dir="2700000" algn="tl">
                    <a:srgbClr val="C0C0C0"/>
                  </a:outerShdw>
                </a:effectLst>
              </a:rPr>
              <a:t>REFRACTIVE INDEX TYPE I</a:t>
            </a:r>
            <a:endParaRPr lang="en-US" sz="2800" b="1" kern="1200" dirty="0" smtClean="0">
              <a:solidFill>
                <a:srgbClr val="3333CC"/>
              </a:solidFill>
              <a:effectLst>
                <a:outerShdw blurRad="38100" dist="38100" dir="2700000" algn="tl">
                  <a:srgbClr val="C0C0C0"/>
                </a:outerShdw>
              </a:effectLst>
            </a:endParaRPr>
          </a:p>
        </p:txBody>
      </p:sp>
      <p:pic>
        <p:nvPicPr>
          <p:cNvPr id="48131" name="Picture 1039" descr="C:\Documents and Settings\eesdur\Desktop\TYPE 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391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Line 1040"/>
          <p:cNvSpPr>
            <a:spLocks noChangeShapeType="1"/>
          </p:cNvSpPr>
          <p:nvPr/>
        </p:nvSpPr>
        <p:spPr bwMode="auto">
          <a:xfrm flipV="1">
            <a:off x="4648200" y="2743200"/>
            <a:ext cx="0" cy="1219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8133" name="Line 1041"/>
          <p:cNvSpPr>
            <a:spLocks noChangeShapeType="1"/>
          </p:cNvSpPr>
          <p:nvPr/>
        </p:nvSpPr>
        <p:spPr bwMode="auto">
          <a:xfrm flipH="1">
            <a:off x="1600200" y="2743200"/>
            <a:ext cx="3048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8134" name="Line 1042"/>
          <p:cNvSpPr>
            <a:spLocks noChangeShapeType="1"/>
          </p:cNvSpPr>
          <p:nvPr/>
        </p:nvSpPr>
        <p:spPr bwMode="auto">
          <a:xfrm flipV="1">
            <a:off x="4648200" y="5410200"/>
            <a:ext cx="0" cy="762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8135" name="Line 1043"/>
          <p:cNvSpPr>
            <a:spLocks noChangeShapeType="1"/>
          </p:cNvSpPr>
          <p:nvPr/>
        </p:nvSpPr>
        <p:spPr bwMode="auto">
          <a:xfrm flipH="1">
            <a:off x="1524000" y="5410200"/>
            <a:ext cx="31242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Tree>
    <p:extLst>
      <p:ext uri="{BB962C8B-B14F-4D97-AF65-F5344CB8AC3E}">
        <p14:creationId xmlns:p14="http://schemas.microsoft.com/office/powerpoint/2010/main" val="58975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C:\Documents and Settings\eesdur\Desktop\untitled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781800" cy="5029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5" name="Rectangle 10"/>
          <p:cNvSpPr>
            <a:spLocks noChangeArrowheads="1"/>
          </p:cNvSpPr>
          <p:nvPr/>
        </p:nvSpPr>
        <p:spPr bwMode="auto">
          <a:xfrm>
            <a:off x="3048000" y="3581400"/>
            <a:ext cx="16002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tr-TR" sz="1400" b="1" i="0">
                <a:latin typeface="Times New Roman" pitchFamily="18" charset="0"/>
              </a:rPr>
              <a:t>FREEZING POINT</a:t>
            </a:r>
            <a:endParaRPr lang="en-US" sz="1400" b="1" i="0">
              <a:latin typeface="Times New Roman" pitchFamily="18" charset="0"/>
            </a:endParaRPr>
          </a:p>
        </p:txBody>
      </p:sp>
      <p:sp>
        <p:nvSpPr>
          <p:cNvPr id="59405" name="Rectangle 13"/>
          <p:cNvSpPr>
            <a:spLocks noGrp="1" noChangeArrowheads="1"/>
          </p:cNvSpPr>
          <p:nvPr>
            <p:ph type="title"/>
          </p:nvPr>
        </p:nvSpPr>
        <p:spPr>
          <a:xfrm>
            <a:off x="1020763" y="381000"/>
            <a:ext cx="5765800" cy="762000"/>
          </a:xfrm>
        </p:spPr>
        <p:txBody>
          <a:bodyPr/>
          <a:lstStyle/>
          <a:p>
            <a:pPr>
              <a:defRPr/>
            </a:pPr>
            <a:r>
              <a:rPr lang="tr-TR" sz="2800" b="1" kern="1200" dirty="0" smtClean="0">
                <a:solidFill>
                  <a:srgbClr val="3333CC"/>
                </a:solidFill>
                <a:effectLst>
                  <a:outerShdw blurRad="38100" dist="38100" dir="2700000" algn="tl">
                    <a:srgbClr val="C0C0C0"/>
                  </a:outerShdw>
                </a:effectLst>
              </a:rPr>
              <a:t>REFRACTIVE INDEX TYPE II</a:t>
            </a:r>
            <a:endParaRPr lang="en-US" sz="2800" b="1" kern="1200" dirty="0" smtClean="0">
              <a:solidFill>
                <a:srgbClr val="3333CC"/>
              </a:solidFill>
              <a:effectLst>
                <a:outerShdw blurRad="38100" dist="38100" dir="2700000" algn="tl">
                  <a:srgbClr val="C0C0C0"/>
                </a:outerShdw>
              </a:effectLst>
            </a:endParaRPr>
          </a:p>
        </p:txBody>
      </p:sp>
      <p:sp>
        <p:nvSpPr>
          <p:cNvPr id="49157" name="AutoShape 18"/>
          <p:cNvSpPr>
            <a:spLocks noChangeArrowheads="1"/>
          </p:cNvSpPr>
          <p:nvPr/>
        </p:nvSpPr>
        <p:spPr bwMode="auto">
          <a:xfrm>
            <a:off x="7620000" y="1905000"/>
            <a:ext cx="76200" cy="76200"/>
          </a:xfrm>
          <a:prstGeom prst="leftArrow">
            <a:avLst>
              <a:gd name="adj1" fmla="val 50000"/>
              <a:gd name="adj2" fmla="val 25000"/>
            </a:avLst>
          </a:prstGeom>
          <a:solidFill>
            <a:schemeClr val="accent1"/>
          </a:solidFill>
          <a:ln w="25400">
            <a:solidFill>
              <a:schemeClr val="tx1"/>
            </a:solidFill>
            <a:miter lim="800000"/>
            <a:headEnd/>
            <a:tailEnd/>
          </a:ln>
        </p:spPr>
        <p:txBody>
          <a:bodyPr wrap="none" anchor="ctr"/>
          <a:lstStyle/>
          <a:p>
            <a:endParaRPr lang="tr-TR"/>
          </a:p>
        </p:txBody>
      </p:sp>
      <p:sp>
        <p:nvSpPr>
          <p:cNvPr id="49158" name="Line 20"/>
          <p:cNvSpPr>
            <a:spLocks noChangeShapeType="1"/>
          </p:cNvSpPr>
          <p:nvPr/>
        </p:nvSpPr>
        <p:spPr bwMode="auto">
          <a:xfrm flipH="1">
            <a:off x="2133600" y="1905000"/>
            <a:ext cx="5486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9159" name="Line 21"/>
          <p:cNvSpPr>
            <a:spLocks noChangeShapeType="1"/>
          </p:cNvSpPr>
          <p:nvPr/>
        </p:nvSpPr>
        <p:spPr bwMode="auto">
          <a:xfrm flipV="1">
            <a:off x="7696200" y="1905000"/>
            <a:ext cx="0" cy="1295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9160" name="Line 22"/>
          <p:cNvSpPr>
            <a:spLocks noChangeShapeType="1"/>
          </p:cNvSpPr>
          <p:nvPr/>
        </p:nvSpPr>
        <p:spPr bwMode="auto">
          <a:xfrm flipH="1">
            <a:off x="2057400" y="5410200"/>
            <a:ext cx="5638800" cy="0"/>
          </a:xfrm>
          <a:prstGeom prst="line">
            <a:avLst/>
          </a:prstGeom>
          <a:noFill/>
          <a:ln w="25400">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9161" name="Line 24"/>
          <p:cNvSpPr>
            <a:spLocks noChangeShapeType="1"/>
          </p:cNvSpPr>
          <p:nvPr/>
        </p:nvSpPr>
        <p:spPr bwMode="auto">
          <a:xfrm flipV="1">
            <a:off x="7696200" y="5410200"/>
            <a:ext cx="0" cy="228600"/>
          </a:xfrm>
          <a:prstGeom prst="line">
            <a:avLst/>
          </a:prstGeom>
          <a:noFill/>
          <a:ln w="25400">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9162" name="Line 27"/>
          <p:cNvSpPr>
            <a:spLocks noChangeShapeType="1"/>
          </p:cNvSpPr>
          <p:nvPr/>
        </p:nvSpPr>
        <p:spPr bwMode="auto">
          <a:xfrm flipV="1">
            <a:off x="4876800" y="4343400"/>
            <a:ext cx="0" cy="1295400"/>
          </a:xfrm>
          <a:prstGeom prst="line">
            <a:avLst/>
          </a:prstGeom>
          <a:noFill/>
          <a:ln w="25400">
            <a:solidFill>
              <a:srgbClr val="33CC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9163" name="Line 28"/>
          <p:cNvSpPr>
            <a:spLocks noChangeShapeType="1"/>
          </p:cNvSpPr>
          <p:nvPr/>
        </p:nvSpPr>
        <p:spPr bwMode="auto">
          <a:xfrm flipH="1">
            <a:off x="2057400" y="4419600"/>
            <a:ext cx="2819400" cy="0"/>
          </a:xfrm>
          <a:prstGeom prst="line">
            <a:avLst/>
          </a:prstGeom>
          <a:noFill/>
          <a:ln w="25400">
            <a:solidFill>
              <a:srgbClr val="33CC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9164" name="Line 32"/>
          <p:cNvSpPr>
            <a:spLocks noChangeShapeType="1"/>
          </p:cNvSpPr>
          <p:nvPr/>
        </p:nvSpPr>
        <p:spPr bwMode="auto">
          <a:xfrm flipV="1">
            <a:off x="4876800" y="2590800"/>
            <a:ext cx="0" cy="609600"/>
          </a:xfrm>
          <a:prstGeom prst="line">
            <a:avLst/>
          </a:prstGeom>
          <a:noFill/>
          <a:ln w="25400">
            <a:solidFill>
              <a:srgbClr val="22D2D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9165" name="Line 33"/>
          <p:cNvSpPr>
            <a:spLocks noChangeShapeType="1"/>
          </p:cNvSpPr>
          <p:nvPr/>
        </p:nvSpPr>
        <p:spPr bwMode="auto">
          <a:xfrm flipH="1">
            <a:off x="2057400" y="2590800"/>
            <a:ext cx="2819400" cy="0"/>
          </a:xfrm>
          <a:prstGeom prst="line">
            <a:avLst/>
          </a:prstGeom>
          <a:noFill/>
          <a:ln w="25400">
            <a:solidFill>
              <a:srgbClr val="22D2D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Tree>
    <p:extLst>
      <p:ext uri="{BB962C8B-B14F-4D97-AF65-F5344CB8AC3E}">
        <p14:creationId xmlns:p14="http://schemas.microsoft.com/office/powerpoint/2010/main" val="357687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609600"/>
            <a:ext cx="8763000" cy="676275"/>
          </a:xfrm>
        </p:spPr>
        <p:txBody>
          <a:bodyPr/>
          <a:lstStyle/>
          <a:p>
            <a:pPr>
              <a:defRPr/>
            </a:pPr>
            <a:r>
              <a:rPr lang="tr-TR" sz="2800" b="1" kern="1200" dirty="0" smtClean="0">
                <a:solidFill>
                  <a:srgbClr val="3333CC"/>
                </a:solidFill>
                <a:effectLst>
                  <a:outerShdw blurRad="38100" dist="38100" dir="2700000" algn="tl">
                    <a:srgbClr val="C0C0C0"/>
                  </a:outerShdw>
                </a:effectLst>
              </a:rPr>
              <a:t>DE/ANTI ICING SIVILARI İLE İLGİLİ STANDARTLAR</a:t>
            </a:r>
          </a:p>
        </p:txBody>
      </p:sp>
      <p:sp>
        <p:nvSpPr>
          <p:cNvPr id="50179" name="Rectangle 3"/>
          <p:cNvSpPr>
            <a:spLocks noGrp="1" noChangeArrowheads="1"/>
          </p:cNvSpPr>
          <p:nvPr>
            <p:ph type="body" idx="1"/>
          </p:nvPr>
        </p:nvSpPr>
        <p:spPr>
          <a:xfrm>
            <a:off x="457200" y="1295400"/>
            <a:ext cx="8229600" cy="5287963"/>
          </a:xfrm>
        </p:spPr>
        <p:txBody>
          <a:bodyPr/>
          <a:lstStyle/>
          <a:p>
            <a:pPr algn="just"/>
            <a:r>
              <a:rPr lang="tr-TR" sz="1800" b="1" u="sng" smtClean="0"/>
              <a:t>ISO 11075</a:t>
            </a:r>
            <a:r>
              <a:rPr lang="tr-TR" sz="1800" b="1" smtClean="0"/>
              <a:t> , SAE AMS 1424B :</a:t>
            </a:r>
            <a:r>
              <a:rPr lang="tr-TR" sz="1800" smtClean="0"/>
              <a:t> Type I Sıvıları ile ilgili standartları içerir</a:t>
            </a:r>
          </a:p>
          <a:p>
            <a:pPr algn="just"/>
            <a:endParaRPr lang="tr-TR" sz="1800" smtClean="0"/>
          </a:p>
          <a:p>
            <a:pPr algn="just"/>
            <a:r>
              <a:rPr lang="tr-TR" sz="1800" smtClean="0"/>
              <a:t>ISO 11076, SAE ARP 4737C : De / Anti Icing Uygulama metodları ile ilgili standartlar</a:t>
            </a:r>
          </a:p>
          <a:p>
            <a:pPr algn="just"/>
            <a:endParaRPr lang="tr-TR" sz="1800" smtClean="0"/>
          </a:p>
          <a:p>
            <a:pPr algn="just"/>
            <a:r>
              <a:rPr lang="tr-TR" sz="1800" smtClean="0"/>
              <a:t>ISO 11077, SAE ARP 1971 : De / Anti Icing araçları ile ilgili fonksiyonel gerekliliklerin belirtildiği standart</a:t>
            </a:r>
          </a:p>
          <a:p>
            <a:pPr algn="just"/>
            <a:endParaRPr lang="tr-TR" sz="1800" smtClean="0"/>
          </a:p>
          <a:p>
            <a:pPr algn="just"/>
            <a:r>
              <a:rPr lang="tr-TR" sz="1800" b="1" u="sng" smtClean="0"/>
              <a:t>ISO 11078</a:t>
            </a:r>
            <a:r>
              <a:rPr lang="tr-TR" sz="1800" b="1" smtClean="0"/>
              <a:t>, SAE AMS 1428C :</a:t>
            </a:r>
            <a:r>
              <a:rPr lang="tr-TR" sz="1800" smtClean="0"/>
              <a:t> Type II ve Type IV sıvıları ile ilgili standartlarıdr.</a:t>
            </a:r>
          </a:p>
        </p:txBody>
      </p:sp>
      <p:pic>
        <p:nvPicPr>
          <p:cNvPr id="50180" name="Picture 4" descr="C:\erol\DE ICING\PAINT RESİMLER\NO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6482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528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20763" y="381000"/>
            <a:ext cx="6446837" cy="762000"/>
          </a:xfrm>
        </p:spPr>
        <p:txBody>
          <a:bodyPr/>
          <a:lstStyle/>
          <a:p>
            <a:pPr algn="just">
              <a:defRPr/>
            </a:pPr>
            <a:r>
              <a:rPr lang="tr-TR" sz="2800" b="1" kern="1200" dirty="0" smtClean="0">
                <a:solidFill>
                  <a:srgbClr val="3333CC"/>
                </a:solidFill>
                <a:effectLst>
                  <a:outerShdw blurRad="38100" dist="38100" dir="2700000" algn="tl">
                    <a:srgbClr val="C0C0C0"/>
                  </a:outerShdw>
                </a:effectLst>
              </a:rPr>
              <a:t>SIVILARIN</a:t>
            </a:r>
            <a:r>
              <a:rPr lang="tr-TR" sz="2400" dirty="0" smtClean="0">
                <a:solidFill>
                  <a:srgbClr val="3333CC"/>
                </a:solidFill>
              </a:rPr>
              <a:t> </a:t>
            </a:r>
            <a:r>
              <a:rPr lang="tr-TR" sz="2800" b="1" kern="1200" dirty="0" smtClean="0">
                <a:solidFill>
                  <a:srgbClr val="3333CC"/>
                </a:solidFill>
                <a:effectLst>
                  <a:outerShdw blurRad="38100" dist="38100" dir="2700000" algn="tl">
                    <a:srgbClr val="C0C0C0"/>
                  </a:outerShdw>
                </a:effectLst>
              </a:rPr>
              <a:t>DEPOLANMASI</a:t>
            </a:r>
            <a:endParaRPr lang="en-US" sz="2800" b="1" kern="1200" dirty="0" smtClean="0">
              <a:solidFill>
                <a:srgbClr val="3333CC"/>
              </a:solidFill>
              <a:effectLst>
                <a:outerShdw blurRad="38100" dist="38100" dir="2700000" algn="tl">
                  <a:srgbClr val="C0C0C0"/>
                </a:outerShdw>
              </a:effectLst>
            </a:endParaRPr>
          </a:p>
        </p:txBody>
      </p:sp>
      <p:sp>
        <p:nvSpPr>
          <p:cNvPr id="51203" name="Rectangle 3"/>
          <p:cNvSpPr>
            <a:spLocks noGrp="1" noChangeArrowheads="1"/>
          </p:cNvSpPr>
          <p:nvPr>
            <p:ph type="body" idx="1"/>
          </p:nvPr>
        </p:nvSpPr>
        <p:spPr/>
        <p:txBody>
          <a:bodyPr/>
          <a:lstStyle/>
          <a:p>
            <a:r>
              <a:rPr lang="tr-TR" sz="1800" smtClean="0"/>
              <a:t>DEPOLAMA :</a:t>
            </a:r>
          </a:p>
          <a:p>
            <a:endParaRPr lang="tr-TR" sz="1800" smtClean="0"/>
          </a:p>
          <a:p>
            <a:r>
              <a:rPr lang="tr-TR" sz="1800" smtClean="0"/>
              <a:t>PASLANMAZ TANK VEYA PLASTİK KAPLARDA</a:t>
            </a:r>
          </a:p>
          <a:p>
            <a:endParaRPr lang="tr-TR" sz="1800" smtClean="0"/>
          </a:p>
          <a:p>
            <a:r>
              <a:rPr lang="tr-TR" sz="1800" smtClean="0"/>
              <a:t>HAVA SİRKÜLASYONU OLAN KAPALI MAHALLERDE</a:t>
            </a:r>
          </a:p>
          <a:p>
            <a:endParaRPr lang="tr-TR" sz="1800" smtClean="0"/>
          </a:p>
          <a:p>
            <a:endParaRPr lang="tr-TR" sz="1800" smtClean="0"/>
          </a:p>
          <a:p>
            <a:endParaRPr lang="en-US" smtClean="0"/>
          </a:p>
        </p:txBody>
      </p:sp>
    </p:spTree>
    <p:extLst>
      <p:ext uri="{BB962C8B-B14F-4D97-AF65-F5344CB8AC3E}">
        <p14:creationId xmlns:p14="http://schemas.microsoft.com/office/powerpoint/2010/main" val="253193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1563" y="428625"/>
            <a:ext cx="7072312" cy="762000"/>
          </a:xfrm>
        </p:spPr>
        <p:txBody>
          <a:bodyPr/>
          <a:lstStyle/>
          <a:p>
            <a:pPr>
              <a:defRPr/>
            </a:pPr>
            <a:r>
              <a:rPr lang="tr-TR" sz="2800" b="1" kern="1200" dirty="0" smtClean="0">
                <a:solidFill>
                  <a:srgbClr val="3333CC"/>
                </a:solidFill>
                <a:effectLst>
                  <a:outerShdw blurRad="38100" dist="38100" dir="2700000" algn="tl">
                    <a:srgbClr val="C0C0C0"/>
                  </a:outerShdw>
                </a:effectLst>
              </a:rPr>
              <a:t>BOZULMAYA</a:t>
            </a:r>
            <a:r>
              <a:rPr lang="tr-TR" dirty="0" smtClean="0">
                <a:solidFill>
                  <a:srgbClr val="3333CC"/>
                </a:solidFill>
                <a:effectLst>
                  <a:outerShdw blurRad="38100" dist="38100" dir="2700000" algn="tl">
                    <a:srgbClr val="C0C0C0"/>
                  </a:outerShdw>
                </a:effectLst>
              </a:rPr>
              <a:t> </a:t>
            </a:r>
            <a:r>
              <a:rPr lang="tr-TR" sz="2800" b="1" kern="1200" dirty="0" smtClean="0">
                <a:solidFill>
                  <a:srgbClr val="3333CC"/>
                </a:solidFill>
                <a:effectLst>
                  <a:outerShdw blurRad="38100" dist="38100" dir="2700000" algn="tl">
                    <a:srgbClr val="C0C0C0"/>
                  </a:outerShdw>
                </a:effectLst>
              </a:rPr>
              <a:t>NEDEN</a:t>
            </a:r>
            <a:r>
              <a:rPr lang="tr-TR" dirty="0" smtClean="0">
                <a:solidFill>
                  <a:srgbClr val="3333CC"/>
                </a:solidFill>
                <a:effectLst>
                  <a:outerShdw blurRad="38100" dist="38100" dir="2700000" algn="tl">
                    <a:srgbClr val="C0C0C0"/>
                  </a:outerShdw>
                </a:effectLst>
              </a:rPr>
              <a:t> </a:t>
            </a:r>
            <a:r>
              <a:rPr lang="tr-TR" sz="2800" b="1" kern="1200" dirty="0" smtClean="0">
                <a:solidFill>
                  <a:srgbClr val="3333CC"/>
                </a:solidFill>
                <a:effectLst>
                  <a:outerShdw blurRad="38100" dist="38100" dir="2700000" algn="tl">
                    <a:srgbClr val="C0C0C0"/>
                  </a:outerShdw>
                </a:effectLst>
              </a:rPr>
              <a:t>OLAN ŞARTLAR</a:t>
            </a:r>
            <a:endParaRPr lang="en-US" sz="2800" b="1" kern="1200" dirty="0" smtClean="0">
              <a:solidFill>
                <a:srgbClr val="3333CC"/>
              </a:solidFill>
              <a:effectLst>
                <a:outerShdw blurRad="38100" dist="38100" dir="2700000" algn="tl">
                  <a:srgbClr val="C0C0C0"/>
                </a:outerShdw>
              </a:effectLst>
            </a:endParaRPr>
          </a:p>
        </p:txBody>
      </p:sp>
      <p:sp>
        <p:nvSpPr>
          <p:cNvPr id="49155" name="Rectangle 3"/>
          <p:cNvSpPr>
            <a:spLocks noGrp="1" noChangeArrowheads="1"/>
          </p:cNvSpPr>
          <p:nvPr>
            <p:ph type="body" idx="1"/>
          </p:nvPr>
        </p:nvSpPr>
        <p:spPr/>
        <p:txBody>
          <a:bodyPr>
            <a:normAutofit fontScale="85000" lnSpcReduction="10000"/>
          </a:bodyPr>
          <a:lstStyle/>
          <a:p>
            <a:pPr>
              <a:defRPr/>
            </a:pPr>
            <a:endParaRPr lang="tr-TR" dirty="0" smtClean="0">
              <a:solidFill>
                <a:schemeClr val="accent1"/>
              </a:solidFill>
              <a:effectLst>
                <a:outerShdw blurRad="38100" dist="38100" dir="2700000" algn="tl">
                  <a:srgbClr val="C0C0C0"/>
                </a:outerShdw>
              </a:effectLst>
            </a:endParaRPr>
          </a:p>
          <a:p>
            <a:pPr>
              <a:defRPr/>
            </a:pPr>
            <a:endParaRPr lang="tr-TR" dirty="0" smtClean="0">
              <a:solidFill>
                <a:schemeClr val="accent1"/>
              </a:solidFill>
              <a:effectLst>
                <a:outerShdw blurRad="38100" dist="38100" dir="2700000" algn="tl">
                  <a:srgbClr val="C0C0C0"/>
                </a:outerShdw>
              </a:effectLst>
            </a:endParaRPr>
          </a:p>
          <a:p>
            <a:pPr>
              <a:defRPr/>
            </a:pPr>
            <a:endParaRPr lang="tr-TR" dirty="0" smtClean="0"/>
          </a:p>
          <a:p>
            <a:pPr>
              <a:defRPr/>
            </a:pPr>
            <a:endParaRPr lang="tr-TR" dirty="0" smtClean="0"/>
          </a:p>
          <a:p>
            <a:pPr>
              <a:defRPr/>
            </a:pPr>
            <a:endParaRPr lang="tr-TR" dirty="0" smtClean="0"/>
          </a:p>
          <a:p>
            <a:pPr>
              <a:defRPr/>
            </a:pPr>
            <a:endParaRPr lang="tr-TR" dirty="0" smtClean="0"/>
          </a:p>
          <a:p>
            <a:pPr>
              <a:buFont typeface="Arial" pitchFamily="34" charset="0"/>
              <a:buChar char="•"/>
              <a:defRPr/>
            </a:pPr>
            <a:r>
              <a:rPr lang="tr-TR" sz="1800" dirty="0" smtClean="0"/>
              <a:t>Uygun olmayan pompa, valf ve boru hattı kullanımı</a:t>
            </a:r>
          </a:p>
          <a:p>
            <a:pPr>
              <a:buFont typeface="Arial" pitchFamily="34" charset="0"/>
              <a:buChar char="•"/>
              <a:defRPr/>
            </a:pPr>
            <a:r>
              <a:rPr lang="tr-TR" sz="1800" dirty="0" smtClean="0"/>
              <a:t>Uygun olmayan sprey tabancası kullanımı</a:t>
            </a:r>
          </a:p>
          <a:p>
            <a:pPr>
              <a:buFont typeface="Arial" pitchFamily="34" charset="0"/>
              <a:buChar char="•"/>
              <a:defRPr/>
            </a:pPr>
            <a:r>
              <a:rPr lang="tr-TR" sz="1800" dirty="0" smtClean="0"/>
              <a:t>85 ºc üzerinde ısıtma</a:t>
            </a:r>
          </a:p>
          <a:p>
            <a:pPr>
              <a:buFont typeface="Arial" pitchFamily="34" charset="0"/>
              <a:buChar char="•"/>
              <a:defRPr/>
            </a:pPr>
            <a:r>
              <a:rPr lang="tr-TR" sz="1800" dirty="0" smtClean="0"/>
              <a:t>Sıvı transfer adımlarının fazla olması ( en fazla 4 defa )</a:t>
            </a:r>
          </a:p>
          <a:p>
            <a:pPr>
              <a:buFont typeface="Arial" pitchFamily="34" charset="0"/>
              <a:buChar char="•"/>
              <a:defRPr/>
            </a:pPr>
            <a:r>
              <a:rPr lang="tr-TR" sz="1800" dirty="0" smtClean="0">
                <a:solidFill>
                  <a:srgbClr val="FF0000"/>
                </a:solidFill>
              </a:rPr>
              <a:t>Farklı tip ve markalardaki sıvıların karıştırılması</a:t>
            </a:r>
          </a:p>
          <a:p>
            <a:pPr>
              <a:buFont typeface="Arial" pitchFamily="34" charset="0"/>
              <a:buChar char="•"/>
              <a:defRPr/>
            </a:pPr>
            <a:r>
              <a:rPr lang="tr-TR" sz="1800" dirty="0" smtClean="0"/>
              <a:t>Kimyasal reaksiyon veya paslanma nedeni ile çökelti oluşumu</a:t>
            </a:r>
          </a:p>
          <a:p>
            <a:pPr>
              <a:buFont typeface="Arial" pitchFamily="34" charset="0"/>
              <a:buChar char="•"/>
              <a:defRPr/>
            </a:pPr>
            <a:r>
              <a:rPr lang="tr-TR" sz="1800" dirty="0" smtClean="0"/>
              <a:t>Uzun süreli olarak 0 ºc altında veya 50 ºc üzerinde depolama</a:t>
            </a:r>
            <a:endParaRPr lang="en-US" sz="1800" dirty="0" smtClean="0"/>
          </a:p>
        </p:txBody>
      </p:sp>
      <p:graphicFrame>
        <p:nvGraphicFramePr>
          <p:cNvPr id="6146" name="Object 4"/>
          <p:cNvGraphicFramePr>
            <a:graphicFrameLocks noChangeAspect="1"/>
          </p:cNvGraphicFramePr>
          <p:nvPr/>
        </p:nvGraphicFramePr>
        <p:xfrm>
          <a:off x="857250" y="1828800"/>
          <a:ext cx="6305550" cy="1512888"/>
        </p:xfrm>
        <a:graphic>
          <a:graphicData uri="http://schemas.openxmlformats.org/presentationml/2006/ole">
            <mc:AlternateContent xmlns:mc="http://schemas.openxmlformats.org/markup-compatibility/2006">
              <mc:Choice xmlns:v="urn:schemas-microsoft-com:vml" Requires="v">
                <p:oleObj spid="_x0000_s6161" name="Bitmap Image" r:id="rId3" imgW="5485714" imgH="1228571" progId="Paint.Picture">
                  <p:embed/>
                </p:oleObj>
              </mc:Choice>
              <mc:Fallback>
                <p:oleObj name="Bitmap Image" r:id="rId3" imgW="5485714" imgH="12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828800"/>
                        <a:ext cx="630555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6560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eesdur\My Documents\PICTURES\DE-ICING PICTURES\Feb2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1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20763" y="381000"/>
            <a:ext cx="7408862" cy="762000"/>
          </a:xfrm>
        </p:spPr>
        <p:txBody>
          <a:bodyPr/>
          <a:lstStyle/>
          <a:p>
            <a:pPr>
              <a:defRPr/>
            </a:pPr>
            <a:r>
              <a:rPr lang="tr-TR" sz="2800" b="1" kern="1200" dirty="0" smtClean="0">
                <a:solidFill>
                  <a:srgbClr val="3333CC"/>
                </a:solidFill>
                <a:effectLst>
                  <a:outerShdw blurRad="38100" dist="38100" dir="2700000" algn="tl">
                    <a:srgbClr val="C0C0C0"/>
                  </a:outerShdw>
                </a:effectLst>
              </a:rPr>
              <a:t>TYPE II VE TYPE IV BOZULMUŞ İSE</a:t>
            </a:r>
            <a:endParaRPr lang="en-US" sz="2800" b="1" kern="1200" dirty="0" smtClean="0">
              <a:solidFill>
                <a:srgbClr val="3333CC"/>
              </a:solidFill>
              <a:effectLst>
                <a:outerShdw blurRad="38100" dist="38100" dir="2700000" algn="tl">
                  <a:srgbClr val="C0C0C0"/>
                </a:outerShdw>
              </a:effectLst>
            </a:endParaRPr>
          </a:p>
        </p:txBody>
      </p:sp>
      <p:sp>
        <p:nvSpPr>
          <p:cNvPr id="64515" name="Rectangle 3"/>
          <p:cNvSpPr>
            <a:spLocks noGrp="1" noChangeArrowheads="1"/>
          </p:cNvSpPr>
          <p:nvPr>
            <p:ph type="body" idx="1"/>
          </p:nvPr>
        </p:nvSpPr>
        <p:spPr/>
        <p:txBody>
          <a:bodyPr/>
          <a:lstStyle/>
          <a:p>
            <a:pPr algn="just">
              <a:defRPr/>
            </a:pPr>
            <a:r>
              <a:rPr lang="tr-TR" sz="2400" dirty="0" smtClean="0"/>
              <a:t>Eğer yapılan testler sonucu çeşitli nedenlerden ötürü kullandığımız </a:t>
            </a:r>
            <a:r>
              <a:rPr lang="tr-TR" sz="2400" dirty="0" err="1" smtClean="0"/>
              <a:t>Type</a:t>
            </a:r>
            <a:r>
              <a:rPr lang="tr-TR" sz="2400" dirty="0" smtClean="0"/>
              <a:t> II veya </a:t>
            </a:r>
            <a:r>
              <a:rPr lang="tr-TR" sz="2400" dirty="0" err="1" smtClean="0"/>
              <a:t>Type</a:t>
            </a:r>
            <a:r>
              <a:rPr lang="tr-TR" sz="2400" dirty="0" smtClean="0"/>
              <a:t> IV sıvısı özelliğini yitirmiş ( Viskozitesi düşmüş ) ise bu sıvı </a:t>
            </a:r>
            <a:r>
              <a:rPr lang="tr-TR" sz="2400" b="1" u="sng" dirty="0" smtClean="0"/>
              <a:t>atılmaz</a:t>
            </a:r>
            <a:r>
              <a:rPr lang="tr-TR" sz="2400" dirty="0" smtClean="0"/>
              <a:t> De </a:t>
            </a:r>
            <a:r>
              <a:rPr lang="tr-TR" sz="2400" dirty="0" err="1" smtClean="0"/>
              <a:t>Ice</a:t>
            </a:r>
            <a:r>
              <a:rPr lang="tr-TR" sz="2400" dirty="0" smtClean="0"/>
              <a:t> amaçlı kullanılır ve </a:t>
            </a:r>
          </a:p>
          <a:p>
            <a:pPr algn="just">
              <a:defRPr/>
            </a:pPr>
            <a:endParaRPr lang="tr-TR" sz="2400" dirty="0" smtClean="0"/>
          </a:p>
          <a:p>
            <a:pPr algn="just">
              <a:defRPr/>
            </a:pPr>
            <a:r>
              <a:rPr lang="tr-TR" sz="2400" u="sng" dirty="0" smtClean="0">
                <a:solidFill>
                  <a:srgbClr val="FF0000"/>
                </a:solidFill>
                <a:effectLst>
                  <a:outerShdw blurRad="38100" dist="38100" dir="2700000" algn="tl">
                    <a:srgbClr val="C0C0C0"/>
                  </a:outerShdw>
                </a:effectLst>
              </a:rPr>
              <a:t>TYPE I</a:t>
            </a:r>
            <a:r>
              <a:rPr lang="tr-TR" sz="2400" dirty="0" smtClean="0"/>
              <a:t> </a:t>
            </a:r>
            <a:r>
              <a:rPr lang="tr-TR" sz="2400" dirty="0" err="1" smtClean="0"/>
              <a:t>Hold</a:t>
            </a:r>
            <a:r>
              <a:rPr lang="tr-TR" sz="2400" dirty="0" smtClean="0"/>
              <a:t> </a:t>
            </a:r>
            <a:r>
              <a:rPr lang="tr-TR" sz="2400" dirty="0" err="1" smtClean="0"/>
              <a:t>Over</a:t>
            </a:r>
            <a:r>
              <a:rPr lang="tr-TR" sz="2400" dirty="0" smtClean="0"/>
              <a:t> Time Tablosu dikkate alınır.</a:t>
            </a:r>
            <a:endParaRPr lang="en-US" sz="2400" dirty="0" smtClean="0"/>
          </a:p>
        </p:txBody>
      </p:sp>
    </p:spTree>
    <p:extLst>
      <p:ext uri="{BB962C8B-B14F-4D97-AF65-F5344CB8AC3E}">
        <p14:creationId xmlns:p14="http://schemas.microsoft.com/office/powerpoint/2010/main" val="420376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20763" y="381000"/>
            <a:ext cx="6551612" cy="762000"/>
          </a:xfrm>
        </p:spPr>
        <p:txBody>
          <a:bodyPr/>
          <a:lstStyle/>
          <a:p>
            <a:pPr>
              <a:defRPr/>
            </a:pPr>
            <a:r>
              <a:rPr lang="tr-TR" sz="2400" b="1" dirty="0" smtClean="0">
                <a:solidFill>
                  <a:srgbClr val="3333CC"/>
                </a:solidFill>
                <a:effectLst>
                  <a:outerShdw blurRad="38100" dist="38100" dir="2700000" algn="tl">
                    <a:srgbClr val="C0C0C0"/>
                  </a:outerShdw>
                </a:effectLst>
              </a:rPr>
              <a:t>DE / ANTI ICING METODLARI</a:t>
            </a:r>
          </a:p>
        </p:txBody>
      </p:sp>
      <p:sp>
        <p:nvSpPr>
          <p:cNvPr id="7172" name="Rectangle 3"/>
          <p:cNvSpPr>
            <a:spLocks noGrp="1" noChangeArrowheads="1"/>
          </p:cNvSpPr>
          <p:nvPr>
            <p:ph type="body" idx="1"/>
          </p:nvPr>
        </p:nvSpPr>
        <p:spPr>
          <a:xfrm>
            <a:off x="642938" y="1214438"/>
            <a:ext cx="7912100" cy="4562475"/>
          </a:xfrm>
        </p:spPr>
        <p:txBody>
          <a:bodyPr>
            <a:normAutofit fontScale="85000" lnSpcReduction="20000"/>
          </a:bodyPr>
          <a:lstStyle/>
          <a:p>
            <a:pPr>
              <a:defRPr/>
            </a:pPr>
            <a:r>
              <a:rPr lang="tr-TR" b="1" dirty="0" smtClean="0"/>
              <a:t>TEK AŞAMA ( ONE STEP ) DE ICING / ANTI ICING</a:t>
            </a:r>
          </a:p>
          <a:p>
            <a:pPr>
              <a:buFontTx/>
              <a:buNone/>
              <a:defRPr/>
            </a:pPr>
            <a:r>
              <a:rPr lang="tr-TR" dirty="0" smtClean="0"/>
              <a:t>		Anti </a:t>
            </a:r>
            <a:r>
              <a:rPr lang="tr-TR" dirty="0" err="1" smtClean="0"/>
              <a:t>Icing</a:t>
            </a:r>
            <a:r>
              <a:rPr lang="tr-TR" dirty="0" smtClean="0"/>
              <a:t> sıvısının belirli oranlarda su ile karıştırılıp ısıtılarak belirli bir süre Anti </a:t>
            </a:r>
            <a:r>
              <a:rPr lang="tr-TR" dirty="0" err="1" smtClean="0"/>
              <a:t>Icing</a:t>
            </a:r>
            <a:r>
              <a:rPr lang="tr-TR" dirty="0" smtClean="0"/>
              <a:t> koruyuculuğu sağlamak için  Uçak üzerine uygulanan De </a:t>
            </a:r>
            <a:r>
              <a:rPr lang="tr-TR" dirty="0" err="1" smtClean="0"/>
              <a:t>Icing</a:t>
            </a:r>
            <a:r>
              <a:rPr lang="tr-TR" dirty="0" smtClean="0"/>
              <a:t> işlemidir. Karışım oranı, OAT ve hava </a:t>
            </a:r>
            <a:r>
              <a:rPr lang="tr-TR" sz="1800" dirty="0" smtClean="0"/>
              <a:t>şartlarına</a:t>
            </a:r>
            <a:r>
              <a:rPr lang="tr-TR" dirty="0" smtClean="0"/>
              <a:t> göre sağlanması gereken </a:t>
            </a:r>
            <a:r>
              <a:rPr lang="tr-TR" dirty="0" err="1" smtClean="0"/>
              <a:t>Holdover</a:t>
            </a:r>
            <a:r>
              <a:rPr lang="tr-TR" dirty="0" smtClean="0"/>
              <a:t> Time dikkate alınarak seçilmelidir</a:t>
            </a:r>
          </a:p>
          <a:p>
            <a:pPr>
              <a:buFontTx/>
              <a:buNone/>
              <a:defRPr/>
            </a:pPr>
            <a:r>
              <a:rPr lang="tr-TR" dirty="0" smtClean="0"/>
              <a:t>		Kanat yüzey ısısı OAT den daha düşük ise; Glikol oranı daha yüksek sıvı karışımı seçilmelidir.</a:t>
            </a:r>
          </a:p>
          <a:p>
            <a:pPr>
              <a:buFontTx/>
              <a:buNone/>
              <a:defRPr/>
            </a:pPr>
            <a:endParaRPr lang="tr-TR" dirty="0" smtClean="0"/>
          </a:p>
          <a:p>
            <a:pPr>
              <a:buFontTx/>
              <a:buNone/>
              <a:defRPr/>
            </a:pPr>
            <a:endParaRPr lang="tr-TR" sz="1050" dirty="0" smtClean="0"/>
          </a:p>
          <a:p>
            <a:pPr>
              <a:buFontTx/>
              <a:buNone/>
              <a:defRPr/>
            </a:pPr>
            <a:endParaRPr lang="tr-TR" sz="1050" dirty="0" smtClean="0"/>
          </a:p>
          <a:p>
            <a:pPr>
              <a:buFontTx/>
              <a:buNone/>
              <a:defRPr/>
            </a:pPr>
            <a:endParaRPr lang="tr-TR" sz="1050" dirty="0" smtClean="0"/>
          </a:p>
          <a:p>
            <a:pPr>
              <a:buFontTx/>
              <a:buNone/>
              <a:defRPr/>
            </a:pPr>
            <a:endParaRPr lang="tr-TR" sz="1050" dirty="0" smtClean="0"/>
          </a:p>
          <a:p>
            <a:pPr>
              <a:buFontTx/>
              <a:buNone/>
              <a:defRPr/>
            </a:pPr>
            <a:endParaRPr lang="tr-TR" sz="1050" dirty="0" smtClean="0"/>
          </a:p>
          <a:p>
            <a:pPr>
              <a:defRPr/>
            </a:pPr>
            <a:r>
              <a:rPr lang="tr-TR" sz="1050" dirty="0" smtClean="0"/>
              <a:t>		</a:t>
            </a:r>
          </a:p>
          <a:p>
            <a:pPr>
              <a:defRPr/>
            </a:pPr>
            <a:endParaRPr lang="tr-TR" sz="1050" dirty="0" smtClean="0"/>
          </a:p>
          <a:p>
            <a:pPr lvl="1">
              <a:defRPr/>
            </a:pPr>
            <a:endParaRPr lang="tr-TR" sz="1050" dirty="0" smtClean="0"/>
          </a:p>
        </p:txBody>
      </p:sp>
      <p:graphicFrame>
        <p:nvGraphicFramePr>
          <p:cNvPr id="7170" name="Object 0"/>
          <p:cNvGraphicFramePr>
            <a:graphicFrameLocks noChangeAspect="1"/>
          </p:cNvGraphicFramePr>
          <p:nvPr>
            <p:extLst>
              <p:ext uri="{D42A27DB-BD31-4B8C-83A1-F6EECF244321}">
                <p14:modId xmlns:p14="http://schemas.microsoft.com/office/powerpoint/2010/main" val="407298040"/>
              </p:ext>
            </p:extLst>
          </p:nvPr>
        </p:nvGraphicFramePr>
        <p:xfrm>
          <a:off x="1331640" y="3562571"/>
          <a:ext cx="7517084" cy="3028728"/>
        </p:xfrm>
        <a:graphic>
          <a:graphicData uri="http://schemas.openxmlformats.org/presentationml/2006/ole">
            <mc:AlternateContent xmlns:mc="http://schemas.openxmlformats.org/markup-compatibility/2006">
              <mc:Choice xmlns:v="urn:schemas-microsoft-com:vml" Requires="v">
                <p:oleObj spid="_x0000_s7185" name="Bitmap Image" r:id="rId3" imgW="11323810" imgH="4563112" progId="Paint.Picture">
                  <p:embed/>
                </p:oleObj>
              </mc:Choice>
              <mc:Fallback>
                <p:oleObj name="Bitmap Image" r:id="rId3" imgW="11323810" imgH="456311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562571"/>
                        <a:ext cx="7517084" cy="302872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996881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20763" y="381000"/>
            <a:ext cx="4999037" cy="762000"/>
          </a:xfrm>
        </p:spPr>
        <p:txBody>
          <a:bodyPr/>
          <a:lstStyle/>
          <a:p>
            <a:pPr>
              <a:defRPr/>
            </a:pPr>
            <a:r>
              <a:rPr lang="tr-TR" sz="2800" b="1" dirty="0" smtClean="0">
                <a:solidFill>
                  <a:srgbClr val="3333CC"/>
                </a:solidFill>
                <a:effectLst>
                  <a:outerShdw blurRad="38100" dist="38100" dir="2700000" algn="tl">
                    <a:srgbClr val="C0C0C0"/>
                  </a:outerShdw>
                </a:effectLst>
              </a:rPr>
              <a:t>DE</a:t>
            </a:r>
            <a:r>
              <a:rPr lang="tr-TR" sz="2400" b="1" dirty="0" smtClean="0">
                <a:solidFill>
                  <a:srgbClr val="3333CC"/>
                </a:solidFill>
                <a:effectLst>
                  <a:outerShdw blurRad="38100" dist="38100" dir="2700000" algn="tl">
                    <a:srgbClr val="C0C0C0"/>
                  </a:outerShdw>
                </a:effectLst>
              </a:rPr>
              <a:t>/ ANTI ICING METODLARI</a:t>
            </a:r>
            <a:endParaRPr lang="en-US" sz="2400" b="1" dirty="0" smtClean="0">
              <a:solidFill>
                <a:srgbClr val="3333CC"/>
              </a:solidFill>
              <a:effectLst>
                <a:outerShdw blurRad="38100" dist="38100" dir="2700000" algn="tl">
                  <a:srgbClr val="C0C0C0"/>
                </a:outerShdw>
              </a:effectLst>
            </a:endParaRPr>
          </a:p>
        </p:txBody>
      </p:sp>
      <p:sp>
        <p:nvSpPr>
          <p:cNvPr id="8196" name="Rectangle 3"/>
          <p:cNvSpPr>
            <a:spLocks noGrp="1" noChangeArrowheads="1"/>
          </p:cNvSpPr>
          <p:nvPr>
            <p:ph type="body" idx="1"/>
          </p:nvPr>
        </p:nvSpPr>
        <p:spPr>
          <a:xfrm>
            <a:off x="1020763" y="1219200"/>
            <a:ext cx="7912100" cy="5029200"/>
          </a:xfrm>
        </p:spPr>
        <p:txBody>
          <a:bodyPr>
            <a:normAutofit lnSpcReduction="10000"/>
          </a:bodyPr>
          <a:lstStyle/>
          <a:p>
            <a:r>
              <a:rPr lang="tr-TR" sz="1400" b="1" smtClean="0"/>
              <a:t>İKİ AŞAMALI ( TWO STEP ) DE ICING / ANTI ICING</a:t>
            </a:r>
          </a:p>
          <a:p>
            <a:pPr>
              <a:buFontTx/>
              <a:buNone/>
            </a:pPr>
            <a:r>
              <a:rPr lang="tr-TR" sz="1400" smtClean="0"/>
              <a:t>		</a:t>
            </a:r>
            <a:r>
              <a:rPr lang="tr-TR" smtClean="0"/>
              <a:t>İlk aşama De Icing işlemidir. İlk aşamada uçak yüzeyindeki tüm kırağı , Buz, Kar veya Kar birikintileri temizlenir. De Icing işleminden sonra, temizlenmiş yüzeylere Anti Icing sıvısı uygulanır. De Icing işleminden sonra 3 dakika içinde Anti Icing işlemi uygulanmalıdır.</a:t>
            </a:r>
          </a:p>
          <a:p>
            <a:pPr>
              <a:buFontTx/>
              <a:buNone/>
            </a:pPr>
            <a:r>
              <a:rPr lang="tr-TR" smtClean="0"/>
              <a:t>		İşlem sonrası kontrolde herhangi bir yerde tekrar donma görülürse her iki işlem yeni baştan yapılmalıdır</a:t>
            </a:r>
            <a:endParaRPr lang="en-US" smtClean="0"/>
          </a:p>
        </p:txBody>
      </p:sp>
      <p:graphicFrame>
        <p:nvGraphicFramePr>
          <p:cNvPr id="8194" name="Object 0"/>
          <p:cNvGraphicFramePr>
            <a:graphicFrameLocks noChangeAspect="1"/>
          </p:cNvGraphicFramePr>
          <p:nvPr/>
        </p:nvGraphicFramePr>
        <p:xfrm>
          <a:off x="5638800" y="3124200"/>
          <a:ext cx="2085975" cy="2085975"/>
        </p:xfrm>
        <a:graphic>
          <a:graphicData uri="http://schemas.openxmlformats.org/presentationml/2006/ole">
            <mc:AlternateContent xmlns:mc="http://schemas.openxmlformats.org/markup-compatibility/2006">
              <mc:Choice xmlns:v="urn:schemas-microsoft-com:vml" Requires="v">
                <p:oleObj spid="_x0000_s8209" name="Bitmap Image" r:id="rId3" imgW="2085714" imgH="2085714" progId="Paint.Picture">
                  <p:embed/>
                </p:oleObj>
              </mc:Choice>
              <mc:Fallback>
                <p:oleObj name="Bitmap Image" r:id="rId3" imgW="2085714" imgH="208571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124200"/>
                        <a:ext cx="20859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7" name="Picture 18" descr="C:\erol\DE ICING\PAINT RESİMLER\İKİ AŞAMA DE I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4293095"/>
            <a:ext cx="4368924" cy="242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9"/>
          <p:cNvSpPr txBox="1">
            <a:spLocks noChangeArrowheads="1"/>
          </p:cNvSpPr>
          <p:nvPr/>
        </p:nvSpPr>
        <p:spPr bwMode="auto">
          <a:xfrm>
            <a:off x="3071813" y="371475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200" b="1" i="0">
                <a:latin typeface="Tahoma" pitchFamily="34" charset="0"/>
                <a:cs typeface="Tahoma" pitchFamily="34" charset="0"/>
              </a:rPr>
              <a:t>1. AŞAMA</a:t>
            </a:r>
            <a:endParaRPr lang="en-US" sz="1200" b="1" i="0">
              <a:latin typeface="Tahoma" pitchFamily="34" charset="0"/>
              <a:cs typeface="Tahoma" pitchFamily="34" charset="0"/>
            </a:endParaRPr>
          </a:p>
        </p:txBody>
      </p:sp>
      <p:sp>
        <p:nvSpPr>
          <p:cNvPr id="8199" name="Text Box 20"/>
          <p:cNvSpPr txBox="1">
            <a:spLocks noChangeArrowheads="1"/>
          </p:cNvSpPr>
          <p:nvPr/>
        </p:nvSpPr>
        <p:spPr bwMode="auto">
          <a:xfrm>
            <a:off x="5929313" y="371475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200" b="1" i="0">
                <a:latin typeface="Tahoma" pitchFamily="34" charset="0"/>
                <a:cs typeface="Tahoma" pitchFamily="34" charset="0"/>
              </a:rPr>
              <a:t>2.AŞAMA</a:t>
            </a:r>
            <a:endParaRPr lang="en-US" sz="1200" b="1" i="0">
              <a:latin typeface="Tahoma" pitchFamily="34" charset="0"/>
              <a:cs typeface="Tahoma" pitchFamily="34" charset="0"/>
            </a:endParaRPr>
          </a:p>
        </p:txBody>
      </p:sp>
    </p:spTree>
    <p:extLst>
      <p:ext uri="{BB962C8B-B14F-4D97-AF65-F5344CB8AC3E}">
        <p14:creationId xmlns:p14="http://schemas.microsoft.com/office/powerpoint/2010/main" val="296236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20763" y="381000"/>
            <a:ext cx="5765800" cy="762000"/>
          </a:xfrm>
        </p:spPr>
        <p:txBody>
          <a:bodyPr/>
          <a:lstStyle/>
          <a:p>
            <a:pPr>
              <a:defRPr/>
            </a:pPr>
            <a:r>
              <a:rPr lang="tr-TR" sz="2800" b="1" dirty="0" smtClean="0">
                <a:solidFill>
                  <a:srgbClr val="3333CC"/>
                </a:solidFill>
                <a:effectLst>
                  <a:outerShdw blurRad="38100" dist="38100" dir="2700000" algn="tl">
                    <a:srgbClr val="C0C0C0"/>
                  </a:outerShdw>
                </a:effectLst>
              </a:rPr>
              <a:t>UYGULAMA</a:t>
            </a:r>
            <a:r>
              <a:rPr lang="tr-TR" sz="2400" b="1" dirty="0" smtClean="0">
                <a:solidFill>
                  <a:srgbClr val="3333CC"/>
                </a:solidFill>
                <a:effectLst>
                  <a:outerShdw blurRad="38100" dist="38100" dir="2700000" algn="tl">
                    <a:srgbClr val="C0C0C0"/>
                  </a:outerShdw>
                </a:effectLst>
              </a:rPr>
              <a:t> </a:t>
            </a:r>
            <a:r>
              <a:rPr lang="tr-TR" sz="2800" b="1" dirty="0" smtClean="0">
                <a:solidFill>
                  <a:srgbClr val="3333CC"/>
                </a:solidFill>
                <a:effectLst>
                  <a:outerShdw blurRad="38100" dist="38100" dir="2700000" algn="tl">
                    <a:srgbClr val="C0C0C0"/>
                  </a:outerShdw>
                </a:effectLst>
              </a:rPr>
              <a:t>SIRALAMASI</a:t>
            </a:r>
            <a:endParaRPr lang="en-US" b="1" dirty="0" smtClean="0">
              <a:solidFill>
                <a:srgbClr val="3333CC"/>
              </a:solidFill>
              <a:effectLst>
                <a:outerShdw blurRad="38100" dist="38100" dir="2700000" algn="tl">
                  <a:srgbClr val="C0C0C0"/>
                </a:outerShdw>
              </a:effectLst>
            </a:endParaRPr>
          </a:p>
        </p:txBody>
      </p:sp>
      <p:pic>
        <p:nvPicPr>
          <p:cNvPr id="53251" name="Picture 3" descr="C:\erol\DE ICING\PAINT RESİMLER\HO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772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p:cNvSpPr txBox="1">
            <a:spLocks noChangeArrowheads="1"/>
          </p:cNvSpPr>
          <p:nvPr/>
        </p:nvSpPr>
        <p:spPr bwMode="auto">
          <a:xfrm>
            <a:off x="3505200" y="54102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200"/>
              <a:t>(Koruma süresi)</a:t>
            </a:r>
          </a:p>
        </p:txBody>
      </p:sp>
      <p:sp>
        <p:nvSpPr>
          <p:cNvPr id="53253" name="Text Box 5"/>
          <p:cNvSpPr txBox="1">
            <a:spLocks noChangeArrowheads="1"/>
          </p:cNvSpPr>
          <p:nvPr/>
        </p:nvSpPr>
        <p:spPr bwMode="auto">
          <a:xfrm>
            <a:off x="1447800" y="3733800"/>
            <a:ext cx="3505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r>
              <a:rPr lang="tr-TR" sz="1200"/>
              <a:t>De Icing ile Anti Icing arasında min. 3 dak.</a:t>
            </a:r>
          </a:p>
        </p:txBody>
      </p:sp>
      <p:sp>
        <p:nvSpPr>
          <p:cNvPr id="53254" name="Text Box 6"/>
          <p:cNvSpPr txBox="1">
            <a:spLocks noChangeArrowheads="1"/>
          </p:cNvSpPr>
          <p:nvPr/>
        </p:nvSpPr>
        <p:spPr bwMode="auto">
          <a:xfrm>
            <a:off x="1524000" y="51816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200"/>
              <a:t>Sol Kanat</a:t>
            </a:r>
          </a:p>
        </p:txBody>
      </p:sp>
      <p:sp>
        <p:nvSpPr>
          <p:cNvPr id="53255" name="Text Box 7"/>
          <p:cNvSpPr txBox="1">
            <a:spLocks noChangeArrowheads="1"/>
          </p:cNvSpPr>
          <p:nvPr/>
        </p:nvSpPr>
        <p:spPr bwMode="auto">
          <a:xfrm>
            <a:off x="2667000" y="51816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200"/>
              <a:t>Sol Kanat</a:t>
            </a:r>
          </a:p>
        </p:txBody>
      </p:sp>
      <p:sp>
        <p:nvSpPr>
          <p:cNvPr id="53256" name="Text Box 8"/>
          <p:cNvSpPr txBox="1">
            <a:spLocks noChangeArrowheads="1"/>
          </p:cNvSpPr>
          <p:nvPr/>
        </p:nvSpPr>
        <p:spPr bwMode="auto">
          <a:xfrm>
            <a:off x="4114800" y="51816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200"/>
              <a:t>Gövde</a:t>
            </a:r>
          </a:p>
        </p:txBody>
      </p:sp>
      <p:sp>
        <p:nvSpPr>
          <p:cNvPr id="53257" name="Text Box 9"/>
          <p:cNvSpPr txBox="1">
            <a:spLocks noChangeArrowheads="1"/>
          </p:cNvSpPr>
          <p:nvPr/>
        </p:nvSpPr>
        <p:spPr bwMode="auto">
          <a:xfrm>
            <a:off x="5410200" y="51816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200"/>
              <a:t>Gövde</a:t>
            </a:r>
          </a:p>
        </p:txBody>
      </p:sp>
      <p:sp>
        <p:nvSpPr>
          <p:cNvPr id="53258" name="Text Box 11"/>
          <p:cNvSpPr txBox="1">
            <a:spLocks noChangeArrowheads="1"/>
          </p:cNvSpPr>
          <p:nvPr/>
        </p:nvSpPr>
        <p:spPr bwMode="auto">
          <a:xfrm>
            <a:off x="7696200" y="51816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200"/>
              <a:t>Sağ kanat</a:t>
            </a:r>
          </a:p>
        </p:txBody>
      </p:sp>
      <p:sp>
        <p:nvSpPr>
          <p:cNvPr id="53259" name="Text Box 12"/>
          <p:cNvSpPr txBox="1">
            <a:spLocks noChangeArrowheads="1"/>
          </p:cNvSpPr>
          <p:nvPr/>
        </p:nvSpPr>
        <p:spPr bwMode="auto">
          <a:xfrm>
            <a:off x="6705600" y="51816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sz="1200"/>
              <a:t>Sağ kanat</a:t>
            </a:r>
          </a:p>
        </p:txBody>
      </p:sp>
    </p:spTree>
    <p:extLst>
      <p:ext uri="{BB962C8B-B14F-4D97-AF65-F5344CB8AC3E}">
        <p14:creationId xmlns:p14="http://schemas.microsoft.com/office/powerpoint/2010/main" val="350773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20763" y="0"/>
            <a:ext cx="8123237" cy="1119188"/>
          </a:xfrm>
        </p:spPr>
        <p:txBody>
          <a:bodyPr/>
          <a:lstStyle/>
          <a:p>
            <a:pPr>
              <a:defRPr/>
            </a:pPr>
            <a:r>
              <a:rPr lang="tr-TR" sz="2800" b="1" dirty="0" smtClean="0">
                <a:solidFill>
                  <a:srgbClr val="3333CC"/>
                </a:solidFill>
                <a:effectLst>
                  <a:outerShdw blurRad="38100" dist="38100" dir="2700000" algn="tl">
                    <a:srgbClr val="C0C0C0"/>
                  </a:outerShdw>
                </a:effectLst>
              </a:rPr>
              <a:t>DE/ANTI ICING’DE DİKKAT EDİLMESİ GEREKLİ HUSUSLAR</a:t>
            </a:r>
            <a:endParaRPr lang="en-US" sz="2800" b="1" dirty="0" smtClean="0">
              <a:solidFill>
                <a:srgbClr val="3333CC"/>
              </a:solidFill>
              <a:effectLst>
                <a:outerShdw blurRad="38100" dist="38100" dir="2700000" algn="tl">
                  <a:srgbClr val="C0C0C0"/>
                </a:outerShdw>
              </a:effectLst>
            </a:endParaRPr>
          </a:p>
        </p:txBody>
      </p:sp>
      <p:sp>
        <p:nvSpPr>
          <p:cNvPr id="54275" name="Rectangle 3"/>
          <p:cNvSpPr>
            <a:spLocks noGrp="1" noChangeArrowheads="1"/>
          </p:cNvSpPr>
          <p:nvPr>
            <p:ph type="body" idx="1"/>
          </p:nvPr>
        </p:nvSpPr>
        <p:spPr>
          <a:xfrm>
            <a:off x="357188" y="1143000"/>
            <a:ext cx="8786812" cy="5072063"/>
          </a:xfrm>
        </p:spPr>
        <p:txBody>
          <a:bodyPr/>
          <a:lstStyle/>
          <a:p>
            <a:pPr>
              <a:buFont typeface="Arial" pitchFamily="34" charset="0"/>
              <a:buChar char="•"/>
            </a:pPr>
            <a:r>
              <a:rPr lang="tr-TR" sz="1800" smtClean="0"/>
              <a:t>Uç</a:t>
            </a:r>
            <a:r>
              <a:rPr lang="tr-TR" sz="2000" smtClean="0"/>
              <a:t>uş ekibinden “OLUR” almadan De/Anti Icing işlemine başlanılmaz</a:t>
            </a:r>
          </a:p>
          <a:p>
            <a:pPr>
              <a:buFont typeface="Arial" pitchFamily="34" charset="0"/>
              <a:buChar char="•"/>
            </a:pPr>
            <a:r>
              <a:rPr lang="tr-TR" sz="2000" smtClean="0"/>
              <a:t>Tüm Handling ekipmanlarının ve Körüğün uçaktan ayrılmış olması gerekir</a:t>
            </a:r>
          </a:p>
          <a:p>
            <a:pPr>
              <a:buFont typeface="Arial" pitchFamily="34" charset="0"/>
              <a:buChar char="•"/>
            </a:pPr>
            <a:r>
              <a:rPr lang="tr-TR" sz="2000" smtClean="0"/>
              <a:t>Uçak motorları çalışmıyor veya rölanti durumda olmalıdır</a:t>
            </a:r>
          </a:p>
          <a:p>
            <a:pPr>
              <a:buFont typeface="Arial" pitchFamily="34" charset="0"/>
              <a:buChar char="•"/>
            </a:pPr>
            <a:r>
              <a:rPr lang="tr-TR" sz="2000" smtClean="0"/>
              <a:t>APU havalandırma kapalı durumda olmalıdır</a:t>
            </a:r>
          </a:p>
          <a:p>
            <a:pPr>
              <a:buFont typeface="Arial" pitchFamily="34" charset="0"/>
              <a:buChar char="•"/>
            </a:pPr>
            <a:r>
              <a:rPr lang="tr-TR" sz="2000" smtClean="0"/>
              <a:t>A/C packlar kapalı durumda olmalıdır</a:t>
            </a:r>
          </a:p>
          <a:p>
            <a:pPr>
              <a:buFont typeface="Arial" pitchFamily="34" charset="0"/>
              <a:buChar char="•"/>
            </a:pPr>
            <a:r>
              <a:rPr lang="tr-TR" sz="2000" smtClean="0"/>
              <a:t>Uygulamanın yapıldığı bölgede uygulamayı etkileyecek harici ışıklar kapalı olmalıdır</a:t>
            </a:r>
          </a:p>
          <a:p>
            <a:pPr>
              <a:buFont typeface="Arial" pitchFamily="34" charset="0"/>
              <a:buChar char="•"/>
            </a:pPr>
            <a:r>
              <a:rPr lang="tr-TR" sz="2000" smtClean="0"/>
              <a:t>Yer ekibi ile araç sepetinde uygulama yapan personel arasında mutlak haberleşme imkanı olmalıdır</a:t>
            </a:r>
          </a:p>
          <a:p>
            <a:pPr>
              <a:buFont typeface="Arial" pitchFamily="34" charset="0"/>
              <a:buChar char="•"/>
            </a:pPr>
            <a:r>
              <a:rPr lang="tr-TR" sz="2000" smtClean="0"/>
              <a:t>Uygulama esnasında rüzgar yönü dikkate alınmalıdır</a:t>
            </a:r>
          </a:p>
          <a:p>
            <a:pPr>
              <a:buFont typeface="Arial" pitchFamily="34" charset="0"/>
              <a:buChar char="•"/>
            </a:pPr>
            <a:r>
              <a:rPr lang="tr-TR" sz="2000" smtClean="0"/>
              <a:t>De Ice işlemi için Mayi sıcaklığı istenilen standartta olmalıdır  (Tabanca çıkışı 60 C, 140 F)</a:t>
            </a:r>
          </a:p>
          <a:p>
            <a:pPr>
              <a:buFont typeface="Arial" pitchFamily="34" charset="0"/>
              <a:buChar char="•"/>
            </a:pPr>
            <a:r>
              <a:rPr lang="tr-TR" sz="2000" smtClean="0"/>
              <a:t>Uygulamaya uçağın sol tarafından ( kaptan tarafı ) başlanmalıdır.</a:t>
            </a:r>
            <a:endParaRPr lang="en-US" sz="2000" smtClean="0"/>
          </a:p>
        </p:txBody>
      </p:sp>
    </p:spTree>
    <p:extLst>
      <p:ext uri="{BB962C8B-B14F-4D97-AF65-F5344CB8AC3E}">
        <p14:creationId xmlns:p14="http://schemas.microsoft.com/office/powerpoint/2010/main" val="241221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85813" y="357188"/>
            <a:ext cx="7072312" cy="762000"/>
          </a:xfrm>
        </p:spPr>
        <p:txBody>
          <a:bodyPr/>
          <a:lstStyle/>
          <a:p>
            <a:pPr>
              <a:defRPr/>
            </a:pPr>
            <a:r>
              <a:rPr lang="tr-TR" sz="2800" b="1" dirty="0" smtClean="0">
                <a:solidFill>
                  <a:srgbClr val="3333CC"/>
                </a:solidFill>
                <a:effectLst>
                  <a:outerShdw blurRad="38100" dist="38100" dir="2700000" algn="tl">
                    <a:srgbClr val="C0C0C0"/>
                  </a:outerShdw>
                </a:effectLst>
              </a:rPr>
              <a:t>HOT ‘A ETKİ EDEN FAKTÖRLER</a:t>
            </a:r>
            <a:endParaRPr lang="en-US" sz="2800" b="1" dirty="0" smtClean="0">
              <a:solidFill>
                <a:srgbClr val="3333CC"/>
              </a:solidFill>
              <a:effectLst>
                <a:outerShdw blurRad="38100" dist="38100" dir="2700000" algn="tl">
                  <a:srgbClr val="C0C0C0"/>
                </a:outerShdw>
              </a:effectLst>
            </a:endParaRPr>
          </a:p>
        </p:txBody>
      </p:sp>
      <p:sp>
        <p:nvSpPr>
          <p:cNvPr id="54275" name="Rectangle 3"/>
          <p:cNvSpPr>
            <a:spLocks noGrp="1" noChangeArrowheads="1"/>
          </p:cNvSpPr>
          <p:nvPr>
            <p:ph type="body" idx="1"/>
          </p:nvPr>
        </p:nvSpPr>
        <p:spPr>
          <a:xfrm>
            <a:off x="857250" y="1285875"/>
            <a:ext cx="8286750" cy="4972050"/>
          </a:xfrm>
        </p:spPr>
        <p:txBody>
          <a:bodyPr/>
          <a:lstStyle/>
          <a:p>
            <a:pPr marL="0" indent="0">
              <a:buFont typeface="Wingdings" pitchFamily="2" charset="2"/>
              <a:buNone/>
              <a:defRPr/>
            </a:pPr>
            <a:r>
              <a:rPr lang="tr-TR" sz="2400" b="1" dirty="0" smtClean="0"/>
              <a:t>HOT ( </a:t>
            </a:r>
            <a:r>
              <a:rPr lang="tr-TR" sz="2400" b="1" dirty="0" err="1" smtClean="0"/>
              <a:t>Hold</a:t>
            </a:r>
            <a:r>
              <a:rPr lang="tr-TR" sz="2400" b="1" dirty="0" smtClean="0"/>
              <a:t> </a:t>
            </a:r>
            <a:r>
              <a:rPr lang="tr-TR" sz="2400" b="1" dirty="0" err="1" smtClean="0"/>
              <a:t>Over</a:t>
            </a:r>
            <a:r>
              <a:rPr lang="tr-TR" sz="2400" b="1" dirty="0" smtClean="0"/>
              <a:t> Time ) :</a:t>
            </a:r>
            <a:r>
              <a:rPr lang="tr-TR" sz="2400" dirty="0" smtClean="0"/>
              <a:t> Uçak yüzeyleri üzerine uygulanan Anti </a:t>
            </a:r>
            <a:r>
              <a:rPr lang="tr-TR" sz="2400" dirty="0" err="1" smtClean="0"/>
              <a:t>icing</a:t>
            </a:r>
            <a:r>
              <a:rPr lang="tr-TR" sz="2400" dirty="0" smtClean="0"/>
              <a:t> sıvısının yüzeylerde oluşabilecek kırağı, buz ve kar birikintilerini değişik hava koşullarına göre önleyebileceği tahmini süredir.</a:t>
            </a:r>
          </a:p>
          <a:p>
            <a:pPr>
              <a:buFont typeface="Wingdings" pitchFamily="2" charset="2"/>
              <a:buChar char="Ø"/>
              <a:defRPr/>
            </a:pPr>
            <a:endParaRPr lang="tr-TR" sz="2400" dirty="0" smtClean="0"/>
          </a:p>
          <a:p>
            <a:pPr>
              <a:buFont typeface="Arial" pitchFamily="34" charset="0"/>
              <a:buChar char="•"/>
              <a:defRPr/>
            </a:pPr>
            <a:r>
              <a:rPr lang="tr-TR" sz="2400" dirty="0" smtClean="0"/>
              <a:t>Jet </a:t>
            </a:r>
            <a:r>
              <a:rPr lang="tr-TR" sz="2400" dirty="0" err="1" smtClean="0"/>
              <a:t>Blast</a:t>
            </a:r>
            <a:endParaRPr lang="tr-TR" sz="2400" dirty="0" smtClean="0"/>
          </a:p>
          <a:p>
            <a:pPr>
              <a:buFont typeface="Arial" pitchFamily="34" charset="0"/>
              <a:buChar char="•"/>
              <a:defRPr/>
            </a:pPr>
            <a:r>
              <a:rPr lang="tr-TR" sz="2400" dirty="0" smtClean="0"/>
              <a:t>Şiddetli Rüzgar ( 5 M / Sn )</a:t>
            </a:r>
          </a:p>
          <a:p>
            <a:pPr>
              <a:buFont typeface="Arial" pitchFamily="34" charset="0"/>
              <a:buChar char="•"/>
              <a:defRPr/>
            </a:pPr>
            <a:r>
              <a:rPr lang="tr-TR" sz="2400" dirty="0" smtClean="0"/>
              <a:t>Sıvı Tipi ve Karışım Oranı</a:t>
            </a:r>
          </a:p>
          <a:p>
            <a:pPr>
              <a:buFont typeface="Arial" pitchFamily="34" charset="0"/>
              <a:buChar char="•"/>
              <a:defRPr/>
            </a:pPr>
            <a:r>
              <a:rPr lang="tr-TR" sz="2400" dirty="0" smtClean="0"/>
              <a:t>Hava Şartları</a:t>
            </a:r>
          </a:p>
          <a:p>
            <a:pPr>
              <a:buFont typeface="Arial" pitchFamily="34" charset="0"/>
              <a:buChar char="•"/>
              <a:defRPr/>
            </a:pPr>
            <a:r>
              <a:rPr lang="tr-TR" sz="2400" dirty="0" smtClean="0"/>
              <a:t>Dış Ortam Isısı</a:t>
            </a:r>
          </a:p>
          <a:p>
            <a:pPr>
              <a:buFont typeface="Arial" pitchFamily="34" charset="0"/>
              <a:buChar char="•"/>
              <a:defRPr/>
            </a:pPr>
            <a:r>
              <a:rPr lang="tr-TR" sz="2400" dirty="0" err="1" smtClean="0"/>
              <a:t>Taxi</a:t>
            </a:r>
            <a:r>
              <a:rPr lang="tr-TR" sz="2400" dirty="0" smtClean="0"/>
              <a:t> Ve </a:t>
            </a:r>
            <a:r>
              <a:rPr lang="tr-TR" sz="2400" dirty="0" err="1" smtClean="0"/>
              <a:t>Take</a:t>
            </a:r>
            <a:r>
              <a:rPr lang="tr-TR" sz="2400" dirty="0" smtClean="0"/>
              <a:t> </a:t>
            </a:r>
            <a:r>
              <a:rPr lang="tr-TR" sz="2400" dirty="0" err="1" smtClean="0"/>
              <a:t>Off</a:t>
            </a:r>
            <a:r>
              <a:rPr lang="tr-TR" sz="2400" dirty="0" smtClean="0"/>
              <a:t> Süresi</a:t>
            </a:r>
            <a:endParaRPr lang="en-US" sz="2400" dirty="0" smtClean="0"/>
          </a:p>
        </p:txBody>
      </p:sp>
    </p:spTree>
    <p:extLst>
      <p:ext uri="{BB962C8B-B14F-4D97-AF65-F5344CB8AC3E}">
        <p14:creationId xmlns:p14="http://schemas.microsoft.com/office/powerpoint/2010/main" val="224342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tr-TR" sz="2800" b="1" dirty="0" smtClean="0">
                <a:solidFill>
                  <a:srgbClr val="3333CC"/>
                </a:solidFill>
                <a:effectLst>
                  <a:outerShdw blurRad="38100" dist="38100" dir="2700000" algn="tl">
                    <a:srgbClr val="C0C0C0"/>
                  </a:outerShdw>
                </a:effectLst>
              </a:rPr>
              <a:t>TABLO 1</a:t>
            </a:r>
            <a:endParaRPr lang="en-US" sz="2800" b="1" dirty="0" smtClean="0">
              <a:solidFill>
                <a:srgbClr val="3333CC"/>
              </a:solidFill>
              <a:effectLst>
                <a:outerShdw blurRad="38100" dist="38100" dir="2700000" algn="tl">
                  <a:srgbClr val="C0C0C0"/>
                </a:outerShdw>
              </a:effectLst>
            </a:endParaRPr>
          </a:p>
        </p:txBody>
      </p:sp>
      <p:graphicFrame>
        <p:nvGraphicFramePr>
          <p:cNvPr id="9218" name="Object 0"/>
          <p:cNvGraphicFramePr>
            <a:graphicFrameLocks noChangeAspect="1"/>
          </p:cNvGraphicFramePr>
          <p:nvPr/>
        </p:nvGraphicFramePr>
        <p:xfrm>
          <a:off x="1066800" y="1295400"/>
          <a:ext cx="7181850" cy="5010150"/>
        </p:xfrm>
        <a:graphic>
          <a:graphicData uri="http://schemas.openxmlformats.org/presentationml/2006/ole">
            <mc:AlternateContent xmlns:mc="http://schemas.openxmlformats.org/markup-compatibility/2006">
              <mc:Choice xmlns:v="urn:schemas-microsoft-com:vml" Requires="v">
                <p:oleObj spid="_x0000_s9233" name="Worksheet" r:id="rId3" imgW="7182041" imgH="5010455" progId="Excel.Sheet.8">
                  <p:embed/>
                </p:oleObj>
              </mc:Choice>
              <mc:Fallback>
                <p:oleObj name="Worksheet" r:id="rId3" imgW="7182041" imgH="501045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95400"/>
                        <a:ext cx="718185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4323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tr-TR" sz="2800" b="1" dirty="0" smtClean="0">
                <a:solidFill>
                  <a:srgbClr val="3333CC"/>
                </a:solidFill>
                <a:effectLst>
                  <a:outerShdw blurRad="38100" dist="38100" dir="2700000" algn="tl">
                    <a:srgbClr val="C0C0C0"/>
                  </a:outerShdw>
                </a:effectLst>
              </a:rPr>
              <a:t>TABLO 2</a:t>
            </a:r>
            <a:endParaRPr lang="en-US" sz="2800" b="1" dirty="0" smtClean="0">
              <a:solidFill>
                <a:srgbClr val="3333CC"/>
              </a:solidFill>
              <a:effectLst>
                <a:outerShdw blurRad="38100" dist="38100" dir="2700000" algn="tl">
                  <a:srgbClr val="C0C0C0"/>
                </a:outerShdw>
              </a:effectLst>
            </a:endParaRPr>
          </a:p>
        </p:txBody>
      </p:sp>
      <p:graphicFrame>
        <p:nvGraphicFramePr>
          <p:cNvPr id="10242" name="Object 4"/>
          <p:cNvGraphicFramePr>
            <a:graphicFrameLocks noChangeAspect="1"/>
          </p:cNvGraphicFramePr>
          <p:nvPr/>
        </p:nvGraphicFramePr>
        <p:xfrm>
          <a:off x="762000" y="1219200"/>
          <a:ext cx="8115300" cy="5438775"/>
        </p:xfrm>
        <a:graphic>
          <a:graphicData uri="http://schemas.openxmlformats.org/presentationml/2006/ole">
            <mc:AlternateContent xmlns:mc="http://schemas.openxmlformats.org/markup-compatibility/2006">
              <mc:Choice xmlns:v="urn:schemas-microsoft-com:vml" Requires="v">
                <p:oleObj spid="_x0000_s10257" name="Worksheet" r:id="rId3" imgW="8115757" imgH="5439080" progId="Excel.Sheet.8">
                  <p:embed/>
                </p:oleObj>
              </mc:Choice>
              <mc:Fallback>
                <p:oleObj name="Worksheet" r:id="rId3" imgW="8115757" imgH="543908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19200"/>
                        <a:ext cx="811530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7846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tr-TR" sz="2800" b="1" dirty="0" smtClean="0">
                <a:solidFill>
                  <a:srgbClr val="3333CC"/>
                </a:solidFill>
                <a:effectLst>
                  <a:outerShdw blurRad="38100" dist="38100" dir="2700000" algn="tl">
                    <a:srgbClr val="C0C0C0"/>
                  </a:outerShdw>
                </a:effectLst>
              </a:rPr>
              <a:t>TABLO 3</a:t>
            </a:r>
            <a:endParaRPr lang="en-US" sz="2800" b="1" dirty="0" smtClean="0">
              <a:solidFill>
                <a:srgbClr val="3333CC"/>
              </a:solidFill>
              <a:effectLst>
                <a:outerShdw blurRad="38100" dist="38100" dir="2700000" algn="tl">
                  <a:srgbClr val="C0C0C0"/>
                </a:outerShdw>
              </a:effectLst>
            </a:endParaRPr>
          </a:p>
        </p:txBody>
      </p:sp>
      <p:graphicFrame>
        <p:nvGraphicFramePr>
          <p:cNvPr id="11266" name="Object 0"/>
          <p:cNvGraphicFramePr>
            <a:graphicFrameLocks noChangeAspect="1"/>
          </p:cNvGraphicFramePr>
          <p:nvPr/>
        </p:nvGraphicFramePr>
        <p:xfrm>
          <a:off x="381000" y="1676400"/>
          <a:ext cx="8648700" cy="4705350"/>
        </p:xfrm>
        <a:graphic>
          <a:graphicData uri="http://schemas.openxmlformats.org/presentationml/2006/ole">
            <mc:AlternateContent xmlns:mc="http://schemas.openxmlformats.org/markup-compatibility/2006">
              <mc:Choice xmlns:v="urn:schemas-microsoft-com:vml" Requires="v">
                <p:oleObj spid="_x0000_s11281" name="Worksheet" r:id="rId3" imgW="8648967" imgH="4705617" progId="Excel.Sheet.8">
                  <p:embed/>
                </p:oleObj>
              </mc:Choice>
              <mc:Fallback>
                <p:oleObj name="Worksheet" r:id="rId3" imgW="8648967" imgH="470561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86487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9360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tr-TR" sz="2800" b="1" dirty="0" smtClean="0">
                <a:solidFill>
                  <a:srgbClr val="3333CC"/>
                </a:solidFill>
                <a:effectLst>
                  <a:outerShdw blurRad="38100" dist="38100" dir="2700000" algn="tl">
                    <a:srgbClr val="C0C0C0"/>
                  </a:outerShdw>
                </a:effectLst>
              </a:rPr>
              <a:t>TABLO 4</a:t>
            </a:r>
            <a:endParaRPr lang="en-US" sz="2800" b="1" dirty="0" smtClean="0">
              <a:solidFill>
                <a:srgbClr val="3333CC"/>
              </a:solidFill>
              <a:effectLst>
                <a:outerShdw blurRad="38100" dist="38100" dir="2700000" algn="tl">
                  <a:srgbClr val="C0C0C0"/>
                </a:outerShdw>
              </a:effectLst>
            </a:endParaRPr>
          </a:p>
        </p:txBody>
      </p:sp>
      <p:graphicFrame>
        <p:nvGraphicFramePr>
          <p:cNvPr id="12290" name="Object 6"/>
          <p:cNvGraphicFramePr>
            <a:graphicFrameLocks noChangeAspect="1"/>
          </p:cNvGraphicFramePr>
          <p:nvPr/>
        </p:nvGraphicFramePr>
        <p:xfrm>
          <a:off x="381000" y="1219200"/>
          <a:ext cx="8610600" cy="5368925"/>
        </p:xfrm>
        <a:graphic>
          <a:graphicData uri="http://schemas.openxmlformats.org/presentationml/2006/ole">
            <mc:AlternateContent xmlns:mc="http://schemas.openxmlformats.org/markup-compatibility/2006">
              <mc:Choice xmlns:v="urn:schemas-microsoft-com:vml" Requires="v">
                <p:oleObj spid="_x0000_s12305" name="Worksheet" r:id="rId3" imgW="9153716" imgH="5705856" progId="Excel.Sheet.8">
                  <p:embed/>
                </p:oleObj>
              </mc:Choice>
              <mc:Fallback>
                <p:oleObj name="Worksheet" r:id="rId3" imgW="9153716" imgH="57058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8610600"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7938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descr="C:\Documents and Settings\eesdur\My Documents\PICTURES\DE-ICING PICTURES\Feb24#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781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99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20763" y="381000"/>
            <a:ext cx="6051550" cy="762000"/>
          </a:xfrm>
        </p:spPr>
        <p:txBody>
          <a:bodyPr/>
          <a:lstStyle/>
          <a:p>
            <a:pPr>
              <a:defRPr/>
            </a:pPr>
            <a:r>
              <a:rPr lang="tr-TR" sz="2800" b="1" dirty="0" smtClean="0">
                <a:solidFill>
                  <a:srgbClr val="3333CC"/>
                </a:solidFill>
                <a:effectLst>
                  <a:outerShdw blurRad="38100" dist="38100" dir="2700000" algn="tl">
                    <a:srgbClr val="C0C0C0"/>
                  </a:outerShdw>
                </a:effectLst>
              </a:rPr>
              <a:t>HOT NE ZAMAN BAŞLAR</a:t>
            </a:r>
            <a:endParaRPr lang="en-US" sz="2800" b="1" dirty="0" smtClean="0">
              <a:solidFill>
                <a:srgbClr val="3333CC"/>
              </a:solidFill>
              <a:effectLst>
                <a:outerShdw blurRad="38100" dist="38100" dir="2700000" algn="tl">
                  <a:srgbClr val="C0C0C0"/>
                </a:outerShdw>
              </a:effectLst>
            </a:endParaRPr>
          </a:p>
        </p:txBody>
      </p:sp>
      <p:sp>
        <p:nvSpPr>
          <p:cNvPr id="56323" name="Rectangle 3"/>
          <p:cNvSpPr>
            <a:spLocks noGrp="1" noChangeArrowheads="1"/>
          </p:cNvSpPr>
          <p:nvPr>
            <p:ph type="body" idx="1"/>
          </p:nvPr>
        </p:nvSpPr>
        <p:spPr/>
        <p:txBody>
          <a:bodyPr>
            <a:normAutofit lnSpcReduction="10000"/>
          </a:bodyPr>
          <a:lstStyle/>
          <a:p>
            <a:r>
              <a:rPr lang="tr-TR" sz="2400" smtClean="0"/>
              <a:t>HOT, anti icing uygulamasına başlandığı andan itibaren başlar. Bu nedenle kaptana bilgi verirken anti ıcıng işleminin bitiş değil </a:t>
            </a:r>
            <a:r>
              <a:rPr lang="tr-TR" sz="2400" b="1" u="sng" smtClean="0"/>
              <a:t>başlangıç saati bildirilmelidir</a:t>
            </a:r>
            <a:r>
              <a:rPr lang="tr-TR" sz="2400" smtClean="0"/>
              <a:t>.</a:t>
            </a:r>
          </a:p>
          <a:p>
            <a:endParaRPr lang="tr-TR" sz="2400" smtClean="0"/>
          </a:p>
          <a:p>
            <a:r>
              <a:rPr lang="tr-TR" sz="2400" smtClean="0"/>
              <a:t>KAPTANA VERİLECEK BİLGİ :</a:t>
            </a:r>
          </a:p>
          <a:p>
            <a:r>
              <a:rPr lang="tr-TR" sz="2400" b="1" u="sng" smtClean="0"/>
              <a:t>Type II / </a:t>
            </a:r>
            <a:r>
              <a:rPr lang="tr-TR" sz="2400" b="1" u="sng" smtClean="0">
                <a:solidFill>
                  <a:srgbClr val="3333CC"/>
                </a:solidFill>
              </a:rPr>
              <a:t>100 %</a:t>
            </a:r>
            <a:r>
              <a:rPr lang="tr-TR" sz="2400" b="1" u="sng" smtClean="0"/>
              <a:t> /</a:t>
            </a:r>
            <a:r>
              <a:rPr lang="tr-TR" sz="2400" b="1" u="sng" smtClean="0">
                <a:solidFill>
                  <a:srgbClr val="FF0000"/>
                </a:solidFill>
              </a:rPr>
              <a:t>13:35</a:t>
            </a:r>
            <a:r>
              <a:rPr lang="tr-TR" sz="2400" b="1" u="sng" smtClean="0"/>
              <a:t> /10.10.2006</a:t>
            </a:r>
          </a:p>
          <a:p>
            <a:r>
              <a:rPr lang="tr-TR" sz="2400" smtClean="0"/>
              <a:t>Açıklaması : </a:t>
            </a:r>
          </a:p>
          <a:p>
            <a:pPr>
              <a:buFont typeface="Arial" pitchFamily="34" charset="0"/>
              <a:buChar char="•"/>
            </a:pPr>
            <a:r>
              <a:rPr lang="tr-TR" sz="2400" smtClean="0"/>
              <a:t>Kullanılan sıvı Type II</a:t>
            </a:r>
          </a:p>
          <a:p>
            <a:pPr>
              <a:buFont typeface="Arial" pitchFamily="34" charset="0"/>
              <a:buChar char="•"/>
            </a:pPr>
            <a:r>
              <a:rPr lang="tr-TR" sz="2400" smtClean="0"/>
              <a:t>Karışım oranı % 100</a:t>
            </a:r>
          </a:p>
          <a:p>
            <a:pPr>
              <a:buFont typeface="Arial" pitchFamily="34" charset="0"/>
              <a:buChar char="•"/>
            </a:pPr>
            <a:r>
              <a:rPr lang="tr-TR" sz="2400" smtClean="0"/>
              <a:t>Anti Icing başlangıç saati ( HOT Başlangıcı )</a:t>
            </a:r>
          </a:p>
          <a:p>
            <a:pPr>
              <a:buFont typeface="Arial" pitchFamily="34" charset="0"/>
              <a:buChar char="•"/>
            </a:pPr>
            <a:r>
              <a:rPr lang="tr-TR" sz="2400" smtClean="0"/>
              <a:t>Tarih</a:t>
            </a:r>
          </a:p>
          <a:p>
            <a:endParaRPr lang="tr-TR" sz="2400" smtClean="0"/>
          </a:p>
          <a:p>
            <a:endParaRPr lang="tr-TR" sz="2400" smtClean="0"/>
          </a:p>
          <a:p>
            <a:endParaRPr lang="en-US" sz="2000" smtClean="0"/>
          </a:p>
        </p:txBody>
      </p:sp>
    </p:spTree>
    <p:extLst>
      <p:ext uri="{BB962C8B-B14F-4D97-AF65-F5344CB8AC3E}">
        <p14:creationId xmlns:p14="http://schemas.microsoft.com/office/powerpoint/2010/main" val="119577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1071563" y="0"/>
            <a:ext cx="8597900" cy="1143000"/>
          </a:xfrm>
        </p:spPr>
        <p:txBody>
          <a:bodyPr/>
          <a:lstStyle/>
          <a:p>
            <a:pPr>
              <a:defRPr/>
            </a:pPr>
            <a:r>
              <a:rPr lang="en-US" sz="2800" b="1" dirty="0" smtClean="0">
                <a:solidFill>
                  <a:srgbClr val="3333CC"/>
                </a:solidFill>
                <a:effectLst>
                  <a:outerShdw blurRad="38100" dist="38100" dir="2700000" algn="tl">
                    <a:srgbClr val="C0C0C0"/>
                  </a:outerShdw>
                </a:effectLst>
              </a:rPr>
              <a:t>Contamination check, </a:t>
            </a:r>
            <a:r>
              <a:rPr lang="tr-TR" sz="2800" b="1" dirty="0" smtClean="0">
                <a:solidFill>
                  <a:srgbClr val="3333CC"/>
                </a:solidFill>
                <a:effectLst>
                  <a:outerShdw blurRad="38100" dist="38100" dir="2700000" algn="tl">
                    <a:srgbClr val="C0C0C0"/>
                  </a:outerShdw>
                </a:effectLst>
              </a:rPr>
              <a:t>Kaptana raporlama</a:t>
            </a:r>
            <a:endParaRPr lang="en-US" sz="2800" b="1" dirty="0" smtClean="0">
              <a:solidFill>
                <a:srgbClr val="3333CC"/>
              </a:solidFill>
              <a:effectLst>
                <a:outerShdw blurRad="38100" dist="38100" dir="2700000" algn="tl">
                  <a:srgbClr val="C0C0C0"/>
                </a:outerShdw>
              </a:effectLst>
            </a:endParaRPr>
          </a:p>
        </p:txBody>
      </p:sp>
      <p:sp>
        <p:nvSpPr>
          <p:cNvPr id="57347" name="Rectangle 3"/>
          <p:cNvSpPr>
            <a:spLocks noGrp="1" noChangeArrowheads="1"/>
          </p:cNvSpPr>
          <p:nvPr>
            <p:ph type="body" sz="half" idx="1"/>
          </p:nvPr>
        </p:nvSpPr>
        <p:spPr>
          <a:xfrm>
            <a:off x="500063" y="1357313"/>
            <a:ext cx="6324600" cy="2895600"/>
          </a:xfrm>
        </p:spPr>
        <p:txBody>
          <a:bodyPr/>
          <a:lstStyle/>
          <a:p>
            <a:pPr marL="190500" indent="-190500">
              <a:lnSpc>
                <a:spcPct val="90000"/>
              </a:lnSpc>
              <a:buFontTx/>
              <a:buNone/>
            </a:pPr>
            <a:r>
              <a:rPr lang="tr-TR" sz="2400" smtClean="0"/>
              <a:t>Önemli</a:t>
            </a:r>
            <a:r>
              <a:rPr lang="en-US" sz="2400" smtClean="0"/>
              <a:t>:</a:t>
            </a:r>
          </a:p>
          <a:p>
            <a:pPr marL="190500" indent="-190500">
              <a:lnSpc>
                <a:spcPct val="90000"/>
              </a:lnSpc>
            </a:pPr>
            <a:r>
              <a:rPr lang="tr-TR" sz="2400" smtClean="0"/>
              <a:t>Tüm bulgular kaptana rapor edilmeli</a:t>
            </a:r>
            <a:r>
              <a:rPr lang="en-US" sz="2400" smtClean="0"/>
              <a:t>.</a:t>
            </a:r>
            <a:endParaRPr lang="da-DK" sz="2400" smtClean="0"/>
          </a:p>
          <a:p>
            <a:pPr marL="190500" indent="-190500">
              <a:lnSpc>
                <a:spcPct val="90000"/>
              </a:lnSpc>
              <a:buFontTx/>
              <a:buNone/>
            </a:pPr>
            <a:endParaRPr lang="en-US" sz="2400" smtClean="0"/>
          </a:p>
          <a:p>
            <a:pPr marL="190500" indent="-190500">
              <a:lnSpc>
                <a:spcPct val="90000"/>
              </a:lnSpc>
            </a:pPr>
            <a:r>
              <a:rPr lang="tr-TR" sz="2400" smtClean="0"/>
              <a:t>Kaptan geri okuyarak teyid etmeli</a:t>
            </a:r>
            <a:r>
              <a:rPr lang="en-US" sz="2400" smtClean="0"/>
              <a:t>.</a:t>
            </a:r>
          </a:p>
          <a:p>
            <a:pPr marL="190500" indent="-190500">
              <a:lnSpc>
                <a:spcPct val="90000"/>
              </a:lnSpc>
            </a:pPr>
            <a:endParaRPr lang="en-US" sz="2400" smtClean="0"/>
          </a:p>
          <a:p>
            <a:pPr marL="190500" indent="-190500">
              <a:lnSpc>
                <a:spcPct val="90000"/>
              </a:lnSpc>
            </a:pPr>
            <a:r>
              <a:rPr lang="tr-TR" sz="2400" smtClean="0"/>
              <a:t>Kaptan gerekirse de-icing konusunda karar alacaktır.</a:t>
            </a:r>
            <a:endParaRPr lang="en-US" sz="2400" smtClean="0"/>
          </a:p>
        </p:txBody>
      </p:sp>
      <p:pic>
        <p:nvPicPr>
          <p:cNvPr id="57348" name="Picture 4" descr="comm6"/>
          <p:cNvPicPr>
            <a:picLocks noChangeAspect="1" noChangeArrowheads="1"/>
          </p:cNvPicPr>
          <p:nvPr/>
        </p:nvPicPr>
        <p:blipFill>
          <a:blip r:embed="rId4">
            <a:extLst>
              <a:ext uri="{28A0092B-C50C-407E-A947-70E740481C1C}">
                <a14:useLocalDpi xmlns:a14="http://schemas.microsoft.com/office/drawing/2010/main" val="0"/>
              </a:ext>
            </a:extLst>
          </a:blip>
          <a:srcRect b="37569"/>
          <a:stretch>
            <a:fillRect/>
          </a:stretch>
        </p:blipFill>
        <p:spPr bwMode="auto">
          <a:xfrm>
            <a:off x="6705600" y="1600200"/>
            <a:ext cx="22018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AutoShape 5"/>
          <p:cNvSpPr>
            <a:spLocks noChangeArrowheads="1"/>
          </p:cNvSpPr>
          <p:nvPr/>
        </p:nvSpPr>
        <p:spPr bwMode="auto">
          <a:xfrm>
            <a:off x="2916238" y="4221163"/>
            <a:ext cx="4191000" cy="1655762"/>
          </a:xfrm>
          <a:prstGeom prst="wedgeRectCallout">
            <a:avLst>
              <a:gd name="adj1" fmla="val 54736"/>
              <a:gd name="adj2" fmla="val -13974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nb-NO" sz="2100">
                <a:latin typeface="Scandinavian"/>
              </a:rPr>
              <a:t>Cockpit from ground, departure check performed.</a:t>
            </a:r>
            <a:br>
              <a:rPr lang="nb-NO" sz="2100">
                <a:latin typeface="Scandinavian"/>
              </a:rPr>
            </a:br>
            <a:r>
              <a:rPr lang="nb-NO" sz="2100">
                <a:latin typeface="Scandinavian"/>
              </a:rPr>
              <a:t> -There is a layer of ice on the leading edge of both of the outer slats </a:t>
            </a:r>
            <a:endParaRPr lang="en-US" sz="2100">
              <a:latin typeface="Scandinavian"/>
            </a:endParaRPr>
          </a:p>
          <a:p>
            <a:endParaRPr lang="en-US" sz="2800">
              <a:latin typeface="Scandinavian"/>
            </a:endParaRPr>
          </a:p>
        </p:txBody>
      </p:sp>
      <p:pic>
        <p:nvPicPr>
          <p:cNvPr id="851977" name="kapt2016.wav">
            <a:hlinkClick r:id="" action="ppaction://media"/>
          </p:cNvPr>
          <p:cNvPicPr>
            <a:picLocks noRot="1" noChangeAspect="1" noChangeArrowheads="1"/>
          </p:cNvPicPr>
          <p:nvPr>
            <a:wavAudioFile r:embed="rId1" name="kaptana raporlama.wav"/>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003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281" fill="hold"/>
                                        <p:tgtEl>
                                          <p:spTgt spid="8519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51977"/>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685800" y="9525"/>
            <a:ext cx="7772400" cy="1143000"/>
          </a:xfrm>
        </p:spPr>
        <p:txBody>
          <a:bodyPr/>
          <a:lstStyle/>
          <a:p>
            <a:pPr>
              <a:defRPr/>
            </a:pPr>
            <a:r>
              <a:rPr lang="tr-TR" sz="3600" b="1">
                <a:effectLst>
                  <a:outerShdw blurRad="38100" dist="38100" dir="2700000" algn="tl">
                    <a:srgbClr val="C0C0C0"/>
                  </a:outerShdw>
                </a:effectLst>
              </a:rPr>
              <a:t>Onay Durumu</a:t>
            </a:r>
            <a:endParaRPr lang="en-US" sz="3600" b="1">
              <a:effectLst>
                <a:outerShdw blurRad="38100" dist="38100" dir="2700000" algn="tl">
                  <a:srgbClr val="C0C0C0"/>
                </a:outerShdw>
              </a:effectLst>
            </a:endParaRPr>
          </a:p>
        </p:txBody>
      </p:sp>
      <p:sp>
        <p:nvSpPr>
          <p:cNvPr id="58371" name="Rectangle 3"/>
          <p:cNvSpPr>
            <a:spLocks noGrp="1" noChangeArrowheads="1"/>
          </p:cNvSpPr>
          <p:nvPr>
            <p:ph type="body" sz="half" idx="1"/>
          </p:nvPr>
        </p:nvSpPr>
        <p:spPr>
          <a:xfrm>
            <a:off x="214313" y="1816100"/>
            <a:ext cx="5211762" cy="4000500"/>
          </a:xfrm>
        </p:spPr>
        <p:txBody>
          <a:bodyPr/>
          <a:lstStyle/>
          <a:p>
            <a:pPr marL="190500" indent="-190500">
              <a:lnSpc>
                <a:spcPct val="90000"/>
              </a:lnSpc>
              <a:buFontTx/>
              <a:buNone/>
            </a:pPr>
            <a:r>
              <a:rPr lang="tr-TR" sz="4000" b="1" smtClean="0"/>
              <a:t>Kapsamalı</a:t>
            </a:r>
            <a:r>
              <a:rPr lang="nb-NO" sz="4000" b="1" smtClean="0"/>
              <a:t>:</a:t>
            </a:r>
          </a:p>
          <a:p>
            <a:pPr marL="190500" indent="-190500">
              <a:lnSpc>
                <a:spcPct val="90000"/>
              </a:lnSpc>
              <a:spcAft>
                <a:spcPct val="20000"/>
              </a:spcAft>
            </a:pPr>
            <a:r>
              <a:rPr lang="nb-NO" sz="2800" smtClean="0"/>
              <a:t>Anti-icing </a:t>
            </a:r>
            <a:r>
              <a:rPr lang="tr-TR" sz="2800" smtClean="0"/>
              <a:t>sıvı tipi</a:t>
            </a:r>
            <a:r>
              <a:rPr lang="nb-NO" sz="2800" smtClean="0"/>
              <a:t>.</a:t>
            </a:r>
          </a:p>
          <a:p>
            <a:pPr marL="190500" indent="-190500">
              <a:lnSpc>
                <a:spcPct val="90000"/>
              </a:lnSpc>
              <a:spcAft>
                <a:spcPct val="20000"/>
              </a:spcAft>
            </a:pPr>
            <a:r>
              <a:rPr lang="tr-TR" sz="2800" smtClean="0"/>
              <a:t>Miktar- Anti-icing sıvısının konsantrasyonu içindeki sıvı/su karışımı</a:t>
            </a:r>
            <a:r>
              <a:rPr lang="nb-NO" sz="2800" smtClean="0"/>
              <a:t>.</a:t>
            </a:r>
            <a:br>
              <a:rPr lang="nb-NO" sz="2800" smtClean="0"/>
            </a:br>
            <a:r>
              <a:rPr lang="nb-NO" sz="2800" smtClean="0">
                <a:solidFill>
                  <a:srgbClr val="FF0000"/>
                </a:solidFill>
              </a:rPr>
              <a:t>( type 1</a:t>
            </a:r>
            <a:r>
              <a:rPr lang="tr-TR" sz="2800" smtClean="0">
                <a:solidFill>
                  <a:srgbClr val="FF0000"/>
                </a:solidFill>
              </a:rPr>
              <a:t> için uygulamaz</a:t>
            </a:r>
            <a:r>
              <a:rPr lang="nb-NO" sz="2800" smtClean="0">
                <a:solidFill>
                  <a:srgbClr val="FF0000"/>
                </a:solidFill>
              </a:rPr>
              <a:t>)</a:t>
            </a:r>
          </a:p>
          <a:p>
            <a:pPr marL="190500" indent="-190500">
              <a:lnSpc>
                <a:spcPct val="90000"/>
              </a:lnSpc>
              <a:spcAft>
                <a:spcPct val="20000"/>
              </a:spcAft>
            </a:pPr>
            <a:r>
              <a:rPr lang="tr-TR" sz="2800" smtClean="0"/>
              <a:t>L</a:t>
            </a:r>
            <a:r>
              <a:rPr lang="nb-NO" sz="2800" smtClean="0"/>
              <a:t>ocal </a:t>
            </a:r>
            <a:r>
              <a:rPr lang="tr-TR" sz="2800" smtClean="0"/>
              <a:t>saat </a:t>
            </a:r>
            <a:r>
              <a:rPr lang="nb-NO" sz="2800" smtClean="0"/>
              <a:t>(</a:t>
            </a:r>
            <a:r>
              <a:rPr lang="tr-TR" sz="2800" smtClean="0"/>
              <a:t>saat</a:t>
            </a:r>
            <a:r>
              <a:rPr lang="nb-NO" sz="2800" smtClean="0"/>
              <a:t>/</a:t>
            </a:r>
            <a:r>
              <a:rPr lang="tr-TR" sz="2800" smtClean="0"/>
              <a:t>dakika</a:t>
            </a:r>
            <a:r>
              <a:rPr lang="nb-NO" sz="2800" smtClean="0"/>
              <a:t>) </a:t>
            </a:r>
            <a:r>
              <a:rPr lang="tr-TR" sz="2800" smtClean="0"/>
              <a:t>son anti-icing işleminin başlangıcı</a:t>
            </a:r>
            <a:r>
              <a:rPr lang="nb-NO" sz="2800" smtClean="0"/>
              <a:t>.</a:t>
            </a:r>
            <a:endParaRPr lang="en-US" sz="2800" smtClean="0"/>
          </a:p>
        </p:txBody>
      </p:sp>
      <p:pic>
        <p:nvPicPr>
          <p:cNvPr id="58372" name="Picture 4" descr="comm8"/>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081838" y="1524000"/>
            <a:ext cx="2062162" cy="4419600"/>
          </a:xfrm>
          <a:noFill/>
        </p:spPr>
      </p:pic>
      <p:sp>
        <p:nvSpPr>
          <p:cNvPr id="58373" name="AutoShape 5"/>
          <p:cNvSpPr>
            <a:spLocks noChangeArrowheads="1"/>
          </p:cNvSpPr>
          <p:nvPr/>
        </p:nvSpPr>
        <p:spPr bwMode="auto">
          <a:xfrm>
            <a:off x="4499992" y="1066800"/>
            <a:ext cx="3246314" cy="2290763"/>
          </a:xfrm>
          <a:prstGeom prst="wedgeRectCallout">
            <a:avLst>
              <a:gd name="adj1" fmla="val 66852"/>
              <a:gd name="adj2" fmla="val 7792"/>
            </a:avLst>
          </a:prstGeom>
          <a:solidFill>
            <a:schemeClr val="bg1"/>
          </a:solidFill>
          <a:ln w="9525">
            <a:solidFill>
              <a:schemeClr val="tx1"/>
            </a:solidFill>
            <a:miter lim="800000"/>
            <a:headEnd/>
            <a:tailEnd/>
          </a:ln>
        </p:spPr>
        <p:txBody>
          <a:bodyPr/>
          <a:lstStyle/>
          <a:p>
            <a:r>
              <a:rPr lang="nb-NO" dirty="0">
                <a:latin typeface="Scandinavian"/>
              </a:rPr>
              <a:t>Cockpit from ground,</a:t>
            </a:r>
            <a:endParaRPr lang="tr-TR" dirty="0">
              <a:latin typeface="Scandinavian"/>
            </a:endParaRPr>
          </a:p>
          <a:p>
            <a:pPr>
              <a:buFontTx/>
              <a:buChar char="-"/>
            </a:pPr>
            <a:r>
              <a:rPr lang="nb-NO" dirty="0">
                <a:latin typeface="Scandinavian"/>
              </a:rPr>
              <a:t>anti-icing</a:t>
            </a:r>
            <a:r>
              <a:rPr lang="tr-TR" dirty="0">
                <a:latin typeface="Scandinavian"/>
              </a:rPr>
              <a:t> </a:t>
            </a:r>
            <a:r>
              <a:rPr lang="nb-NO" dirty="0">
                <a:latin typeface="Scandinavian"/>
              </a:rPr>
              <a:t>completed.</a:t>
            </a:r>
            <a:br>
              <a:rPr lang="nb-NO" dirty="0">
                <a:latin typeface="Scandinavian"/>
              </a:rPr>
            </a:br>
            <a:r>
              <a:rPr lang="tr-TR" dirty="0">
                <a:latin typeface="Scandinavian"/>
              </a:rPr>
              <a:t>-</a:t>
            </a:r>
            <a:r>
              <a:rPr lang="nb-NO" dirty="0">
                <a:latin typeface="Scandinavian"/>
              </a:rPr>
              <a:t>fluid in use type </a:t>
            </a:r>
            <a:r>
              <a:rPr lang="tr-TR" dirty="0">
                <a:latin typeface="Scandinavian"/>
              </a:rPr>
              <a:t>II</a:t>
            </a:r>
          </a:p>
          <a:p>
            <a:pPr>
              <a:buFontTx/>
              <a:buChar char="-"/>
            </a:pPr>
            <a:r>
              <a:rPr lang="tr-TR" dirty="0">
                <a:latin typeface="Scandinavian"/>
              </a:rPr>
              <a:t>100 </a:t>
            </a:r>
            <a:r>
              <a:rPr lang="tr-TR" dirty="0" err="1">
                <a:latin typeface="Scandinavian"/>
              </a:rPr>
              <a:t>per</a:t>
            </a:r>
            <a:r>
              <a:rPr lang="tr-TR" dirty="0">
                <a:latin typeface="Scandinavian"/>
              </a:rPr>
              <a:t> </a:t>
            </a:r>
            <a:r>
              <a:rPr lang="tr-TR" dirty="0" err="1">
                <a:latin typeface="Scandinavian"/>
              </a:rPr>
              <a:t>cent</a:t>
            </a:r>
            <a:r>
              <a:rPr lang="tr-TR" dirty="0">
                <a:latin typeface="Scandinavian"/>
              </a:rPr>
              <a:t> </a:t>
            </a:r>
            <a:r>
              <a:rPr lang="tr-TR" dirty="0" err="1">
                <a:latin typeface="Scandinavian"/>
              </a:rPr>
              <a:t>fluid</a:t>
            </a:r>
            <a:r>
              <a:rPr lang="tr-TR" dirty="0">
                <a:latin typeface="Scandinavian"/>
              </a:rPr>
              <a:t> </a:t>
            </a:r>
            <a:r>
              <a:rPr lang="tr-TR" dirty="0" err="1">
                <a:latin typeface="Scandinavian"/>
              </a:rPr>
              <a:t>used</a:t>
            </a:r>
            <a:r>
              <a:rPr lang="tr-TR" dirty="0">
                <a:latin typeface="Scandinavian"/>
              </a:rPr>
              <a:t> </a:t>
            </a:r>
            <a:endParaRPr lang="nb-NO" dirty="0">
              <a:latin typeface="Scandinavian"/>
            </a:endParaRPr>
          </a:p>
          <a:p>
            <a:pPr>
              <a:buFontTx/>
              <a:buChar char="-"/>
            </a:pPr>
            <a:r>
              <a:rPr lang="nb-NO" dirty="0">
                <a:latin typeface="Scandinavian"/>
              </a:rPr>
              <a:t>Starting time 1710.</a:t>
            </a:r>
            <a:r>
              <a:rPr lang="nb-NO" sz="2000" dirty="0">
                <a:latin typeface="Scandinavian"/>
              </a:rPr>
              <a:t> </a:t>
            </a:r>
            <a:endParaRPr lang="en-US" sz="2000" dirty="0">
              <a:latin typeface="Scandinavian"/>
            </a:endParaRPr>
          </a:p>
        </p:txBody>
      </p:sp>
      <p:pic>
        <p:nvPicPr>
          <p:cNvPr id="856072" name="deic2016.wav">
            <a:hlinkClick r:id="" action="ppaction://media"/>
          </p:cNvPr>
          <p:cNvPicPr>
            <a:picLocks noRot="1" noChangeAspect="1" noChangeArrowheads="1"/>
          </p:cNvPicPr>
          <p:nvPr>
            <a:wavAudioFile r:embed="rId1" name="deicing raporlama.wav"/>
          </p:nvPr>
        </p:nvPicPr>
        <p:blipFill>
          <a:blip r:embed="rId4">
            <a:extLst>
              <a:ext uri="{28A0092B-C50C-407E-A947-70E740481C1C}">
                <a14:useLocalDpi xmlns:a14="http://schemas.microsoft.com/office/drawing/2010/main" val="0"/>
              </a:ext>
            </a:extLst>
          </a:blip>
          <a:srcRect/>
          <a:stretch>
            <a:fillRect/>
          </a:stretch>
        </p:blipFill>
        <p:spPr bwMode="auto">
          <a:xfrm>
            <a:off x="52578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601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725" fill="hold"/>
                                        <p:tgtEl>
                                          <p:spTgt spid="8560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56072"/>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500" y="714375"/>
            <a:ext cx="8229600" cy="661988"/>
          </a:xfrm>
        </p:spPr>
        <p:txBody>
          <a:bodyPr/>
          <a:lstStyle/>
          <a:p>
            <a:pPr>
              <a:defRPr/>
            </a:pPr>
            <a:r>
              <a:rPr lang="tr-TR" sz="2800" b="1" dirty="0" smtClean="0">
                <a:solidFill>
                  <a:srgbClr val="3333CC"/>
                </a:solidFill>
                <a:effectLst>
                  <a:outerShdw blurRad="38100" dist="38100" dir="2700000" algn="tl">
                    <a:srgbClr val="C0C0C0"/>
                  </a:outerShdw>
                </a:effectLst>
              </a:rPr>
              <a:t>DE ANTI ICING UYGULAMASINA TAHDİTLİ BÖLGELER</a:t>
            </a:r>
          </a:p>
        </p:txBody>
      </p:sp>
      <p:sp>
        <p:nvSpPr>
          <p:cNvPr id="59395" name="Rectangle 3"/>
          <p:cNvSpPr>
            <a:spLocks noGrp="1" noChangeArrowheads="1"/>
          </p:cNvSpPr>
          <p:nvPr>
            <p:ph type="body" idx="1"/>
          </p:nvPr>
        </p:nvSpPr>
        <p:spPr>
          <a:xfrm>
            <a:off x="1020763" y="1447800"/>
            <a:ext cx="7912100" cy="4572000"/>
          </a:xfrm>
        </p:spPr>
        <p:txBody>
          <a:bodyPr/>
          <a:lstStyle/>
          <a:p>
            <a:pPr>
              <a:buFont typeface="Arial" pitchFamily="34" charset="0"/>
              <a:buChar char="•"/>
            </a:pPr>
            <a:r>
              <a:rPr lang="tr-TR" sz="2400" smtClean="0"/>
              <a:t>Motor hava girişi</a:t>
            </a:r>
          </a:p>
          <a:p>
            <a:pPr>
              <a:buFont typeface="Arial" pitchFamily="34" charset="0"/>
              <a:buChar char="•"/>
            </a:pPr>
            <a:r>
              <a:rPr lang="tr-TR" sz="2400" smtClean="0"/>
              <a:t>APU hava girişi</a:t>
            </a:r>
          </a:p>
          <a:p>
            <a:pPr>
              <a:buFont typeface="Arial" pitchFamily="34" charset="0"/>
              <a:buChar char="•"/>
            </a:pPr>
            <a:r>
              <a:rPr lang="tr-TR" sz="2400" smtClean="0"/>
              <a:t>İniş Takımları Kapakları</a:t>
            </a:r>
          </a:p>
          <a:p>
            <a:pPr>
              <a:buFont typeface="Arial" pitchFamily="34" charset="0"/>
              <a:buChar char="•"/>
            </a:pPr>
            <a:r>
              <a:rPr lang="tr-TR" sz="2400" smtClean="0"/>
              <a:t>Motor Kaportaları</a:t>
            </a:r>
          </a:p>
          <a:p>
            <a:pPr>
              <a:buFont typeface="Arial" pitchFamily="34" charset="0"/>
              <a:buChar char="•"/>
            </a:pPr>
            <a:r>
              <a:rPr lang="tr-TR" sz="2400" smtClean="0"/>
              <a:t>Out Flow valve hava çıkışı</a:t>
            </a:r>
          </a:p>
          <a:p>
            <a:pPr>
              <a:buFont typeface="Arial" pitchFamily="34" charset="0"/>
              <a:buChar char="•"/>
            </a:pPr>
            <a:r>
              <a:rPr lang="tr-TR" sz="2400" smtClean="0"/>
              <a:t>Pitot Tube ve Problar</a:t>
            </a:r>
          </a:p>
          <a:p>
            <a:pPr>
              <a:buFont typeface="Arial" pitchFamily="34" charset="0"/>
              <a:buChar char="•"/>
            </a:pPr>
            <a:r>
              <a:rPr lang="tr-TR" sz="2400" smtClean="0"/>
              <a:t>Fren Üniteleri</a:t>
            </a:r>
          </a:p>
          <a:p>
            <a:pPr>
              <a:buFont typeface="Arial" pitchFamily="34" charset="0"/>
              <a:buChar char="•"/>
            </a:pPr>
            <a:r>
              <a:rPr lang="tr-TR" sz="2400" smtClean="0"/>
              <a:t>İniş takım kapakları</a:t>
            </a:r>
          </a:p>
          <a:p>
            <a:pPr>
              <a:buFont typeface="Arial" pitchFamily="34" charset="0"/>
              <a:buChar char="•"/>
            </a:pPr>
            <a:r>
              <a:rPr lang="tr-TR" sz="2400" smtClean="0"/>
              <a:t>Kabin ve Cokpit camları</a:t>
            </a:r>
          </a:p>
          <a:p>
            <a:pPr>
              <a:buFont typeface="Arial" pitchFamily="34" charset="0"/>
              <a:buChar char="•"/>
            </a:pPr>
            <a:endParaRPr lang="tr-TR" sz="2400" smtClean="0"/>
          </a:p>
        </p:txBody>
      </p:sp>
      <p:pic>
        <p:nvPicPr>
          <p:cNvPr id="59396" name="Picture 4" descr="C:\Documents and Settings\eesdur\Desktop\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1340769"/>
            <a:ext cx="1828800" cy="117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descr="C:\Documents and Settings\eesdur\Desktop\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522970"/>
            <a:ext cx="3352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C:\Documents and Settings\eesdur\Desktop\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4929188"/>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C:\Documents and Settings\eesdur\Desktop\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5214938"/>
            <a:ext cx="1752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C:\Documents and Settings\eesdur\My Documents\PICTURES\resimler\klmnoethwes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4875" y="1484782"/>
            <a:ext cx="2133600" cy="12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824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500188"/>
            <a:ext cx="73247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80632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357313"/>
            <a:ext cx="6786563"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46075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285875"/>
            <a:ext cx="677703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96333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143000"/>
            <a:ext cx="7439025"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4786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214438"/>
            <a:ext cx="7291388"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41607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7358063"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425479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erol\DE ICING\PAINT RESİMLER\KAR VE AĞIRL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295400"/>
            <a:ext cx="48006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C:\erol\DE ICING\PAINT RESİMLER\KAR VE KALKIŞ.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191000"/>
            <a:ext cx="3733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285750" y="500063"/>
            <a:ext cx="9072563" cy="523875"/>
          </a:xfrm>
          <a:prstGeom prst="rect">
            <a:avLst/>
          </a:prstGeom>
          <a:noFill/>
          <a:ln w="25400">
            <a:noFill/>
            <a:miter lim="800000"/>
            <a:headEnd/>
            <a:tailEnd/>
          </a:ln>
          <a:effectLst/>
        </p:spPr>
        <p:txBody>
          <a:bodyPr>
            <a:spAutoFit/>
          </a:bodyPr>
          <a:lstStyle/>
          <a:p>
            <a:pPr>
              <a:defRPr/>
            </a:pPr>
            <a:r>
              <a:rPr lang="tr-TR" sz="2800" b="1" i="0" dirty="0">
                <a:solidFill>
                  <a:srgbClr val="3333CC"/>
                </a:solidFill>
                <a:effectLst>
                  <a:outerShdw blurRad="38100" dist="38100" dir="2700000" algn="tl">
                    <a:srgbClr val="C0C0C0"/>
                  </a:outerShdw>
                </a:effectLst>
                <a:latin typeface="+mj-lt"/>
                <a:ea typeface="+mj-ea"/>
                <a:cs typeface="+mj-cs"/>
              </a:rPr>
              <a:t>KAR VE BUZUN UÇAK PERFORMANSINA ETKİSİ</a:t>
            </a:r>
            <a:endParaRPr lang="en-US" sz="2800" b="1" i="0" dirty="0">
              <a:solidFill>
                <a:srgbClr val="3333CC"/>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20702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4438"/>
            <a:ext cx="74295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796611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357188" y="285750"/>
            <a:ext cx="8101012" cy="979488"/>
          </a:xfrm>
        </p:spPr>
        <p:txBody>
          <a:bodyPr/>
          <a:lstStyle/>
          <a:p>
            <a:pPr>
              <a:defRPr/>
            </a:pPr>
            <a:r>
              <a:rPr lang="en-US" sz="2800" b="1" dirty="0" smtClean="0">
                <a:solidFill>
                  <a:srgbClr val="3333CC"/>
                </a:solidFill>
                <a:effectLst>
                  <a:outerShdw blurRad="38100" dist="38100" dir="2700000" algn="tl">
                    <a:srgbClr val="C0C0C0"/>
                  </a:outerShdw>
                </a:effectLst>
              </a:rPr>
              <a:t>De / anti – icing</a:t>
            </a:r>
            <a:r>
              <a:rPr lang="tr-TR" sz="2800" b="1" dirty="0" smtClean="0">
                <a:solidFill>
                  <a:srgbClr val="3333CC"/>
                </a:solidFill>
                <a:effectLst>
                  <a:outerShdw blurRad="38100" dist="38100" dir="2700000" algn="tl">
                    <a:srgbClr val="C0C0C0"/>
                  </a:outerShdw>
                </a:effectLst>
              </a:rPr>
              <a:t> süresince ve sonrasında kontrol </a:t>
            </a:r>
            <a:r>
              <a:rPr lang="en-US" sz="2800" b="1" dirty="0" smtClean="0">
                <a:solidFill>
                  <a:srgbClr val="3333CC"/>
                </a:solidFill>
                <a:effectLst>
                  <a:outerShdw blurRad="38100" dist="38100" dir="2700000" algn="tl">
                    <a:srgbClr val="C0C0C0"/>
                  </a:outerShdw>
                </a:effectLst>
              </a:rPr>
              <a:t>&amp; </a:t>
            </a:r>
            <a:r>
              <a:rPr lang="tr-TR" sz="2800" b="1" dirty="0" smtClean="0">
                <a:solidFill>
                  <a:srgbClr val="3333CC"/>
                </a:solidFill>
                <a:effectLst>
                  <a:outerShdw blurRad="38100" dist="38100" dir="2700000" algn="tl">
                    <a:srgbClr val="C0C0C0"/>
                  </a:outerShdw>
                </a:effectLst>
              </a:rPr>
              <a:t>Onay</a:t>
            </a:r>
            <a:endParaRPr lang="en-US" sz="2800" b="1" dirty="0" smtClean="0">
              <a:solidFill>
                <a:srgbClr val="3333CC"/>
              </a:solidFill>
              <a:effectLst>
                <a:outerShdw blurRad="38100" dist="38100" dir="2700000" algn="tl">
                  <a:srgbClr val="C0C0C0"/>
                </a:outerShdw>
              </a:effectLst>
            </a:endParaRPr>
          </a:p>
        </p:txBody>
      </p:sp>
      <p:sp>
        <p:nvSpPr>
          <p:cNvPr id="67587" name="Rectangle 3"/>
          <p:cNvSpPr>
            <a:spLocks noGrp="1" noChangeArrowheads="1"/>
          </p:cNvSpPr>
          <p:nvPr>
            <p:ph type="body" sz="half" idx="1"/>
          </p:nvPr>
        </p:nvSpPr>
        <p:spPr>
          <a:xfrm>
            <a:off x="0" y="1447800"/>
            <a:ext cx="4495800" cy="3505200"/>
          </a:xfrm>
        </p:spPr>
        <p:txBody>
          <a:bodyPr/>
          <a:lstStyle/>
          <a:p>
            <a:pPr marL="190500" indent="-190500">
              <a:buFontTx/>
              <a:buNone/>
            </a:pPr>
            <a:r>
              <a:rPr lang="tr-TR" b="1" smtClean="0"/>
              <a:t>    Kontrol</a:t>
            </a:r>
            <a:r>
              <a:rPr lang="en-US" b="1" smtClean="0"/>
              <a:t>:</a:t>
            </a:r>
          </a:p>
          <a:p>
            <a:pPr marL="190500" indent="-190500"/>
            <a:r>
              <a:rPr lang="tr-TR" sz="2400" smtClean="0"/>
              <a:t>İşlemin, bir hasara neden olmaksızın doğru ve her iki kanada da simetrik olarak yapılması</a:t>
            </a:r>
            <a:r>
              <a:rPr lang="en-US" sz="2400" smtClean="0"/>
              <a:t>.</a:t>
            </a:r>
          </a:p>
          <a:p>
            <a:pPr marL="190500" indent="-190500"/>
            <a:r>
              <a:rPr lang="tr-TR" sz="2400" smtClean="0"/>
              <a:t>Tüm kirlerden arınması.</a:t>
            </a:r>
            <a:endParaRPr lang="en-US" sz="2400" smtClean="0"/>
          </a:p>
          <a:p>
            <a:pPr marL="190500" indent="-190500"/>
            <a:r>
              <a:rPr lang="tr-TR" sz="2400" smtClean="0"/>
              <a:t>Stabilizerin ön kenarları işlem süresince yukarı pozisyonda</a:t>
            </a:r>
            <a:endParaRPr lang="nb-NO" sz="2400" smtClean="0"/>
          </a:p>
        </p:txBody>
      </p:sp>
      <p:pic>
        <p:nvPicPr>
          <p:cNvPr id="67588" name="Picture 4" descr="10000007"/>
          <p:cNvPicPr>
            <a:picLocks noGrp="1" noChangeAspect="1" noChangeArrowheads="1"/>
          </p:cNvPicPr>
          <p:nvPr>
            <p:ph type="clipArt" sz="half" idx="2"/>
          </p:nvPr>
        </p:nvPicPr>
        <p:blipFill>
          <a:blip r:embed="rId3">
            <a:lum bright="12000"/>
            <a:extLst>
              <a:ext uri="{28A0092B-C50C-407E-A947-70E740481C1C}">
                <a14:useLocalDpi xmlns:a14="http://schemas.microsoft.com/office/drawing/2010/main" val="0"/>
              </a:ext>
            </a:extLst>
          </a:blip>
          <a:srcRect l="7018"/>
          <a:stretch>
            <a:fillRect/>
          </a:stretch>
        </p:blipFill>
        <p:spPr>
          <a:xfrm>
            <a:off x="4419600" y="1371600"/>
            <a:ext cx="4343400" cy="3381375"/>
          </a:xfrm>
          <a:noFill/>
          <a:ln cap="flat">
            <a:solidFill>
              <a:schemeClr val="tx1"/>
            </a:solidFill>
            <a:miter lim="800000"/>
            <a:headEnd/>
            <a:tailEnd/>
          </a:ln>
        </p:spPr>
      </p:pic>
      <p:sp>
        <p:nvSpPr>
          <p:cNvPr id="67589" name="Text Box 5"/>
          <p:cNvSpPr txBox="1">
            <a:spLocks noChangeArrowheads="1"/>
          </p:cNvSpPr>
          <p:nvPr/>
        </p:nvSpPr>
        <p:spPr bwMode="auto">
          <a:xfrm>
            <a:off x="4343400" y="4724400"/>
            <a:ext cx="510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20000"/>
              </a:spcBef>
              <a:buClr>
                <a:schemeClr val="tx1"/>
              </a:buClr>
              <a:buSzPct val="70000"/>
            </a:pPr>
            <a:r>
              <a:rPr lang="tr-TR" sz="2000" b="1">
                <a:solidFill>
                  <a:srgbClr val="FF0000"/>
                </a:solidFill>
                <a:latin typeface="Scandinavian"/>
              </a:rPr>
              <a:t>Dikkat</a:t>
            </a:r>
            <a:r>
              <a:rPr lang="nb-NO" sz="2000" b="1">
                <a:solidFill>
                  <a:srgbClr val="FF0000"/>
                </a:solidFill>
                <a:latin typeface="Scandinavian"/>
              </a:rPr>
              <a:t> ! </a:t>
            </a:r>
            <a:r>
              <a:rPr lang="nb-NO" sz="2000">
                <a:solidFill>
                  <a:srgbClr val="FF0000"/>
                </a:solidFill>
                <a:latin typeface="Scandinavian"/>
              </a:rPr>
              <a:t>:</a:t>
            </a:r>
            <a:r>
              <a:rPr lang="tr-TR" sz="2000">
                <a:latin typeface="Scandinavian"/>
              </a:rPr>
              <a:t>De/anti icing işlemi sonrasında uçuş kontrol yüzeylerinin, hariçten bir gözlemci tarafından kontrol edilmesi gerekebilir.</a:t>
            </a:r>
            <a:endParaRPr lang="en-US" sz="2000">
              <a:latin typeface="Scandinavian"/>
            </a:endParaRPr>
          </a:p>
        </p:txBody>
      </p:sp>
    </p:spTree>
    <p:extLst>
      <p:ext uri="{BB962C8B-B14F-4D97-AF65-F5344CB8AC3E}">
        <p14:creationId xmlns:p14="http://schemas.microsoft.com/office/powerpoint/2010/main" val="226282844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12" name="Rectangle 24"/>
          <p:cNvSpPr>
            <a:spLocks noGrp="1" noChangeArrowheads="1"/>
          </p:cNvSpPr>
          <p:nvPr>
            <p:ph type="title"/>
          </p:nvPr>
        </p:nvSpPr>
        <p:spPr/>
        <p:txBody>
          <a:bodyPr/>
          <a:lstStyle/>
          <a:p>
            <a:pPr>
              <a:defRPr/>
            </a:pPr>
            <a:r>
              <a:rPr lang="tr-TR" sz="2800" b="1" dirty="0" smtClean="0">
                <a:solidFill>
                  <a:srgbClr val="3333CC"/>
                </a:solidFill>
                <a:effectLst>
                  <a:outerShdw blurRad="38100" dist="38100" dir="2700000" algn="tl">
                    <a:srgbClr val="C0C0C0"/>
                  </a:outerShdw>
                </a:effectLst>
              </a:rPr>
              <a:t>KRITİK YÜZEYLER</a:t>
            </a:r>
            <a:endParaRPr lang="en-US" sz="2800" b="1" dirty="0" smtClean="0">
              <a:solidFill>
                <a:srgbClr val="3333CC"/>
              </a:solidFill>
              <a:effectLst>
                <a:outerShdw blurRad="38100" dist="38100" dir="2700000" algn="tl">
                  <a:srgbClr val="C0C0C0"/>
                </a:outerShdw>
              </a:effectLst>
            </a:endParaRPr>
          </a:p>
        </p:txBody>
      </p:sp>
      <p:pic>
        <p:nvPicPr>
          <p:cNvPr id="68611" name="Picture 25" descr="C:\Documents and Settings\eesdur\Desktop\K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19225"/>
            <a:ext cx="55626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2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71563" y="214313"/>
            <a:ext cx="7837487" cy="1404937"/>
          </a:xfrm>
        </p:spPr>
        <p:txBody>
          <a:bodyPr/>
          <a:lstStyle/>
          <a:p>
            <a:pPr>
              <a:defRPr/>
            </a:pPr>
            <a:r>
              <a:rPr lang="tr-TR" sz="2800" b="1" dirty="0" smtClean="0">
                <a:solidFill>
                  <a:srgbClr val="3333CC"/>
                </a:solidFill>
                <a:effectLst>
                  <a:outerShdw blurRad="38100" dist="38100" dir="2700000" algn="tl">
                    <a:srgbClr val="C0C0C0"/>
                  </a:outerShdw>
                </a:effectLst>
              </a:rPr>
              <a:t>KAR, BUZ VE KIRAĞI DAN TEMİZLENMESİ GEREKLİ KRİTİK BÖLGELER</a:t>
            </a:r>
            <a:endParaRPr lang="en-US" sz="2800" b="1" dirty="0" smtClean="0">
              <a:solidFill>
                <a:srgbClr val="3333CC"/>
              </a:solidFill>
              <a:effectLst>
                <a:outerShdw blurRad="38100" dist="38100" dir="2700000" algn="tl">
                  <a:srgbClr val="C0C0C0"/>
                </a:outerShdw>
              </a:effectLst>
            </a:endParaRPr>
          </a:p>
        </p:txBody>
      </p:sp>
      <p:pic>
        <p:nvPicPr>
          <p:cNvPr id="69635" name="Picture 3" descr="C:\Documents and Settings\eesdur\Desktop\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7086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1071563" y="1928813"/>
            <a:ext cx="7929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r>
              <a:rPr lang="tr-TR" i="0">
                <a:latin typeface="Tahoma" pitchFamily="34" charset="0"/>
                <a:cs typeface="Tahoma" pitchFamily="34" charset="0"/>
              </a:rPr>
              <a:t>Yeşil ile boyalı alanlar temizlenmeli ve anti icing uygulaması yapılmalıdır</a:t>
            </a:r>
            <a:endParaRPr lang="en-US" i="0">
              <a:latin typeface="Tahoma" pitchFamily="34" charset="0"/>
              <a:cs typeface="Tahoma" pitchFamily="34" charset="0"/>
            </a:endParaRPr>
          </a:p>
        </p:txBody>
      </p:sp>
    </p:spTree>
    <p:extLst>
      <p:ext uri="{BB962C8B-B14F-4D97-AF65-F5344CB8AC3E}">
        <p14:creationId xmlns:p14="http://schemas.microsoft.com/office/powerpoint/2010/main" val="346424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20763" y="381000"/>
            <a:ext cx="7265987" cy="762000"/>
          </a:xfrm>
        </p:spPr>
        <p:txBody>
          <a:bodyPr/>
          <a:lstStyle/>
          <a:p>
            <a:pPr>
              <a:defRPr/>
            </a:pPr>
            <a:r>
              <a:rPr lang="tr-TR" sz="2800" b="1" dirty="0" smtClean="0">
                <a:solidFill>
                  <a:srgbClr val="3333CC"/>
                </a:solidFill>
                <a:effectLst>
                  <a:outerShdw blurRad="38100" dist="38100" dir="2700000" algn="tl">
                    <a:srgbClr val="C0C0C0"/>
                  </a:outerShdw>
                </a:effectLst>
              </a:rPr>
              <a:t>TEK ARAÇ İLE DE/ANTI ICING</a:t>
            </a:r>
            <a:endParaRPr lang="en-US" sz="2800" b="1" dirty="0" smtClean="0">
              <a:solidFill>
                <a:srgbClr val="3333CC"/>
              </a:solidFill>
              <a:effectLst>
                <a:outerShdw blurRad="38100" dist="38100" dir="2700000" algn="tl">
                  <a:srgbClr val="C0C0C0"/>
                </a:outerShdw>
              </a:effectLst>
            </a:endParaRPr>
          </a:p>
        </p:txBody>
      </p:sp>
      <p:pic>
        <p:nvPicPr>
          <p:cNvPr id="70659" name="Picture 4" descr="C:\erol\DE ICING\PAINT RESİMLER\TEK ARAÇ İLE DE 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8001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477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tr-TR" sz="2800" b="1" dirty="0" smtClean="0">
                <a:solidFill>
                  <a:srgbClr val="3333CC"/>
                </a:solidFill>
                <a:effectLst>
                  <a:outerShdw blurRad="38100" dist="38100" dir="2700000" algn="tl">
                    <a:srgbClr val="C0C0C0"/>
                  </a:outerShdw>
                </a:effectLst>
              </a:rPr>
              <a:t>TABANCA KULLANIMI</a:t>
            </a:r>
            <a:endParaRPr lang="en-US" sz="2800" b="1" dirty="0" smtClean="0">
              <a:solidFill>
                <a:srgbClr val="3333CC"/>
              </a:solidFill>
              <a:effectLst>
                <a:outerShdw blurRad="38100" dist="38100" dir="2700000" algn="tl">
                  <a:srgbClr val="C0C0C0"/>
                </a:outerShdw>
              </a:effectLst>
            </a:endParaRPr>
          </a:p>
        </p:txBody>
      </p:sp>
      <p:pic>
        <p:nvPicPr>
          <p:cNvPr id="71683" name="Picture 5" descr="C:\erol\DE ICING\PAINT RESİMLER\TABANCA ŞEKİL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524000"/>
            <a:ext cx="87757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46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20763" y="381000"/>
            <a:ext cx="5408612" cy="762000"/>
          </a:xfrm>
        </p:spPr>
        <p:txBody>
          <a:bodyPr/>
          <a:lstStyle/>
          <a:p>
            <a:pPr>
              <a:defRPr/>
            </a:pPr>
            <a:r>
              <a:rPr lang="tr-TR" sz="2800" b="1" dirty="0" smtClean="0">
                <a:solidFill>
                  <a:srgbClr val="3333CC"/>
                </a:solidFill>
                <a:effectLst>
                  <a:outerShdw blurRad="38100" dist="38100" dir="2700000" algn="tl">
                    <a:srgbClr val="C0C0C0"/>
                  </a:outerShdw>
                </a:effectLst>
              </a:rPr>
              <a:t>UYGULAMA TEKNİKLERİ</a:t>
            </a:r>
            <a:endParaRPr lang="en-US" sz="2800" b="1" dirty="0" smtClean="0">
              <a:solidFill>
                <a:srgbClr val="3333CC"/>
              </a:solidFill>
              <a:effectLst>
                <a:outerShdw blurRad="38100" dist="38100" dir="2700000" algn="tl">
                  <a:srgbClr val="C0C0C0"/>
                </a:outerShdw>
              </a:effectLst>
            </a:endParaRPr>
          </a:p>
        </p:txBody>
      </p:sp>
      <p:sp>
        <p:nvSpPr>
          <p:cNvPr id="61443" name="Rectangle 3"/>
          <p:cNvSpPr>
            <a:spLocks noGrp="1" noChangeArrowheads="1"/>
          </p:cNvSpPr>
          <p:nvPr>
            <p:ph type="body" idx="1"/>
          </p:nvPr>
        </p:nvSpPr>
        <p:spPr>
          <a:xfrm>
            <a:off x="785813" y="1214438"/>
            <a:ext cx="8358187" cy="4562475"/>
          </a:xfrm>
        </p:spPr>
        <p:txBody>
          <a:bodyPr/>
          <a:lstStyle/>
          <a:p>
            <a:pPr>
              <a:buFont typeface="Wingdings" pitchFamily="2" charset="2"/>
              <a:buNone/>
              <a:defRPr/>
            </a:pPr>
            <a:r>
              <a:rPr lang="tr-TR" sz="1800" b="1" dirty="0" smtClean="0"/>
              <a:t>DE ICING:</a:t>
            </a:r>
          </a:p>
          <a:p>
            <a:pPr marL="0" indent="0">
              <a:buFont typeface="Wingdings" pitchFamily="2" charset="2"/>
              <a:buNone/>
              <a:tabLst>
                <a:tab pos="0" algn="l"/>
              </a:tabLst>
              <a:defRPr/>
            </a:pPr>
            <a:r>
              <a:rPr lang="tr-TR" sz="1800" dirty="0" smtClean="0"/>
              <a:t>Tabanca Mızrak ucu şeklinde ayarlanmalı, buzlanma olan bölgelerde buz kırılana kadar aynı noktaya sıkılmalı daha sonra oluşan buz tabakasını bu noktadan hareket ederek temizlemelidir.</a:t>
            </a:r>
          </a:p>
          <a:p>
            <a:pPr>
              <a:buFont typeface="Wingdings" pitchFamily="2" charset="2"/>
              <a:buNone/>
              <a:defRPr/>
            </a:pPr>
            <a:r>
              <a:rPr lang="tr-TR" sz="1800" b="1" dirty="0" smtClean="0"/>
              <a:t>ANTI ICING:</a:t>
            </a:r>
          </a:p>
          <a:p>
            <a:pPr marL="0" indent="0">
              <a:buFont typeface="Wingdings" pitchFamily="2" charset="2"/>
              <a:buNone/>
              <a:defRPr/>
            </a:pPr>
            <a:r>
              <a:rPr lang="tr-TR" sz="1800" dirty="0" smtClean="0"/>
              <a:t>Bu işlemde tabanca en geniş açıya ayarlanmalı ( Rüzgarlı havalarda açı daraltılabilir.) ve mümkün olduğu kadar homojen ve ince bir film tabakası oluşturulmalıdır.</a:t>
            </a:r>
          </a:p>
          <a:p>
            <a:pPr>
              <a:buFont typeface="Wingdings" pitchFamily="2" charset="2"/>
              <a:buNone/>
              <a:defRPr/>
            </a:pPr>
            <a:r>
              <a:rPr lang="tr-TR" sz="1800" b="1" dirty="0" smtClean="0"/>
              <a:t>GÖVDE:</a:t>
            </a:r>
          </a:p>
          <a:p>
            <a:pPr marL="0" indent="0">
              <a:buFont typeface="Wingdings" pitchFamily="2" charset="2"/>
              <a:buNone/>
              <a:defRPr/>
            </a:pPr>
            <a:r>
              <a:rPr lang="tr-TR" sz="1800" dirty="0" smtClean="0"/>
              <a:t>Gövde üzerindeki kar, kırağı ve buzu temizlemek için üst orta bölümden başlayarak De </a:t>
            </a:r>
            <a:r>
              <a:rPr lang="tr-TR" sz="1800" dirty="0" err="1" smtClean="0"/>
              <a:t>icing</a:t>
            </a:r>
            <a:r>
              <a:rPr lang="tr-TR" sz="1800" dirty="0" smtClean="0"/>
              <a:t> ve Anti </a:t>
            </a:r>
            <a:r>
              <a:rPr lang="tr-TR" sz="1800" dirty="0" err="1" smtClean="0"/>
              <a:t>Icing</a:t>
            </a:r>
            <a:r>
              <a:rPr lang="tr-TR" sz="1800" dirty="0" smtClean="0"/>
              <a:t> yapılmalıdır. Kokpit ve kabin camlarına kesinlikle sıvı sıkılmaz</a:t>
            </a:r>
          </a:p>
          <a:p>
            <a:pPr>
              <a:buFont typeface="Wingdings" pitchFamily="2" charset="2"/>
              <a:buNone/>
              <a:defRPr/>
            </a:pPr>
            <a:r>
              <a:rPr lang="tr-TR" sz="1800" b="1" dirty="0" smtClean="0"/>
              <a:t>DİK YÜZEYLER:</a:t>
            </a:r>
          </a:p>
          <a:p>
            <a:pPr>
              <a:buFont typeface="Wingdings" pitchFamily="2" charset="2"/>
              <a:buNone/>
              <a:defRPr/>
            </a:pPr>
            <a:r>
              <a:rPr lang="tr-TR" sz="1800" dirty="0" smtClean="0"/>
              <a:t>En üst noktadan başlayarak en alt noktaya kadar uygulanır</a:t>
            </a:r>
            <a:endParaRPr lang="en-US" sz="1800" dirty="0" smtClean="0"/>
          </a:p>
        </p:txBody>
      </p:sp>
    </p:spTree>
    <p:extLst>
      <p:ext uri="{BB962C8B-B14F-4D97-AF65-F5344CB8AC3E}">
        <p14:creationId xmlns:p14="http://schemas.microsoft.com/office/powerpoint/2010/main" val="22923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20763" y="381000"/>
            <a:ext cx="7623175" cy="833438"/>
          </a:xfrm>
        </p:spPr>
        <p:txBody>
          <a:bodyPr/>
          <a:lstStyle/>
          <a:p>
            <a:pPr>
              <a:defRPr/>
            </a:pPr>
            <a:r>
              <a:rPr lang="tr-TR" sz="2800" b="1" dirty="0" smtClean="0">
                <a:solidFill>
                  <a:srgbClr val="3333CC"/>
                </a:solidFill>
                <a:effectLst>
                  <a:outerShdw blurRad="38100" dist="38100" dir="2700000" algn="tl">
                    <a:srgbClr val="C0C0C0"/>
                  </a:outerShdw>
                </a:effectLst>
              </a:rPr>
              <a:t>STATIC PORTLARIN TEMİZLENMESİ</a:t>
            </a:r>
            <a:endParaRPr lang="en-US" sz="2800" b="1" dirty="0" smtClean="0">
              <a:solidFill>
                <a:srgbClr val="3333CC"/>
              </a:solidFill>
              <a:effectLst>
                <a:outerShdw blurRad="38100" dist="38100" dir="2700000" algn="tl">
                  <a:srgbClr val="C0C0C0"/>
                </a:outerShdw>
              </a:effectLst>
            </a:endParaRPr>
          </a:p>
        </p:txBody>
      </p:sp>
      <p:sp>
        <p:nvSpPr>
          <p:cNvPr id="73731" name="Rectangle 3"/>
          <p:cNvSpPr>
            <a:spLocks noGrp="1" noChangeArrowheads="1"/>
          </p:cNvSpPr>
          <p:nvPr>
            <p:ph type="body" idx="1"/>
          </p:nvPr>
        </p:nvSpPr>
        <p:spPr/>
        <p:txBody>
          <a:bodyPr/>
          <a:lstStyle/>
          <a:p>
            <a:r>
              <a:rPr lang="tr-TR" sz="2400" smtClean="0"/>
              <a:t>Statıc</a:t>
            </a:r>
            <a:r>
              <a:rPr lang="tr-TR" sz="1800" smtClean="0"/>
              <a:t> portlarda buzlanma var ise sıvı sıkılmamalı sıcak su içine temiz bir bez batırılarak portlar temizlenmelidir.</a:t>
            </a:r>
          </a:p>
          <a:p>
            <a:endParaRPr lang="en-US" sz="1800" smtClean="0"/>
          </a:p>
        </p:txBody>
      </p:sp>
      <p:pic>
        <p:nvPicPr>
          <p:cNvPr id="73732" name="Picture 4" descr="C:\erol\DE ICING\PAINT RESİMLER\STATİC 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14625"/>
            <a:ext cx="495935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16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20763" y="381000"/>
            <a:ext cx="8837612" cy="762000"/>
          </a:xfrm>
        </p:spPr>
        <p:txBody>
          <a:bodyPr/>
          <a:lstStyle/>
          <a:p>
            <a:pPr>
              <a:defRPr/>
            </a:pPr>
            <a:r>
              <a:rPr lang="tr-TR" sz="2800" b="1" dirty="0" smtClean="0">
                <a:solidFill>
                  <a:srgbClr val="3333CC"/>
                </a:solidFill>
                <a:effectLst>
                  <a:outerShdw blurRad="38100" dist="38100" dir="2700000" algn="tl">
                    <a:srgbClr val="C0C0C0"/>
                  </a:outerShdw>
                </a:effectLst>
              </a:rPr>
              <a:t>SICAK HAVA İLE UÇAĞIN TEMİZLENMESİ</a:t>
            </a:r>
            <a:endParaRPr lang="en-US" sz="2800" b="1" dirty="0" smtClean="0">
              <a:solidFill>
                <a:srgbClr val="3333CC"/>
              </a:solidFill>
              <a:effectLst>
                <a:outerShdw blurRad="38100" dist="38100" dir="2700000" algn="tl">
                  <a:srgbClr val="C0C0C0"/>
                </a:outerShdw>
              </a:effectLst>
            </a:endParaRPr>
          </a:p>
        </p:txBody>
      </p:sp>
      <p:pic>
        <p:nvPicPr>
          <p:cNvPr id="74755" name="Picture 3" descr="C:\erol\DE ICING\PAINT RESİMLER\HOT 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34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020763" y="381000"/>
            <a:ext cx="7265987" cy="762000"/>
          </a:xfrm>
        </p:spPr>
        <p:txBody>
          <a:bodyPr/>
          <a:lstStyle/>
          <a:p>
            <a:pPr>
              <a:defRPr/>
            </a:pPr>
            <a:r>
              <a:rPr lang="tr-TR" sz="2800" b="1" dirty="0" smtClean="0">
                <a:solidFill>
                  <a:srgbClr val="3333CC"/>
                </a:solidFill>
                <a:effectLst>
                  <a:outerShdw blurRad="38100" dist="38100" dir="2700000" algn="tl">
                    <a:srgbClr val="C0C0C0"/>
                  </a:outerShdw>
                </a:effectLst>
              </a:rPr>
              <a:t>GÖREV VE SORUMLULUKLAR</a:t>
            </a:r>
            <a:endParaRPr lang="en-US" sz="2800" b="1" dirty="0" smtClean="0">
              <a:solidFill>
                <a:srgbClr val="3333CC"/>
              </a:solidFill>
              <a:effectLst>
                <a:outerShdw blurRad="38100" dist="38100" dir="2700000" algn="tl">
                  <a:srgbClr val="C0C0C0"/>
                </a:outerShdw>
              </a:effectLst>
            </a:endParaRPr>
          </a:p>
        </p:txBody>
      </p:sp>
      <p:sp>
        <p:nvSpPr>
          <p:cNvPr id="75779" name="Rectangle 3"/>
          <p:cNvSpPr>
            <a:spLocks noGrp="1" noChangeArrowheads="1"/>
          </p:cNvSpPr>
          <p:nvPr>
            <p:ph type="body" idx="1"/>
          </p:nvPr>
        </p:nvSpPr>
        <p:spPr/>
        <p:txBody>
          <a:bodyPr/>
          <a:lstStyle/>
          <a:p>
            <a:r>
              <a:rPr lang="tr-TR" sz="1800" b="1" smtClean="0"/>
              <a:t>HAT BAKIM TEKNİSYENİ:</a:t>
            </a:r>
          </a:p>
          <a:p>
            <a:r>
              <a:rPr lang="tr-TR" sz="1800" smtClean="0"/>
              <a:t>Uçakta, krağı,buz veya kar birikintisi olup olmadığını kontrol eder ve kaptana rapor eder</a:t>
            </a:r>
          </a:p>
          <a:p>
            <a:r>
              <a:rPr lang="tr-TR" sz="1800" b="1" smtClean="0"/>
              <a:t>KAPTAN :</a:t>
            </a:r>
            <a:r>
              <a:rPr lang="tr-TR" sz="1800" smtClean="0"/>
              <a:t> De/Anti Icing gerekliliğine karar verecek tek yetkilidir.</a:t>
            </a:r>
          </a:p>
          <a:p>
            <a:endParaRPr lang="tr-TR" sz="1800" smtClean="0"/>
          </a:p>
          <a:p>
            <a:r>
              <a:rPr lang="tr-TR" sz="1800" b="1" smtClean="0"/>
              <a:t>OPERATÖR:</a:t>
            </a:r>
            <a:r>
              <a:rPr lang="tr-TR" sz="1800" smtClean="0"/>
              <a:t> Sadece De/Anti Icing işlemeni en uygun performansta yapmakla yükümlü olan eğitimli personeldir.</a:t>
            </a:r>
          </a:p>
          <a:p>
            <a:endParaRPr lang="tr-TR" sz="1800" smtClean="0"/>
          </a:p>
          <a:p>
            <a:r>
              <a:rPr lang="tr-TR" sz="1800" b="1" smtClean="0"/>
              <a:t>HAT BAKIM TEKNİSYENİ :</a:t>
            </a:r>
            <a:r>
              <a:rPr lang="tr-TR" sz="1800" smtClean="0"/>
              <a:t> De/Anti Icing uygulamasının performansını, kodunu kontrol eder, son kontrolleri yaparak kaptana bilgi verir</a:t>
            </a:r>
          </a:p>
          <a:p>
            <a:endParaRPr lang="tr-TR" sz="1800" smtClean="0"/>
          </a:p>
          <a:p>
            <a:r>
              <a:rPr lang="tr-TR" sz="1800" b="1" smtClean="0"/>
              <a:t>KAPTAN :</a:t>
            </a:r>
            <a:r>
              <a:rPr lang="tr-TR" sz="1800" smtClean="0"/>
              <a:t> Uygulanan De/anti Icing sonrası uçağı kabul edip etmeme kaptanın sorumluluğundadır.</a:t>
            </a:r>
            <a:endParaRPr lang="en-US" sz="1800" smtClean="0"/>
          </a:p>
        </p:txBody>
      </p:sp>
    </p:spTree>
    <p:extLst>
      <p:ext uri="{BB962C8B-B14F-4D97-AF65-F5344CB8AC3E}">
        <p14:creationId xmlns:p14="http://schemas.microsoft.com/office/powerpoint/2010/main" val="7106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500063" y="500063"/>
            <a:ext cx="9115425" cy="523875"/>
          </a:xfrm>
          <a:prstGeom prst="rect">
            <a:avLst/>
          </a:prstGeom>
          <a:noFill/>
          <a:ln w="25400">
            <a:noFill/>
            <a:miter lim="800000"/>
            <a:headEnd/>
            <a:tailEnd/>
          </a:ln>
          <a:effectLst/>
        </p:spPr>
        <p:txBody>
          <a:bodyPr>
            <a:spAutoFit/>
          </a:bodyPr>
          <a:lstStyle/>
          <a:p>
            <a:pPr>
              <a:defRPr/>
            </a:pPr>
            <a:r>
              <a:rPr lang="tr-TR" sz="2800" b="1" i="0" dirty="0">
                <a:solidFill>
                  <a:srgbClr val="3333CC"/>
                </a:solidFill>
                <a:effectLst>
                  <a:outerShdw blurRad="38100" dist="38100" dir="2700000" algn="tl">
                    <a:srgbClr val="C0C0C0"/>
                  </a:outerShdw>
                </a:effectLst>
                <a:latin typeface="+mj-lt"/>
                <a:ea typeface="+mj-ea"/>
                <a:cs typeface="+mj-cs"/>
              </a:rPr>
              <a:t>KUYRUĞUN YERE OTURMASI (TAIL TIP DOWN)</a:t>
            </a:r>
            <a:endParaRPr lang="en-US" sz="2800" b="1" i="0" dirty="0">
              <a:solidFill>
                <a:srgbClr val="3333CC"/>
              </a:solidFill>
              <a:effectLst>
                <a:outerShdw blurRad="38100" dist="38100" dir="2700000" algn="tl">
                  <a:srgbClr val="C0C0C0"/>
                </a:outerShdw>
              </a:effectLst>
              <a:latin typeface="+mj-lt"/>
              <a:ea typeface="+mj-ea"/>
              <a:cs typeface="+mj-cs"/>
            </a:endParaRPr>
          </a:p>
        </p:txBody>
      </p:sp>
      <p:pic>
        <p:nvPicPr>
          <p:cNvPr id="24579" name="Picture 5" descr="C:\Documents and Settings\ergunesdur\Desktop\taıl tı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58641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6"/>
          <p:cNvSpPr>
            <a:spLocks noChangeArrowheads="1"/>
          </p:cNvSpPr>
          <p:nvPr/>
        </p:nvSpPr>
        <p:spPr bwMode="auto">
          <a:xfrm>
            <a:off x="0" y="528796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eaLnBrk="1" hangingPunct="1"/>
            <a:r>
              <a:rPr lang="en-US" i="0">
                <a:latin typeface="Tahoma" pitchFamily="34" charset="0"/>
              </a:rPr>
              <a:t>K</a:t>
            </a:r>
            <a:r>
              <a:rPr lang="tr-TR" i="0">
                <a:latin typeface="Tahoma" pitchFamily="34" charset="0"/>
              </a:rPr>
              <a:t>uyrukta motoru bulunan uçaklarda</a:t>
            </a:r>
            <a:r>
              <a:rPr lang="en-US" i="0">
                <a:latin typeface="Tahoma" pitchFamily="34" charset="0"/>
              </a:rPr>
              <a:t> (MD.80-88, DC.9, F.70-100, BAC.1.11</a:t>
            </a:r>
            <a:r>
              <a:rPr lang="en-US" i="0">
                <a:latin typeface="Tahoma" pitchFamily="34" charset="0"/>
                <a:cs typeface="Times New Roman" pitchFamily="18" charset="0"/>
              </a:rPr>
              <a:t>) </a:t>
            </a:r>
            <a:r>
              <a:rPr lang="tr-TR" i="0">
                <a:latin typeface="Tahoma" pitchFamily="34" charset="0"/>
              </a:rPr>
              <a:t>yoğun kar birikmesi sonucu uçağın dengesi bozulabilmektedir</a:t>
            </a:r>
            <a:r>
              <a:rPr lang="en-US" i="0">
                <a:latin typeface="Tahoma" pitchFamily="34" charset="0"/>
                <a:cs typeface="Times New Roman" pitchFamily="18" charset="0"/>
              </a:rPr>
              <a:t>.</a:t>
            </a:r>
          </a:p>
          <a:p>
            <a:endParaRPr lang="en-US" i="0">
              <a:latin typeface="Tahoma" pitchFamily="34" charset="0"/>
            </a:endParaRPr>
          </a:p>
        </p:txBody>
      </p:sp>
    </p:spTree>
    <p:extLst>
      <p:ext uri="{BB962C8B-B14F-4D97-AF65-F5344CB8AC3E}">
        <p14:creationId xmlns:p14="http://schemas.microsoft.com/office/powerpoint/2010/main" val="106056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00063" y="0"/>
            <a:ext cx="8286750" cy="1476375"/>
          </a:xfrm>
        </p:spPr>
        <p:txBody>
          <a:bodyPr/>
          <a:lstStyle/>
          <a:p>
            <a:pPr>
              <a:defRPr/>
            </a:pPr>
            <a:r>
              <a:rPr lang="tr-TR" sz="2800" b="1" dirty="0" smtClean="0">
                <a:solidFill>
                  <a:srgbClr val="3333CC"/>
                </a:solidFill>
                <a:effectLst>
                  <a:outerShdw blurRad="38100" dist="38100" dir="2700000" algn="tl">
                    <a:srgbClr val="C0C0C0"/>
                  </a:outerShdw>
                </a:effectLst>
              </a:rPr>
              <a:t>TAKE OFF SONRASI SIVININ KANAT YÜZEYİNİ TERK ETMESİ</a:t>
            </a:r>
            <a:endParaRPr lang="en-US" sz="2800" b="1" dirty="0" smtClean="0">
              <a:solidFill>
                <a:srgbClr val="3333CC"/>
              </a:solidFill>
              <a:effectLst>
                <a:outerShdw blurRad="38100" dist="38100" dir="2700000" algn="tl">
                  <a:srgbClr val="C0C0C0"/>
                </a:outerShdw>
              </a:effectLst>
            </a:endParaRPr>
          </a:p>
        </p:txBody>
      </p:sp>
      <p:sp>
        <p:nvSpPr>
          <p:cNvPr id="65539" name="Rectangle 3"/>
          <p:cNvSpPr>
            <a:spLocks noGrp="1" noChangeArrowheads="1"/>
          </p:cNvSpPr>
          <p:nvPr>
            <p:ph type="body" idx="1"/>
          </p:nvPr>
        </p:nvSpPr>
        <p:spPr>
          <a:xfrm>
            <a:off x="568325" y="1428750"/>
            <a:ext cx="8575675" cy="4686300"/>
          </a:xfrm>
        </p:spPr>
        <p:txBody>
          <a:bodyPr/>
          <a:lstStyle/>
          <a:p>
            <a:pPr marL="0" indent="0">
              <a:buFontTx/>
              <a:buNone/>
              <a:defRPr/>
            </a:pPr>
            <a:r>
              <a:rPr lang="tr-TR" sz="2400" dirty="0" err="1" smtClean="0"/>
              <a:t>Take</a:t>
            </a:r>
            <a:r>
              <a:rPr lang="tr-TR" sz="2400" dirty="0" smtClean="0"/>
              <a:t> </a:t>
            </a:r>
            <a:r>
              <a:rPr lang="tr-TR" sz="2400" dirty="0" err="1" smtClean="0"/>
              <a:t>off</a:t>
            </a:r>
            <a:r>
              <a:rPr lang="tr-TR" sz="2400" dirty="0" smtClean="0"/>
              <a:t> sonrası uçağın performansını düşürmemek için koruma işlemi biten sıvı uçak yüzeyini terk etmelidir.</a:t>
            </a:r>
          </a:p>
          <a:p>
            <a:pPr>
              <a:defRPr/>
            </a:pPr>
            <a:endParaRPr lang="en-US" sz="2400" dirty="0" smtClean="0"/>
          </a:p>
        </p:txBody>
      </p:sp>
      <p:pic>
        <p:nvPicPr>
          <p:cNvPr id="76804" name="Picture 4" descr="C:\erol\DE ICING\PAINT RESİMLER\YTPE I V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3048000"/>
            <a:ext cx="39370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C:\erol\DE ICING\PAINT RESİMLER\YTE II &amp; TYPE I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0"/>
            <a:ext cx="396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p:cNvSpPr txBox="1">
            <a:spLocks noChangeArrowheads="1"/>
          </p:cNvSpPr>
          <p:nvPr/>
        </p:nvSpPr>
        <p:spPr bwMode="auto">
          <a:xfrm>
            <a:off x="5072063" y="3071813"/>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spcBef>
                <a:spcPct val="50000"/>
              </a:spcBef>
            </a:pPr>
            <a:r>
              <a:rPr lang="tr-TR"/>
              <a:t>85 kts</a:t>
            </a:r>
            <a:endParaRPr lang="en-US"/>
          </a:p>
        </p:txBody>
      </p:sp>
    </p:spTree>
    <p:extLst>
      <p:ext uri="{BB962C8B-B14F-4D97-AF65-F5344CB8AC3E}">
        <p14:creationId xmlns:p14="http://schemas.microsoft.com/office/powerpoint/2010/main" val="61479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20763" y="381000"/>
            <a:ext cx="5837237" cy="762000"/>
          </a:xfrm>
        </p:spPr>
        <p:txBody>
          <a:bodyPr/>
          <a:lstStyle/>
          <a:p>
            <a:pPr>
              <a:defRPr/>
            </a:pPr>
            <a:r>
              <a:rPr lang="tr-TR" sz="2800" b="1" dirty="0" smtClean="0">
                <a:solidFill>
                  <a:srgbClr val="3333CC"/>
                </a:solidFill>
                <a:effectLst>
                  <a:outerShdw blurRad="38100" dist="38100" dir="2700000" algn="tl">
                    <a:srgbClr val="C0C0C0"/>
                  </a:outerShdw>
                </a:effectLst>
              </a:rPr>
              <a:t>SORUMLULUK ALANLARI</a:t>
            </a:r>
            <a:endParaRPr lang="en-US" sz="2800" b="1" dirty="0" smtClean="0">
              <a:solidFill>
                <a:srgbClr val="3333CC"/>
              </a:solidFill>
              <a:effectLst>
                <a:outerShdw blurRad="38100" dist="38100" dir="2700000" algn="tl">
                  <a:srgbClr val="C0C0C0"/>
                </a:outerShdw>
              </a:effectLst>
            </a:endParaRPr>
          </a:p>
        </p:txBody>
      </p:sp>
      <p:sp>
        <p:nvSpPr>
          <p:cNvPr id="77827" name="Rectangle 3"/>
          <p:cNvSpPr>
            <a:spLocks noGrp="1" noChangeArrowheads="1"/>
          </p:cNvSpPr>
          <p:nvPr>
            <p:ph type="body" idx="1"/>
          </p:nvPr>
        </p:nvSpPr>
        <p:spPr/>
        <p:txBody>
          <a:bodyPr/>
          <a:lstStyle/>
          <a:p>
            <a:r>
              <a:rPr lang="tr-TR" sz="2400" b="1" smtClean="0">
                <a:solidFill>
                  <a:schemeClr val="tx2"/>
                </a:solidFill>
              </a:rPr>
              <a:t>DE / ANTI-ICING TALEBİ !</a:t>
            </a:r>
            <a:endParaRPr lang="en-US" sz="2400" b="1" smtClean="0">
              <a:solidFill>
                <a:schemeClr val="tx2"/>
              </a:solidFill>
            </a:endParaRPr>
          </a:p>
        </p:txBody>
      </p:sp>
      <p:pic>
        <p:nvPicPr>
          <p:cNvPr id="76805" name="Picture 5" descr="C:\Documents and Settings\eesdur\Desktop\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768600"/>
            <a:ext cx="8158163"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6"/>
          <p:cNvSpPr>
            <a:spLocks noChangeArrowheads="1"/>
          </p:cNvSpPr>
          <p:nvPr/>
        </p:nvSpPr>
        <p:spPr bwMode="auto">
          <a:xfrm>
            <a:off x="4572000" y="5257800"/>
            <a:ext cx="609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sz="4000" b="1" i="0">
                <a:solidFill>
                  <a:srgbClr val="00FF00"/>
                </a:solidFill>
                <a:latin typeface="Times New Roman" pitchFamily="18" charset="0"/>
                <a:cs typeface="Times New Roman" pitchFamily="18" charset="0"/>
                <a:sym typeface="Symbol" pitchFamily="18" charset="2"/>
              </a:rPr>
              <a:t></a:t>
            </a:r>
            <a:endParaRPr lang="tr-TR" sz="4000" b="1" i="0">
              <a:solidFill>
                <a:srgbClr val="00FF00"/>
              </a:solidFill>
              <a:latin typeface="Times New Roman" pitchFamily="18" charset="0"/>
              <a:cs typeface="Times New Roman" pitchFamily="18" charset="0"/>
            </a:endParaRPr>
          </a:p>
          <a:p>
            <a:endParaRPr lang="tr-TR" sz="3000" b="1" i="0">
              <a:solidFill>
                <a:srgbClr val="00FF00"/>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216464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randombar(horizontal)">
                                      <p:cBhvr>
                                        <p:cTn id="7" dur="500"/>
                                        <p:tgtEl>
                                          <p:spTgt spid="76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6806"/>
                                        </p:tgtEl>
                                        <p:attrNameLst>
                                          <p:attrName>style.visibility</p:attrName>
                                        </p:attrNameLst>
                                      </p:cBhvr>
                                      <p:to>
                                        <p:strVal val="visible"/>
                                      </p:to>
                                    </p:set>
                                    <p:animEffect transition="in" filter="randombar(horizontal)">
                                      <p:cBhvr>
                                        <p:cTn id="12"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1357313"/>
            <a:ext cx="8534400" cy="762000"/>
          </a:xfrm>
        </p:spPr>
        <p:txBody>
          <a:bodyPr/>
          <a:lstStyle/>
          <a:p>
            <a:pPr>
              <a:defRPr/>
            </a:pPr>
            <a:r>
              <a:rPr lang="tr-TR" sz="2400" b="1" dirty="0" smtClean="0">
                <a:solidFill>
                  <a:srgbClr val="3333CC"/>
                </a:solidFill>
                <a:effectLst>
                  <a:outerShdw blurRad="38100" dist="38100" dir="2700000" algn="tl">
                    <a:srgbClr val="C0C0C0"/>
                  </a:outerShdw>
                </a:effectLst>
              </a:rPr>
              <a:t>Operasyondan ve emniyet prosedürlerinden kim sorumludur ?</a:t>
            </a:r>
          </a:p>
        </p:txBody>
      </p:sp>
      <p:pic>
        <p:nvPicPr>
          <p:cNvPr id="78852" name="Picture 4" descr="C:\Documents and Settings\eesdur\Desktop\OP.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20763" y="2354263"/>
            <a:ext cx="7912100" cy="3360737"/>
          </a:xfrm>
          <a:noFill/>
        </p:spPr>
      </p:pic>
      <p:sp>
        <p:nvSpPr>
          <p:cNvPr id="78853" name="Rectangle 5"/>
          <p:cNvSpPr>
            <a:spLocks noChangeArrowheads="1"/>
          </p:cNvSpPr>
          <p:nvPr/>
        </p:nvSpPr>
        <p:spPr bwMode="auto">
          <a:xfrm>
            <a:off x="2209800" y="4953000"/>
            <a:ext cx="609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sz="4000" b="1" i="0">
                <a:solidFill>
                  <a:srgbClr val="00FF00"/>
                </a:solidFill>
                <a:latin typeface="Times New Roman" pitchFamily="18" charset="0"/>
                <a:cs typeface="Times New Roman" pitchFamily="18" charset="0"/>
                <a:sym typeface="Symbol" pitchFamily="18" charset="2"/>
              </a:rPr>
              <a:t></a:t>
            </a:r>
            <a:endParaRPr lang="tr-TR" sz="4000" b="1" i="0">
              <a:solidFill>
                <a:srgbClr val="00FF00"/>
              </a:solidFill>
              <a:latin typeface="Times New Roman" pitchFamily="18" charset="0"/>
              <a:cs typeface="Times New Roman" pitchFamily="18" charset="0"/>
            </a:endParaRPr>
          </a:p>
          <a:p>
            <a:endParaRPr lang="tr-TR" sz="3000" b="1" i="0">
              <a:solidFill>
                <a:srgbClr val="00FF00"/>
              </a:solidFill>
              <a:latin typeface="Times New Roman" pitchFamily="18" charset="0"/>
              <a:cs typeface="Times New Roman" pitchFamily="18" charset="0"/>
              <a:sym typeface="Symbol" pitchFamily="18" charset="2"/>
            </a:endParaRPr>
          </a:p>
        </p:txBody>
      </p:sp>
      <p:sp>
        <p:nvSpPr>
          <p:cNvPr id="5" name="Rectangle 2"/>
          <p:cNvSpPr txBox="1">
            <a:spLocks noChangeArrowheads="1"/>
          </p:cNvSpPr>
          <p:nvPr/>
        </p:nvSpPr>
        <p:spPr bwMode="auto">
          <a:xfrm>
            <a:off x="1020763" y="381000"/>
            <a:ext cx="5837237" cy="762000"/>
          </a:xfrm>
          <a:prstGeom prst="rect">
            <a:avLst/>
          </a:prstGeom>
          <a:noFill/>
          <a:ln w="9525">
            <a:noFill/>
            <a:miter lim="800000"/>
            <a:headEnd/>
            <a:tailEnd/>
          </a:ln>
        </p:spPr>
        <p:txBody>
          <a:bodyPr lIns="0" bIns="0" anchor="b"/>
          <a:lstStyle/>
          <a:p>
            <a:pPr>
              <a:defRPr/>
            </a:pPr>
            <a:r>
              <a:rPr lang="tr-TR" sz="2800" b="1" i="0" kern="0" dirty="0">
                <a:solidFill>
                  <a:srgbClr val="3333CC"/>
                </a:solidFill>
                <a:effectLst>
                  <a:outerShdw blurRad="38100" dist="38100" dir="2700000" algn="tl">
                    <a:srgbClr val="C0C0C0"/>
                  </a:outerShdw>
                </a:effectLst>
                <a:latin typeface="+mj-lt"/>
                <a:ea typeface="+mj-ea"/>
                <a:cs typeface="+mj-cs"/>
              </a:rPr>
              <a:t>SORUMLULUK ALANLARI</a:t>
            </a:r>
            <a:endParaRPr lang="en-US" sz="2800" b="1" i="0" kern="0" dirty="0">
              <a:solidFill>
                <a:srgbClr val="3333CC"/>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161495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randombar(horizontal)">
                                      <p:cBhvr>
                                        <p:cTn id="7" dur="500"/>
                                        <p:tgtEl>
                                          <p:spTgt spid="78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randombar(horizontal)">
                                      <p:cBhvr>
                                        <p:cTn id="12"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00125" y="1214438"/>
            <a:ext cx="8143875" cy="762000"/>
          </a:xfrm>
        </p:spPr>
        <p:txBody>
          <a:bodyPr/>
          <a:lstStyle/>
          <a:p>
            <a:pPr>
              <a:defRPr/>
            </a:pPr>
            <a:r>
              <a:rPr lang="tr-TR" sz="2400" b="1" dirty="0" smtClean="0">
                <a:solidFill>
                  <a:srgbClr val="3333CC"/>
                </a:solidFill>
                <a:effectLst>
                  <a:outerShdw blurRad="38100" dist="38100" dir="2700000" algn="tl">
                    <a:srgbClr val="C0C0C0"/>
                  </a:outerShdw>
                </a:effectLst>
              </a:rPr>
              <a:t>De / anti-</a:t>
            </a:r>
            <a:r>
              <a:rPr lang="tr-TR" sz="2400" b="1" dirty="0" err="1" smtClean="0">
                <a:solidFill>
                  <a:srgbClr val="3333CC"/>
                </a:solidFill>
                <a:effectLst>
                  <a:outerShdw blurRad="38100" dist="38100" dir="2700000" algn="tl">
                    <a:srgbClr val="C0C0C0"/>
                  </a:outerShdw>
                </a:effectLst>
              </a:rPr>
              <a:t>icing</a:t>
            </a:r>
            <a:r>
              <a:rPr lang="tr-TR" sz="2400" b="1" dirty="0" smtClean="0">
                <a:solidFill>
                  <a:srgbClr val="3333CC"/>
                </a:solidFill>
                <a:effectLst>
                  <a:outerShdw blurRad="38100" dist="38100" dir="2700000" algn="tl">
                    <a:srgbClr val="C0C0C0"/>
                  </a:outerShdw>
                </a:effectLst>
              </a:rPr>
              <a:t> sonrası işlemi kabul etme !</a:t>
            </a:r>
            <a:endParaRPr lang="en-US" sz="2400" b="1" dirty="0" smtClean="0">
              <a:solidFill>
                <a:srgbClr val="3333CC"/>
              </a:solidFill>
              <a:effectLst>
                <a:outerShdw blurRad="38100" dist="38100" dir="2700000" algn="tl">
                  <a:srgbClr val="C0C0C0"/>
                </a:outerShdw>
              </a:effectLst>
            </a:endParaRPr>
          </a:p>
        </p:txBody>
      </p:sp>
      <p:pic>
        <p:nvPicPr>
          <p:cNvPr id="79876" name="Picture 4" descr="C:\Documents and Settings\eesdur\Desktop\OP.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20763" y="2057400"/>
            <a:ext cx="7912100" cy="3360738"/>
          </a:xfrm>
          <a:noFill/>
        </p:spPr>
      </p:pic>
      <p:sp>
        <p:nvSpPr>
          <p:cNvPr id="79877" name="Rectangle 5"/>
          <p:cNvSpPr>
            <a:spLocks noChangeArrowheads="1"/>
          </p:cNvSpPr>
          <p:nvPr/>
        </p:nvSpPr>
        <p:spPr bwMode="auto">
          <a:xfrm>
            <a:off x="4876800" y="4648200"/>
            <a:ext cx="609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sz="4000" b="1" i="0">
                <a:solidFill>
                  <a:srgbClr val="00FF00"/>
                </a:solidFill>
                <a:latin typeface="Times New Roman" pitchFamily="18" charset="0"/>
                <a:cs typeface="Times New Roman" pitchFamily="18" charset="0"/>
                <a:sym typeface="Symbol" pitchFamily="18" charset="2"/>
              </a:rPr>
              <a:t></a:t>
            </a:r>
            <a:endParaRPr lang="tr-TR" sz="4000" b="1" i="0">
              <a:solidFill>
                <a:srgbClr val="00FF00"/>
              </a:solidFill>
              <a:latin typeface="Times New Roman" pitchFamily="18" charset="0"/>
              <a:cs typeface="Times New Roman" pitchFamily="18" charset="0"/>
            </a:endParaRPr>
          </a:p>
          <a:p>
            <a:endParaRPr lang="tr-TR" sz="3000" b="1" i="0">
              <a:solidFill>
                <a:srgbClr val="00FF00"/>
              </a:solidFill>
              <a:latin typeface="Times New Roman" pitchFamily="18" charset="0"/>
              <a:cs typeface="Times New Roman" pitchFamily="18" charset="0"/>
              <a:sym typeface="Symbol" pitchFamily="18" charset="2"/>
            </a:endParaRPr>
          </a:p>
        </p:txBody>
      </p:sp>
      <p:sp>
        <p:nvSpPr>
          <p:cNvPr id="5" name="Rectangle 2"/>
          <p:cNvSpPr txBox="1">
            <a:spLocks noChangeArrowheads="1"/>
          </p:cNvSpPr>
          <p:nvPr/>
        </p:nvSpPr>
        <p:spPr bwMode="auto">
          <a:xfrm>
            <a:off x="1020763" y="381000"/>
            <a:ext cx="5837237" cy="762000"/>
          </a:xfrm>
          <a:prstGeom prst="rect">
            <a:avLst/>
          </a:prstGeom>
          <a:noFill/>
          <a:ln w="9525">
            <a:noFill/>
            <a:miter lim="800000"/>
            <a:headEnd/>
            <a:tailEnd/>
          </a:ln>
        </p:spPr>
        <p:txBody>
          <a:bodyPr lIns="0" bIns="0" anchor="b"/>
          <a:lstStyle/>
          <a:p>
            <a:pPr>
              <a:defRPr/>
            </a:pPr>
            <a:r>
              <a:rPr lang="tr-TR" sz="2800" b="1" i="0" kern="0" dirty="0">
                <a:solidFill>
                  <a:srgbClr val="3333CC"/>
                </a:solidFill>
                <a:effectLst>
                  <a:outerShdw blurRad="38100" dist="38100" dir="2700000" algn="tl">
                    <a:srgbClr val="C0C0C0"/>
                  </a:outerShdw>
                </a:effectLst>
                <a:latin typeface="+mj-lt"/>
                <a:ea typeface="+mj-ea"/>
                <a:cs typeface="+mj-cs"/>
              </a:rPr>
              <a:t>SORUMLULUK ALANLARI</a:t>
            </a:r>
            <a:endParaRPr lang="en-US" sz="2800" b="1" i="0" kern="0" dirty="0">
              <a:solidFill>
                <a:srgbClr val="3333CC"/>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40757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randombar(horizontal)">
                                      <p:cBhvr>
                                        <p:cTn id="7" dur="500"/>
                                        <p:tgtEl>
                                          <p:spTgt spid="7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9877"/>
                                        </p:tgtEl>
                                        <p:attrNameLst>
                                          <p:attrName>style.visibility</p:attrName>
                                        </p:attrNameLst>
                                      </p:cBhvr>
                                      <p:to>
                                        <p:strVal val="visible"/>
                                      </p:to>
                                    </p:set>
                                    <p:animEffect transition="in" filter="randombar(horizontal)">
                                      <p:cBhvr>
                                        <p:cTn id="12"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20763" y="381000"/>
            <a:ext cx="7837487" cy="762000"/>
          </a:xfrm>
        </p:spPr>
        <p:txBody>
          <a:bodyPr/>
          <a:lstStyle/>
          <a:p>
            <a:pPr>
              <a:defRPr/>
            </a:pPr>
            <a:r>
              <a:rPr lang="tr-TR" sz="2800" b="1" dirty="0" smtClean="0">
                <a:solidFill>
                  <a:srgbClr val="3333CC"/>
                </a:solidFill>
                <a:effectLst>
                  <a:outerShdw blurRad="38100" dist="38100" dir="2700000" algn="tl">
                    <a:srgbClr val="C0C0C0"/>
                  </a:outerShdw>
                </a:effectLst>
              </a:rPr>
              <a:t>SIVI İLE İLGİLİ EMNİYET</a:t>
            </a:r>
          </a:p>
        </p:txBody>
      </p:sp>
      <p:sp>
        <p:nvSpPr>
          <p:cNvPr id="80899" name="Rectangle 3"/>
          <p:cNvSpPr>
            <a:spLocks noGrp="1" noChangeArrowheads="1"/>
          </p:cNvSpPr>
          <p:nvPr>
            <p:ph type="body" idx="1"/>
          </p:nvPr>
        </p:nvSpPr>
        <p:spPr>
          <a:xfrm>
            <a:off x="1020763" y="990600"/>
            <a:ext cx="7912100" cy="5248275"/>
          </a:xfrm>
        </p:spPr>
        <p:txBody>
          <a:bodyPr/>
          <a:lstStyle/>
          <a:p>
            <a:pPr>
              <a:buFont typeface="Arial" pitchFamily="34" charset="0"/>
              <a:buChar char="•"/>
            </a:pPr>
            <a:r>
              <a:rPr lang="tr-TR" sz="2000" smtClean="0"/>
              <a:t>De/ Anti Icing sıvılarının Göz ve Cilt ile temasına engel olunmalıdır</a:t>
            </a:r>
          </a:p>
          <a:p>
            <a:pPr>
              <a:buFont typeface="Arial" pitchFamily="34" charset="0"/>
              <a:buChar char="•"/>
            </a:pPr>
            <a:r>
              <a:rPr lang="tr-TR" sz="2000" smtClean="0"/>
              <a:t>De/Anti Icing sıvıları uçak etrafında kaygan zemin oluşturduğundan düşmelere karşı dikkatli olunmalıdır</a:t>
            </a:r>
          </a:p>
          <a:p>
            <a:pPr>
              <a:buFont typeface="Arial" pitchFamily="34" charset="0"/>
              <a:buChar char="•"/>
            </a:pPr>
            <a:r>
              <a:rPr lang="tr-TR" sz="2000" smtClean="0"/>
              <a:t>Yüksek basınçta tabancadan çıkan sıvılar zerrecikler halinde ortama yayılabildiklerinden solunmamasına diakket edilmelidir.</a:t>
            </a:r>
          </a:p>
          <a:p>
            <a:pPr>
              <a:buFont typeface="Arial" pitchFamily="34" charset="0"/>
              <a:buChar char="•"/>
            </a:pPr>
            <a:endParaRPr lang="tr-TR" sz="2000" smtClean="0"/>
          </a:p>
          <a:p>
            <a:pPr>
              <a:buFont typeface="Arial" pitchFamily="34" charset="0"/>
              <a:buChar char="•"/>
            </a:pPr>
            <a:r>
              <a:rPr lang="tr-TR" sz="2000" smtClean="0"/>
              <a:t>Araç sepetinde görev yapacak personel kesinlikle koruyucu malzemler kullanmalıdır. </a:t>
            </a:r>
            <a:r>
              <a:rPr lang="tr-TR" sz="2000" smtClean="0">
                <a:solidFill>
                  <a:srgbClr val="FF0000"/>
                </a:solidFill>
              </a:rPr>
              <a:t>( Gözlük, Eldiven , Maske .. )</a:t>
            </a:r>
          </a:p>
          <a:p>
            <a:endParaRPr lang="en-US" sz="2000" smtClean="0">
              <a:solidFill>
                <a:srgbClr val="FF0000"/>
              </a:solidFill>
            </a:endParaRPr>
          </a:p>
        </p:txBody>
      </p:sp>
      <p:pic>
        <p:nvPicPr>
          <p:cNvPr id="80900" name="Picture 4" descr="C:\erol\DE ICING\PAINT RESİMLER\SAFET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188" y="4038600"/>
            <a:ext cx="3452812"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C:\erol\DE ICING\PAINT RESİMLER\SAFE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191000"/>
            <a:ext cx="32956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793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020763" y="381000"/>
            <a:ext cx="7694612" cy="762000"/>
          </a:xfrm>
        </p:spPr>
        <p:txBody>
          <a:bodyPr/>
          <a:lstStyle/>
          <a:p>
            <a:pPr>
              <a:defRPr/>
            </a:pPr>
            <a:r>
              <a:rPr lang="tr-TR" sz="2800" b="1" dirty="0" smtClean="0">
                <a:solidFill>
                  <a:srgbClr val="3333CC"/>
                </a:solidFill>
                <a:effectLst>
                  <a:outerShdw blurRad="38100" dist="38100" dir="2700000" algn="tl">
                    <a:srgbClr val="C0C0C0"/>
                  </a:outerShdw>
                </a:effectLst>
              </a:rPr>
              <a:t>SIVI BUHARI VE ZERRECİKLER</a:t>
            </a:r>
            <a:endParaRPr lang="en-US" sz="2800" b="1" dirty="0" smtClean="0">
              <a:solidFill>
                <a:srgbClr val="3333CC"/>
              </a:solidFill>
              <a:effectLst>
                <a:outerShdw blurRad="38100" dist="38100" dir="2700000" algn="tl">
                  <a:srgbClr val="C0C0C0"/>
                </a:outerShdw>
              </a:effectLst>
            </a:endParaRPr>
          </a:p>
        </p:txBody>
      </p:sp>
      <p:pic>
        <p:nvPicPr>
          <p:cNvPr id="81923" name="Picture 3" descr="C:\Documents and Settings\eesdur\Desktop\D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69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3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524000" y="1143000"/>
          <a:ext cx="6096000" cy="4572000"/>
        </p:xfrm>
        <a:graphic>
          <a:graphicData uri="http://schemas.openxmlformats.org/presentationml/2006/ole">
            <mc:AlternateContent xmlns:mc="http://schemas.openxmlformats.org/markup-compatibility/2006">
              <mc:Choice xmlns:v="urn:schemas-microsoft-com:vml" Requires="v">
                <p:oleObj spid="_x0000_s13329" name="Photo Editor Photo" r:id="rId3" imgW="6095238" imgH="4571429" progId="MSPhotoEd.3">
                  <p:embed/>
                </p:oleObj>
              </mc:Choice>
              <mc:Fallback>
                <p:oleObj name="Photo Editor Photo" r:id="rId3" imgW="6095238"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Line 3"/>
          <p:cNvSpPr>
            <a:spLocks noChangeShapeType="1"/>
          </p:cNvSpPr>
          <p:nvPr/>
        </p:nvSpPr>
        <p:spPr bwMode="auto">
          <a:xfrm flipV="1">
            <a:off x="914400" y="1524000"/>
            <a:ext cx="7315200" cy="4191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3316" name="Line 4"/>
          <p:cNvSpPr>
            <a:spLocks noChangeShapeType="1"/>
          </p:cNvSpPr>
          <p:nvPr/>
        </p:nvSpPr>
        <p:spPr bwMode="auto">
          <a:xfrm>
            <a:off x="762000" y="1219200"/>
            <a:ext cx="7848600" cy="4724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Tree>
    <p:extLst>
      <p:ext uri="{BB962C8B-B14F-4D97-AF65-F5344CB8AC3E}">
        <p14:creationId xmlns:p14="http://schemas.microsoft.com/office/powerpoint/2010/main" val="51763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eesdur\Desktop\000.jpg"/>
          <p:cNvPicPr>
            <a:picLocks noChangeAspect="1" noChangeArrowheads="1"/>
          </p:cNvPicPr>
          <p:nvPr/>
        </p:nvPicPr>
        <p:blipFill>
          <a:blip r:embed="rId2">
            <a:extLst>
              <a:ext uri="{28A0092B-C50C-407E-A947-70E740481C1C}">
                <a14:useLocalDpi xmlns:a14="http://schemas.microsoft.com/office/drawing/2010/main" val="0"/>
              </a:ext>
            </a:extLst>
          </a:blip>
          <a:srcRect b="2702"/>
          <a:stretch>
            <a:fillRect/>
          </a:stretch>
        </p:blipFill>
        <p:spPr bwMode="auto">
          <a:xfrm>
            <a:off x="1066800" y="1273175"/>
            <a:ext cx="70866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67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6" descr="C:\Documents and Settings\eesdur\Desktop\untitled.jpg"/>
          <p:cNvPicPr>
            <a:picLocks noChangeAspect="1" noChangeArrowheads="1"/>
          </p:cNvPicPr>
          <p:nvPr/>
        </p:nvPicPr>
        <p:blipFill>
          <a:blip r:embed="rId2">
            <a:extLst>
              <a:ext uri="{28A0092B-C50C-407E-A947-70E740481C1C}">
                <a14:useLocalDpi xmlns:a14="http://schemas.microsoft.com/office/drawing/2010/main" val="0"/>
              </a:ext>
            </a:extLst>
          </a:blip>
          <a:srcRect b="2899"/>
          <a:stretch>
            <a:fillRect/>
          </a:stretch>
        </p:blipFill>
        <p:spPr bwMode="auto">
          <a:xfrm>
            <a:off x="990600" y="1219200"/>
            <a:ext cx="7010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26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1753</Words>
  <Application>Microsoft Office PowerPoint</Application>
  <PresentationFormat>Ekran Gösterisi (4:3)</PresentationFormat>
  <Paragraphs>318</Paragraphs>
  <Slides>76</Slides>
  <Notes>2</Notes>
  <HiddenSlides>0</HiddenSlides>
  <MMClips>2</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4</vt:i4>
      </vt:variant>
      <vt:variant>
        <vt:lpstr>Slayt Başlıkları</vt:lpstr>
      </vt:variant>
      <vt:variant>
        <vt:i4>76</vt:i4>
      </vt:variant>
    </vt:vector>
  </HeadingPairs>
  <TitlesOfParts>
    <vt:vector size="89" baseType="lpstr">
      <vt:lpstr>Arial</vt:lpstr>
      <vt:lpstr>Calibri</vt:lpstr>
      <vt:lpstr>Scandinavian</vt:lpstr>
      <vt:lpstr>Symbol</vt:lpstr>
      <vt:lpstr>Tahoma</vt:lpstr>
      <vt:lpstr>Times</vt:lpstr>
      <vt:lpstr>Times New Roman</vt:lpstr>
      <vt:lpstr>Wingdings</vt:lpstr>
      <vt:lpstr>Ofis Teması</vt:lpstr>
      <vt:lpstr>Bitmap Image</vt:lpstr>
      <vt:lpstr>Bit Eşlem Resmi</vt:lpstr>
      <vt:lpstr>Worksheet</vt:lpstr>
      <vt:lpstr>Photo Editor Photo</vt:lpstr>
      <vt:lpstr>EĞİTİM KONULARIMIZ</vt:lpstr>
      <vt:lpstr>NEDEN DE/ANTI ICING UYGULAMASI ?</vt:lpstr>
      <vt:lpstr>PowerPoint Sunusu</vt:lpstr>
      <vt:lpstr>PowerPoint Sunusu</vt:lpstr>
      <vt:lpstr>PowerPoint Sunusu</vt:lpstr>
      <vt:lpstr>PowerPoint Sunusu</vt:lpstr>
      <vt:lpstr>PowerPoint Sunusu</vt:lpstr>
      <vt:lpstr>PowerPoint Sunusu</vt:lpstr>
      <vt:lpstr>PowerPoint Sunusu</vt:lpstr>
      <vt:lpstr>UÇAĞA ETKİ EDEN KUVVETLER</vt:lpstr>
      <vt:lpstr>TEMİZ KANAT</vt:lpstr>
      <vt:lpstr>KİRLİ KANAT ( KAR , BUZ, KRAĞI )</vt:lpstr>
      <vt:lpstr>STALL</vt:lpstr>
      <vt:lpstr>FLAPLARDA KİLİTLENME</vt:lpstr>
      <vt:lpstr>UÇAKTA BUZLANMAYA NEDEN OLAN ŞARTLAR</vt:lpstr>
      <vt:lpstr>PowerPoint Sunusu</vt:lpstr>
      <vt:lpstr> TANIMLAMALAR</vt:lpstr>
      <vt:lpstr>.</vt:lpstr>
      <vt:lpstr>.</vt:lpstr>
      <vt:lpstr>.</vt:lpstr>
      <vt:lpstr>PowerPoint Sunusu</vt:lpstr>
      <vt:lpstr>CLEAR ICE ( ŞEFFAF BUZ) KONTROL</vt:lpstr>
      <vt:lpstr>ŞEFFAF BUZ İYİ KONTROL EDİLMEZ İSE</vt:lpstr>
      <vt:lpstr>MAVİ BUZ ( BLUE ICE )</vt:lpstr>
      <vt:lpstr>MAVİ BUZ</vt:lpstr>
      <vt:lpstr>PITOT TUBLERİNDE BUZLANMA OLURSA</vt:lpstr>
      <vt:lpstr>MOTORDA BUZLANMA</vt:lpstr>
      <vt:lpstr>DE / ANTI ICING İŞLEMLERİNDE KULLANILAN SIVILAR</vt:lpstr>
      <vt:lpstr> TYPE I</vt:lpstr>
      <vt:lpstr>TYPE II</vt:lpstr>
      <vt:lpstr>TYPE IV</vt:lpstr>
      <vt:lpstr>DE/ANTI ICING SIVILARININ KONTROLÜ</vt:lpstr>
      <vt:lpstr>REFRACTIVE INDEX ÖLÇÜM</vt:lpstr>
      <vt:lpstr>REFRACTIVE INDEX GÖRÜNÜM</vt:lpstr>
      <vt:lpstr>REFRACTIVE INDEX TYPE I</vt:lpstr>
      <vt:lpstr>REFRACTIVE INDEX TYPE II</vt:lpstr>
      <vt:lpstr>DE/ANTI ICING SIVILARI İLE İLGİLİ STANDARTLAR</vt:lpstr>
      <vt:lpstr>SIVILARIN DEPOLANMASI</vt:lpstr>
      <vt:lpstr>BOZULMAYA NEDEN OLAN ŞARTLAR</vt:lpstr>
      <vt:lpstr>TYPE II VE TYPE IV BOZULMUŞ İSE</vt:lpstr>
      <vt:lpstr>DE / ANTI ICING METODLARI</vt:lpstr>
      <vt:lpstr>DE/ ANTI ICING METODLARI</vt:lpstr>
      <vt:lpstr>UYGULAMA SIRALAMASI</vt:lpstr>
      <vt:lpstr>DE/ANTI ICING’DE DİKKAT EDİLMESİ GEREKLİ HUSUSLAR</vt:lpstr>
      <vt:lpstr>HOT ‘A ETKİ EDEN FAKTÖRLER</vt:lpstr>
      <vt:lpstr>TABLO 1</vt:lpstr>
      <vt:lpstr>TABLO 2</vt:lpstr>
      <vt:lpstr>TABLO 3</vt:lpstr>
      <vt:lpstr>TABLO 4</vt:lpstr>
      <vt:lpstr>HOT NE ZAMAN BAŞLAR</vt:lpstr>
      <vt:lpstr>Contamination check, Kaptana raporlama</vt:lpstr>
      <vt:lpstr>Onay Durumu</vt:lpstr>
      <vt:lpstr>DE ANTI ICING UYGULAMASINA TAHDİTLİ BÖLGELER</vt:lpstr>
      <vt:lpstr>PowerPoint Sunusu</vt:lpstr>
      <vt:lpstr>PowerPoint Sunusu</vt:lpstr>
      <vt:lpstr>PowerPoint Sunusu</vt:lpstr>
      <vt:lpstr>PowerPoint Sunusu</vt:lpstr>
      <vt:lpstr>PowerPoint Sunusu</vt:lpstr>
      <vt:lpstr>PowerPoint Sunusu</vt:lpstr>
      <vt:lpstr>PowerPoint Sunusu</vt:lpstr>
      <vt:lpstr>De / anti – icing süresince ve sonrasında kontrol &amp; Onay</vt:lpstr>
      <vt:lpstr>KRITİK YÜZEYLER</vt:lpstr>
      <vt:lpstr>KAR, BUZ VE KIRAĞI DAN TEMİZLENMESİ GEREKLİ KRİTİK BÖLGELER</vt:lpstr>
      <vt:lpstr>TEK ARAÇ İLE DE/ANTI ICING</vt:lpstr>
      <vt:lpstr>TABANCA KULLANIMI</vt:lpstr>
      <vt:lpstr>UYGULAMA TEKNİKLERİ</vt:lpstr>
      <vt:lpstr>STATIC PORTLARIN TEMİZLENMESİ</vt:lpstr>
      <vt:lpstr>SICAK HAVA İLE UÇAĞIN TEMİZLENMESİ</vt:lpstr>
      <vt:lpstr>GÖREV VE SORUMLULUKLAR</vt:lpstr>
      <vt:lpstr>TAKE OFF SONRASI SIVININ KANAT YÜZEYİNİ TERK ETMESİ</vt:lpstr>
      <vt:lpstr>SORUMLULUK ALANLARI</vt:lpstr>
      <vt:lpstr>Operasyondan ve emniyet prosedürlerinden kim sorumludur ?</vt:lpstr>
      <vt:lpstr>De / anti-icing sonrası işlemi kabul etme !</vt:lpstr>
      <vt:lpstr>SIVI İLE İLGİLİ EMNİYET</vt:lpstr>
      <vt:lpstr>SIVI BUHARI VE ZERRECİKLER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KONULARIMIZ</dc:title>
  <dc:creator>ADMİN</dc:creator>
  <cp:lastModifiedBy>ttinan</cp:lastModifiedBy>
  <cp:revision>5</cp:revision>
  <dcterms:created xsi:type="dcterms:W3CDTF">2013-03-14T09:05:43Z</dcterms:created>
  <dcterms:modified xsi:type="dcterms:W3CDTF">2020-02-08T23:25:33Z</dcterms:modified>
</cp:coreProperties>
</file>