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4B0A05B-11AD-4033-895F-1823112A281C}" type="datetimeFigureOut">
              <a:rPr lang="tr-TR" smtClean="0"/>
              <a:pPr/>
              <a:t>27.3.2020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6F53FC-1793-4D3B-9D21-26502A0A1FC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0A05B-11AD-4033-895F-1823112A281C}" type="datetimeFigureOut">
              <a:rPr lang="tr-TR" smtClean="0"/>
              <a:pPr/>
              <a:t>27.3.2020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F53FC-1793-4D3B-9D21-26502A0A1FC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CkhugfS8WN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a:xfrm>
            <a:off x="1371600" y="3886200"/>
            <a:ext cx="6629424" cy="2043130"/>
          </a:xfrm>
        </p:spPr>
        <p:txBody>
          <a:bodyPr>
            <a:normAutofit lnSpcReduction="10000"/>
          </a:bodyPr>
          <a:lstStyle/>
          <a:p>
            <a:r>
              <a:rPr lang="en-US" b="1" dirty="0"/>
              <a:t>2019-2020 ACADEMIC </a:t>
            </a:r>
            <a:r>
              <a:rPr lang="en-US" b="1" dirty="0" smtClean="0"/>
              <a:t>YEAR</a:t>
            </a:r>
            <a:endParaRPr lang="tr-TR" b="1" dirty="0" smtClean="0"/>
          </a:p>
          <a:p>
            <a:r>
              <a:rPr lang="tr-TR" b="1" dirty="0" smtClean="0"/>
              <a:t>AVIATION WRITING SKILLS (LNG 411) WEEK 1-</a:t>
            </a:r>
            <a:r>
              <a:rPr lang="tr-TR" b="1" dirty="0"/>
              <a:t> </a:t>
            </a:r>
            <a:r>
              <a:rPr lang="en-US" b="1" dirty="0" smtClean="0"/>
              <a:t>Why you shouldn't be afraid of flying!</a:t>
            </a:r>
            <a:endParaRPr lang="tr-TR" b="1" dirty="0"/>
          </a:p>
        </p:txBody>
      </p:sp>
      <p:pic>
        <p:nvPicPr>
          <p:cNvPr id="4" name="3 Resim" descr="logo"/>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428596" y="1142985"/>
            <a:ext cx="8215370" cy="278608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Video Link- Copy the link to your browser and an</a:t>
            </a:r>
            <a:r>
              <a:rPr lang="tr-TR" b="1" dirty="0" smtClean="0"/>
              <a:t>s</a:t>
            </a:r>
            <a:r>
              <a:rPr lang="en-US" b="1" dirty="0" err="1" smtClean="0"/>
              <a:t>wer</a:t>
            </a:r>
            <a:r>
              <a:rPr lang="en-US" b="1" dirty="0" smtClean="0"/>
              <a:t> the questions</a:t>
            </a:r>
            <a:endParaRPr lang="en-US" b="1" dirty="0"/>
          </a:p>
        </p:txBody>
      </p:sp>
      <p:sp>
        <p:nvSpPr>
          <p:cNvPr id="3" name="2 İçerik Yer Tutucusu"/>
          <p:cNvSpPr>
            <a:spLocks noGrp="1"/>
          </p:cNvSpPr>
          <p:nvPr>
            <p:ph idx="1"/>
          </p:nvPr>
        </p:nvSpPr>
        <p:spPr/>
        <p:txBody>
          <a:bodyPr/>
          <a:lstStyle/>
          <a:p>
            <a:pPr>
              <a:buNone/>
            </a:pPr>
            <a:r>
              <a:rPr lang="en-US" dirty="0"/>
              <a:t>Jeff </a:t>
            </a:r>
            <a:r>
              <a:rPr lang="en-US" dirty="0" err="1"/>
              <a:t>Rossen</a:t>
            </a:r>
            <a:r>
              <a:rPr lang="en-US" dirty="0"/>
              <a:t> Give Tips On How To Overcome </a:t>
            </a:r>
            <a:r>
              <a:rPr lang="en-US" dirty="0" smtClean="0"/>
              <a:t>Fear</a:t>
            </a:r>
            <a:endParaRPr lang="tr-TR" dirty="0" smtClean="0"/>
          </a:p>
          <a:p>
            <a:pPr>
              <a:buNone/>
            </a:pPr>
            <a:r>
              <a:rPr lang="en-US" dirty="0" smtClean="0"/>
              <a:t>Of </a:t>
            </a:r>
            <a:r>
              <a:rPr lang="en-US" dirty="0"/>
              <a:t>Flying </a:t>
            </a:r>
            <a:endParaRPr lang="tr-TR" dirty="0" smtClean="0"/>
          </a:p>
          <a:p>
            <a:pPr>
              <a:buNone/>
            </a:pPr>
            <a:r>
              <a:rPr lang="tr-TR" dirty="0" smtClean="0">
                <a:hlinkClick r:id="rId2"/>
              </a:rPr>
              <a:t>https://www.youtube.com/watch?v=CkhugfS8WN0</a:t>
            </a:r>
            <a:endParaRPr lang="tr-TR" dirty="0" smtClean="0"/>
          </a:p>
          <a:p>
            <a:pPr>
              <a:buNone/>
            </a:pPr>
            <a:r>
              <a:rPr lang="tr-TR" dirty="0" smtClean="0"/>
              <a:t>   </a:t>
            </a:r>
            <a:r>
              <a:rPr lang="en-US" dirty="0" smtClean="0"/>
              <a:t>Write a short paragraph listing the tips given on how to overcome the fear or flying.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dirty="0" smtClean="0"/>
              <a:t>Why you shouldn't be afraid of flying!</a:t>
            </a:r>
            <a:endParaRPr lang="tr-TR" dirty="0"/>
          </a:p>
        </p:txBody>
      </p:sp>
      <p:sp>
        <p:nvSpPr>
          <p:cNvPr id="3" name="2 İçerik Yer Tutucusu"/>
          <p:cNvSpPr>
            <a:spLocks noGrp="1"/>
          </p:cNvSpPr>
          <p:nvPr>
            <p:ph idx="1"/>
          </p:nvPr>
        </p:nvSpPr>
        <p:spPr>
          <a:xfrm>
            <a:off x="457200" y="1357298"/>
            <a:ext cx="8229600" cy="4768865"/>
          </a:xfrm>
        </p:spPr>
        <p:txBody>
          <a:bodyPr>
            <a:normAutofit fontScale="85000" lnSpcReduction="20000"/>
          </a:bodyPr>
          <a:lstStyle/>
          <a:p>
            <a:pPr algn="just">
              <a:buNone/>
            </a:pPr>
            <a:r>
              <a:rPr lang="tr-TR" dirty="0" smtClean="0"/>
              <a:t>     </a:t>
            </a:r>
            <a:r>
              <a:rPr lang="en-US" dirty="0" smtClean="0"/>
              <a:t>Are you afraid of flying? Many people are afraid of flying in airplanes, but they shouldn't be. Flying is actually one of the safest ways to travel. In fact, when measured per mile, flying is actually far safer than driving, or travelling by train. Not only is flying the safest mode of transport, but it is also the fastest. Just a hundred years ago if you wanted to travel from China to the United States, you would have to travel by boat for many weeks. Now, you can get there in less than 24 hours. Airplanes are also quite comfortable, and often offer in-flight entertainment, such as movies. This helps explain why travelling by plane is now the preferred choice for long distance journeys.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571500"/>
            <a:ext cx="8715375" cy="5554663"/>
          </a:xfrm>
        </p:spPr>
        <p:txBody>
          <a:bodyPr>
            <a:normAutofit fontScale="70000" lnSpcReduction="20000"/>
          </a:bodyPr>
          <a:lstStyle/>
          <a:p>
            <a:pPr algn="just">
              <a:buNone/>
            </a:pPr>
            <a:r>
              <a:rPr lang="tr-TR" dirty="0" smtClean="0"/>
              <a:t>     </a:t>
            </a:r>
            <a:r>
              <a:rPr lang="en-US" dirty="0" smtClean="0"/>
              <a:t>Of course, that doesn't stop some people from being afraid of flying. The idea of ​hurtling​ through the atmosphere at hundreds of miles per hour can be ​intimidating​ for many. One of the main reasons that people are afraid to fly is that passengers ​lack​ any control over the airplane, and have to place their trust ​in the hands of​ the pilots. Many people would prefer to ​remain in control​! </a:t>
            </a:r>
          </a:p>
          <a:p>
            <a:pPr algn="just">
              <a:buNone/>
            </a:pPr>
            <a:r>
              <a:rPr lang="tr-TR" dirty="0" smtClean="0"/>
              <a:t>    </a:t>
            </a:r>
            <a:r>
              <a:rPr lang="en-US" dirty="0" smtClean="0"/>
              <a:t> “Really?”, you ask. </a:t>
            </a:r>
          </a:p>
          <a:p>
            <a:pPr algn="just">
              <a:buNone/>
            </a:pPr>
            <a:r>
              <a:rPr lang="en-US" dirty="0" smtClean="0"/>
              <a:t> </a:t>
            </a:r>
          </a:p>
          <a:p>
            <a:pPr algn="just">
              <a:buNone/>
            </a:pPr>
            <a:r>
              <a:rPr lang="tr-TR" dirty="0" smtClean="0"/>
              <a:t>     </a:t>
            </a:r>
            <a:r>
              <a:rPr lang="en-US" dirty="0" smtClean="0"/>
              <a:t>Comparing the number of deaths caused by cars, trains, and airplanes is very difficult. Many more people drive than fly. The easiest way to compare deaths is per billion kilometers. This means, how many people will die per billion kilometers travelled? Motorcycles, for example, are very dangerous and 108.9 people will die per every billion kilometers traveled. Cars are less dangerous, with 3.1 people dying per billion kilometers. </a:t>
            </a:r>
          </a:p>
          <a:p>
            <a:pPr algn="just">
              <a:buNone/>
            </a:pPr>
            <a:r>
              <a:rPr lang="en-US"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14282" y="285728"/>
            <a:ext cx="8286781" cy="6072230"/>
          </a:xfrm>
        </p:spPr>
        <p:txBody>
          <a:bodyPr>
            <a:normAutofit fontScale="70000" lnSpcReduction="20000"/>
          </a:bodyPr>
          <a:lstStyle/>
          <a:p>
            <a:pPr algn="just">
              <a:buNone/>
            </a:pPr>
            <a:r>
              <a:rPr lang="tr-TR" dirty="0" smtClean="0"/>
              <a:t>    	</a:t>
            </a:r>
            <a:r>
              <a:rPr lang="en-US" dirty="0" smtClean="0"/>
              <a:t>Trains are quite safe, with only 0.6 people dying per billion kilometers traveled. Subway and metro rails are even safer, with only 0.24 people dying per billion kilometers traveled. Do you know what's even safer? Air travel! Only 0.05 people were killed per billion kilometers. This is far lower than most other forms of transportation. </a:t>
            </a:r>
            <a:endParaRPr lang="tr-TR" dirty="0" smtClean="0"/>
          </a:p>
          <a:p>
            <a:pPr algn="just">
              <a:buNone/>
            </a:pPr>
            <a:endParaRPr lang="en-US" dirty="0" smtClean="0"/>
          </a:p>
          <a:p>
            <a:pPr algn="just">
              <a:buNone/>
            </a:pPr>
            <a:r>
              <a:rPr lang="en-US" dirty="0" smtClean="0"/>
              <a:t> </a:t>
            </a:r>
            <a:r>
              <a:rPr lang="tr-TR" dirty="0" smtClean="0"/>
              <a:t>     </a:t>
            </a:r>
            <a:r>
              <a:rPr lang="en-US" dirty="0" smtClean="0"/>
              <a:t>Commercial flying is ​especially​ safe. When a commercial aircraft crashes, it gets a lot of attention. Sometimes, hundreds of people can die in a single crash. Yet part of the reason these crashes get so much attention is because they are so ​rare​. In fact, aviation accidents involving ​civilian​ aircraft carrying 19 or more people have actually ​declined​ over the years. In 1972, there were more than 40 accidents. In 2014, there were fewer than ten. This is especially ​reassuring​ given that there are far more people flying now than there were in 1972. Most crashes that do occur actually involve smaller personal planes, which lack the advanced features found in modern commercial aircraft.  </a:t>
            </a:r>
          </a:p>
          <a:p>
            <a:pPr algn="just">
              <a:buNone/>
            </a:pPr>
            <a:r>
              <a:rPr lang="en-US" dirty="0" smtClean="0"/>
              <a:t>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142844" y="500042"/>
            <a:ext cx="8429656" cy="5626121"/>
          </a:xfrm>
        </p:spPr>
        <p:txBody>
          <a:bodyPr>
            <a:normAutofit fontScale="77500" lnSpcReduction="20000"/>
          </a:bodyPr>
          <a:lstStyle/>
          <a:p>
            <a:pPr algn="just">
              <a:buNone/>
            </a:pPr>
            <a:r>
              <a:rPr lang="tr-TR" dirty="0" smtClean="0"/>
              <a:t>      </a:t>
            </a:r>
            <a:r>
              <a:rPr lang="en-US" dirty="0" smtClean="0"/>
              <a:t>Another reason people fear flying is “terrorist attacks”. Terrorist attacks are extremely rare, however. You are far more likely to die of the common ​flu​, than you are to die from a terrorist attack. Furthermore, increased security at airports and on airplanes makes it even less likely that a terrorist attack will ​bring down​ an airplane. </a:t>
            </a:r>
          </a:p>
          <a:p>
            <a:pPr algn="just">
              <a:buNone/>
            </a:pPr>
            <a:r>
              <a:rPr lang="en-US" dirty="0" smtClean="0"/>
              <a:t> </a:t>
            </a:r>
            <a:r>
              <a:rPr lang="tr-TR" dirty="0" smtClean="0"/>
              <a:t>     </a:t>
            </a:r>
            <a:r>
              <a:rPr lang="en-US" dirty="0" smtClean="0"/>
              <a:t>The safest place to be. </a:t>
            </a:r>
          </a:p>
          <a:p>
            <a:pPr algn="just">
              <a:buNone/>
            </a:pPr>
            <a:r>
              <a:rPr lang="tr-TR" dirty="0" smtClean="0"/>
              <a:t>      </a:t>
            </a:r>
            <a:r>
              <a:rPr lang="en-US" dirty="0" smtClean="0"/>
              <a:t>When it comes to traveling, flying is ​arguably​ the safest, fastest, and most comfortable way to travel. While the concept may seem scary, the modern aviation industry takes safety very seriously and modern aircraft are now extremely safe. You would be more likely to die travelling by bicycle or even on foot. </a:t>
            </a:r>
          </a:p>
          <a:p>
            <a:pPr algn="just">
              <a:buNone/>
            </a:pPr>
            <a:r>
              <a:rPr lang="en-US" dirty="0" smtClean="0"/>
              <a:t> </a:t>
            </a:r>
          </a:p>
          <a:p>
            <a:pPr algn="just">
              <a:buNone/>
            </a:pPr>
            <a:r>
              <a:rPr lang="tr-TR" dirty="0" smtClean="0"/>
              <a:t>     </a:t>
            </a:r>
            <a:r>
              <a:rPr lang="en-US" dirty="0" smtClean="0"/>
              <a:t>So don’t worry! As the pilot says, “​sit back, relax and enjoy your flight​!”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en-US" sz="3200" b="1" dirty="0" smtClean="0"/>
              <a:t>Vocabulary + Expressions </a:t>
            </a:r>
            <a:br>
              <a:rPr lang="en-US" sz="3200" b="1" dirty="0" smtClean="0"/>
            </a:br>
            <a:endParaRPr lang="tr-TR" sz="3200" b="1" dirty="0"/>
          </a:p>
        </p:txBody>
      </p:sp>
      <p:sp>
        <p:nvSpPr>
          <p:cNvPr id="3" name="2 İçerik Yer Tutucusu"/>
          <p:cNvSpPr>
            <a:spLocks noGrp="1"/>
          </p:cNvSpPr>
          <p:nvPr>
            <p:ph idx="1"/>
          </p:nvPr>
        </p:nvSpPr>
        <p:spPr>
          <a:xfrm>
            <a:off x="285720" y="785794"/>
            <a:ext cx="8643998" cy="5929354"/>
          </a:xfrm>
        </p:spPr>
        <p:txBody>
          <a:bodyPr>
            <a:noAutofit/>
          </a:bodyPr>
          <a:lstStyle/>
          <a:p>
            <a:pPr>
              <a:buNone/>
            </a:pPr>
            <a:r>
              <a:rPr lang="en-US" sz="1800" dirty="0" smtClean="0"/>
              <a:t>1. far​ - (adverb) by a great amount, much</a:t>
            </a:r>
            <a:endParaRPr lang="tr-TR" sz="1800" dirty="0" smtClean="0"/>
          </a:p>
          <a:p>
            <a:pPr>
              <a:buNone/>
            </a:pPr>
            <a:r>
              <a:rPr lang="tr-TR" sz="1800" dirty="0"/>
              <a:t> </a:t>
            </a:r>
            <a:r>
              <a:rPr lang="en-US" sz="1800" dirty="0" smtClean="0"/>
              <a:t>2. mode of transport​ - (noun) a method or type of transport (e.g. a train, a bus, a motorcycle) </a:t>
            </a:r>
            <a:endParaRPr lang="tr-TR" sz="1800" dirty="0" smtClean="0"/>
          </a:p>
          <a:p>
            <a:pPr>
              <a:buNone/>
            </a:pPr>
            <a:r>
              <a:rPr lang="en-US" sz="1800" dirty="0" smtClean="0"/>
              <a:t>3. hurtling​ - (verb) moving at a high speed in an uncontrolled manner </a:t>
            </a:r>
            <a:endParaRPr lang="tr-TR" sz="1800" dirty="0" smtClean="0"/>
          </a:p>
          <a:p>
            <a:pPr>
              <a:buNone/>
            </a:pPr>
            <a:r>
              <a:rPr lang="en-US" sz="1800" dirty="0" smtClean="0"/>
              <a:t>4. intimidating​ - (adjective) describing something that makes you feel frightened or nervous </a:t>
            </a:r>
            <a:endParaRPr lang="tr-TR" sz="1800" dirty="0" smtClean="0"/>
          </a:p>
          <a:p>
            <a:pPr>
              <a:buNone/>
            </a:pPr>
            <a:r>
              <a:rPr lang="en-US" sz="1800" dirty="0" smtClean="0"/>
              <a:t>5. lack​ - (verb) to not have enough of something </a:t>
            </a:r>
            <a:endParaRPr lang="tr-TR" sz="1800" dirty="0" smtClean="0"/>
          </a:p>
          <a:p>
            <a:pPr>
              <a:buNone/>
            </a:pPr>
            <a:r>
              <a:rPr lang="en-US" sz="1800" dirty="0" smtClean="0"/>
              <a:t>6. in the hands of​ ​someone ​- (expression) controlled or owned by someone, the responsibility of someone </a:t>
            </a:r>
            <a:endParaRPr lang="tr-TR" sz="1800" dirty="0" smtClean="0"/>
          </a:p>
          <a:p>
            <a:pPr>
              <a:buNone/>
            </a:pPr>
            <a:r>
              <a:rPr lang="en-US" sz="1800" dirty="0" smtClean="0"/>
              <a:t>7. remain in control​ - stay in control, keep control </a:t>
            </a:r>
            <a:endParaRPr lang="tr-TR" sz="1800" dirty="0" smtClean="0"/>
          </a:p>
          <a:p>
            <a:pPr>
              <a:buNone/>
            </a:pPr>
            <a:r>
              <a:rPr lang="en-US" sz="1800" dirty="0" smtClean="0"/>
              <a:t>8. especially​ - (adverb) to a greater degree </a:t>
            </a:r>
            <a:endParaRPr lang="tr-TR" sz="1800" dirty="0" smtClean="0"/>
          </a:p>
          <a:p>
            <a:pPr>
              <a:buNone/>
            </a:pPr>
            <a:r>
              <a:rPr lang="en-US" sz="1800" dirty="0" smtClean="0"/>
              <a:t>9. rare​ - (adjective) not common, not happening very often </a:t>
            </a:r>
            <a:endParaRPr lang="tr-TR" sz="1800" dirty="0" smtClean="0"/>
          </a:p>
          <a:p>
            <a:pPr>
              <a:buNone/>
            </a:pPr>
            <a:r>
              <a:rPr lang="en-US" sz="1800" dirty="0" smtClean="0"/>
              <a:t>10.civilian​ - (adjective) relating to ordinary citizens, not military or commercial </a:t>
            </a:r>
            <a:endParaRPr lang="tr-TR" sz="1800" dirty="0" smtClean="0"/>
          </a:p>
          <a:p>
            <a:pPr>
              <a:buNone/>
            </a:pPr>
            <a:r>
              <a:rPr lang="en-US" sz="1800" dirty="0" smtClean="0"/>
              <a:t>11.declined​ - (verb) became smaller or fewer, decreased </a:t>
            </a:r>
            <a:endParaRPr lang="tr-TR" sz="1800" dirty="0" smtClean="0"/>
          </a:p>
          <a:p>
            <a:pPr>
              <a:buNone/>
            </a:pPr>
            <a:r>
              <a:rPr lang="en-US" sz="1800" dirty="0" smtClean="0"/>
              <a:t>12.reassuring​ - (adjective) making you feel less worried </a:t>
            </a:r>
            <a:endParaRPr lang="tr-TR" sz="1800" dirty="0" smtClean="0"/>
          </a:p>
          <a:p>
            <a:pPr>
              <a:buNone/>
            </a:pPr>
            <a:r>
              <a:rPr lang="en-US" sz="1800" dirty="0" smtClean="0"/>
              <a:t>13.bring down​ - (phrasal verb) to cause to fall </a:t>
            </a:r>
            <a:endParaRPr lang="tr-TR" sz="1800" dirty="0" smtClean="0"/>
          </a:p>
          <a:p>
            <a:pPr>
              <a:buNone/>
            </a:pPr>
            <a:r>
              <a:rPr lang="en-US" sz="1800" dirty="0" smtClean="0"/>
              <a:t>14. arguably​ - (adverb) it can be argued (used when giving an opinion that you think can be shown to be true) </a:t>
            </a:r>
          </a:p>
          <a:p>
            <a:pPr>
              <a:buNone/>
            </a:pPr>
            <a:endParaRPr lang="en-US" sz="1800" dirty="0" smtClean="0"/>
          </a:p>
          <a:p>
            <a:pPr>
              <a:buNone/>
            </a:pPr>
            <a:endParaRPr lang="tr-T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r>
              <a:rPr lang="en-US" dirty="0" smtClean="0"/>
              <a:t>Comprehension ​Questions </a:t>
            </a:r>
            <a:endParaRPr lang="en-US" dirty="0"/>
          </a:p>
        </p:txBody>
      </p:sp>
      <p:sp>
        <p:nvSpPr>
          <p:cNvPr id="3" name="2 İçerik Yer Tutucusu"/>
          <p:cNvSpPr>
            <a:spLocks noGrp="1"/>
          </p:cNvSpPr>
          <p:nvPr>
            <p:ph idx="1"/>
          </p:nvPr>
        </p:nvSpPr>
        <p:spPr>
          <a:xfrm>
            <a:off x="457200" y="1142984"/>
            <a:ext cx="8229600" cy="5286412"/>
          </a:xfrm>
        </p:spPr>
        <p:txBody>
          <a:bodyPr>
            <a:normAutofit/>
          </a:bodyPr>
          <a:lstStyle/>
          <a:p>
            <a:pPr marL="514350" indent="-514350">
              <a:buNone/>
            </a:pPr>
            <a:r>
              <a:rPr lang="tr-TR" dirty="0" smtClean="0"/>
              <a:t>1.</a:t>
            </a:r>
            <a:r>
              <a:rPr lang="en-US" dirty="0" smtClean="0"/>
              <a:t>Why do many people prefer travelling by air? </a:t>
            </a:r>
            <a:endParaRPr lang="tr-TR" dirty="0" smtClean="0"/>
          </a:p>
          <a:p>
            <a:pPr marL="514350" indent="-514350">
              <a:buNone/>
            </a:pPr>
            <a:r>
              <a:rPr lang="en-US" dirty="0" smtClean="0"/>
              <a:t>2. What is the main reason many people fear flying? </a:t>
            </a:r>
            <a:endParaRPr lang="tr-TR" dirty="0" smtClean="0"/>
          </a:p>
          <a:p>
            <a:pPr marL="514350" indent="-514350">
              <a:buNone/>
            </a:pPr>
            <a:r>
              <a:rPr lang="en-US" dirty="0" smtClean="0"/>
              <a:t>3. Why do commercial plane crashes get a lot of attention? </a:t>
            </a:r>
            <a:endParaRPr lang="tr-TR" dirty="0" smtClean="0"/>
          </a:p>
          <a:p>
            <a:pPr marL="514350" indent="-514350">
              <a:buNone/>
            </a:pPr>
            <a:r>
              <a:rPr lang="en-US" dirty="0" smtClean="0"/>
              <a:t>4. What is another reason people might be afraid to fly? </a:t>
            </a:r>
            <a:endParaRPr lang="tr-TR" dirty="0" smtClean="0"/>
          </a:p>
          <a:p>
            <a:pPr marL="514350" indent="-514350">
              <a:buNone/>
            </a:pPr>
            <a:r>
              <a:rPr lang="en-US" dirty="0" smtClean="0"/>
              <a:t>5. Why are terrorist attacks unlikely to cause a plane crash?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r>
              <a:rPr lang="tr-TR" dirty="0" smtClean="0"/>
              <a:t> </a:t>
            </a:r>
            <a:r>
              <a:rPr lang="en-US" sz="3200" dirty="0" smtClean="0"/>
              <a:t>​True or False ? </a:t>
            </a:r>
            <a:endParaRPr lang="en-US" sz="3200" dirty="0"/>
          </a:p>
        </p:txBody>
      </p:sp>
      <p:sp>
        <p:nvSpPr>
          <p:cNvPr id="3" name="2 İçerik Yer Tutucusu"/>
          <p:cNvSpPr>
            <a:spLocks noGrp="1"/>
          </p:cNvSpPr>
          <p:nvPr>
            <p:ph idx="1"/>
          </p:nvPr>
        </p:nvSpPr>
        <p:spPr>
          <a:xfrm>
            <a:off x="457200" y="1214422"/>
            <a:ext cx="8229600" cy="4911741"/>
          </a:xfrm>
        </p:spPr>
        <p:txBody>
          <a:bodyPr>
            <a:normAutofit fontScale="85000" lnSpcReduction="20000"/>
          </a:bodyPr>
          <a:lstStyle/>
          <a:p>
            <a:pPr marL="514350" indent="-514350">
              <a:buAutoNum type="arabicPeriod"/>
            </a:pPr>
            <a:r>
              <a:rPr lang="en-US" dirty="0" smtClean="0"/>
              <a:t>Motorcycles are the most dangerous form of travel. </a:t>
            </a:r>
            <a:r>
              <a:rPr lang="tr-TR" dirty="0" smtClean="0"/>
              <a:t>T/F</a:t>
            </a:r>
            <a:r>
              <a:rPr lang="en-US" dirty="0" smtClean="0"/>
              <a:t> </a:t>
            </a:r>
            <a:endParaRPr lang="tr-TR" dirty="0" smtClean="0"/>
          </a:p>
          <a:p>
            <a:pPr marL="514350" indent="-514350">
              <a:buNone/>
            </a:pPr>
            <a:r>
              <a:rPr lang="en-US" dirty="0" smtClean="0"/>
              <a:t>2. Travelling by car is more dangerous than travelling my plane, but safer than travelling by train. </a:t>
            </a:r>
            <a:r>
              <a:rPr lang="tr-TR" dirty="0" smtClean="0"/>
              <a:t>T/F</a:t>
            </a:r>
          </a:p>
          <a:p>
            <a:pPr marL="514350" indent="-514350">
              <a:buNone/>
            </a:pPr>
            <a:r>
              <a:rPr lang="en-US" dirty="0" smtClean="0"/>
              <a:t>3. Subways and metro rails are the second safest mode of transportation after air travel. </a:t>
            </a:r>
            <a:r>
              <a:rPr lang="tr-TR" dirty="0" smtClean="0"/>
              <a:t>T/F</a:t>
            </a:r>
          </a:p>
          <a:p>
            <a:pPr marL="514350" indent="-514350">
              <a:buNone/>
            </a:pPr>
            <a:r>
              <a:rPr lang="en-US" dirty="0" smtClean="0"/>
              <a:t>4. There have been more commercial aircraft crashes in recent years than in the past. </a:t>
            </a:r>
            <a:r>
              <a:rPr lang="tr-TR" dirty="0" smtClean="0"/>
              <a:t>T/F</a:t>
            </a:r>
          </a:p>
          <a:p>
            <a:pPr marL="514350" indent="-514350">
              <a:buNone/>
            </a:pPr>
            <a:r>
              <a:rPr lang="en-US" dirty="0" smtClean="0"/>
              <a:t>5. You are less likely to die of a terrorist attack than you are to die of the common flu. </a:t>
            </a:r>
            <a:r>
              <a:rPr lang="tr-TR" dirty="0" smtClean="0"/>
              <a:t>T/F</a:t>
            </a:r>
          </a:p>
          <a:p>
            <a:pPr marL="514350" indent="-514350">
              <a:buNone/>
            </a:pPr>
            <a:r>
              <a:rPr lang="en-US" dirty="0" smtClean="0"/>
              <a:t>6. You are less likely to die on a bicycle or on foot than flying. </a:t>
            </a:r>
            <a:r>
              <a:rPr lang="tr-TR" dirty="0" smtClean="0"/>
              <a:t>T/F</a:t>
            </a:r>
          </a:p>
          <a:p>
            <a:pPr marL="514350" indent="-514350">
              <a:buNone/>
            </a:pPr>
            <a:r>
              <a:rPr lang="en-US" dirty="0" smtClean="0"/>
              <a:t>Copyright@ Absolute-English.com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Writing</a:t>
            </a:r>
            <a:endParaRPr lang="en-US" dirty="0"/>
          </a:p>
        </p:txBody>
      </p:sp>
      <p:sp>
        <p:nvSpPr>
          <p:cNvPr id="3" name="2 İçerik Yer Tutucusu"/>
          <p:cNvSpPr>
            <a:spLocks noGrp="1"/>
          </p:cNvSpPr>
          <p:nvPr>
            <p:ph idx="1"/>
          </p:nvPr>
        </p:nvSpPr>
        <p:spPr/>
        <p:txBody>
          <a:bodyPr/>
          <a:lstStyle/>
          <a:p>
            <a:pPr lvl="0" algn="just">
              <a:buNone/>
            </a:pPr>
            <a:r>
              <a:rPr lang="tr-TR" dirty="0" smtClean="0"/>
              <a:t>   </a:t>
            </a:r>
            <a:r>
              <a:rPr lang="en-US" dirty="0" smtClean="0"/>
              <a:t>The </a:t>
            </a:r>
            <a:r>
              <a:rPr lang="en-US" dirty="0"/>
              <a:t>airplane has evolved into a comfortable, reliable and dependable means of travel. Some people, however, are still uncomfortable about riding in it and try to avoid doing so. Do you think their fear is unreasonable? Why?</a:t>
            </a:r>
            <a:endParaRPr lang="tr-TR" dirty="0"/>
          </a:p>
          <a:p>
            <a:pPr algn="just"/>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TotalTime>
  <Words>998</Words>
  <Application>Microsoft Office PowerPoint</Application>
  <PresentationFormat>Ekran Gösterisi (4:3)</PresentationFormat>
  <Paragraphs>54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Slayt 1</vt:lpstr>
      <vt:lpstr>Why you shouldn't be afraid of flying!</vt:lpstr>
      <vt:lpstr>Slayt 3</vt:lpstr>
      <vt:lpstr>Slayt 4</vt:lpstr>
      <vt:lpstr>Slayt 5</vt:lpstr>
      <vt:lpstr>Vocabulary + Expressions  </vt:lpstr>
      <vt:lpstr>Comprehension ​Questions </vt:lpstr>
      <vt:lpstr> ​True or False ? </vt:lpstr>
      <vt:lpstr>Writing</vt:lpstr>
      <vt:lpstr>Video Link- Copy the link to your browser and answer the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SONY</dc:creator>
  <cp:lastModifiedBy>SONY</cp:lastModifiedBy>
  <cp:revision>6</cp:revision>
  <dcterms:created xsi:type="dcterms:W3CDTF">2020-03-25T22:37:41Z</dcterms:created>
  <dcterms:modified xsi:type="dcterms:W3CDTF">2020-03-26T22:13:45Z</dcterms:modified>
</cp:coreProperties>
</file>