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3" r:id="rId8"/>
    <p:sldId id="262" r:id="rId9"/>
    <p:sldId id="264" r:id="rId10"/>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5" d="100"/>
          <a:sy n="65" d="100"/>
        </p:scale>
        <p:origin x="-1296" y="-6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334DA005-3948-4CEA-BFF4-C96BB2DFD485}" type="datetimeFigureOut">
              <a:rPr lang="tr-TR" smtClean="0"/>
              <a:pPr/>
              <a:t>27.3.2020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0C5627AA-DD63-426A-8EBA-2A41AAB381AC}"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334DA005-3948-4CEA-BFF4-C96BB2DFD485}" type="datetimeFigureOut">
              <a:rPr lang="tr-TR" smtClean="0"/>
              <a:pPr/>
              <a:t>27.3.2020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0C5627AA-DD63-426A-8EBA-2A41AAB381AC}"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334DA005-3948-4CEA-BFF4-C96BB2DFD485}" type="datetimeFigureOut">
              <a:rPr lang="tr-TR" smtClean="0"/>
              <a:pPr/>
              <a:t>27.3.2020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0C5627AA-DD63-426A-8EBA-2A41AAB381AC}"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334DA005-3948-4CEA-BFF4-C96BB2DFD485}" type="datetimeFigureOut">
              <a:rPr lang="tr-TR" smtClean="0"/>
              <a:pPr/>
              <a:t>27.3.2020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0C5627AA-DD63-426A-8EBA-2A41AAB381AC}"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334DA005-3948-4CEA-BFF4-C96BB2DFD485}" type="datetimeFigureOut">
              <a:rPr lang="tr-TR" smtClean="0"/>
              <a:pPr/>
              <a:t>27.3.2020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0C5627AA-DD63-426A-8EBA-2A41AAB381AC}"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334DA005-3948-4CEA-BFF4-C96BB2DFD485}" type="datetimeFigureOut">
              <a:rPr lang="tr-TR" smtClean="0"/>
              <a:pPr/>
              <a:t>27.3.2020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0C5627AA-DD63-426A-8EBA-2A41AAB381AC}"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334DA005-3948-4CEA-BFF4-C96BB2DFD485}" type="datetimeFigureOut">
              <a:rPr lang="tr-TR" smtClean="0"/>
              <a:pPr/>
              <a:t>27.3.2020</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0C5627AA-DD63-426A-8EBA-2A41AAB381AC}"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334DA005-3948-4CEA-BFF4-C96BB2DFD485}" type="datetimeFigureOut">
              <a:rPr lang="tr-TR" smtClean="0"/>
              <a:pPr/>
              <a:t>27.3.2020</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0C5627AA-DD63-426A-8EBA-2A41AAB381AC}"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334DA005-3948-4CEA-BFF4-C96BB2DFD485}" type="datetimeFigureOut">
              <a:rPr lang="tr-TR" smtClean="0"/>
              <a:pPr/>
              <a:t>27.3.2020</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0C5627AA-DD63-426A-8EBA-2A41AAB381AC}"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334DA005-3948-4CEA-BFF4-C96BB2DFD485}" type="datetimeFigureOut">
              <a:rPr lang="tr-TR" smtClean="0"/>
              <a:pPr/>
              <a:t>27.3.2020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0C5627AA-DD63-426A-8EBA-2A41AAB381AC}"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334DA005-3948-4CEA-BFF4-C96BB2DFD485}" type="datetimeFigureOut">
              <a:rPr lang="tr-TR" smtClean="0"/>
              <a:pPr/>
              <a:t>27.3.2020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0C5627AA-DD63-426A-8EBA-2A41AAB381AC}"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34DA005-3948-4CEA-BFF4-C96BB2DFD485}" type="datetimeFigureOut">
              <a:rPr lang="tr-TR" smtClean="0"/>
              <a:pPr/>
              <a:t>27.3.2020</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5627AA-DD63-426A-8EBA-2A41AAB381AC}"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hyperlink" Target="https://www.esl-lounge.com/student/reading/4r44-near-miss.php" TargetMode="Externa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www.youtube.com/watch?v=XGVUGpupf28"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lstStyle/>
          <a:p>
            <a:endParaRPr lang="tr-TR" dirty="0"/>
          </a:p>
        </p:txBody>
      </p:sp>
      <p:sp>
        <p:nvSpPr>
          <p:cNvPr id="3" name="2 Alt Başlık"/>
          <p:cNvSpPr>
            <a:spLocks noGrp="1"/>
          </p:cNvSpPr>
          <p:nvPr>
            <p:ph type="subTitle" idx="1"/>
          </p:nvPr>
        </p:nvSpPr>
        <p:spPr>
          <a:xfrm>
            <a:off x="1371600" y="3886200"/>
            <a:ext cx="6843738" cy="2186006"/>
          </a:xfrm>
        </p:spPr>
        <p:txBody>
          <a:bodyPr>
            <a:normAutofit/>
          </a:bodyPr>
          <a:lstStyle/>
          <a:p>
            <a:r>
              <a:rPr lang="en-US" b="1" dirty="0"/>
              <a:t>2019-2020 ACADEMIC </a:t>
            </a:r>
            <a:r>
              <a:rPr lang="en-US" b="1" dirty="0" smtClean="0"/>
              <a:t>YEAR</a:t>
            </a:r>
            <a:endParaRPr lang="tr-TR" b="1" dirty="0" smtClean="0"/>
          </a:p>
          <a:p>
            <a:r>
              <a:rPr lang="tr-TR" b="1" dirty="0" smtClean="0"/>
              <a:t>AVIATION WRITING SKILLS (LNG 411) WEEK 2-  </a:t>
            </a:r>
            <a:r>
              <a:rPr lang="tr-TR" b="1" dirty="0" err="1" smtClean="0"/>
              <a:t>Aviation</a:t>
            </a:r>
            <a:r>
              <a:rPr lang="tr-TR" b="1" dirty="0" smtClean="0"/>
              <a:t> </a:t>
            </a:r>
            <a:r>
              <a:rPr lang="tr-TR" b="1" dirty="0" err="1"/>
              <a:t>Near</a:t>
            </a:r>
            <a:r>
              <a:rPr lang="tr-TR" b="1" dirty="0"/>
              <a:t> </a:t>
            </a:r>
            <a:r>
              <a:rPr lang="tr-TR" b="1" dirty="0" err="1"/>
              <a:t>Miss</a:t>
            </a:r>
            <a:endParaRPr lang="tr-TR" b="1" dirty="0"/>
          </a:p>
          <a:p>
            <a:endParaRPr lang="tr-TR" dirty="0"/>
          </a:p>
        </p:txBody>
      </p:sp>
      <p:pic>
        <p:nvPicPr>
          <p:cNvPr id="4" name="3 Resim" descr="logo"/>
          <p:cNvPicPr/>
          <p:nvPr/>
        </p:nvPicPr>
        <p:blipFill>
          <a:blip r:embed="rId2">
            <a:extLst>
              <a:ext uri="{28A0092B-C50C-407E-A947-70E740481C1C}">
                <a14:useLocalDpi xmlns:ve="http://schemas.openxmlformats.org/markup-compatibility/2006" xmlns:m="http://schemas.openxmlformats.org/officeDocument/2006/math" xmlns:wp="http://schemas.openxmlformats.org/drawingml/2006/wordprocessingDrawing" xmlns:wne="http://schemas.microsoft.com/office/word/2006/wordml" xmlns:a14="http://schemas.microsoft.com/office/drawing/2010/main" xmlns:wps="http://schemas.microsoft.com/office/word/2010/wordprocessingShape" xmlns:wpi="http://schemas.microsoft.com/office/word/2010/wordprocessingInk" xmlns:wpg="http://schemas.microsoft.com/office/word/2010/wordprocessingGroup" xmlns:w15="http://schemas.microsoft.com/office/word/2012/wordml" xmlns:w14="http://schemas.microsoft.com/office/word/2010/wordml" xmlns:w="http://schemas.openxmlformats.org/wordprocessingml/2006/main" xmlns:w10="urn:schemas-microsoft-com:office:word" xmlns:wp14="http://schemas.microsoft.com/office/word/2010/wordprocessingDrawing" xmlns:v="urn:schemas-microsoft-com:vml" xmlns:o="urn:schemas-microsoft-com:office:office" xmlns:mc="http://schemas.openxmlformats.org/markup-compatibility/2006" xmlns:wpc="http://schemas.microsoft.com/office/word/2010/wordprocessingCanvas" xmlns="" xmlns:pic="http://schemas.openxmlformats.org/drawingml/2006/picture" xmlns:lc="http://schemas.openxmlformats.org/drawingml/2006/lockedCanvas" val="0"/>
              </a:ext>
            </a:extLst>
          </a:blip>
          <a:srcRect/>
          <a:stretch>
            <a:fillRect/>
          </a:stretch>
        </p:blipFill>
        <p:spPr bwMode="auto">
          <a:xfrm>
            <a:off x="285720" y="785795"/>
            <a:ext cx="8286808" cy="3000396"/>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err="1"/>
              <a:t>Aviation</a:t>
            </a:r>
            <a:r>
              <a:rPr lang="tr-TR" b="1" dirty="0"/>
              <a:t> </a:t>
            </a:r>
            <a:r>
              <a:rPr lang="tr-TR" b="1" dirty="0" err="1"/>
              <a:t>Near</a:t>
            </a:r>
            <a:r>
              <a:rPr lang="tr-TR" b="1" dirty="0"/>
              <a:t> </a:t>
            </a:r>
            <a:r>
              <a:rPr lang="tr-TR" b="1" dirty="0" err="1"/>
              <a:t>Miss</a:t>
            </a:r>
            <a:endParaRPr lang="tr-TR" b="1" dirty="0"/>
          </a:p>
        </p:txBody>
      </p:sp>
      <p:sp>
        <p:nvSpPr>
          <p:cNvPr id="3" name="2 İçerik Yer Tutucusu"/>
          <p:cNvSpPr>
            <a:spLocks noGrp="1"/>
          </p:cNvSpPr>
          <p:nvPr>
            <p:ph idx="1"/>
          </p:nvPr>
        </p:nvSpPr>
        <p:spPr/>
        <p:txBody>
          <a:bodyPr>
            <a:normAutofit fontScale="85000" lnSpcReduction="20000"/>
          </a:bodyPr>
          <a:lstStyle/>
          <a:p>
            <a:pPr algn="just">
              <a:buNone/>
            </a:pPr>
            <a:r>
              <a:rPr lang="tr-TR" dirty="0" smtClean="0"/>
              <a:t>    </a:t>
            </a:r>
            <a:r>
              <a:rPr lang="en-US" dirty="0" smtClean="0"/>
              <a:t>A </a:t>
            </a:r>
            <a:r>
              <a:rPr lang="en-US" dirty="0"/>
              <a:t>commuter plane had to take evasive action after a Suffolk-based US fighter jet came within 800m of colliding with it, a report revealed yesterday.</a:t>
            </a:r>
            <a:endParaRPr lang="tr-TR" dirty="0"/>
          </a:p>
          <a:p>
            <a:pPr algn="just">
              <a:buNone/>
            </a:pPr>
            <a:r>
              <a:rPr lang="tr-TR" dirty="0" smtClean="0"/>
              <a:t>    </a:t>
            </a:r>
            <a:r>
              <a:rPr lang="en-US" dirty="0" smtClean="0"/>
              <a:t>The </a:t>
            </a:r>
            <a:r>
              <a:rPr lang="en-US" dirty="0"/>
              <a:t>pilots of the KLM UK Fokker 50, which was carrying 37 passengers, sent it into a dive and then into a climb to avoid the US Air Force F15E Eagle from RAF </a:t>
            </a:r>
            <a:r>
              <a:rPr lang="en-US" dirty="0" err="1"/>
              <a:t>Lakenheath</a:t>
            </a:r>
            <a:r>
              <a:rPr lang="en-US" dirty="0"/>
              <a:t>. The incident happened as the aircraft, from Amsterdam's </a:t>
            </a:r>
            <a:r>
              <a:rPr lang="en-US" dirty="0" err="1"/>
              <a:t>Schiphol</a:t>
            </a:r>
            <a:r>
              <a:rPr lang="en-US" dirty="0"/>
              <a:t> Airport, was coming in to land at Teesside Airport on August 13, 2001.</a:t>
            </a:r>
            <a:endParaRPr lang="tr-TR" dirty="0"/>
          </a:p>
          <a:p>
            <a:pPr algn="just">
              <a:buNone/>
            </a:pPr>
            <a:r>
              <a:rPr lang="tr-TR" dirty="0" smtClean="0"/>
              <a:t>     </a:t>
            </a:r>
            <a:r>
              <a:rPr lang="en-US" dirty="0" smtClean="0"/>
              <a:t>The </a:t>
            </a:r>
            <a:r>
              <a:rPr lang="en-US" dirty="0"/>
              <a:t>two US crewmen on the F15 had been on a training exercise and were heading south to return to </a:t>
            </a:r>
            <a:r>
              <a:rPr lang="en-US" dirty="0" err="1"/>
              <a:t>Lakenheath</a:t>
            </a:r>
            <a:r>
              <a:rPr lang="en-US" dirty="0"/>
              <a:t>.</a:t>
            </a:r>
            <a:endParaRPr lang="tr-TR" dirty="0"/>
          </a:p>
          <a:p>
            <a:pPr algn="just"/>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4294967295"/>
          </p:nvPr>
        </p:nvSpPr>
        <p:spPr>
          <a:xfrm>
            <a:off x="357158" y="500042"/>
            <a:ext cx="8143932" cy="6000792"/>
          </a:xfrm>
        </p:spPr>
        <p:txBody>
          <a:bodyPr>
            <a:normAutofit fontScale="85000" lnSpcReduction="10000"/>
          </a:bodyPr>
          <a:lstStyle/>
          <a:p>
            <a:pPr algn="just">
              <a:buNone/>
            </a:pPr>
            <a:r>
              <a:rPr lang="tr-TR" dirty="0" smtClean="0"/>
              <a:t>    </a:t>
            </a:r>
            <a:r>
              <a:rPr lang="en-US" dirty="0" smtClean="0"/>
              <a:t>An </a:t>
            </a:r>
            <a:r>
              <a:rPr lang="en-US" dirty="0"/>
              <a:t>Air Accident Investigation Branch (AAIB) report said an air traffic controller warned the Fokker when it was approaching Teesside that a fast-moving aircraft was five miles away and closing. The turboprop plane's collision warning system sounded, prompting the 35-year-old captain to scan the horizon, where he spotted the oncoming jet.</a:t>
            </a:r>
            <a:endParaRPr lang="tr-TR" dirty="0"/>
          </a:p>
          <a:p>
            <a:pPr algn="just">
              <a:buNone/>
            </a:pPr>
            <a:r>
              <a:rPr lang="tr-TR" dirty="0" smtClean="0"/>
              <a:t>    </a:t>
            </a:r>
            <a:r>
              <a:rPr lang="en-US" dirty="0" smtClean="0"/>
              <a:t>An </a:t>
            </a:r>
            <a:r>
              <a:rPr lang="en-US" dirty="0"/>
              <a:t>alert saying "Descend, descend, descend" then sounded, and the co-pilot sent it into a dive – but seconds later, the warning system sounded again, telling the crew to climb immediately. As the F15 passed below, the captain's radar display showed it as being just 300ft below the Fokker. The captain then saw the plane moving away to his left.</a:t>
            </a:r>
            <a:endParaRPr lang="tr-TR" dirty="0"/>
          </a:p>
          <a:p>
            <a:pPr algn="just"/>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4294967295"/>
          </p:nvPr>
        </p:nvSpPr>
        <p:spPr>
          <a:xfrm>
            <a:off x="214282" y="571480"/>
            <a:ext cx="8572560" cy="5554683"/>
          </a:xfrm>
        </p:spPr>
        <p:txBody>
          <a:bodyPr>
            <a:normAutofit fontScale="85000" lnSpcReduction="10000"/>
          </a:bodyPr>
          <a:lstStyle/>
          <a:p>
            <a:pPr algn="just">
              <a:buNone/>
            </a:pPr>
            <a:r>
              <a:rPr lang="tr-TR" dirty="0" smtClean="0"/>
              <a:t>    </a:t>
            </a:r>
            <a:r>
              <a:rPr lang="en-US" dirty="0" smtClean="0"/>
              <a:t>After </a:t>
            </a:r>
            <a:r>
              <a:rPr lang="en-US" dirty="0"/>
              <a:t>the incident, which happened 35 nautical miles from Teesside, the captain asked a cabin attendant to check that no one had been injured. The report said passengers had been subjected to a force of 2G by the avoiding </a:t>
            </a:r>
            <a:r>
              <a:rPr lang="en-US" dirty="0" smtClean="0"/>
              <a:t>maneuver, </a:t>
            </a:r>
            <a:r>
              <a:rPr lang="en-US" dirty="0"/>
              <a:t>but fortunately the 'Fasten seat belts' sign had been on at the time.</a:t>
            </a:r>
            <a:endParaRPr lang="tr-TR" dirty="0"/>
          </a:p>
          <a:p>
            <a:pPr algn="just">
              <a:buNone/>
            </a:pPr>
            <a:r>
              <a:rPr lang="tr-TR" dirty="0" smtClean="0"/>
              <a:t>    </a:t>
            </a:r>
            <a:r>
              <a:rPr lang="en-US" dirty="0" smtClean="0"/>
              <a:t>The </a:t>
            </a:r>
            <a:r>
              <a:rPr lang="en-US" dirty="0"/>
              <a:t>rear seat crewman of the F15, which recorded the incident with an on-board video camera, said he had seen the Fokker and estimated it was about 400ft above and would pass behind their aircraft. A report by the safety and quality section of the Manchester Air Traffic Control and Airport found that the controller managing the situation had acted correctly by not giving the Fokker any instructions, as they might have aggravated the situation.</a:t>
            </a:r>
            <a:endParaRPr lang="tr-TR" dirty="0"/>
          </a:p>
          <a:p>
            <a:pPr algn="just"/>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4294967295"/>
          </p:nvPr>
        </p:nvSpPr>
        <p:spPr>
          <a:xfrm>
            <a:off x="285720" y="428604"/>
            <a:ext cx="8429684" cy="5697559"/>
          </a:xfrm>
        </p:spPr>
        <p:txBody>
          <a:bodyPr>
            <a:normAutofit fontScale="92500" lnSpcReduction="10000"/>
          </a:bodyPr>
          <a:lstStyle/>
          <a:p>
            <a:pPr algn="just">
              <a:buNone/>
            </a:pPr>
            <a:r>
              <a:rPr lang="tr-TR" dirty="0" smtClean="0"/>
              <a:t>    </a:t>
            </a:r>
            <a:r>
              <a:rPr lang="en-US" dirty="0" smtClean="0"/>
              <a:t>The </a:t>
            </a:r>
            <a:r>
              <a:rPr lang="en-US" dirty="0"/>
              <a:t>AAIB report found that at their closest point, the two aircraft were 800m apart horizontally and 1500ft apart vertically. Had evasive action not been taken, it is believed the vertical separation of the two aircraft tracks would have been less than 100ft and the lateral separation less than 500m.</a:t>
            </a:r>
            <a:endParaRPr lang="tr-TR" dirty="0"/>
          </a:p>
          <a:p>
            <a:pPr algn="just">
              <a:buNone/>
            </a:pPr>
            <a:r>
              <a:rPr lang="tr-TR" dirty="0" smtClean="0"/>
              <a:t>    </a:t>
            </a:r>
            <a:r>
              <a:rPr lang="en-US" dirty="0" smtClean="0"/>
              <a:t>There </a:t>
            </a:r>
            <a:r>
              <a:rPr lang="en-US" dirty="0"/>
              <a:t>had been a previous near-miss in the same area involving a RAF Tornado and a Shorts SD-360 passenger plane in March 2000, the report added. As a result, a number of recommendations were put into force by the Civil Aviation Authority.</a:t>
            </a:r>
            <a:endParaRPr lang="tr-TR" dirty="0"/>
          </a:p>
          <a:p>
            <a:pPr algn="just"/>
            <a:r>
              <a:rPr lang="tr-TR" dirty="0" smtClean="0">
                <a:hlinkClick r:id="rId2"/>
              </a:rPr>
              <a:t>https://www.esl-lounge.com/student/reading/4r44-near-miss.php</a:t>
            </a:r>
            <a:endParaRPr lang="tr-T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868346"/>
          </a:xfrm>
        </p:spPr>
        <p:txBody>
          <a:bodyPr>
            <a:normAutofit/>
          </a:bodyPr>
          <a:lstStyle/>
          <a:p>
            <a:r>
              <a:rPr lang="tr-TR" sz="3200" b="1" dirty="0" err="1" smtClean="0"/>
              <a:t>Are</a:t>
            </a:r>
            <a:r>
              <a:rPr lang="tr-TR" sz="3200" b="1" dirty="0" smtClean="0"/>
              <a:t> </a:t>
            </a:r>
            <a:r>
              <a:rPr lang="tr-TR" sz="3200" b="1" dirty="0" err="1" smtClean="0"/>
              <a:t>these</a:t>
            </a:r>
            <a:r>
              <a:rPr lang="tr-TR" sz="3200" b="1" dirty="0" smtClean="0"/>
              <a:t> </a:t>
            </a:r>
            <a:r>
              <a:rPr lang="tr-TR" sz="3200" b="1" dirty="0" err="1" smtClean="0"/>
              <a:t>statements</a:t>
            </a:r>
            <a:r>
              <a:rPr lang="tr-TR" sz="3200" b="1" dirty="0" smtClean="0"/>
              <a:t> </a:t>
            </a:r>
            <a:r>
              <a:rPr lang="tr-TR" sz="3200" b="1" dirty="0" err="1" smtClean="0"/>
              <a:t>True</a:t>
            </a:r>
            <a:r>
              <a:rPr lang="tr-TR" sz="3200" b="1" dirty="0" smtClean="0"/>
              <a:t> </a:t>
            </a:r>
            <a:r>
              <a:rPr lang="tr-TR" sz="3200" b="1" dirty="0" err="1" smtClean="0"/>
              <a:t>or</a:t>
            </a:r>
            <a:r>
              <a:rPr lang="tr-TR" sz="3200" b="1" dirty="0" smtClean="0"/>
              <a:t> </a:t>
            </a:r>
            <a:r>
              <a:rPr lang="tr-TR" sz="3200" b="1" dirty="0" err="1" smtClean="0"/>
              <a:t>False</a:t>
            </a:r>
            <a:r>
              <a:rPr lang="tr-TR" sz="3200" b="1" dirty="0" smtClean="0"/>
              <a:t>?</a:t>
            </a:r>
            <a:endParaRPr lang="tr-TR" sz="3200" b="1" dirty="0"/>
          </a:p>
        </p:txBody>
      </p:sp>
      <p:sp>
        <p:nvSpPr>
          <p:cNvPr id="3" name="2 İçerik Yer Tutucusu"/>
          <p:cNvSpPr>
            <a:spLocks noGrp="1"/>
          </p:cNvSpPr>
          <p:nvPr>
            <p:ph idx="1"/>
          </p:nvPr>
        </p:nvSpPr>
        <p:spPr>
          <a:xfrm>
            <a:off x="457200" y="1071546"/>
            <a:ext cx="8229600" cy="5054617"/>
          </a:xfrm>
        </p:spPr>
        <p:txBody>
          <a:bodyPr>
            <a:normAutofit fontScale="85000" lnSpcReduction="10000"/>
          </a:bodyPr>
          <a:lstStyle/>
          <a:p>
            <a:pPr>
              <a:buNone/>
            </a:pPr>
            <a:r>
              <a:rPr lang="en-US" dirty="0"/>
              <a:t>1. A military plane was involved.   </a:t>
            </a:r>
            <a:r>
              <a:rPr lang="tr-TR" dirty="0" smtClean="0"/>
              <a:t>T/ F</a:t>
            </a:r>
            <a:endParaRPr lang="tr-TR" dirty="0"/>
          </a:p>
          <a:p>
            <a:pPr>
              <a:buNone/>
            </a:pPr>
            <a:r>
              <a:rPr lang="en-US" dirty="0"/>
              <a:t> 2. The two planes were going to the same airport</a:t>
            </a:r>
            <a:r>
              <a:rPr lang="en-US" dirty="0" smtClean="0"/>
              <a:t>.</a:t>
            </a:r>
            <a:r>
              <a:rPr lang="tr-TR" dirty="0" smtClean="0"/>
              <a:t> </a:t>
            </a:r>
            <a:r>
              <a:rPr lang="en-US" dirty="0" smtClean="0"/>
              <a:t> </a:t>
            </a:r>
            <a:r>
              <a:rPr lang="tr-TR" dirty="0" smtClean="0"/>
              <a:t>T/ F</a:t>
            </a:r>
            <a:endParaRPr lang="tr-TR" dirty="0"/>
          </a:p>
          <a:p>
            <a:pPr>
              <a:buNone/>
            </a:pPr>
            <a:r>
              <a:rPr lang="en-US" dirty="0"/>
              <a:t>3. The passenger plane's pilots saw the plane before the plane's systems sounded a warning</a:t>
            </a:r>
            <a:r>
              <a:rPr lang="en-US" dirty="0" smtClean="0"/>
              <a:t>.  </a:t>
            </a:r>
            <a:r>
              <a:rPr lang="tr-TR" dirty="0" smtClean="0"/>
              <a:t>T/ F</a:t>
            </a:r>
            <a:endParaRPr lang="tr-TR" dirty="0"/>
          </a:p>
          <a:p>
            <a:pPr>
              <a:buNone/>
            </a:pPr>
            <a:r>
              <a:rPr lang="en-US" dirty="0"/>
              <a:t>4. The passenger plane's pilots actually saw the American jet</a:t>
            </a:r>
            <a:r>
              <a:rPr lang="en-US" dirty="0" smtClean="0"/>
              <a:t>.</a:t>
            </a:r>
            <a:r>
              <a:rPr lang="tr-TR" dirty="0" smtClean="0"/>
              <a:t> </a:t>
            </a:r>
            <a:r>
              <a:rPr lang="en-US" dirty="0" smtClean="0"/>
              <a:t> </a:t>
            </a:r>
            <a:r>
              <a:rPr lang="tr-TR" dirty="0" smtClean="0"/>
              <a:t>T/ F</a:t>
            </a:r>
            <a:endParaRPr lang="tr-TR" dirty="0"/>
          </a:p>
          <a:p>
            <a:pPr>
              <a:buNone/>
            </a:pPr>
            <a:r>
              <a:rPr lang="en-US" dirty="0"/>
              <a:t>5. The passenger plane's pilots took evasive action to try and avoid a collision</a:t>
            </a:r>
            <a:r>
              <a:rPr lang="en-US" dirty="0" smtClean="0"/>
              <a:t>.</a:t>
            </a:r>
            <a:r>
              <a:rPr lang="tr-TR" dirty="0" smtClean="0"/>
              <a:t> </a:t>
            </a:r>
            <a:r>
              <a:rPr lang="en-US" dirty="0" smtClean="0"/>
              <a:t> </a:t>
            </a:r>
            <a:r>
              <a:rPr lang="tr-TR" dirty="0" smtClean="0"/>
              <a:t>T/ F</a:t>
            </a:r>
            <a:endParaRPr lang="tr-TR" dirty="0"/>
          </a:p>
          <a:p>
            <a:pPr>
              <a:buNone/>
            </a:pPr>
            <a:r>
              <a:rPr lang="en-US" dirty="0"/>
              <a:t>6. The passengers were not aware of anything happening</a:t>
            </a:r>
            <a:r>
              <a:rPr lang="en-US" dirty="0" smtClean="0"/>
              <a:t>.  </a:t>
            </a:r>
            <a:r>
              <a:rPr lang="tr-TR" dirty="0" smtClean="0"/>
              <a:t>T/ F </a:t>
            </a:r>
            <a:endParaRPr lang="tr-TR" dirty="0"/>
          </a:p>
          <a:p>
            <a:pPr>
              <a:buNone/>
            </a:pPr>
            <a:r>
              <a:rPr lang="en-US" dirty="0"/>
              <a:t>7. This area has seen other similar incidents in the </a:t>
            </a:r>
            <a:r>
              <a:rPr lang="en-US" dirty="0" smtClean="0"/>
              <a:t>past.</a:t>
            </a:r>
            <a:r>
              <a:rPr lang="tr-TR" dirty="0" smtClean="0"/>
              <a:t> </a:t>
            </a:r>
            <a:r>
              <a:rPr lang="en-US" dirty="0" smtClean="0"/>
              <a:t> </a:t>
            </a:r>
            <a:r>
              <a:rPr lang="tr-TR" dirty="0" smtClean="0"/>
              <a:t>T/ F</a:t>
            </a:r>
          </a:p>
          <a:p>
            <a:pPr>
              <a:buNone/>
            </a:pPr>
            <a:endParaRPr lang="tr-TR" dirty="0"/>
          </a:p>
          <a:p>
            <a:endParaRPr lang="tr-T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796908"/>
          </a:xfrm>
        </p:spPr>
        <p:txBody>
          <a:bodyPr>
            <a:normAutofit/>
          </a:bodyPr>
          <a:lstStyle/>
          <a:p>
            <a:r>
              <a:rPr lang="tr-TR" sz="3200" b="1" dirty="0" err="1" smtClean="0"/>
              <a:t>Vocabulary</a:t>
            </a:r>
            <a:r>
              <a:rPr lang="tr-TR" sz="3200" b="1" dirty="0" smtClean="0"/>
              <a:t> </a:t>
            </a:r>
            <a:r>
              <a:rPr lang="tr-TR" sz="3200" b="1" dirty="0" err="1" smtClean="0"/>
              <a:t>List</a:t>
            </a:r>
            <a:endParaRPr lang="tr-TR" sz="3200" b="1" dirty="0"/>
          </a:p>
        </p:txBody>
      </p:sp>
      <p:sp>
        <p:nvSpPr>
          <p:cNvPr id="3" name="2 İçerik Yer Tutucusu"/>
          <p:cNvSpPr>
            <a:spLocks noGrp="1"/>
          </p:cNvSpPr>
          <p:nvPr>
            <p:ph idx="1"/>
          </p:nvPr>
        </p:nvSpPr>
        <p:spPr>
          <a:xfrm>
            <a:off x="457200" y="1214422"/>
            <a:ext cx="8229600" cy="4911741"/>
          </a:xfrm>
        </p:spPr>
        <p:txBody>
          <a:bodyPr>
            <a:normAutofit fontScale="62500" lnSpcReduction="20000"/>
          </a:bodyPr>
          <a:lstStyle/>
          <a:p>
            <a:r>
              <a:rPr lang="en-US" dirty="0" smtClean="0"/>
              <a:t>Evasive</a:t>
            </a:r>
            <a:endParaRPr lang="tr-TR" dirty="0" smtClean="0"/>
          </a:p>
          <a:p>
            <a:r>
              <a:rPr lang="en-US" dirty="0" err="1" smtClean="0"/>
              <a:t>Collid</a:t>
            </a:r>
            <a:r>
              <a:rPr lang="tr-TR" dirty="0" smtClean="0"/>
              <a:t>e</a:t>
            </a:r>
          </a:p>
          <a:p>
            <a:r>
              <a:rPr lang="en-US" dirty="0" smtClean="0"/>
              <a:t>Incident</a:t>
            </a:r>
            <a:endParaRPr lang="tr-TR" dirty="0" smtClean="0"/>
          </a:p>
          <a:p>
            <a:r>
              <a:rPr lang="tr-TR" dirty="0" smtClean="0"/>
              <a:t>A</a:t>
            </a:r>
            <a:r>
              <a:rPr lang="en-US" dirty="0" err="1" smtClean="0"/>
              <a:t>ir</a:t>
            </a:r>
            <a:r>
              <a:rPr lang="en-US" dirty="0" smtClean="0"/>
              <a:t> </a:t>
            </a:r>
            <a:r>
              <a:rPr lang="en-US" dirty="0" smtClean="0"/>
              <a:t>traffic controller</a:t>
            </a:r>
            <a:endParaRPr lang="tr-TR" dirty="0" smtClean="0"/>
          </a:p>
          <a:p>
            <a:r>
              <a:rPr lang="en-US" dirty="0" smtClean="0"/>
              <a:t>Turboprop</a:t>
            </a:r>
            <a:endParaRPr lang="tr-TR" dirty="0" smtClean="0"/>
          </a:p>
          <a:p>
            <a:r>
              <a:rPr lang="en-US" dirty="0" smtClean="0"/>
              <a:t>Collision</a:t>
            </a:r>
            <a:endParaRPr lang="tr-TR" dirty="0" smtClean="0"/>
          </a:p>
          <a:p>
            <a:r>
              <a:rPr lang="en-US" dirty="0" smtClean="0"/>
              <a:t>Descend</a:t>
            </a:r>
            <a:endParaRPr lang="tr-TR" dirty="0" smtClean="0"/>
          </a:p>
          <a:p>
            <a:r>
              <a:rPr lang="tr-TR" dirty="0" smtClean="0"/>
              <a:t>R</a:t>
            </a:r>
            <a:r>
              <a:rPr lang="en-US" dirty="0" err="1" smtClean="0"/>
              <a:t>adar</a:t>
            </a:r>
            <a:r>
              <a:rPr lang="en-US" dirty="0" smtClean="0"/>
              <a:t> </a:t>
            </a:r>
            <a:r>
              <a:rPr lang="en-US" dirty="0" smtClean="0"/>
              <a:t>display</a:t>
            </a:r>
            <a:endParaRPr lang="tr-TR" dirty="0" smtClean="0"/>
          </a:p>
          <a:p>
            <a:r>
              <a:rPr lang="en-US" dirty="0" smtClean="0"/>
              <a:t>Maneuver</a:t>
            </a:r>
            <a:endParaRPr lang="tr-TR" dirty="0" smtClean="0"/>
          </a:p>
          <a:p>
            <a:r>
              <a:rPr lang="en-US" dirty="0" smtClean="0"/>
              <a:t>Estimate</a:t>
            </a:r>
            <a:endParaRPr lang="tr-TR" dirty="0" smtClean="0"/>
          </a:p>
          <a:p>
            <a:r>
              <a:rPr lang="en-US" dirty="0" smtClean="0"/>
              <a:t>Aggravate</a:t>
            </a:r>
            <a:endParaRPr lang="tr-TR" dirty="0" smtClean="0"/>
          </a:p>
          <a:p>
            <a:r>
              <a:rPr lang="en-US" dirty="0" smtClean="0"/>
              <a:t>Horizontally</a:t>
            </a:r>
            <a:endParaRPr lang="tr-TR" dirty="0" smtClean="0"/>
          </a:p>
          <a:p>
            <a:r>
              <a:rPr lang="en-US" dirty="0" smtClean="0"/>
              <a:t>Vertically</a:t>
            </a:r>
            <a:endParaRPr lang="tr-TR" dirty="0" smtClean="0"/>
          </a:p>
          <a:p>
            <a:r>
              <a:rPr lang="tr-TR" dirty="0" smtClean="0"/>
              <a:t>V</a:t>
            </a:r>
            <a:r>
              <a:rPr lang="en-US" dirty="0" err="1" smtClean="0"/>
              <a:t>ertical</a:t>
            </a:r>
            <a:r>
              <a:rPr lang="en-US" dirty="0" smtClean="0"/>
              <a:t> </a:t>
            </a:r>
            <a:r>
              <a:rPr lang="en-US" dirty="0" smtClean="0"/>
              <a:t>separation</a:t>
            </a:r>
            <a:endParaRPr lang="tr-TR" dirty="0" smtClean="0"/>
          </a:p>
          <a:p>
            <a:r>
              <a:rPr lang="tr-TR" dirty="0" smtClean="0"/>
              <a:t>L</a:t>
            </a:r>
            <a:r>
              <a:rPr lang="en-US" dirty="0" err="1" smtClean="0"/>
              <a:t>ateral</a:t>
            </a:r>
            <a:r>
              <a:rPr lang="en-US" dirty="0" smtClean="0"/>
              <a:t> </a:t>
            </a:r>
            <a:r>
              <a:rPr lang="en-US" dirty="0" smtClean="0"/>
              <a:t>separation</a:t>
            </a:r>
            <a:endParaRPr lang="tr-TR" dirty="0" smtClean="0"/>
          </a:p>
          <a:p>
            <a:r>
              <a:rPr lang="tr-TR" dirty="0" smtClean="0"/>
              <a:t>N</a:t>
            </a:r>
            <a:r>
              <a:rPr lang="en-US" dirty="0" smtClean="0"/>
              <a:t>ear-miss</a:t>
            </a:r>
            <a:endParaRPr lang="tr-TR" dirty="0" smtClean="0"/>
          </a:p>
          <a:p>
            <a:endParaRPr lang="tr-TR" dirty="0" smtClean="0"/>
          </a:p>
          <a:p>
            <a:pPr>
              <a:buNone/>
            </a:pPr>
            <a:endParaRPr lang="tr-TR" dirty="0" smtClean="0"/>
          </a:p>
          <a:p>
            <a:endParaRPr lang="tr-T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err="1" smtClean="0"/>
              <a:t>Writing</a:t>
            </a:r>
            <a:endParaRPr lang="tr-TR" dirty="0"/>
          </a:p>
        </p:txBody>
      </p:sp>
      <p:sp>
        <p:nvSpPr>
          <p:cNvPr id="3" name="2 İçerik Yer Tutucusu"/>
          <p:cNvSpPr>
            <a:spLocks noGrp="1"/>
          </p:cNvSpPr>
          <p:nvPr>
            <p:ph idx="1"/>
          </p:nvPr>
        </p:nvSpPr>
        <p:spPr/>
        <p:txBody>
          <a:bodyPr/>
          <a:lstStyle/>
          <a:p>
            <a:pPr lvl="0">
              <a:buNone/>
            </a:pPr>
            <a:r>
              <a:rPr lang="tr-TR" dirty="0" smtClean="0"/>
              <a:t>    </a:t>
            </a:r>
            <a:r>
              <a:rPr lang="en-US" dirty="0" smtClean="0"/>
              <a:t>Some </a:t>
            </a:r>
            <a:r>
              <a:rPr lang="en-US" dirty="0"/>
              <a:t>popular television stations are </a:t>
            </a:r>
            <a:r>
              <a:rPr lang="en-US" dirty="0" smtClean="0"/>
              <a:t>airing</a:t>
            </a:r>
            <a:r>
              <a:rPr lang="tr-TR" dirty="0" smtClean="0"/>
              <a:t> </a:t>
            </a:r>
            <a:r>
              <a:rPr lang="en-US" dirty="0" smtClean="0"/>
              <a:t>documentaries </a:t>
            </a:r>
            <a:r>
              <a:rPr lang="en-US" dirty="0"/>
              <a:t>about the deadliest plane crashes. These documentaries make rich use of re-enactments, plus memories of survivors. Do you think such TV programs will put a bad image in commercial aviation? Why or why not?</a:t>
            </a:r>
            <a:endParaRPr lang="tr-TR" dirty="0"/>
          </a:p>
          <a:p>
            <a:pPr>
              <a:buNone/>
            </a:pPr>
            <a:endParaRPr lang="tr-T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3200" b="1" dirty="0" smtClean="0"/>
              <a:t>Video Link- </a:t>
            </a:r>
            <a:r>
              <a:rPr lang="tr-TR" sz="3200" b="1" dirty="0" err="1" smtClean="0"/>
              <a:t>Copy</a:t>
            </a:r>
            <a:r>
              <a:rPr lang="tr-TR" sz="3200" b="1" dirty="0" smtClean="0"/>
              <a:t> </a:t>
            </a:r>
            <a:r>
              <a:rPr lang="tr-TR" sz="3200" b="1" dirty="0" err="1" smtClean="0"/>
              <a:t>the</a:t>
            </a:r>
            <a:r>
              <a:rPr lang="tr-TR" sz="3200" b="1" dirty="0" smtClean="0"/>
              <a:t> link </a:t>
            </a:r>
            <a:r>
              <a:rPr lang="tr-TR" sz="3200" b="1" dirty="0" err="1" smtClean="0"/>
              <a:t>to</a:t>
            </a:r>
            <a:r>
              <a:rPr lang="tr-TR" sz="3200" b="1" dirty="0" smtClean="0"/>
              <a:t> </a:t>
            </a:r>
            <a:r>
              <a:rPr lang="tr-TR" sz="3200" b="1" dirty="0" err="1" smtClean="0"/>
              <a:t>your</a:t>
            </a:r>
            <a:r>
              <a:rPr lang="tr-TR" sz="3200" b="1" dirty="0" smtClean="0"/>
              <a:t> browser </a:t>
            </a:r>
            <a:r>
              <a:rPr lang="tr-TR" sz="3200" b="1" dirty="0" err="1" smtClean="0"/>
              <a:t>and</a:t>
            </a:r>
            <a:r>
              <a:rPr lang="tr-TR" sz="3200" b="1" dirty="0" smtClean="0"/>
              <a:t> </a:t>
            </a:r>
            <a:r>
              <a:rPr lang="tr-TR" sz="3200" b="1" dirty="0" err="1" smtClean="0"/>
              <a:t>anwer</a:t>
            </a:r>
            <a:r>
              <a:rPr lang="tr-TR" sz="3200" b="1" dirty="0" smtClean="0"/>
              <a:t> </a:t>
            </a:r>
            <a:r>
              <a:rPr lang="tr-TR" sz="3200" b="1" dirty="0" err="1" smtClean="0"/>
              <a:t>the</a:t>
            </a:r>
            <a:r>
              <a:rPr lang="tr-TR" sz="3200" b="1" dirty="0" smtClean="0"/>
              <a:t> </a:t>
            </a:r>
            <a:r>
              <a:rPr lang="tr-TR" sz="3200" b="1" dirty="0" err="1" smtClean="0"/>
              <a:t>questions</a:t>
            </a:r>
            <a:endParaRPr lang="tr-TR" sz="3200" b="1" dirty="0"/>
          </a:p>
        </p:txBody>
      </p:sp>
      <p:sp>
        <p:nvSpPr>
          <p:cNvPr id="3" name="2 İçerik Yer Tutucusu"/>
          <p:cNvSpPr>
            <a:spLocks noGrp="1"/>
          </p:cNvSpPr>
          <p:nvPr>
            <p:ph idx="1"/>
          </p:nvPr>
        </p:nvSpPr>
        <p:spPr/>
        <p:txBody>
          <a:bodyPr/>
          <a:lstStyle/>
          <a:p>
            <a:pPr>
              <a:buNone/>
            </a:pPr>
            <a:r>
              <a:rPr lang="en-US" dirty="0" smtClean="0"/>
              <a:t>Mere yards separated planes in near miss</a:t>
            </a:r>
          </a:p>
          <a:p>
            <a:pPr>
              <a:buNone/>
            </a:pPr>
            <a:r>
              <a:rPr lang="tr-TR" dirty="0" smtClean="0">
                <a:hlinkClick r:id="rId2"/>
              </a:rPr>
              <a:t>https://www.youtube.com/watch?v=XGVUGpupf28</a:t>
            </a:r>
            <a:endParaRPr lang="tr-TR" dirty="0" smtClean="0"/>
          </a:p>
          <a:p>
            <a:pPr>
              <a:buNone/>
            </a:pPr>
            <a:r>
              <a:rPr lang="tr-TR" dirty="0" smtClean="0"/>
              <a:t>    </a:t>
            </a:r>
            <a:r>
              <a:rPr lang="tr-TR" dirty="0" err="1" smtClean="0"/>
              <a:t>Why</a:t>
            </a:r>
            <a:r>
              <a:rPr lang="tr-TR" dirty="0" smtClean="0"/>
              <a:t> </a:t>
            </a:r>
            <a:r>
              <a:rPr lang="tr-TR" dirty="0" err="1" smtClean="0"/>
              <a:t>were</a:t>
            </a:r>
            <a:r>
              <a:rPr lang="tr-TR" dirty="0" smtClean="0"/>
              <a:t> </a:t>
            </a:r>
            <a:r>
              <a:rPr lang="tr-TR" dirty="0" err="1" smtClean="0"/>
              <a:t>these</a:t>
            </a:r>
            <a:r>
              <a:rPr lang="tr-TR" dirty="0" smtClean="0"/>
              <a:t> </a:t>
            </a:r>
            <a:r>
              <a:rPr lang="tr-TR" dirty="0" err="1" smtClean="0"/>
              <a:t>two</a:t>
            </a:r>
            <a:r>
              <a:rPr lang="tr-TR" dirty="0" smtClean="0"/>
              <a:t> </a:t>
            </a:r>
            <a:r>
              <a:rPr lang="tr-TR" dirty="0" err="1" smtClean="0"/>
              <a:t>planes</a:t>
            </a:r>
            <a:r>
              <a:rPr lang="tr-TR" dirty="0" smtClean="0"/>
              <a:t> </a:t>
            </a:r>
            <a:r>
              <a:rPr lang="tr-TR" dirty="0" err="1" smtClean="0"/>
              <a:t>about</a:t>
            </a:r>
            <a:r>
              <a:rPr lang="tr-TR" dirty="0" smtClean="0"/>
              <a:t> </a:t>
            </a:r>
            <a:r>
              <a:rPr lang="tr-TR" dirty="0" err="1" smtClean="0"/>
              <a:t>to</a:t>
            </a:r>
            <a:r>
              <a:rPr lang="tr-TR" dirty="0" smtClean="0"/>
              <a:t> </a:t>
            </a:r>
            <a:r>
              <a:rPr lang="tr-TR" dirty="0" err="1" smtClean="0"/>
              <a:t>collide</a:t>
            </a:r>
            <a:r>
              <a:rPr lang="tr-TR" dirty="0" smtClean="0"/>
              <a:t>? </a:t>
            </a:r>
            <a:r>
              <a:rPr lang="tr-TR" dirty="0" err="1" smtClean="0"/>
              <a:t>Whose</a:t>
            </a:r>
            <a:r>
              <a:rPr lang="tr-TR" dirty="0" smtClean="0"/>
              <a:t> </a:t>
            </a:r>
            <a:r>
              <a:rPr lang="tr-TR" dirty="0" err="1" smtClean="0"/>
              <a:t>fault</a:t>
            </a:r>
            <a:r>
              <a:rPr lang="tr-TR" dirty="0" smtClean="0"/>
              <a:t> </a:t>
            </a:r>
            <a:r>
              <a:rPr lang="tr-TR" dirty="0" err="1" smtClean="0"/>
              <a:t>was</a:t>
            </a:r>
            <a:r>
              <a:rPr lang="tr-TR" dirty="0" smtClean="0"/>
              <a:t> it? </a:t>
            </a:r>
            <a:r>
              <a:rPr lang="tr-TR" dirty="0" err="1" smtClean="0"/>
              <a:t>Write</a:t>
            </a:r>
            <a:r>
              <a:rPr lang="tr-TR" dirty="0" smtClean="0"/>
              <a:t> a </a:t>
            </a:r>
            <a:r>
              <a:rPr lang="tr-TR" dirty="0" err="1" smtClean="0"/>
              <a:t>short</a:t>
            </a:r>
            <a:r>
              <a:rPr lang="tr-TR" dirty="0" smtClean="0"/>
              <a:t> </a:t>
            </a:r>
            <a:r>
              <a:rPr lang="tr-TR" dirty="0" err="1" smtClean="0"/>
              <a:t>paragraph</a:t>
            </a:r>
            <a:r>
              <a:rPr lang="tr-TR" dirty="0" smtClean="0"/>
              <a:t> </a:t>
            </a:r>
            <a:r>
              <a:rPr lang="tr-TR" dirty="0" err="1" smtClean="0"/>
              <a:t>expressing</a:t>
            </a:r>
            <a:r>
              <a:rPr lang="tr-TR" dirty="0" smtClean="0"/>
              <a:t> </a:t>
            </a:r>
            <a:r>
              <a:rPr lang="tr-TR" dirty="0" err="1" smtClean="0"/>
              <a:t>your</a:t>
            </a:r>
            <a:r>
              <a:rPr lang="tr-TR" dirty="0" smtClean="0"/>
              <a:t> </a:t>
            </a:r>
            <a:r>
              <a:rPr lang="tr-TR" dirty="0" err="1" smtClean="0"/>
              <a:t>opinion</a:t>
            </a:r>
            <a:r>
              <a:rPr lang="tr-TR" dirty="0" smtClean="0"/>
              <a:t>.</a:t>
            </a:r>
            <a:endParaRPr lang="tr-TR" dirty="0"/>
          </a:p>
        </p:txBody>
      </p:sp>
    </p:spTree>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TotalTime>
  <Words>646</Words>
  <Application>Microsoft Office PowerPoint</Application>
  <PresentationFormat>Ekran Gösterisi (4:3)</PresentationFormat>
  <Paragraphs>45</Paragraphs>
  <Slides>9</Slides>
  <Notes>0</Notes>
  <HiddenSlides>0</HiddenSlides>
  <MMClips>0</MMClips>
  <ScaleCrop>false</ScaleCrop>
  <HeadingPairs>
    <vt:vector size="4" baseType="variant">
      <vt:variant>
        <vt:lpstr>Tema</vt:lpstr>
      </vt:variant>
      <vt:variant>
        <vt:i4>1</vt:i4>
      </vt:variant>
      <vt:variant>
        <vt:lpstr>Slayt Başlıkları</vt:lpstr>
      </vt:variant>
      <vt:variant>
        <vt:i4>9</vt:i4>
      </vt:variant>
    </vt:vector>
  </HeadingPairs>
  <TitlesOfParts>
    <vt:vector size="10" baseType="lpstr">
      <vt:lpstr>Ofis Teması</vt:lpstr>
      <vt:lpstr>Slayt 1</vt:lpstr>
      <vt:lpstr>Aviation Near Miss</vt:lpstr>
      <vt:lpstr>Slayt 3</vt:lpstr>
      <vt:lpstr>Slayt 4</vt:lpstr>
      <vt:lpstr>Slayt 5</vt:lpstr>
      <vt:lpstr>Are these statements True or False?</vt:lpstr>
      <vt:lpstr>Vocabulary List</vt:lpstr>
      <vt:lpstr>Writing</vt:lpstr>
      <vt:lpstr>Video Link- Copy the link to your browser and anwer the questions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SONY</dc:creator>
  <cp:lastModifiedBy>SONY</cp:lastModifiedBy>
  <cp:revision>4</cp:revision>
  <dcterms:created xsi:type="dcterms:W3CDTF">2020-03-25T22:13:44Z</dcterms:created>
  <dcterms:modified xsi:type="dcterms:W3CDTF">2020-03-26T21:27:31Z</dcterms:modified>
</cp:coreProperties>
</file>