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7" r:id="rId2"/>
    <p:sldId id="288" r:id="rId3"/>
    <p:sldId id="263" r:id="rId4"/>
    <p:sldId id="264" r:id="rId5"/>
    <p:sldId id="265" r:id="rId6"/>
    <p:sldId id="266" r:id="rId7"/>
    <p:sldId id="267" r:id="rId8"/>
    <p:sldId id="289" r:id="rId9"/>
    <p:sldId id="268" r:id="rId10"/>
    <p:sldId id="269" r:id="rId11"/>
    <p:sldId id="270" r:id="rId12"/>
    <p:sldId id="272" r:id="rId13"/>
    <p:sldId id="273" r:id="rId14"/>
    <p:sldId id="274" r:id="rId15"/>
    <p:sldId id="275" r:id="rId16"/>
    <p:sldId id="276" r:id="rId17"/>
    <p:sldId id="277" r:id="rId18"/>
    <p:sldId id="290" r:id="rId19"/>
    <p:sldId id="278" r:id="rId20"/>
    <p:sldId id="279" r:id="rId21"/>
    <p:sldId id="281"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3" name="22 Dikdörtgen"/>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Dikdörtgen"/>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Dikdörtgen"/>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Dikdörtgen"/>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Dikdörtgen"/>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Yuvarlatılmış Dikdörtgen"/>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Yuvarlatılmış Dikdörtgen"/>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Dikdörtgen"/>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705600" y="4206240"/>
            <a:ext cx="960120" cy="457200"/>
          </a:xfrm>
        </p:spPr>
        <p:txBody>
          <a:bodyPr/>
          <a:lstStyle/>
          <a:p>
            <a:fld id="{3DDD5B53-DBAE-4C28-8EBD-F30EC94D8AA1}" type="datetimeFigureOut">
              <a:rPr lang="tr-TR" smtClean="0"/>
              <a:pPr/>
              <a:t>03.04.2012</a:t>
            </a:fld>
            <a:endParaRPr lang="tr-TR"/>
          </a:p>
        </p:txBody>
      </p:sp>
      <p:sp>
        <p:nvSpPr>
          <p:cNvPr id="17" name="16 Altbilgi Yer Tutucusu"/>
          <p:cNvSpPr>
            <a:spLocks noGrp="1"/>
          </p:cNvSpPr>
          <p:nvPr>
            <p:ph type="ftr" sz="quarter" idx="11"/>
          </p:nvPr>
        </p:nvSpPr>
        <p:spPr>
          <a:xfrm>
            <a:off x="5410200" y="4205288"/>
            <a:ext cx="1295400" cy="457200"/>
          </a:xfrm>
        </p:spPr>
        <p:txBody>
          <a:bodyPr/>
          <a:lstStyle/>
          <a:p>
            <a:endParaRPr lang="tr-TR"/>
          </a:p>
        </p:txBody>
      </p:sp>
      <p:sp>
        <p:nvSpPr>
          <p:cNvPr id="29" name="28 Slayt Numarası Yer Tutucusu"/>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7873BE2-39FE-4C85-BC0B-31C12E4E9777}"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DDD5B53-DBAE-4C28-8EBD-F30EC94D8AA1}" type="datetimeFigureOut">
              <a:rPr lang="tr-TR" smtClean="0"/>
              <a:pPr/>
              <a:t>03.04.2012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7873BE2-39FE-4C85-BC0B-31C12E4E977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1143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143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DDD5B53-DBAE-4C28-8EBD-F30EC94D8AA1}" type="datetimeFigureOut">
              <a:rPr lang="tr-TR" smtClean="0"/>
              <a:pPr/>
              <a:t>03.04.2012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7873BE2-39FE-4C85-BC0B-31C12E4E977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DDD5B53-DBAE-4C28-8EBD-F30EC94D8AA1}" type="datetimeFigureOut">
              <a:rPr lang="tr-TR" smtClean="0"/>
              <a:pPr/>
              <a:t>03.04.2012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7873BE2-39FE-4C85-BC0B-31C12E4E977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3DDD5B53-DBAE-4C28-8EBD-F30EC94D8AA1}" type="datetimeFigureOut">
              <a:rPr lang="tr-TR" smtClean="0"/>
              <a:pPr/>
              <a:t>03.04.2012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7873BE2-39FE-4C85-BC0B-31C12E4E9777}"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3DDD5B53-DBAE-4C28-8EBD-F30EC94D8AA1}" type="datetimeFigureOut">
              <a:rPr lang="tr-TR" smtClean="0"/>
              <a:pPr/>
              <a:t>03.04.2012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7873BE2-39FE-4C85-BC0B-31C12E4E977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381000" y="1143000"/>
            <a:ext cx="8382000" cy="1069848"/>
          </a:xfrm>
        </p:spPr>
        <p:txBody>
          <a:bodyPr anchor="ctr"/>
          <a:lstStyle>
            <a:lvl1pPr>
              <a:defRPr sz="4000" b="0" i="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Veri Yer Tutucusu"/>
          <p:cNvSpPr>
            <a:spLocks noGrp="1"/>
          </p:cNvSpPr>
          <p:nvPr>
            <p:ph type="dt" sz="half" idx="10"/>
          </p:nvPr>
        </p:nvSpPr>
        <p:spPr/>
        <p:txBody>
          <a:bodyPr rtlCol="0"/>
          <a:lstStyle/>
          <a:p>
            <a:fld id="{3DDD5B53-DBAE-4C28-8EBD-F30EC94D8AA1}" type="datetimeFigureOut">
              <a:rPr lang="tr-TR" smtClean="0"/>
              <a:pPr/>
              <a:t>03.04.2012</a:t>
            </a:fld>
            <a:endParaRPr lang="tr-TR"/>
          </a:p>
        </p:txBody>
      </p:sp>
      <p:sp>
        <p:nvSpPr>
          <p:cNvPr id="27" name="26 Slayt Numarası Yer Tutucusu"/>
          <p:cNvSpPr>
            <a:spLocks noGrp="1"/>
          </p:cNvSpPr>
          <p:nvPr>
            <p:ph type="sldNum" sz="quarter" idx="11"/>
          </p:nvPr>
        </p:nvSpPr>
        <p:spPr/>
        <p:txBody>
          <a:bodyPr rtlCol="0"/>
          <a:lstStyle/>
          <a:p>
            <a:fld id="{B7873BE2-39FE-4C85-BC0B-31C12E4E9777}" type="slidenum">
              <a:rPr lang="tr-TR" smtClean="0"/>
              <a:pPr/>
              <a:t>‹#›</a:t>
            </a:fld>
            <a:endParaRPr lang="tr-TR"/>
          </a:p>
        </p:txBody>
      </p:sp>
      <p:sp>
        <p:nvSpPr>
          <p:cNvPr id="28" name="2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a:xfrm>
            <a:off x="6583680" y="612648"/>
            <a:ext cx="957264" cy="457200"/>
          </a:xfrm>
        </p:spPr>
        <p:txBody>
          <a:bodyPr/>
          <a:lstStyle/>
          <a:p>
            <a:fld id="{3DDD5B53-DBAE-4C28-8EBD-F30EC94D8AA1}" type="datetimeFigureOut">
              <a:rPr lang="tr-TR" smtClean="0"/>
              <a:pPr/>
              <a:t>03.04.2012</a:t>
            </a:fld>
            <a:endParaRPr lang="tr-TR"/>
          </a:p>
        </p:txBody>
      </p:sp>
      <p:sp>
        <p:nvSpPr>
          <p:cNvPr id="4" name="3 Altbilgi Yer Tutucusu"/>
          <p:cNvSpPr>
            <a:spLocks noGrp="1"/>
          </p:cNvSpPr>
          <p:nvPr>
            <p:ph type="ftr" sz="quarter" idx="11"/>
          </p:nvPr>
        </p:nvSpPr>
        <p:spPr>
          <a:xfrm>
            <a:off x="5257800" y="612648"/>
            <a:ext cx="1325880" cy="457200"/>
          </a:xfrm>
        </p:spPr>
        <p:txBody>
          <a:bodyPr/>
          <a:lstStyle/>
          <a:p>
            <a:endParaRPr lang="tr-TR"/>
          </a:p>
        </p:txBody>
      </p:sp>
      <p:sp>
        <p:nvSpPr>
          <p:cNvPr id="5" name="4 Slayt Numarası Yer Tutucusu"/>
          <p:cNvSpPr>
            <a:spLocks noGrp="1"/>
          </p:cNvSpPr>
          <p:nvPr>
            <p:ph type="sldNum" sz="quarter" idx="12"/>
          </p:nvPr>
        </p:nvSpPr>
        <p:spPr>
          <a:xfrm>
            <a:off x="8174736" y="2272"/>
            <a:ext cx="762000" cy="365760"/>
          </a:xfrm>
        </p:spPr>
        <p:txBody>
          <a:bodyPr/>
          <a:lstStyle/>
          <a:p>
            <a:fld id="{B7873BE2-39FE-4C85-BC0B-31C12E4E977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DDD5B53-DBAE-4C28-8EBD-F30EC94D8AA1}" type="datetimeFigureOut">
              <a:rPr lang="tr-TR" smtClean="0"/>
              <a:pPr/>
              <a:t>03.04.2012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7873BE2-39FE-4C85-BC0B-31C12E4E977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353496" y="1101970"/>
            <a:ext cx="3383280" cy="877824"/>
          </a:xfrm>
        </p:spPr>
        <p:txBody>
          <a:bodyPr anchor="b"/>
          <a:lstStyle>
            <a:lvl1pPr algn="l">
              <a:buNone/>
              <a:defRPr sz="1800" b="1"/>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3DDD5B53-DBAE-4C28-8EBD-F30EC94D8AA1}" type="datetimeFigureOut">
              <a:rPr lang="tr-TR" smtClean="0"/>
              <a:pPr/>
              <a:t>03.04.2012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7873BE2-39FE-4C85-BC0B-31C12E4E977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3DDD5B53-DBAE-4C28-8EBD-F30EC94D8AA1}" type="datetimeFigureOut">
              <a:rPr lang="tr-TR" smtClean="0"/>
              <a:pPr/>
              <a:t>03.04.2012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7873BE2-39FE-4C85-BC0B-31C12E4E9777}"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Dikdörtgen"/>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Dikdörtgen"/>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Dikdörtgen"/>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Dikdörtgen"/>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Yuvarlatılmış Dikdörtgen"/>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Yuvarlatılmış Dikdörtgen"/>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Dikdörtgen"/>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Dikdörtgen"/>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Dikdörtgen"/>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Dikdörtgen"/>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Dikdörtgen"/>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Dikdörtgen"/>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Başlık Yer Tutucusu"/>
          <p:cNvSpPr>
            <a:spLocks noGrp="1"/>
          </p:cNvSpPr>
          <p:nvPr>
            <p:ph type="title"/>
          </p:nvPr>
        </p:nvSpPr>
        <p:spPr>
          <a:xfrm>
            <a:off x="457200" y="1143000"/>
            <a:ext cx="8229600" cy="10668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DDD5B53-DBAE-4C28-8EBD-F30EC94D8AA1}" type="datetimeFigureOut">
              <a:rPr lang="tr-TR" smtClean="0"/>
              <a:pPr/>
              <a:t>03.04.2012</a:t>
            </a:fld>
            <a:endParaRPr lang="tr-TR"/>
          </a:p>
        </p:txBody>
      </p:sp>
      <p:sp>
        <p:nvSpPr>
          <p:cNvPr id="3" name="2 Altbilgi Yer Tutucusu"/>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tr-TR"/>
          </a:p>
        </p:txBody>
      </p:sp>
      <p:sp>
        <p:nvSpPr>
          <p:cNvPr id="23" name="22 Slayt Numarası Yer Tutucusu"/>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7873BE2-39FE-4C85-BC0B-31C12E4E9777}"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p:txBody>
          <a:bodyPr/>
          <a:lstStyle/>
          <a:p>
            <a:r>
              <a:rPr lang="tr-TR" dirty="0" smtClean="0"/>
              <a:t>YER HİZMETLERİ YÖNETİMİ</a:t>
            </a:r>
            <a:endParaRPr lang="tr-TR" dirty="0"/>
          </a:p>
        </p:txBody>
      </p:sp>
      <p:sp>
        <p:nvSpPr>
          <p:cNvPr id="5" name="4 Alt Başlık"/>
          <p:cNvSpPr>
            <a:spLocks noGrp="1"/>
          </p:cNvSpPr>
          <p:nvPr>
            <p:ph type="subTitle" idx="1"/>
          </p:nvPr>
        </p:nvSpPr>
        <p:spPr/>
        <p:txBody>
          <a:bodyPr/>
          <a:lstStyle/>
          <a:p>
            <a:r>
              <a:rPr lang="tr-TR" b="1" dirty="0" smtClean="0"/>
              <a:t>KİMLİK, PASAPORT VE VİZE</a:t>
            </a:r>
          </a:p>
          <a:p>
            <a:r>
              <a:rPr lang="tr-TR" b="1" dirty="0" smtClean="0"/>
              <a:t>KONTROLLERİ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43000"/>
            <a:ext cx="8229600" cy="571488"/>
          </a:xfrm>
        </p:spPr>
        <p:txBody>
          <a:bodyPr>
            <a:normAutofit fontScale="90000"/>
          </a:bodyPr>
          <a:lstStyle/>
          <a:p>
            <a:r>
              <a:rPr lang="tr-TR" b="1" dirty="0" smtClean="0"/>
              <a:t>Kontrolü</a:t>
            </a:r>
            <a:endParaRPr lang="tr-TR" dirty="0"/>
          </a:p>
        </p:txBody>
      </p:sp>
      <p:sp>
        <p:nvSpPr>
          <p:cNvPr id="3" name="2 İçerik Yer Tutucusu"/>
          <p:cNvSpPr>
            <a:spLocks noGrp="1"/>
          </p:cNvSpPr>
          <p:nvPr>
            <p:ph idx="1"/>
          </p:nvPr>
        </p:nvSpPr>
        <p:spPr>
          <a:xfrm>
            <a:off x="457200" y="1928802"/>
            <a:ext cx="8229600" cy="4645734"/>
          </a:xfrm>
        </p:spPr>
        <p:txBody>
          <a:bodyPr>
            <a:normAutofit fontScale="85000" lnSpcReduction="20000"/>
          </a:bodyPr>
          <a:lstStyle/>
          <a:p>
            <a:r>
              <a:rPr lang="tr-TR" dirty="0" smtClean="0"/>
              <a:t>Yolcular seyahat edecekleri, çıkış yaptıkları ya da transit geçecekleri ülkenin p</a:t>
            </a:r>
            <a:r>
              <a:rPr lang="tr-TR" dirty="0" smtClean="0">
                <a:solidFill>
                  <a:srgbClr val="FF0000"/>
                </a:solidFill>
              </a:rPr>
              <a:t>asaport ve vize kurallarından mutlak şekilde sorumludur</a:t>
            </a:r>
            <a:r>
              <a:rPr lang="tr-TR" dirty="0" smtClean="0"/>
              <a:t>. </a:t>
            </a:r>
          </a:p>
          <a:p>
            <a:r>
              <a:rPr lang="tr-TR" dirty="0" smtClean="0"/>
              <a:t>Bu şartları haiz olmayan yolcuların uçuşuna müsaade edilmez. </a:t>
            </a:r>
            <a:r>
              <a:rPr lang="tr-TR" dirty="0" smtClean="0">
                <a:solidFill>
                  <a:srgbClr val="FF0000"/>
                </a:solidFill>
              </a:rPr>
              <a:t>Hava yolu şirketi, yolcuyu taşımayı reddetme yetkisine sahiptir.</a:t>
            </a:r>
          </a:p>
          <a:p>
            <a:r>
              <a:rPr lang="tr-TR" dirty="0" smtClean="0"/>
              <a:t>Pasaport, vize veya gideceği ya da geçeceği ülkenin özel sağlık bilgileri yolculara rezervasyon yaptırırken ve bilet alırken verilmelidir.</a:t>
            </a:r>
          </a:p>
          <a:p>
            <a:r>
              <a:rPr lang="tr-TR" dirty="0" smtClean="0"/>
              <a:t>Yolculara, seyahat belgelerini yanlarında taşımaları uyarısı yapılmalıdır.</a:t>
            </a:r>
          </a:p>
          <a:p>
            <a:r>
              <a:rPr lang="tr-TR" dirty="0" err="1" smtClean="0">
                <a:solidFill>
                  <a:srgbClr val="FF0000"/>
                </a:solidFill>
              </a:rPr>
              <a:t>Check</a:t>
            </a:r>
            <a:r>
              <a:rPr lang="tr-TR" dirty="0" smtClean="0">
                <a:solidFill>
                  <a:srgbClr val="FF0000"/>
                </a:solidFill>
              </a:rPr>
              <a:t>-in sırasında, </a:t>
            </a:r>
            <a:r>
              <a:rPr lang="tr-TR" dirty="0" err="1" smtClean="0">
                <a:solidFill>
                  <a:srgbClr val="FF0000"/>
                </a:solidFill>
              </a:rPr>
              <a:t>check</a:t>
            </a:r>
            <a:r>
              <a:rPr lang="tr-TR" dirty="0" smtClean="0">
                <a:solidFill>
                  <a:srgbClr val="FF0000"/>
                </a:solidFill>
              </a:rPr>
              <a:t>-in görevlisi yolcunun pasaport, vize ve gerekli ise diğer seyahat dokümanlarını kontrol etmek zorundadır.</a:t>
            </a:r>
            <a:endParaRPr lang="tr-TR"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85794"/>
            <a:ext cx="8229600" cy="857256"/>
          </a:xfrm>
        </p:spPr>
        <p:txBody>
          <a:bodyPr>
            <a:normAutofit fontScale="90000"/>
          </a:bodyPr>
          <a:lstStyle/>
          <a:p>
            <a:r>
              <a:rPr lang="tr-TR" b="1" dirty="0" smtClean="0"/>
              <a:t>Pasaport Kontrolünde Dikkat Edilecek Hususlar</a:t>
            </a:r>
            <a:endParaRPr lang="tr-TR" dirty="0"/>
          </a:p>
        </p:txBody>
      </p:sp>
      <p:sp>
        <p:nvSpPr>
          <p:cNvPr id="3" name="2 İçerik Yer Tutucusu"/>
          <p:cNvSpPr>
            <a:spLocks noGrp="1"/>
          </p:cNvSpPr>
          <p:nvPr>
            <p:ph idx="1"/>
          </p:nvPr>
        </p:nvSpPr>
        <p:spPr>
          <a:xfrm>
            <a:off x="457200" y="1857364"/>
            <a:ext cx="8229600" cy="4717172"/>
          </a:xfrm>
        </p:spPr>
        <p:txBody>
          <a:bodyPr>
            <a:normAutofit fontScale="85000" lnSpcReduction="10000"/>
          </a:bodyPr>
          <a:lstStyle/>
          <a:p>
            <a:r>
              <a:rPr lang="tr-TR" dirty="0" smtClean="0"/>
              <a:t>Pasaport üzerindeki fotoğraf, doğum tarihi ve eşkâl verileri yolcular ile karşılaştırma yapılarak kontrol edilmelidir.</a:t>
            </a:r>
          </a:p>
          <a:p>
            <a:r>
              <a:rPr lang="tr-TR" dirty="0" smtClean="0"/>
              <a:t>Pasaportun geçerlilik tarihi kontrol edilmelidir.</a:t>
            </a:r>
          </a:p>
          <a:p>
            <a:r>
              <a:rPr lang="tr-TR" dirty="0" smtClean="0"/>
              <a:t>Pasaporttaki fotoğrafın yapıştırıldığı bölüme her iki yönden bakıldığında, orijinal fotoğrafın değiştirilmesi sonucu ilgili sayfanın hasar görüp görmediğine dikkat edilmelidir.</a:t>
            </a:r>
          </a:p>
          <a:p>
            <a:r>
              <a:rPr lang="tr-TR" dirty="0" smtClean="0"/>
              <a:t>Pasaport üzerindeki damgalar her iki yönden de açıkça okunmalıdır. </a:t>
            </a:r>
            <a:r>
              <a:rPr lang="tr-TR" dirty="0" err="1" smtClean="0"/>
              <a:t>Mühürün</a:t>
            </a:r>
            <a:r>
              <a:rPr lang="tr-TR" dirty="0" smtClean="0"/>
              <a:t> fotoğrafla birleştiği noktalarda kopukluk ve oynama olup olmadığı kontrol edilmelidir.</a:t>
            </a:r>
          </a:p>
          <a:p>
            <a:r>
              <a:rPr lang="tr-TR" dirty="0" smtClean="0"/>
              <a:t>Pasaport üzerindeki bilgilerde imla hatası, eksik yazım, silinti ve kazıntı olup olmadığına dikkat edilmelidir.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43000"/>
            <a:ext cx="8229600" cy="428612"/>
          </a:xfrm>
        </p:spPr>
        <p:txBody>
          <a:bodyPr>
            <a:normAutofit fontScale="90000"/>
          </a:bodyPr>
          <a:lstStyle/>
          <a:p>
            <a:r>
              <a:rPr lang="tr-TR" b="1" dirty="0" smtClean="0"/>
              <a:t>Vize</a:t>
            </a:r>
            <a:endParaRPr lang="tr-TR" dirty="0"/>
          </a:p>
        </p:txBody>
      </p:sp>
      <p:sp>
        <p:nvSpPr>
          <p:cNvPr id="3" name="2 İçerik Yer Tutucusu"/>
          <p:cNvSpPr>
            <a:spLocks noGrp="1"/>
          </p:cNvSpPr>
          <p:nvPr>
            <p:ph idx="1"/>
          </p:nvPr>
        </p:nvSpPr>
        <p:spPr>
          <a:xfrm>
            <a:off x="457200" y="1785926"/>
            <a:ext cx="8229600" cy="4788610"/>
          </a:xfrm>
        </p:spPr>
        <p:txBody>
          <a:bodyPr>
            <a:normAutofit/>
          </a:bodyPr>
          <a:lstStyle/>
          <a:p>
            <a:r>
              <a:rPr lang="tr-TR" dirty="0" smtClean="0"/>
              <a:t>Bir ülkeye yabancıların girmesi için konsolosluklardan ya da elçiliklerden alınan ve pasaportlara işlenen izne vize denir. </a:t>
            </a:r>
          </a:p>
          <a:p>
            <a:r>
              <a:rPr lang="tr-TR" dirty="0" smtClean="0"/>
              <a:t>Bazı ülkeler, çeşitli göçmen sorunları, kaçak işçi akımının ve özellikle uyuşturucu kaçakçılığı gibi olayların önlenmesi ya da çeşitli siyasal kararlar nedeni ile ülkelerine gelecek ve giriş yapacak yabancılardan hareket etmeden önce, yurt dışındaki temsilciliklerinden vize almalarını istemektedir.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714356"/>
            <a:ext cx="8229600" cy="571488"/>
          </a:xfrm>
        </p:spPr>
        <p:txBody>
          <a:bodyPr>
            <a:normAutofit fontScale="90000"/>
          </a:bodyPr>
          <a:lstStyle/>
          <a:p>
            <a:r>
              <a:rPr lang="tr-TR" b="1" dirty="0" smtClean="0"/>
              <a:t>Çeşitleri ve Özellikleri</a:t>
            </a:r>
            <a:endParaRPr lang="tr-TR" dirty="0"/>
          </a:p>
        </p:txBody>
      </p:sp>
      <p:sp>
        <p:nvSpPr>
          <p:cNvPr id="3" name="2 İçerik Yer Tutucusu"/>
          <p:cNvSpPr>
            <a:spLocks noGrp="1"/>
          </p:cNvSpPr>
          <p:nvPr>
            <p:ph idx="1"/>
          </p:nvPr>
        </p:nvSpPr>
        <p:spPr>
          <a:xfrm>
            <a:off x="457200" y="1500174"/>
            <a:ext cx="8229600" cy="5074362"/>
          </a:xfrm>
        </p:spPr>
        <p:txBody>
          <a:bodyPr>
            <a:normAutofit fontScale="92500"/>
          </a:bodyPr>
          <a:lstStyle/>
          <a:p>
            <a:r>
              <a:rPr lang="tr-TR" dirty="0" smtClean="0"/>
              <a:t>Vizeler genellikle üç değişik şekilde uygulanır. Bunlar;</a:t>
            </a:r>
          </a:p>
          <a:p>
            <a:r>
              <a:rPr lang="tr-TR" u="sng" dirty="0" smtClean="0"/>
              <a:t>Giriş vizesi</a:t>
            </a:r>
            <a:r>
              <a:rPr lang="tr-TR" dirty="0" smtClean="0"/>
              <a:t>;bir ülke sınırları içine girmeyi sağlayan ve genellikle bir yıl geçerli olan izin işlemidir.</a:t>
            </a:r>
          </a:p>
          <a:p>
            <a:r>
              <a:rPr lang="tr-TR" u="sng" dirty="0" smtClean="0"/>
              <a:t>Transit vizeler</a:t>
            </a:r>
            <a:r>
              <a:rPr lang="tr-TR" dirty="0" smtClean="0"/>
              <a:t>; diğer bir ülkeye gitmek için veya herhangi bir ülkeden geçişi sağlamak üzere verilen vizelerdir. Bu vizeler çok kısa sürelidir ve genellikle ülkenin genişliğine göre bir gün ya da en fazla birkaç gündür. Bu vizeler iki şekilde uygulanır. Bunlar;</a:t>
            </a:r>
          </a:p>
          <a:p>
            <a:r>
              <a:rPr lang="nn-NO" dirty="0" smtClean="0"/>
              <a:t>—Tek taraflı transit vize (Tek geçiş )</a:t>
            </a:r>
          </a:p>
          <a:p>
            <a:r>
              <a:rPr lang="tr-TR" dirty="0" smtClean="0"/>
              <a:t>—Çift taraflı transit vize (Gidiş-dönüş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788742"/>
          </a:xfrm>
        </p:spPr>
        <p:txBody>
          <a:bodyPr>
            <a:normAutofit fontScale="92500" lnSpcReduction="20000"/>
          </a:bodyPr>
          <a:lstStyle/>
          <a:p>
            <a:r>
              <a:rPr lang="tr-TR" u="sng" dirty="0" smtClean="0"/>
              <a:t>Aralıklı giriş vizeleri </a:t>
            </a:r>
            <a:r>
              <a:rPr lang="tr-TR" dirty="0" smtClean="0"/>
              <a:t>(</a:t>
            </a:r>
            <a:r>
              <a:rPr lang="tr-TR" dirty="0" err="1" smtClean="0"/>
              <a:t>Multiple</a:t>
            </a:r>
            <a:r>
              <a:rPr lang="tr-TR" dirty="0" smtClean="0"/>
              <a:t>) </a:t>
            </a:r>
            <a:r>
              <a:rPr lang="tr-TR" dirty="0" smtClean="0"/>
              <a:t>belirli </a:t>
            </a:r>
            <a:r>
              <a:rPr lang="tr-TR" dirty="0" smtClean="0"/>
              <a:t>sürelerde, birden fazla girişe imkân veren vizedir. 3, 6 ay veya bir yıl süreli olabilir.</a:t>
            </a:r>
          </a:p>
          <a:p>
            <a:r>
              <a:rPr lang="tr-TR" u="sng" dirty="0" smtClean="0"/>
              <a:t>Sürekli Giriş Vizeleri </a:t>
            </a:r>
            <a:r>
              <a:rPr lang="tr-TR" dirty="0" smtClean="0"/>
              <a:t>Dışişleri Bakanlığı, Büyükelçilikler, Konsolosluklar veya Valilikler vize vermeye yetkili makamlardır. Havaalanlarında aktarma yapacak olan yolcular havaalanının bulunduğu ülkenin vizesine tabii değildir.</a:t>
            </a:r>
          </a:p>
          <a:p>
            <a:r>
              <a:rPr lang="tr-TR" dirty="0" smtClean="0"/>
              <a:t>Vize almak isteyen kişiler ilgili ülkelerin temsilciliklerine vize başvurum formu için istekte bulunur ve eğer vize verilirse bunun için bir bedel öder (harç). Bu işlemler için birçok seyahat acentesi aracı olmaktadır, bazı seyahat acenteleri vize hizmeti üzerine çalışır.</a:t>
            </a:r>
          </a:p>
          <a:p>
            <a:r>
              <a:rPr lang="tr-TR" dirty="0" smtClean="0"/>
              <a:t>Vizeler, pasaportların ilgili sayfalarına yapıştırılan özel pul ve resmi imzadan oluşur.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43000"/>
            <a:ext cx="8229600" cy="642926"/>
          </a:xfrm>
        </p:spPr>
        <p:txBody>
          <a:bodyPr>
            <a:normAutofit fontScale="90000"/>
          </a:bodyPr>
          <a:lstStyle/>
          <a:p>
            <a:r>
              <a:rPr lang="tr-TR" b="1" dirty="0" smtClean="0"/>
              <a:t>Vizelerin Kontrolü</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Vize Kontrolünde Dikkat Edilecek Hususlar</a:t>
            </a:r>
          </a:p>
          <a:p>
            <a:r>
              <a:rPr lang="tr-TR" dirty="0" smtClean="0"/>
              <a:t>Yolcunun </a:t>
            </a:r>
            <a:r>
              <a:rPr lang="tr-TR" dirty="0" smtClean="0">
                <a:solidFill>
                  <a:srgbClr val="FF0000"/>
                </a:solidFill>
              </a:rPr>
              <a:t>seyahat etmek istediği ülkeye ait vizesinin </a:t>
            </a:r>
            <a:r>
              <a:rPr lang="tr-TR" dirty="0" smtClean="0"/>
              <a:t>olup olmadığı kontrol edilmelidir.</a:t>
            </a:r>
          </a:p>
          <a:p>
            <a:r>
              <a:rPr lang="tr-TR" dirty="0" smtClean="0"/>
              <a:t>Vizenin geçerliliğini sağlayan </a:t>
            </a:r>
            <a:r>
              <a:rPr lang="tr-TR" dirty="0" smtClean="0">
                <a:solidFill>
                  <a:srgbClr val="FF0000"/>
                </a:solidFill>
              </a:rPr>
              <a:t>başlangıç ve bitiş tarihlerinin k</a:t>
            </a:r>
            <a:r>
              <a:rPr lang="tr-TR" dirty="0" smtClean="0"/>
              <a:t>ontrolü yapılmalıdır.</a:t>
            </a:r>
          </a:p>
          <a:p>
            <a:r>
              <a:rPr lang="tr-TR" dirty="0" smtClean="0"/>
              <a:t>Yolcunun seyahatini bu tarihler arasında gerçekleştirmesi gerekmektedir. Vizenin veriliş tarihi dikkate alınmamalıdır.</a:t>
            </a:r>
          </a:p>
          <a:p>
            <a:r>
              <a:rPr lang="tr-TR" dirty="0" smtClean="0"/>
              <a:t>Vizenin –01- tek girişli (</a:t>
            </a:r>
            <a:r>
              <a:rPr lang="tr-TR" dirty="0" err="1" smtClean="0"/>
              <a:t>single</a:t>
            </a:r>
            <a:r>
              <a:rPr lang="tr-TR" dirty="0" smtClean="0"/>
              <a:t>), -02- iki girişli ve çok girişli (</a:t>
            </a:r>
            <a:r>
              <a:rPr lang="tr-TR" dirty="0" err="1" smtClean="0"/>
              <a:t>multiple</a:t>
            </a:r>
            <a:r>
              <a:rPr lang="tr-TR" dirty="0" smtClean="0"/>
              <a:t>) olup olmadığının kontrolü yapılmalıdır. Bu kontrollerde dikkat edilecek hususlar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Tek girişli –01- (</a:t>
            </a:r>
            <a:r>
              <a:rPr lang="tr-TR" b="1" dirty="0" err="1" smtClean="0"/>
              <a:t>single</a:t>
            </a:r>
            <a:r>
              <a:rPr lang="tr-TR" b="1" dirty="0" smtClean="0"/>
              <a:t>) vize</a:t>
            </a:r>
            <a:endParaRPr lang="tr-TR" dirty="0"/>
          </a:p>
        </p:txBody>
      </p:sp>
      <p:sp>
        <p:nvSpPr>
          <p:cNvPr id="3" name="2 İçerik Yer Tutucusu"/>
          <p:cNvSpPr>
            <a:spLocks noGrp="1"/>
          </p:cNvSpPr>
          <p:nvPr>
            <p:ph idx="1"/>
          </p:nvPr>
        </p:nvSpPr>
        <p:spPr/>
        <p:txBody>
          <a:bodyPr/>
          <a:lstStyle/>
          <a:p>
            <a:r>
              <a:rPr lang="tr-TR" dirty="0" smtClean="0"/>
              <a:t>Vize tarihlerinin başlangıç ve bitiş tarihleri arasında seyahat edip etmediği; pasaportta giriş çıkış damgalarının kontrolünün yapılmasıyla bulunur. Tek girişli vizeler bir kez kullanıldıktan sonra tekrar kullanılamaz</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İki girişli -02- vize:</a:t>
            </a:r>
            <a:endParaRPr lang="tr-TR" dirty="0"/>
          </a:p>
        </p:txBody>
      </p:sp>
      <p:sp>
        <p:nvSpPr>
          <p:cNvPr id="3" name="2 İçerik Yer Tutucusu"/>
          <p:cNvSpPr>
            <a:spLocks noGrp="1"/>
          </p:cNvSpPr>
          <p:nvPr>
            <p:ph idx="1"/>
          </p:nvPr>
        </p:nvSpPr>
        <p:spPr/>
        <p:txBody>
          <a:bodyPr>
            <a:normAutofit/>
          </a:bodyPr>
          <a:lstStyle/>
          <a:p>
            <a:r>
              <a:rPr lang="tr-TR" dirty="0" smtClean="0"/>
              <a:t>İki girişli vizeler, vizenin başlangıç ve bitiş tarihleri dahil iki kez giriş-çıkış yapılmasına izin verir. Pasaportta giriş – çıkış damgalarının kontrol edilmesi gereklidir.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Çok girişli (</a:t>
            </a:r>
            <a:r>
              <a:rPr lang="tr-TR" b="1" dirty="0" err="1" smtClean="0"/>
              <a:t>multiple</a:t>
            </a:r>
            <a:r>
              <a:rPr lang="tr-TR" b="1" dirty="0" smtClean="0"/>
              <a:t>) vize</a:t>
            </a:r>
            <a:br>
              <a:rPr lang="tr-TR" b="1" dirty="0" smtClean="0"/>
            </a:b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Vizenin başlangıç ve bitiş tarihleri arasında, yolcuların istedikleri kadar giriş çıkış yapmalarına izin verir.</a:t>
            </a:r>
          </a:p>
          <a:p>
            <a:r>
              <a:rPr lang="tr-TR" dirty="0" smtClean="0"/>
              <a:t>Vize üzerinde silinti, kazıntı, eksik yazım veya imla hatası olup olmadığı incelenmelidir.</a:t>
            </a:r>
          </a:p>
          <a:p>
            <a:r>
              <a:rPr lang="tr-TR" dirty="0" smtClean="0"/>
              <a:t>Pasaportta kayıtlı olan çocukların vizeye dahil olup olmadığı kontrol edilmelidir.</a:t>
            </a:r>
          </a:p>
          <a:p>
            <a:r>
              <a:rPr lang="tr-TR" dirty="0" smtClean="0"/>
              <a:t>Çocukların ebeveynleri ile seyahat etmeleri halinde, münferit veya ebeveyn vizesinde mutlaka kayıtlı olmaları gereklidir.</a:t>
            </a:r>
          </a:p>
          <a:p>
            <a:r>
              <a:rPr lang="tr-TR" dirty="0" smtClean="0"/>
              <a:t>Pasaportta mevcut olan ad soyadı ile vize üzerindeki ad soyadı aynı olmalıdır</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642918"/>
            <a:ext cx="8229600" cy="5788742"/>
          </a:xfrm>
        </p:spPr>
        <p:txBody>
          <a:bodyPr>
            <a:normAutofit fontScale="92500" lnSpcReduction="10000"/>
          </a:bodyPr>
          <a:lstStyle/>
          <a:p>
            <a:pPr>
              <a:buNone/>
            </a:pPr>
            <a:r>
              <a:rPr lang="tr-TR" b="1" dirty="0" smtClean="0"/>
              <a:t>  </a:t>
            </a:r>
            <a:r>
              <a:rPr lang="tr-TR" dirty="0" smtClean="0"/>
              <a:t>Vize Tiplerinin </a:t>
            </a:r>
            <a:r>
              <a:rPr lang="tr-TR" dirty="0" smtClean="0"/>
              <a:t>Kontrolü</a:t>
            </a:r>
          </a:p>
          <a:p>
            <a:pPr>
              <a:buNone/>
            </a:pPr>
            <a:r>
              <a:rPr lang="tr-TR" dirty="0" smtClean="0"/>
              <a:t> </a:t>
            </a:r>
            <a:r>
              <a:rPr lang="tr-TR" dirty="0" smtClean="0">
                <a:solidFill>
                  <a:srgbClr val="FF0000"/>
                </a:solidFill>
              </a:rPr>
              <a:t>4 tip vize </a:t>
            </a:r>
            <a:r>
              <a:rPr lang="tr-TR" dirty="0" smtClean="0"/>
              <a:t>mevcut olup, bunlar;</a:t>
            </a:r>
          </a:p>
          <a:p>
            <a:r>
              <a:rPr lang="tr-TR" b="1" u="sng" dirty="0" smtClean="0">
                <a:solidFill>
                  <a:srgbClr val="FF0000"/>
                </a:solidFill>
              </a:rPr>
              <a:t>A Tipi Vize</a:t>
            </a:r>
            <a:r>
              <a:rPr lang="tr-TR" dirty="0" smtClean="0"/>
              <a:t>: </a:t>
            </a:r>
            <a:r>
              <a:rPr lang="tr-TR" dirty="0" err="1" smtClean="0"/>
              <a:t>Airside</a:t>
            </a:r>
            <a:r>
              <a:rPr lang="tr-TR" dirty="0" smtClean="0"/>
              <a:t> (hava yolu) transit vize olup yolcunun seyahatine hava yolu ile devam etmesi ve rezervasyonlu biletinin mevcut olmasıdır. Yolcunun transit salonda beklemesini sağlar.</a:t>
            </a:r>
          </a:p>
          <a:p>
            <a:r>
              <a:rPr lang="tr-TR" b="1" u="sng" dirty="0" smtClean="0">
                <a:solidFill>
                  <a:srgbClr val="FF0000"/>
                </a:solidFill>
              </a:rPr>
              <a:t>B Tipi </a:t>
            </a:r>
            <a:r>
              <a:rPr lang="tr-TR" dirty="0" smtClean="0"/>
              <a:t>Vize Transit vize olup, transit geçtiği ülkeye girişini sağlar. Yolcu vizedeki kalış süresi kadar ülkede kalabilir. Fakat süre bitmeden hava, kara veya deniz yolu ile ülkeden çıkış yapmalıdır. Devam edilen üçüncü ülkenin vizesi muhakkak olmalıdır.</a:t>
            </a:r>
          </a:p>
          <a:p>
            <a:r>
              <a:rPr lang="tr-TR" b="1" u="sng" dirty="0" smtClean="0">
                <a:solidFill>
                  <a:srgbClr val="FF0000"/>
                </a:solidFill>
              </a:rPr>
              <a:t>C Tipi </a:t>
            </a:r>
            <a:r>
              <a:rPr lang="tr-TR" dirty="0" smtClean="0"/>
              <a:t>Vize Turistik veya iş amacıyla verilen vize tipidir.</a:t>
            </a:r>
          </a:p>
          <a:p>
            <a:r>
              <a:rPr lang="tr-TR" b="1" u="sng" dirty="0" smtClean="0">
                <a:solidFill>
                  <a:srgbClr val="FF0000"/>
                </a:solidFill>
              </a:rPr>
              <a:t>D Tipi </a:t>
            </a:r>
            <a:r>
              <a:rPr lang="tr-TR" dirty="0" smtClean="0"/>
              <a:t>Vize Oturum izni almak amacıyla verilen vizedir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Kimlik</a:t>
            </a:r>
            <a:endParaRPr lang="tr-TR" dirty="0"/>
          </a:p>
        </p:txBody>
      </p:sp>
      <p:sp>
        <p:nvSpPr>
          <p:cNvPr id="3" name="2 İçerik Yer Tutucusu"/>
          <p:cNvSpPr>
            <a:spLocks noGrp="1"/>
          </p:cNvSpPr>
          <p:nvPr>
            <p:ph idx="1"/>
          </p:nvPr>
        </p:nvSpPr>
        <p:spPr/>
        <p:txBody>
          <a:bodyPr>
            <a:normAutofit/>
          </a:bodyPr>
          <a:lstStyle/>
          <a:p>
            <a:r>
              <a:rPr lang="tr-TR" dirty="0" smtClean="0"/>
              <a:t>Yolcunun resimli, soğuk damgalı kimlikleri vize ve pasaport kontrolü yapılırken yanında bulunmalıdır. Bunlar yolcunun </a:t>
            </a:r>
            <a:r>
              <a:rPr lang="tr-TR" dirty="0" smtClean="0">
                <a:solidFill>
                  <a:srgbClr val="FF0000"/>
                </a:solidFill>
              </a:rPr>
              <a:t>nüfus cüzdanı veya ehliyetidir.</a:t>
            </a:r>
          </a:p>
          <a:p>
            <a:r>
              <a:rPr lang="tr-TR" dirty="0" smtClean="0"/>
              <a:t>Yolcunun özel kimlikleri pasaport ve vize kontrolü yapılırken kontrol edilir. </a:t>
            </a:r>
            <a:r>
              <a:rPr lang="tr-TR" dirty="0" smtClean="0">
                <a:solidFill>
                  <a:srgbClr val="FF0000"/>
                </a:solidFill>
              </a:rPr>
              <a:t>Pasaport ve vizedeki bilgi ve resimlerle</a:t>
            </a:r>
            <a:r>
              <a:rPr lang="tr-TR" dirty="0" smtClean="0"/>
              <a:t> karşılaştırılır. Yolcunun </a:t>
            </a:r>
            <a:r>
              <a:rPr lang="tr-TR" dirty="0" smtClean="0">
                <a:solidFill>
                  <a:srgbClr val="FF0000"/>
                </a:solidFill>
              </a:rPr>
              <a:t>bilgilerini doğruluğu kontrol </a:t>
            </a:r>
            <a:r>
              <a:rPr lang="tr-TR" dirty="0" smtClean="0"/>
              <a:t>edilir</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normAutofit/>
          </a:bodyPr>
          <a:lstStyle/>
          <a:p>
            <a:r>
              <a:rPr lang="tr-TR" b="1" dirty="0" err="1" smtClean="0"/>
              <a:t>Schengen</a:t>
            </a:r>
            <a:r>
              <a:rPr lang="tr-TR" b="1" dirty="0" smtClean="0"/>
              <a:t> vizesi</a:t>
            </a:r>
            <a:endParaRPr lang="tr-TR" dirty="0"/>
          </a:p>
        </p:txBody>
      </p:sp>
      <p:sp>
        <p:nvSpPr>
          <p:cNvPr id="3" name="2 İçerik Yer Tutucusu"/>
          <p:cNvSpPr>
            <a:spLocks noGrp="1"/>
          </p:cNvSpPr>
          <p:nvPr>
            <p:ph sz="half" idx="1"/>
          </p:nvPr>
        </p:nvSpPr>
        <p:spPr/>
        <p:txBody>
          <a:bodyPr/>
          <a:lstStyle/>
          <a:p>
            <a:r>
              <a:rPr lang="tr-TR" b="1" dirty="0" err="1" smtClean="0"/>
              <a:t>Schengen</a:t>
            </a:r>
            <a:r>
              <a:rPr lang="tr-TR" b="1" dirty="0" smtClean="0"/>
              <a:t> (</a:t>
            </a:r>
            <a:r>
              <a:rPr lang="tr-TR" b="1" dirty="0" err="1" smtClean="0"/>
              <a:t>şengen</a:t>
            </a:r>
            <a:r>
              <a:rPr lang="tr-TR" b="1" dirty="0" smtClean="0"/>
              <a:t>)Vizesi: Avrupa Birliği’ne üye ülkelerde geçerli olan vizedir. Bu vize ile</a:t>
            </a:r>
          </a:p>
          <a:p>
            <a:r>
              <a:rPr lang="tr-TR" dirty="0" smtClean="0"/>
              <a:t>AB’ye üye ülkelerde serbestçe dolaşılabilir.</a:t>
            </a:r>
            <a:endParaRPr lang="tr-TR" dirty="0"/>
          </a:p>
        </p:txBody>
      </p:sp>
      <p:pic>
        <p:nvPicPr>
          <p:cNvPr id="3075" name="Picture 3"/>
          <p:cNvPicPr>
            <a:picLocks noGrp="1" noChangeAspect="1" noChangeArrowheads="1"/>
          </p:cNvPicPr>
          <p:nvPr>
            <p:ph sz="half" idx="2"/>
          </p:nvPr>
        </p:nvPicPr>
        <p:blipFill>
          <a:blip r:embed="rId2" cstate="print"/>
          <a:stretch>
            <a:fillRect/>
          </a:stretch>
        </p:blipFill>
        <p:spPr bwMode="auto">
          <a:xfrm>
            <a:off x="4648200" y="3264217"/>
            <a:ext cx="4038600" cy="2496504"/>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14356"/>
            <a:ext cx="8229600" cy="928694"/>
          </a:xfrm>
        </p:spPr>
        <p:txBody>
          <a:bodyPr>
            <a:normAutofit fontScale="90000"/>
          </a:bodyPr>
          <a:lstStyle/>
          <a:p>
            <a:r>
              <a:rPr lang="tr-TR" b="1" dirty="0" smtClean="0"/>
              <a:t>Eksik İşlemlerde Yolcuların Yönlendirilmesi</a:t>
            </a:r>
            <a:endParaRPr lang="tr-TR" dirty="0"/>
          </a:p>
        </p:txBody>
      </p:sp>
      <p:sp>
        <p:nvSpPr>
          <p:cNvPr id="3" name="2 İçerik Yer Tutucusu"/>
          <p:cNvSpPr>
            <a:spLocks noGrp="1"/>
          </p:cNvSpPr>
          <p:nvPr>
            <p:ph idx="1"/>
          </p:nvPr>
        </p:nvSpPr>
        <p:spPr>
          <a:xfrm>
            <a:off x="457200" y="1785926"/>
            <a:ext cx="8229600" cy="4788610"/>
          </a:xfrm>
        </p:spPr>
        <p:txBody>
          <a:bodyPr>
            <a:normAutofit fontScale="77500" lnSpcReduction="20000"/>
          </a:bodyPr>
          <a:lstStyle/>
          <a:p>
            <a:r>
              <a:rPr lang="tr-TR" dirty="0" smtClean="0"/>
              <a:t>Yolcular </a:t>
            </a:r>
            <a:r>
              <a:rPr lang="tr-TR" dirty="0" err="1" smtClean="0"/>
              <a:t>check</a:t>
            </a:r>
            <a:r>
              <a:rPr lang="tr-TR" dirty="0" smtClean="0"/>
              <a:t>-in’e </a:t>
            </a:r>
            <a:r>
              <a:rPr lang="tr-TR" dirty="0" smtClean="0"/>
              <a:t>geldiği andan itibaren yolcu hizmetleri memuru, işlemleri doğru bir şekilde yapmak ve yolcuyu uçuşa yetiştirmek için gerekli dikkat ve özeni göstermelidir.</a:t>
            </a:r>
          </a:p>
          <a:p>
            <a:r>
              <a:rPr lang="tr-TR" dirty="0" smtClean="0"/>
              <a:t>Buna rağmen unutulan, eksik kalmış şeyler olabilir. Bu durumu fark eden görevli </a:t>
            </a:r>
            <a:r>
              <a:rPr lang="tr-TR" dirty="0" err="1" smtClean="0"/>
              <a:t>check</a:t>
            </a:r>
            <a:r>
              <a:rPr lang="tr-TR" dirty="0" smtClean="0"/>
              <a:t>-in işleminin hangi aşamasında ise yolcuyu eksiklerini tamamlaması konusunda uyarır. Onları işlemlerini tamamlamaları için gerekli yerlere yönlendirir. Örneğin </a:t>
            </a:r>
            <a:r>
              <a:rPr lang="tr-TR" dirty="0" err="1" smtClean="0"/>
              <a:t>check</a:t>
            </a:r>
            <a:r>
              <a:rPr lang="tr-TR" dirty="0" smtClean="0"/>
              <a:t>-in işlemlerini bitirip, pasaport kontrolüne gelen yolcu</a:t>
            </a:r>
            <a:r>
              <a:rPr lang="tr-TR" dirty="0" smtClean="0">
                <a:solidFill>
                  <a:srgbClr val="FF0000"/>
                </a:solidFill>
              </a:rPr>
              <a:t>, yurt dışı çıkış harcını ödemeyi </a:t>
            </a:r>
            <a:r>
              <a:rPr lang="tr-TR" dirty="0" smtClean="0"/>
              <a:t>unutmuşsa görevli onu harç ödeme bankosuna yönlendirir. Yolcu harcı ödedikten sonra ödediğini gösteren fişle pasaport kontrolüne gider ve pasaportu kontrole alınır. Uygun ise onaylanır ya da el bagajı olarak alınan eşyalar kabin el bagajı olarak onaylanmamış ise </a:t>
            </a:r>
            <a:r>
              <a:rPr lang="tr-TR" dirty="0" err="1" smtClean="0"/>
              <a:t>boarding</a:t>
            </a:r>
            <a:r>
              <a:rPr lang="tr-TR" dirty="0" smtClean="0"/>
              <a:t> aşamasında bile olsa yolcu işlemini tamamlaması için tekrar </a:t>
            </a:r>
            <a:r>
              <a:rPr lang="tr-TR" dirty="0" err="1" smtClean="0"/>
              <a:t>check</a:t>
            </a:r>
            <a:r>
              <a:rPr lang="tr-TR" dirty="0" smtClean="0"/>
              <a:t>-in kontuarına gönderilir. Hava yolu personelinin yolcuyu bile bile eksik belge, evrak ve işlemle uçuşa kabul etmesi söz </a:t>
            </a:r>
            <a:r>
              <a:rPr lang="tr-TR" dirty="0" err="1" smtClean="0"/>
              <a:t>konusudeğildir</a:t>
            </a:r>
            <a:r>
              <a:rPr lang="tr-TR" dirty="0" smtClean="0"/>
              <a:t>.</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Pasaport</a:t>
            </a:r>
            <a:endParaRPr lang="tr-TR" dirty="0"/>
          </a:p>
        </p:txBody>
      </p:sp>
      <p:sp>
        <p:nvSpPr>
          <p:cNvPr id="3" name="2 İçerik Yer Tutucusu"/>
          <p:cNvSpPr>
            <a:spLocks noGrp="1"/>
          </p:cNvSpPr>
          <p:nvPr>
            <p:ph idx="1"/>
          </p:nvPr>
        </p:nvSpPr>
        <p:spPr/>
        <p:txBody>
          <a:bodyPr/>
          <a:lstStyle/>
          <a:p>
            <a:r>
              <a:rPr lang="tr-TR" dirty="0" smtClean="0"/>
              <a:t>Resmi makamlar tarafından verilen ve kişilerin serbestçe yurt dışına çıkmalarını sağlayan kimlik belgelerine Pasaport denir. </a:t>
            </a:r>
            <a:endParaRPr lang="tr-TR" dirty="0" smtClean="0"/>
          </a:p>
          <a:p>
            <a:r>
              <a:rPr lang="tr-TR" dirty="0" smtClean="0"/>
              <a:t>Bu </a:t>
            </a:r>
            <a:r>
              <a:rPr lang="tr-TR" dirty="0" smtClean="0"/>
              <a:t>belgeler yabancı ülkelere giriş yapılırken kullanılır.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Çeşitleri ve Özellikleri</a:t>
            </a:r>
            <a:endParaRPr lang="tr-TR" dirty="0"/>
          </a:p>
        </p:txBody>
      </p:sp>
      <p:pic>
        <p:nvPicPr>
          <p:cNvPr id="1026" name="Picture 2"/>
          <p:cNvPicPr>
            <a:picLocks noGrp="1" noChangeAspect="1" noChangeArrowheads="1"/>
          </p:cNvPicPr>
          <p:nvPr>
            <p:ph sz="half" idx="1"/>
          </p:nvPr>
        </p:nvPicPr>
        <p:blipFill>
          <a:blip r:embed="rId2" cstate="print"/>
          <a:srcRect/>
          <a:stretch>
            <a:fillRect/>
          </a:stretch>
        </p:blipFill>
        <p:spPr bwMode="auto">
          <a:xfrm>
            <a:off x="1419225" y="3845719"/>
            <a:ext cx="2114550" cy="1333500"/>
          </a:xfrm>
          <a:prstGeom prst="rect">
            <a:avLst/>
          </a:prstGeom>
          <a:noFill/>
          <a:ln w="9525">
            <a:noFill/>
            <a:miter lim="800000"/>
            <a:headEnd/>
            <a:tailEnd/>
          </a:ln>
        </p:spPr>
      </p:pic>
      <p:pic>
        <p:nvPicPr>
          <p:cNvPr id="1027" name="Picture 3"/>
          <p:cNvPicPr>
            <a:picLocks noGrp="1" noChangeAspect="1" noChangeArrowheads="1"/>
          </p:cNvPicPr>
          <p:nvPr>
            <p:ph sz="half" idx="2"/>
          </p:nvPr>
        </p:nvPicPr>
        <p:blipFill>
          <a:blip r:embed="rId3" cstate="print"/>
          <a:srcRect/>
          <a:stretch>
            <a:fillRect/>
          </a:stretch>
        </p:blipFill>
        <p:spPr bwMode="auto">
          <a:xfrm>
            <a:off x="5715000" y="3750469"/>
            <a:ext cx="1905000" cy="1524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642918"/>
            <a:ext cx="8229600" cy="500066"/>
          </a:xfrm>
        </p:spPr>
        <p:txBody>
          <a:bodyPr>
            <a:normAutofit fontScale="90000"/>
          </a:bodyPr>
          <a:lstStyle/>
          <a:p>
            <a:r>
              <a:rPr lang="tr-TR" b="1" dirty="0" smtClean="0"/>
              <a:t>Diplomatik ( </a:t>
            </a:r>
            <a:r>
              <a:rPr lang="tr-TR" b="1" dirty="0" smtClean="0">
                <a:solidFill>
                  <a:srgbClr val="FF0000"/>
                </a:solidFill>
              </a:rPr>
              <a:t>Kırmızı </a:t>
            </a:r>
            <a:r>
              <a:rPr lang="tr-TR" b="1" dirty="0" smtClean="0"/>
              <a:t>)</a:t>
            </a:r>
            <a:endParaRPr lang="tr-TR" dirty="0"/>
          </a:p>
        </p:txBody>
      </p:sp>
      <p:sp>
        <p:nvSpPr>
          <p:cNvPr id="3" name="2 İçerik Yer Tutucusu"/>
          <p:cNvSpPr>
            <a:spLocks noGrp="1"/>
          </p:cNvSpPr>
          <p:nvPr>
            <p:ph idx="1"/>
          </p:nvPr>
        </p:nvSpPr>
        <p:spPr>
          <a:xfrm>
            <a:off x="457200" y="1214422"/>
            <a:ext cx="8229600" cy="5360114"/>
          </a:xfrm>
        </p:spPr>
        <p:txBody>
          <a:bodyPr>
            <a:normAutofit fontScale="55000" lnSpcReduction="20000"/>
          </a:bodyPr>
          <a:lstStyle/>
          <a:p>
            <a:pPr>
              <a:buNone/>
            </a:pPr>
            <a:r>
              <a:rPr lang="tr-TR" dirty="0" smtClean="0"/>
              <a:t>Diplomatlara ve dışişleri görevlilerine verilen pasaportlardır.</a:t>
            </a:r>
          </a:p>
          <a:p>
            <a:r>
              <a:rPr lang="tr-TR" dirty="0" smtClean="0"/>
              <a:t>Diplomatik pasaportlar;</a:t>
            </a:r>
          </a:p>
          <a:p>
            <a:r>
              <a:rPr lang="tr-TR" dirty="0" smtClean="0"/>
              <a:t>TBMM üyelerine,</a:t>
            </a:r>
          </a:p>
          <a:p>
            <a:r>
              <a:rPr lang="tr-TR" dirty="0" smtClean="0"/>
              <a:t>TBMM üyesi olmayan Bakanlara,</a:t>
            </a:r>
          </a:p>
          <a:p>
            <a:r>
              <a:rPr lang="tr-TR" dirty="0" smtClean="0"/>
              <a:t>Anayasa Mahkemesi, Yargıtay, Danıştay, Askeri Yargıtay, Askeri Yüksek İdare Mahkemesi, Uyuşmazlık Mahkemesi, Sayıştay,</a:t>
            </a:r>
          </a:p>
          <a:p>
            <a:r>
              <a:rPr lang="da-DK" dirty="0" smtClean="0"/>
              <a:t>Genel Kurmay 1. ve 2. Başkanlarına,</a:t>
            </a:r>
          </a:p>
          <a:p>
            <a:r>
              <a:rPr lang="tr-TR" dirty="0" smtClean="0"/>
              <a:t>Cumhuriyet Başsavcısına,</a:t>
            </a:r>
          </a:p>
          <a:p>
            <a:r>
              <a:rPr lang="tr-TR" dirty="0" smtClean="0"/>
              <a:t>Orgenerallere, Oramirallere,</a:t>
            </a:r>
          </a:p>
          <a:p>
            <a:r>
              <a:rPr lang="tr-TR" dirty="0" smtClean="0"/>
              <a:t>Eski Cumhurbaşkanlarına, Yasama Meclisleri eski Başkanlarına, eski Başbakanlara, Dışişleri eski Bakanlarına,</a:t>
            </a:r>
          </a:p>
          <a:p>
            <a:r>
              <a:rPr lang="tr-TR" dirty="0" smtClean="0"/>
              <a:t>Cumhurbaşkanlığı Genel Sekreterine, Başbakanlık ve Bakanlık Müsteşarları ile Diyanet İşleri Başkanına,</a:t>
            </a:r>
          </a:p>
          <a:p>
            <a:r>
              <a:rPr lang="tr-TR" dirty="0" smtClean="0"/>
              <a:t>Büyükelçilik unvanı taşıyan Başbakan Müşavirleri ile Başbakan Dışişleri Danışmanlarına, Dışişleri Bakanlığı Meslek Mensuplarına,</a:t>
            </a:r>
          </a:p>
          <a:p>
            <a:r>
              <a:rPr lang="tr-TR" dirty="0" smtClean="0"/>
              <a:t>Cumhurbaşkanlığı üst düzey görevlilerinden resmi bir görevle gönderilenlere,</a:t>
            </a:r>
          </a:p>
          <a:p>
            <a:r>
              <a:rPr lang="tr-TR" dirty="0" smtClean="0"/>
              <a:t>Türkiye Cumhuriyeti Dış Temsilciliklerinin nezdinde memur edilen müşavirlere, ataşelere ve muavinlerine,</a:t>
            </a:r>
          </a:p>
          <a:p>
            <a:r>
              <a:rPr lang="tr-TR" dirty="0" smtClean="0"/>
              <a:t>Hükümet adına ve milletlerarası resmi müzakereler yapılması, mukavelenameler akdi için veya milletlerarası toplantılar, kongre ve konferanslara katılmak üzere gönderilenlere ve yabancı devletler veya milletlerarası teşekküller nezdinde daimi veya geçici görev yapmak üzere gönderilenlere siyasi kuryelere verilir.</a:t>
            </a:r>
          </a:p>
          <a:p>
            <a:r>
              <a:rPr lang="tr-TR" dirty="0" smtClean="0"/>
              <a:t>Bu görevde olanların eşlerine ve bekâr, çalışmayan çocuklarına da verilir.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642918"/>
            <a:ext cx="8229600" cy="571488"/>
          </a:xfrm>
        </p:spPr>
        <p:txBody>
          <a:bodyPr>
            <a:normAutofit fontScale="90000"/>
          </a:bodyPr>
          <a:lstStyle/>
          <a:p>
            <a:r>
              <a:rPr lang="tr-TR" b="1" dirty="0" smtClean="0"/>
              <a:t>Özel damgalı ( </a:t>
            </a:r>
            <a:r>
              <a:rPr lang="tr-TR" b="1" dirty="0" smtClean="0">
                <a:solidFill>
                  <a:srgbClr val="00B050"/>
                </a:solidFill>
              </a:rPr>
              <a:t>Yeşil )</a:t>
            </a:r>
            <a:endParaRPr lang="tr-TR" dirty="0">
              <a:solidFill>
                <a:srgbClr val="00B050"/>
              </a:solidFill>
            </a:endParaRPr>
          </a:p>
        </p:txBody>
      </p:sp>
      <p:sp>
        <p:nvSpPr>
          <p:cNvPr id="3" name="2 İçerik Yer Tutucusu"/>
          <p:cNvSpPr>
            <a:spLocks noGrp="1"/>
          </p:cNvSpPr>
          <p:nvPr>
            <p:ph idx="1"/>
          </p:nvPr>
        </p:nvSpPr>
        <p:spPr>
          <a:xfrm>
            <a:off x="457200" y="1285860"/>
            <a:ext cx="8229600" cy="5288676"/>
          </a:xfrm>
        </p:spPr>
        <p:txBody>
          <a:bodyPr>
            <a:normAutofit fontScale="85000" lnSpcReduction="10000"/>
          </a:bodyPr>
          <a:lstStyle/>
          <a:p>
            <a:r>
              <a:rPr lang="tr-TR" dirty="0" smtClean="0"/>
              <a:t>Bu pasaportlar;</a:t>
            </a:r>
          </a:p>
          <a:p>
            <a:r>
              <a:rPr lang="tr-TR" dirty="0" smtClean="0"/>
              <a:t>Yasama görevinde bulunan eski üyeler,</a:t>
            </a:r>
          </a:p>
          <a:p>
            <a:r>
              <a:rPr lang="tr-TR" dirty="0" smtClean="0"/>
              <a:t>Eski bakanlara,</a:t>
            </a:r>
          </a:p>
          <a:p>
            <a:r>
              <a:rPr lang="tr-TR" dirty="0" smtClean="0"/>
              <a:t>Birinci, ikinci, üçüncü derece kadrolarda bulunan ve bu kadrolar karşılık gösterilmek veya T.C. Emekli Sandığı ile ilgilendirilip emekli kesenekleri bu derecelerden kesilmek suretiyle sözleşmeli olarak çalıştırılan devlet memurları ve diğer kamu görevlilerine,</a:t>
            </a:r>
          </a:p>
          <a:p>
            <a:r>
              <a:rPr lang="tr-TR" dirty="0" smtClean="0"/>
              <a:t>Diplomatik pasaport verilmesini gerektiren vazifelerden başka herhangi bir resmi vazife ile kendi hesaplarına yabancı ülkelere gittikleri zaman verilir.</a:t>
            </a:r>
          </a:p>
          <a:p>
            <a:r>
              <a:rPr lang="tr-TR" dirty="0" smtClean="0"/>
              <a:t>Büyükşehir Belediye Başkanları, İl ve İlçe Belediye Başkanları ile ilk kademe Belediye Başkanlarına görevleri süresince yeşil pasaport verilir.</a:t>
            </a:r>
          </a:p>
          <a:p>
            <a:r>
              <a:rPr lang="tr-TR" dirty="0" smtClean="0"/>
              <a:t>Ayrıca eşlere, çalışmayan, bekar çocuklarına da verilir.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Genel turist </a:t>
            </a:r>
            <a:r>
              <a:rPr lang="tr-TR" b="1" dirty="0" smtClean="0">
                <a:solidFill>
                  <a:srgbClr val="002060"/>
                </a:solidFill>
              </a:rPr>
              <a:t>( Lacivert )</a:t>
            </a:r>
            <a:endParaRPr lang="tr-TR" dirty="0">
              <a:solidFill>
                <a:srgbClr val="002060"/>
              </a:solidFill>
            </a:endParaRPr>
          </a:p>
        </p:txBody>
      </p:sp>
      <p:sp>
        <p:nvSpPr>
          <p:cNvPr id="3" name="2 İçerik Yer Tutucusu"/>
          <p:cNvSpPr>
            <a:spLocks noGrp="1"/>
          </p:cNvSpPr>
          <p:nvPr>
            <p:ph idx="1"/>
          </p:nvPr>
        </p:nvSpPr>
        <p:spPr/>
        <p:txBody>
          <a:bodyPr>
            <a:normAutofit/>
          </a:bodyPr>
          <a:lstStyle/>
          <a:p>
            <a:r>
              <a:rPr lang="tr-TR" dirty="0" smtClean="0"/>
              <a:t>Ülke dışına çıkan ve gezi amacı ile seyahat eden vatandaşlara verilen pasaporttur. İl Emniyet Müdürlüklerince ve Dış Temsilciliklerimizce (elçilik veya konsolosluk) verilir.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714356"/>
            <a:ext cx="8229600" cy="500050"/>
          </a:xfrm>
        </p:spPr>
        <p:txBody>
          <a:bodyPr>
            <a:normAutofit fontScale="90000"/>
          </a:bodyPr>
          <a:lstStyle/>
          <a:p>
            <a:r>
              <a:rPr lang="tr-TR" b="1" dirty="0" smtClean="0"/>
              <a:t>Hizmet Damgalı ( Gri )</a:t>
            </a:r>
            <a:endParaRPr lang="tr-TR" dirty="0"/>
          </a:p>
        </p:txBody>
      </p:sp>
      <p:sp>
        <p:nvSpPr>
          <p:cNvPr id="3" name="2 İçerik Yer Tutucusu"/>
          <p:cNvSpPr>
            <a:spLocks noGrp="1"/>
          </p:cNvSpPr>
          <p:nvPr>
            <p:ph idx="1"/>
          </p:nvPr>
        </p:nvSpPr>
        <p:spPr>
          <a:xfrm>
            <a:off x="457200" y="1428736"/>
            <a:ext cx="8229600" cy="5145800"/>
          </a:xfrm>
        </p:spPr>
        <p:txBody>
          <a:bodyPr>
            <a:normAutofit fontScale="77500" lnSpcReduction="20000"/>
          </a:bodyPr>
          <a:lstStyle/>
          <a:p>
            <a:r>
              <a:rPr lang="tr-TR" dirty="0" smtClean="0"/>
              <a:t>Yurt dışına görevli olarak giden elemanlara verilen pasaporttur. Hizmeti olduğu görev süreleri içerisinde geçerlidir.</a:t>
            </a:r>
          </a:p>
          <a:p>
            <a:r>
              <a:rPr lang="tr-TR" dirty="0" smtClean="0"/>
              <a:t>5682 sayılı pasaport kanunun 14. maddesinin (B) bendinde belirtilen hüküm üzere hizmet damgalı pasaportlar; bu kanun gereğince kendisine diplomatik veya hususi damgalı pasaport verilmesi mümkün olmayan kimselere;</a:t>
            </a:r>
          </a:p>
          <a:p>
            <a:r>
              <a:rPr lang="tr-TR" dirty="0" smtClean="0"/>
              <a:t>Hükümetçe, hususi idarelerce veya belediyelerce resmi vazife ile yurtdışına gönderildiklerinde veya yurtdışında vazifeye alındıklarında verilir.</a:t>
            </a:r>
          </a:p>
          <a:p>
            <a:r>
              <a:rPr lang="tr-TR" dirty="0" smtClean="0"/>
              <a:t>Türkiye Cumhuriyeti’nin üyesi bulunduğu milletlerarası kuruluşlarda memur statüsünde çalışanlara verilir.</a:t>
            </a:r>
          </a:p>
          <a:p>
            <a:r>
              <a:rPr lang="tr-TR" dirty="0" smtClean="0"/>
              <a:t>Türk Hava Kurumu ve Türkiye Kızılay Cemiyetince görevlendirilenlere verilir.</a:t>
            </a:r>
          </a:p>
          <a:p>
            <a:r>
              <a:rPr lang="tr-TR" dirty="0" smtClean="0"/>
              <a:t>Bu durumda olanların yanlarında yaşayıp reşit olmayan erkek çocukları ile gelir getiren bir işte çalışmayan bekâr kız çocuklarına da verilir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Yabancılara verilen pasaportlar ( Mavi )</a:t>
            </a:r>
            <a:endParaRPr lang="tr-TR" dirty="0"/>
          </a:p>
        </p:txBody>
      </p:sp>
      <p:sp>
        <p:nvSpPr>
          <p:cNvPr id="3" name="2 İçerik Yer Tutucusu"/>
          <p:cNvSpPr>
            <a:spLocks noGrp="1"/>
          </p:cNvSpPr>
          <p:nvPr>
            <p:ph idx="1"/>
          </p:nvPr>
        </p:nvSpPr>
        <p:spPr/>
        <p:txBody>
          <a:bodyPr>
            <a:normAutofit fontScale="77500" lnSpcReduction="20000"/>
          </a:bodyPr>
          <a:lstStyle/>
          <a:p>
            <a:r>
              <a:rPr lang="tr-TR" b="1" dirty="0" smtClean="0"/>
              <a:t>Ülkede yaşayan ve üçüncü bir ülkeye </a:t>
            </a:r>
            <a:r>
              <a:rPr lang="tr-TR" dirty="0" smtClean="0"/>
              <a:t>gitmek isteyen yabancılara verilen pasaportlardır. Bu pasaportu almak için gerekli süreç şöyledir:</a:t>
            </a:r>
          </a:p>
          <a:p>
            <a:r>
              <a:rPr lang="tr-TR" b="1" dirty="0" smtClean="0"/>
              <a:t>1- Başvuru: Ülkemizde pasaportlar illerin emniyet müdürlüğü tarafından verilir. Bunun için </a:t>
            </a:r>
            <a:r>
              <a:rPr lang="tr-TR" dirty="0" smtClean="0"/>
              <a:t>ilgili bu makamlara başvuru yapılması gereklidir.</a:t>
            </a:r>
          </a:p>
          <a:p>
            <a:r>
              <a:rPr lang="tr-TR" b="1" dirty="0" smtClean="0"/>
              <a:t>2- Vatandaşlık ( Kimlik ) Belgesi: Pasaport almak için başvuruda bulunanların kendi </a:t>
            </a:r>
            <a:r>
              <a:rPr lang="tr-TR" dirty="0" smtClean="0"/>
              <a:t>kimliklerini belgeleyen bir nüfus cüzdanı ya da benzeri bir belge sahibi olmaları gerekir.</a:t>
            </a:r>
          </a:p>
          <a:p>
            <a:r>
              <a:rPr lang="tr-TR" b="1" dirty="0" smtClean="0"/>
              <a:t>3- Fotoğraf: Pasaportlarda kullanılmak üzere gerekli olan fotoğrafların renkli, 6x9 boyutunda </a:t>
            </a:r>
            <a:r>
              <a:rPr lang="tr-TR" dirty="0" smtClean="0"/>
              <a:t>ve gözlük, şapka gibi eşyalar olmaksızın çekilmiş olması gereklidir.</a:t>
            </a:r>
          </a:p>
          <a:p>
            <a:r>
              <a:rPr lang="tr-TR" b="1" dirty="0" smtClean="0"/>
              <a:t>4- Harç: Pasaportlar 6, 12 ay ya da 4 yıl gibi sürelerle verilir ve bu süreler için farklı pasaport </a:t>
            </a:r>
            <a:r>
              <a:rPr lang="tr-TR" dirty="0" smtClean="0"/>
              <a:t>harçları ödenir.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Şehir Hayatı">
  <a:themeElements>
    <a:clrScheme name="Güven">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Şehir Hayatı">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Şehir Hayatı">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36</TotalTime>
  <Words>1546</Words>
  <Application>Microsoft Office PowerPoint</Application>
  <PresentationFormat>Ekran Gösterisi (4:3)</PresentationFormat>
  <Paragraphs>102</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Şehir Hayatı</vt:lpstr>
      <vt:lpstr>YER HİZMETLERİ YÖNETİMİ</vt:lpstr>
      <vt:lpstr>Kimlik</vt:lpstr>
      <vt:lpstr>Pasaport</vt:lpstr>
      <vt:lpstr>Çeşitleri ve Özellikleri</vt:lpstr>
      <vt:lpstr>Diplomatik ( Kırmızı )</vt:lpstr>
      <vt:lpstr>Özel damgalı ( Yeşil )</vt:lpstr>
      <vt:lpstr>Genel turist ( Lacivert )</vt:lpstr>
      <vt:lpstr>Hizmet Damgalı ( Gri )</vt:lpstr>
      <vt:lpstr>Yabancılara verilen pasaportlar ( Mavi )</vt:lpstr>
      <vt:lpstr>Kontrolü</vt:lpstr>
      <vt:lpstr>Pasaport Kontrolünde Dikkat Edilecek Hususlar</vt:lpstr>
      <vt:lpstr>Vize</vt:lpstr>
      <vt:lpstr>Çeşitleri ve Özellikleri</vt:lpstr>
      <vt:lpstr>Slayt 14</vt:lpstr>
      <vt:lpstr>Vizelerin Kontrolü</vt:lpstr>
      <vt:lpstr>Tek girişli –01- (single) vize</vt:lpstr>
      <vt:lpstr>İki girişli -02- vize:</vt:lpstr>
      <vt:lpstr>Çok girişli (multiple) vize </vt:lpstr>
      <vt:lpstr>Slayt 19</vt:lpstr>
      <vt:lpstr>Schengen vizesi</vt:lpstr>
      <vt:lpstr>Eksik İşlemlerde Yolcuların Yönlendirilmesi</vt:lpstr>
    </vt:vector>
  </TitlesOfParts>
  <Company>Meslek Yuksekokulu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YER HİZMETLERİ YÖNETİMİ</dc:title>
  <dc:creator>hasogrt031</dc:creator>
  <cp:lastModifiedBy>hasogrt031</cp:lastModifiedBy>
  <cp:revision>13</cp:revision>
  <dcterms:created xsi:type="dcterms:W3CDTF">2012-01-13T08:51:55Z</dcterms:created>
  <dcterms:modified xsi:type="dcterms:W3CDTF">2012-04-03T16:59:50Z</dcterms:modified>
</cp:coreProperties>
</file>