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1" r:id="rId15"/>
    <p:sldId id="307" r:id="rId16"/>
    <p:sldId id="302"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305" r:id="rId30"/>
    <p:sldId id="304" r:id="rId31"/>
    <p:sldId id="282" r:id="rId32"/>
    <p:sldId id="283" r:id="rId33"/>
    <p:sldId id="284" r:id="rId34"/>
    <p:sldId id="285" r:id="rId35"/>
    <p:sldId id="286" r:id="rId36"/>
    <p:sldId id="287" r:id="rId37"/>
    <p:sldId id="288" r:id="rId38"/>
    <p:sldId id="289" r:id="rId39"/>
    <p:sldId id="290" r:id="rId40"/>
    <p:sldId id="291" r:id="rId41"/>
    <p:sldId id="292" r:id="rId42"/>
    <p:sldId id="294" r:id="rId43"/>
    <p:sldId id="295" r:id="rId44"/>
    <p:sldId id="306" r:id="rId45"/>
    <p:sldId id="296" r:id="rId46"/>
    <p:sldId id="297" r:id="rId47"/>
    <p:sldId id="303"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0" d="100"/>
          <a:sy n="100" d="100"/>
        </p:scale>
        <p:origin x="-210" y="-90"/>
      </p:cViewPr>
      <p:guideLst>
        <p:guide orient="horz" pos="2160"/>
        <p:guide pos="2880"/>
      </p:guideLst>
    </p:cSldViewPr>
  </p:slideViewPr>
  <p:outlineViewPr>
    <p:cViewPr>
      <p:scale>
        <a:sx n="33" d="100"/>
        <a:sy n="33" d="100"/>
      </p:scale>
      <p:origin x="48" y="3855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2066F7C7-802B-4F7A-97EB-5C2BE2ACF651}" type="datetimeFigureOut">
              <a:rPr lang="tr-TR" smtClean="0"/>
              <a:pPr/>
              <a:t>29.02.2012</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73C655B-86BD-41A2-9457-7638FE0E0F0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2066F7C7-802B-4F7A-97EB-5C2BE2ACF651}" type="datetimeFigureOut">
              <a:rPr lang="tr-TR" smtClean="0"/>
              <a:pPr/>
              <a:t>29.02.2012</a:t>
            </a:fld>
            <a:endParaRPr lang="tr-TR"/>
          </a:p>
        </p:txBody>
      </p:sp>
      <p:sp>
        <p:nvSpPr>
          <p:cNvPr id="27" name="26 Slayt Numarası Yer Tutucusu"/>
          <p:cNvSpPr>
            <a:spLocks noGrp="1"/>
          </p:cNvSpPr>
          <p:nvPr>
            <p:ph type="sldNum" sz="quarter" idx="11"/>
          </p:nvPr>
        </p:nvSpPr>
        <p:spPr/>
        <p:txBody>
          <a:bodyPr rtlCol="0"/>
          <a:lstStyle/>
          <a:p>
            <a:fld id="{A73C655B-86BD-41A2-9457-7638FE0E0F0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2066F7C7-802B-4F7A-97EB-5C2BE2ACF651}" type="datetimeFigureOut">
              <a:rPr lang="tr-TR" smtClean="0"/>
              <a:pPr/>
              <a:t>29.02.2012</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A73C655B-86BD-41A2-9457-7638FE0E0F0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066F7C7-802B-4F7A-97EB-5C2BE2ACF651}" type="datetimeFigureOut">
              <a:rPr lang="tr-TR" smtClean="0"/>
              <a:pPr/>
              <a:t>29.02.2012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73C655B-86BD-41A2-9457-7638FE0E0F0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066F7C7-802B-4F7A-97EB-5C2BE2ACF651}" type="datetimeFigureOut">
              <a:rPr lang="tr-TR" smtClean="0"/>
              <a:pPr/>
              <a:t>29.02.2012</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73C655B-86BD-41A2-9457-7638FE0E0F0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YER HİZMETLERİ YÖNETİMİ</a:t>
            </a:r>
            <a:endParaRPr lang="tr-TR" dirty="0"/>
          </a:p>
        </p:txBody>
      </p:sp>
      <p:sp>
        <p:nvSpPr>
          <p:cNvPr id="3" name="2 Alt Başlık"/>
          <p:cNvSpPr>
            <a:spLocks noGrp="1"/>
          </p:cNvSpPr>
          <p:nvPr>
            <p:ph type="subTitle" idx="1"/>
          </p:nvPr>
        </p:nvSpPr>
        <p:spPr/>
        <p:txBody>
          <a:bodyPr/>
          <a:lstStyle/>
          <a:p>
            <a:r>
              <a:rPr lang="tr-TR" dirty="0" smtClean="0"/>
              <a:t>Yolcu Taşıma Kuralları</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788742"/>
          </a:xfrm>
        </p:spPr>
        <p:txBody>
          <a:bodyPr>
            <a:normAutofit lnSpcReduction="10000"/>
          </a:bodyPr>
          <a:lstStyle/>
          <a:p>
            <a:pPr>
              <a:buNone/>
            </a:pPr>
            <a:r>
              <a:rPr lang="tr-TR" b="1" dirty="0" smtClean="0"/>
              <a:t>Kabulü ve Taşıma Kuralları</a:t>
            </a:r>
          </a:p>
          <a:p>
            <a:r>
              <a:rPr lang="tr-TR" dirty="0" smtClean="0">
                <a:solidFill>
                  <a:srgbClr val="FF0000"/>
                </a:solidFill>
              </a:rPr>
              <a:t>7 gününü bitirmemiş bebekler </a:t>
            </a:r>
            <a:r>
              <a:rPr lang="tr-TR" dirty="0" smtClean="0"/>
              <a:t>ebeveynleriyle birlikte olsa dahi uçuşlara </a:t>
            </a:r>
            <a:r>
              <a:rPr lang="tr-TR" dirty="0" smtClean="0">
                <a:solidFill>
                  <a:srgbClr val="FF0000"/>
                </a:solidFill>
              </a:rPr>
              <a:t>kabul edilmez.</a:t>
            </a:r>
          </a:p>
          <a:p>
            <a:r>
              <a:rPr lang="tr-TR" dirty="0" smtClean="0"/>
              <a:t>Sekiz günlük dahil ve yedi yaşından gün almamış </a:t>
            </a:r>
            <a:r>
              <a:rPr lang="tr-TR" dirty="0" smtClean="0">
                <a:solidFill>
                  <a:srgbClr val="FF0000"/>
                </a:solidFill>
              </a:rPr>
              <a:t>bebek ve çocuk yolcular refakatsiz kabul edilmez.</a:t>
            </a:r>
          </a:p>
          <a:p>
            <a:r>
              <a:rPr lang="tr-TR" dirty="0" smtClean="0"/>
              <a:t>Sekiz günlük ile iki yaşını bitirmemiş bebek yolcu sadece </a:t>
            </a:r>
            <a:r>
              <a:rPr lang="tr-TR" dirty="0" smtClean="0">
                <a:solidFill>
                  <a:srgbClr val="FF0000"/>
                </a:solidFill>
              </a:rPr>
              <a:t>ebeveyn/yetkili ile seyahat edebilir</a:t>
            </a:r>
            <a:r>
              <a:rPr lang="tr-TR" dirty="0" smtClean="0"/>
              <a:t>.</a:t>
            </a:r>
          </a:p>
          <a:p>
            <a:r>
              <a:rPr lang="tr-TR" dirty="0" smtClean="0">
                <a:solidFill>
                  <a:srgbClr val="FF0000"/>
                </a:solidFill>
              </a:rPr>
              <a:t>Bir yetişkin en fazla bir bebeğe refakat </a:t>
            </a:r>
            <a:r>
              <a:rPr lang="tr-TR" dirty="0" smtClean="0"/>
              <a:t>edebilir.</a:t>
            </a:r>
          </a:p>
          <a:p>
            <a:r>
              <a:rPr lang="tr-TR" dirty="0" smtClean="0"/>
              <a:t>Uçuşa kabul edilebilecek bebek yolcu sayısı, </a:t>
            </a:r>
            <a:r>
              <a:rPr lang="tr-TR" dirty="0" smtClean="0">
                <a:solidFill>
                  <a:srgbClr val="FF0000"/>
                </a:solidFill>
              </a:rPr>
              <a:t>kabindeki bebek emniyet kemeri, bebek can yeleği ve ilave oksijen maske sayısına göre belirlenir</a:t>
            </a:r>
            <a:r>
              <a:rPr lang="tr-TR" dirty="0" smtClean="0"/>
              <a:t>.</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eni Resim (3).bmp"/>
          <p:cNvPicPr>
            <a:picLocks noGrp="1" noChangeAspect="1"/>
          </p:cNvPicPr>
          <p:nvPr>
            <p:ph idx="1"/>
          </p:nvPr>
        </p:nvPicPr>
        <p:blipFill>
          <a:blip r:embed="rId2" cstate="print"/>
          <a:stretch>
            <a:fillRect/>
          </a:stretch>
        </p:blipFill>
        <p:spPr>
          <a:xfrm>
            <a:off x="642910" y="1071546"/>
            <a:ext cx="7500991" cy="500066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788742"/>
          </a:xfrm>
        </p:spPr>
        <p:txBody>
          <a:bodyPr>
            <a:normAutofit fontScale="92500" lnSpcReduction="10000"/>
          </a:bodyPr>
          <a:lstStyle/>
          <a:p>
            <a:r>
              <a:rPr lang="tr-TR" dirty="0" smtClean="0"/>
              <a:t>Bu değerler uçakta bulunan oksijen maske sayısına göre belirlenmiştir.</a:t>
            </a:r>
          </a:p>
          <a:p>
            <a:r>
              <a:rPr lang="tr-TR" dirty="0" smtClean="0">
                <a:solidFill>
                  <a:srgbClr val="FF0000"/>
                </a:solidFill>
              </a:rPr>
              <a:t>Bir yetişkin birden fazla bebeğe sahipse, diğer bebek için çocuk bileti almak zorundadır</a:t>
            </a:r>
            <a:r>
              <a:rPr lang="tr-TR" dirty="0" smtClean="0"/>
              <a:t>. İkinci bebek için yolcudan;</a:t>
            </a:r>
          </a:p>
          <a:p>
            <a:r>
              <a:rPr lang="tr-TR" dirty="0" smtClean="0"/>
              <a:t>Araba tipi bebek puseti getirmesi veya</a:t>
            </a:r>
          </a:p>
          <a:p>
            <a:r>
              <a:rPr lang="tr-TR" dirty="0" smtClean="0"/>
              <a:t>Refakat hostesi talep etmesi istenir.</a:t>
            </a:r>
          </a:p>
          <a:p>
            <a:r>
              <a:rPr lang="tr-TR" dirty="0" smtClean="0">
                <a:solidFill>
                  <a:srgbClr val="FF0000"/>
                </a:solidFill>
              </a:rPr>
              <a:t>İkiden fazla bebek için yolcudan mutlaka refakat hostesi talep etmesi istenmelidir</a:t>
            </a:r>
            <a:r>
              <a:rPr lang="tr-TR" dirty="0" smtClean="0"/>
              <a:t>.</a:t>
            </a:r>
          </a:p>
          <a:p>
            <a:r>
              <a:rPr lang="tr-TR" dirty="0" smtClean="0"/>
              <a:t>Uçaktaki bebek pusetleri, rezervasyon sırasında talep edilmelidir. </a:t>
            </a:r>
          </a:p>
          <a:p>
            <a:r>
              <a:rPr lang="tr-TR" dirty="0" smtClean="0"/>
              <a:t>Boyutları 70X30 </a:t>
            </a:r>
            <a:r>
              <a:rPr lang="tr-TR" dirty="0" err="1" smtClean="0"/>
              <a:t>cm’dir</a:t>
            </a:r>
            <a:r>
              <a:rPr lang="tr-TR" dirty="0" smtClean="0"/>
              <a:t>. Ücrete tabi değildir. Çocuk bezi, yastığı ve yorganı haricinde başka bir malzeme ile doldurulmamalıdır. Yalnızca </a:t>
            </a:r>
            <a:r>
              <a:rPr lang="tr-TR" b="1" i="1" dirty="0" smtClean="0"/>
              <a:t>8 aya kadar olan bebekler için kullanılmalıdır.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788742"/>
          </a:xfrm>
        </p:spPr>
        <p:txBody>
          <a:bodyPr>
            <a:normAutofit/>
          </a:bodyPr>
          <a:lstStyle/>
          <a:p>
            <a:r>
              <a:rPr lang="tr-TR" b="1" u="sng" dirty="0" smtClean="0">
                <a:solidFill>
                  <a:srgbClr val="FF0000"/>
                </a:solidFill>
              </a:rPr>
              <a:t>Çocuk Yolcu: </a:t>
            </a:r>
            <a:r>
              <a:rPr lang="tr-TR" dirty="0" smtClean="0"/>
              <a:t>2–12 yaş arası yolculardır. Çocuk ücreti uygulanır. </a:t>
            </a:r>
          </a:p>
          <a:p>
            <a:r>
              <a:rPr lang="tr-TR" dirty="0" smtClean="0">
                <a:solidFill>
                  <a:srgbClr val="FF0000"/>
                </a:solidFill>
              </a:rPr>
              <a:t>7-12 yaş arası çocuklar ebeveyn veya kanuni temsilcisinin yazılı izni ile yalnız başlarına seyahat edebilirler</a:t>
            </a:r>
            <a:r>
              <a:rPr lang="tr-TR" dirty="0" smtClean="0"/>
              <a:t>. </a:t>
            </a:r>
          </a:p>
          <a:p>
            <a:r>
              <a:rPr lang="tr-TR" dirty="0" smtClean="0"/>
              <a:t>Refakatsiz çocuk, yer personeli tarafından uçağa götürülerek kabin amirine teslim edilir. </a:t>
            </a:r>
          </a:p>
          <a:p>
            <a:r>
              <a:rPr lang="tr-TR" dirty="0" smtClean="0"/>
              <a:t>Uçak kalkana kadar ebeveyni beklemelidir. </a:t>
            </a:r>
          </a:p>
          <a:p>
            <a:r>
              <a:rPr lang="tr-TR" dirty="0" smtClean="0"/>
              <a:t>İniş istasyonunda çocuk, kabin görevlisi tarafından yer personeli vasıtasıyla çocuğu almaya yetkili kişiye teslim edilir.</a:t>
            </a:r>
          </a:p>
          <a:p>
            <a:r>
              <a:rPr lang="tr-TR" b="1" u="sng" dirty="0" smtClean="0">
                <a:solidFill>
                  <a:srgbClr val="FF0000"/>
                </a:solidFill>
              </a:rPr>
              <a:t>Yetişkin Yolcu:</a:t>
            </a:r>
            <a:r>
              <a:rPr lang="tr-TR" dirty="0" smtClean="0"/>
              <a:t>13 yaş üzeri yolculardır.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066800"/>
          </a:xfrm>
        </p:spPr>
        <p:txBody>
          <a:bodyPr>
            <a:normAutofit fontScale="90000"/>
          </a:bodyPr>
          <a:lstStyle/>
          <a:p>
            <a:r>
              <a:rPr lang="tr-TR" b="1" dirty="0" smtClean="0"/>
              <a:t>UM </a:t>
            </a:r>
            <a:r>
              <a:rPr lang="tr-TR" b="1" dirty="0" smtClean="0"/>
              <a:t>(</a:t>
            </a:r>
            <a:r>
              <a:rPr lang="tr-TR" b="1" dirty="0" err="1" smtClean="0"/>
              <a:t>Unaccompanied</a:t>
            </a:r>
            <a:r>
              <a:rPr lang="tr-TR" b="1" dirty="0" smtClean="0"/>
              <a:t> </a:t>
            </a:r>
            <a:r>
              <a:rPr lang="tr-TR" b="1" dirty="0" err="1" smtClean="0"/>
              <a:t>Minors</a:t>
            </a:r>
            <a:r>
              <a:rPr lang="tr-TR" b="1" dirty="0" smtClean="0"/>
              <a:t> Refakatsiz </a:t>
            </a:r>
            <a:r>
              <a:rPr lang="tr-TR" b="1" dirty="0" smtClean="0"/>
              <a:t>Çocuklar</a:t>
            </a:r>
            <a:endParaRPr lang="tr-TR" dirty="0"/>
          </a:p>
        </p:txBody>
      </p:sp>
      <p:sp>
        <p:nvSpPr>
          <p:cNvPr id="3" name="2 İçerik Yer Tutucusu"/>
          <p:cNvSpPr>
            <a:spLocks noGrp="1"/>
          </p:cNvSpPr>
          <p:nvPr>
            <p:ph idx="1"/>
          </p:nvPr>
        </p:nvSpPr>
        <p:spPr>
          <a:xfrm>
            <a:off x="457200" y="1785926"/>
            <a:ext cx="8229600" cy="4788610"/>
          </a:xfrm>
        </p:spPr>
        <p:txBody>
          <a:bodyPr>
            <a:normAutofit lnSpcReduction="10000"/>
          </a:bodyPr>
          <a:lstStyle/>
          <a:p>
            <a:r>
              <a:rPr lang="tr-TR" dirty="0" smtClean="0"/>
              <a:t>6 yaşından büyük ve 12 yaşından küçük yalnız seyahat eden çocuk yolculardır.</a:t>
            </a:r>
          </a:p>
          <a:p>
            <a:r>
              <a:rPr lang="tr-TR" dirty="0" smtClean="0"/>
              <a:t>Çocuk yolcunun </a:t>
            </a:r>
            <a:r>
              <a:rPr lang="tr-TR" dirty="0" smtClean="0">
                <a:solidFill>
                  <a:srgbClr val="FF0000"/>
                </a:solidFill>
              </a:rPr>
              <a:t>refakatsiz seyahati, ebeveyn veya kanuni temsilcisinin yazılı iznine tabidir.</a:t>
            </a:r>
          </a:p>
          <a:p>
            <a:r>
              <a:rPr lang="tr-TR" dirty="0" smtClean="0"/>
              <a:t>Çocuk yolcunun refakatsiz seyahat edebilmesi için, seyahatinin tüm parkurlarına ait kesin rezervasyonlarının yapılmış olması gerekir.</a:t>
            </a:r>
          </a:p>
          <a:p>
            <a:r>
              <a:rPr lang="tr-TR" dirty="0" smtClean="0"/>
              <a:t>UM </a:t>
            </a:r>
            <a:r>
              <a:rPr lang="tr-TR" dirty="0" smtClean="0">
                <a:solidFill>
                  <a:srgbClr val="FF0000"/>
                </a:solidFill>
              </a:rPr>
              <a:t>yolcunun oturma yeri rezervasyon sırasında belirlenmelidir. Rezervasyon sırasında </a:t>
            </a:r>
            <a:r>
              <a:rPr lang="tr-TR" dirty="0" smtClean="0"/>
              <a:t>yer ayrılmaması halinde, </a:t>
            </a:r>
            <a:r>
              <a:rPr lang="tr-TR" dirty="0" err="1" smtClean="0"/>
              <a:t>check</a:t>
            </a:r>
            <a:r>
              <a:rPr lang="tr-TR" dirty="0" smtClean="0"/>
              <a:t>-in sırasında uygun yer verilir.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502990"/>
          </a:xfrm>
        </p:spPr>
        <p:txBody>
          <a:bodyPr>
            <a:normAutofit/>
          </a:bodyPr>
          <a:lstStyle/>
          <a:p>
            <a:pPr>
              <a:buNone/>
            </a:pPr>
            <a:r>
              <a:rPr lang="tr-TR" b="1" dirty="0" smtClean="0"/>
              <a:t>Refakatli Çocuklar: 2-7</a:t>
            </a:r>
          </a:p>
          <a:p>
            <a:r>
              <a:rPr lang="tr-TR" dirty="0" smtClean="0"/>
              <a:t>İki yaşını bitirmiş ve yedi yaşından gün almamış çocuk yolcu ebeveyn/yetkili veya “</a:t>
            </a:r>
            <a:r>
              <a:rPr lang="tr-TR" dirty="0" smtClean="0">
                <a:solidFill>
                  <a:srgbClr val="FF0000"/>
                </a:solidFill>
              </a:rPr>
              <a:t>Refakat Kabin Memuru”nun beraberinde seyahat edebilir</a:t>
            </a:r>
            <a:r>
              <a:rPr lang="tr-TR" dirty="0" smtClean="0"/>
              <a:t>. Refakat Kabin Memuru en fazla 2 çocuk yolcuya refakat edebilir.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85794"/>
            <a:ext cx="8229600" cy="714380"/>
          </a:xfrm>
        </p:spPr>
        <p:txBody>
          <a:bodyPr>
            <a:normAutofit/>
          </a:bodyPr>
          <a:lstStyle/>
          <a:p>
            <a:r>
              <a:rPr lang="tr-TR" b="1" dirty="0" smtClean="0"/>
              <a:t>Refakat Kabin Memuru Talebi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Yurt içi uçuşlarda “Refakatli Çocuk Yolcu” seyahat talebinin uçuştan 48 saat önce yapılması esastır; yurt dışı uçuşlarda ise, Ekip Planlama Başkanlığı ile koordine sağlanmalıdır. Ancak, aynı gün içerisinde olabilecek Refakatli Çocuk Yolcu seyahat taleplerinde Ekip Planlama Başkanlığı ile koordine kurularak mutabakat sağlanmalıdır.</a:t>
            </a:r>
          </a:p>
          <a:p>
            <a:r>
              <a:rPr lang="tr-TR" dirty="0" smtClean="0"/>
              <a:t>Talepte </a:t>
            </a:r>
            <a:r>
              <a:rPr lang="tr-TR" dirty="0" smtClean="0">
                <a:solidFill>
                  <a:srgbClr val="FF0000"/>
                </a:solidFill>
              </a:rPr>
              <a:t>çocuğun konuştuğu lisan </a:t>
            </a:r>
            <a:r>
              <a:rPr lang="tr-TR" dirty="0" smtClean="0"/>
              <a:t>da belirtilir. Tüm masraflar yolcuya aittir. Refakatli Çocuk Yolcu, sadece ebeveyni veya ebeveyn tarafından yetkili kılınan kişi/kişilerce teslim alınır veya teslim edilir. </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Emergency</a:t>
            </a:r>
            <a:r>
              <a:rPr lang="tr-TR" b="1" dirty="0" smtClean="0"/>
              <a:t> (Acil Durum) Çıkışlara Yolcu Kabulü</a:t>
            </a:r>
            <a:endParaRPr lang="tr-TR" dirty="0"/>
          </a:p>
        </p:txBody>
      </p:sp>
      <p:sp>
        <p:nvSpPr>
          <p:cNvPr id="3" name="2 İçerik Yer Tutucusu"/>
          <p:cNvSpPr>
            <a:spLocks noGrp="1"/>
          </p:cNvSpPr>
          <p:nvPr>
            <p:ph idx="1"/>
          </p:nvPr>
        </p:nvSpPr>
        <p:spPr/>
        <p:txBody>
          <a:bodyPr/>
          <a:lstStyle/>
          <a:p>
            <a:r>
              <a:rPr lang="tr-TR" dirty="0" err="1" smtClean="0"/>
              <a:t>Emergency</a:t>
            </a:r>
            <a:r>
              <a:rPr lang="tr-TR" dirty="0" smtClean="0"/>
              <a:t> çıkışlarda bulunan yolcularla ilgili </a:t>
            </a:r>
            <a:r>
              <a:rPr lang="tr-TR" dirty="0" smtClean="0">
                <a:solidFill>
                  <a:srgbClr val="FF0000"/>
                </a:solidFill>
              </a:rPr>
              <a:t>rezervasyon sırasında herhangi bir şey yapılmaz</a:t>
            </a:r>
            <a:r>
              <a:rPr lang="tr-TR" dirty="0" smtClean="0"/>
              <a:t>. </a:t>
            </a:r>
          </a:p>
          <a:p>
            <a:r>
              <a:rPr lang="tr-TR" dirty="0" smtClean="0"/>
              <a:t>Bu durum yolcu biletini alıp uçağa binmek için geldiğinde biniş kartını verecek </a:t>
            </a:r>
            <a:r>
              <a:rPr lang="tr-TR" dirty="0" smtClean="0">
                <a:solidFill>
                  <a:srgbClr val="FF0000"/>
                </a:solidFill>
              </a:rPr>
              <a:t>olan yolcu hizmetleri memuru tarafından, yolcu uygun ise </a:t>
            </a:r>
            <a:r>
              <a:rPr lang="tr-TR" dirty="0" smtClean="0"/>
              <a:t>yapılır.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Boş Ekip Koltuklarına Yolcu Kabulü</a:t>
            </a:r>
            <a:endParaRPr lang="tr-TR" dirty="0"/>
          </a:p>
        </p:txBody>
      </p:sp>
      <p:sp>
        <p:nvSpPr>
          <p:cNvPr id="3" name="2 İçerik Yer Tutucusu"/>
          <p:cNvSpPr>
            <a:spLocks noGrp="1"/>
          </p:cNvSpPr>
          <p:nvPr>
            <p:ph idx="1"/>
          </p:nvPr>
        </p:nvSpPr>
        <p:spPr/>
        <p:txBody>
          <a:bodyPr/>
          <a:lstStyle/>
          <a:p>
            <a:pPr>
              <a:buNone/>
            </a:pPr>
            <a:endParaRPr lang="tr-TR" b="1" dirty="0" smtClean="0"/>
          </a:p>
          <a:p>
            <a:r>
              <a:rPr lang="tr-TR" dirty="0" smtClean="0"/>
              <a:t>Boş ekip koltuklarına yolcu kabulü normal şartlarda uygulanacak bir durum değildir.</a:t>
            </a:r>
          </a:p>
          <a:p>
            <a:r>
              <a:rPr lang="tr-TR" dirty="0" smtClean="0"/>
              <a:t>Eğer uygulanacak ise bu </a:t>
            </a:r>
            <a:r>
              <a:rPr lang="tr-TR" dirty="0" smtClean="0"/>
              <a:t>Kaptan </a:t>
            </a:r>
            <a:r>
              <a:rPr lang="tr-TR" dirty="0" smtClean="0"/>
              <a:t>Pilot’un izni ile olur.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066800"/>
          </a:xfrm>
        </p:spPr>
        <p:txBody>
          <a:bodyPr>
            <a:normAutofit fontScale="90000"/>
          </a:bodyPr>
          <a:lstStyle/>
          <a:p>
            <a:r>
              <a:rPr lang="tr-TR" b="1" dirty="0" smtClean="0"/>
              <a:t>Hasta ve Hareket Kabiliyeti Kısıtlı Yolcuların Uçağa Kabulü</a:t>
            </a:r>
            <a:endParaRPr lang="tr-TR" dirty="0"/>
          </a:p>
        </p:txBody>
      </p:sp>
      <p:sp>
        <p:nvSpPr>
          <p:cNvPr id="3" name="2 İçerik Yer Tutucusu"/>
          <p:cNvSpPr>
            <a:spLocks noGrp="1"/>
          </p:cNvSpPr>
          <p:nvPr>
            <p:ph idx="1"/>
          </p:nvPr>
        </p:nvSpPr>
        <p:spPr>
          <a:xfrm>
            <a:off x="457200" y="1857364"/>
            <a:ext cx="8229600" cy="4717172"/>
          </a:xfrm>
        </p:spPr>
        <p:txBody>
          <a:bodyPr>
            <a:normAutofit fontScale="77500" lnSpcReduction="20000"/>
          </a:bodyPr>
          <a:lstStyle/>
          <a:p>
            <a:r>
              <a:rPr lang="tr-TR" b="1" u="sng" dirty="0" smtClean="0">
                <a:solidFill>
                  <a:srgbClr val="FF0000"/>
                </a:solidFill>
              </a:rPr>
              <a:t>Hasta Yolcular</a:t>
            </a:r>
            <a:r>
              <a:rPr lang="tr-TR" dirty="0" smtClean="0"/>
              <a:t>: Hasta yolcuların taşınması, gerek kendi güvenlikleri gerekse diğer yolcuların emniyeti için </a:t>
            </a:r>
            <a:r>
              <a:rPr lang="tr-TR" dirty="0" smtClean="0">
                <a:solidFill>
                  <a:srgbClr val="FF0000"/>
                </a:solidFill>
              </a:rPr>
              <a:t>sınırlandırılmıştır</a:t>
            </a:r>
            <a:r>
              <a:rPr lang="tr-TR" dirty="0" smtClean="0"/>
              <a:t>. Bu yüzden şirket, bu kişilerin taşınması için meydan doktoru veya tedavisini yürüten doktordan “</a:t>
            </a:r>
            <a:r>
              <a:rPr lang="tr-TR" dirty="0" smtClean="0">
                <a:solidFill>
                  <a:srgbClr val="FF0000"/>
                </a:solidFill>
              </a:rPr>
              <a:t>seyahat edebilir” raporu isteme hakkına </a:t>
            </a:r>
            <a:r>
              <a:rPr lang="es-ES" dirty="0" smtClean="0">
                <a:solidFill>
                  <a:srgbClr val="FF0000"/>
                </a:solidFill>
              </a:rPr>
              <a:t>sahiptir</a:t>
            </a:r>
            <a:r>
              <a:rPr lang="es-ES" dirty="0" smtClean="0"/>
              <a:t>. Rapor son </a:t>
            </a:r>
            <a:r>
              <a:rPr lang="tr-TR" dirty="0" smtClean="0"/>
              <a:t>10</a:t>
            </a:r>
            <a:r>
              <a:rPr lang="es-ES" dirty="0" smtClean="0"/>
              <a:t> gün içerisinde alınmış olmalıdır.</a:t>
            </a:r>
          </a:p>
          <a:p>
            <a:r>
              <a:rPr lang="tr-TR" b="1" u="sng" dirty="0" smtClean="0">
                <a:solidFill>
                  <a:srgbClr val="FF0000"/>
                </a:solidFill>
              </a:rPr>
              <a:t>Hamile Yolcular</a:t>
            </a:r>
            <a:r>
              <a:rPr lang="tr-TR" dirty="0" smtClean="0"/>
              <a:t>: 28–34 (dahil) hafta arası hamile yolcular için ‘</a:t>
            </a:r>
            <a:r>
              <a:rPr lang="tr-TR" dirty="0" smtClean="0">
                <a:solidFill>
                  <a:srgbClr val="FF0000"/>
                </a:solidFill>
              </a:rPr>
              <a:t>uçak ile seyahatinde sakınca yoktur’ ifadesi bulunan doktor raporu gerekmektedir</a:t>
            </a:r>
            <a:r>
              <a:rPr lang="tr-TR" dirty="0" smtClean="0"/>
              <a:t>. Rapor </a:t>
            </a:r>
            <a:r>
              <a:rPr lang="tr-TR" u="sng" dirty="0" smtClean="0"/>
              <a:t>son 7 gün içerisinde alınmış olmalıdır.</a:t>
            </a:r>
            <a:r>
              <a:rPr lang="tr-TR" dirty="0" smtClean="0"/>
              <a:t> 34. haftadan sonraki hamile yolcularda doktor raporu olsa dahi uçuşuna müsaade edilmez</a:t>
            </a:r>
          </a:p>
          <a:p>
            <a:r>
              <a:rPr lang="tr-TR" b="1" u="sng" dirty="0" smtClean="0">
                <a:solidFill>
                  <a:srgbClr val="FF0000"/>
                </a:solidFill>
              </a:rPr>
              <a:t>Hareket Kabiliyeti Kısıtlı Yolcular ( HKK </a:t>
            </a:r>
            <a:r>
              <a:rPr lang="tr-TR" dirty="0" smtClean="0"/>
              <a:t>): Bu yolcuların taşınması kabul edilmeden önce, kalkıştan varışa kadarki tüm safhalarda adı geçen yolcuların her türlü ihtiyaçlarını karşılayabilecek düzeyde yer personelinin eğitiminin de yeterli olması sağlanmalıdır.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571504"/>
          </a:xfrm>
        </p:spPr>
        <p:txBody>
          <a:bodyPr>
            <a:normAutofit fontScale="90000"/>
          </a:bodyPr>
          <a:lstStyle/>
          <a:p>
            <a:r>
              <a:rPr lang="tr-TR" b="1" dirty="0" smtClean="0"/>
              <a:t>Yolcu Taşıma Kuralları</a:t>
            </a:r>
            <a:endParaRPr lang="tr-TR" dirty="0"/>
          </a:p>
        </p:txBody>
      </p:sp>
      <p:sp>
        <p:nvSpPr>
          <p:cNvPr id="3" name="2 İçerik Yer Tutucusu"/>
          <p:cNvSpPr>
            <a:spLocks noGrp="1"/>
          </p:cNvSpPr>
          <p:nvPr>
            <p:ph idx="1"/>
          </p:nvPr>
        </p:nvSpPr>
        <p:spPr>
          <a:xfrm>
            <a:off x="457200" y="1571612"/>
            <a:ext cx="8229600" cy="5002924"/>
          </a:xfrm>
        </p:spPr>
        <p:txBody>
          <a:bodyPr>
            <a:normAutofit fontScale="92500" lnSpcReduction="20000"/>
          </a:bodyPr>
          <a:lstStyle/>
          <a:p>
            <a:pPr>
              <a:buNone/>
            </a:pPr>
            <a:r>
              <a:rPr lang="tr-TR" b="1" dirty="0" smtClean="0"/>
              <a:t>JAR-OPS 1 (Avrupa Sivil Havacılık Harekât Kuralları )</a:t>
            </a:r>
          </a:p>
          <a:p>
            <a:r>
              <a:rPr lang="tr-TR" dirty="0" smtClean="0"/>
              <a:t>( JAR-OPS 1. JAA üyeliğinde ticari hava taşımacılığı gerçekleştiren bir hava yolu şirketinin uygulayacağı talimatları içerir.)</a:t>
            </a:r>
          </a:p>
          <a:p>
            <a:r>
              <a:rPr lang="tr-TR" dirty="0" smtClean="0">
                <a:solidFill>
                  <a:srgbClr val="FF0000"/>
                </a:solidFill>
              </a:rPr>
              <a:t>JAA</a:t>
            </a:r>
            <a:r>
              <a:rPr lang="tr-TR" dirty="0" smtClean="0"/>
              <a:t>: (</a:t>
            </a:r>
            <a:r>
              <a:rPr lang="tr-TR" dirty="0" err="1" smtClean="0"/>
              <a:t>Joınt</a:t>
            </a:r>
            <a:r>
              <a:rPr lang="tr-TR" dirty="0" smtClean="0"/>
              <a:t> </a:t>
            </a:r>
            <a:r>
              <a:rPr lang="tr-TR" dirty="0" err="1" smtClean="0"/>
              <a:t>Aviation</a:t>
            </a:r>
            <a:r>
              <a:rPr lang="tr-TR" dirty="0" smtClean="0"/>
              <a:t> </a:t>
            </a:r>
            <a:r>
              <a:rPr lang="tr-TR" dirty="0" err="1" smtClean="0"/>
              <a:t>Authority</a:t>
            </a:r>
            <a:r>
              <a:rPr lang="tr-TR" dirty="0" smtClean="0"/>
              <a:t>) Birleşik Sivil Havacılık Örgütü</a:t>
            </a:r>
          </a:p>
          <a:p>
            <a:r>
              <a:rPr lang="tr-TR" dirty="0" smtClean="0"/>
              <a:t>İster özel, ister devlete ait bir hava yolu şirketi olsun </a:t>
            </a:r>
            <a:r>
              <a:rPr lang="tr-TR" dirty="0" smtClean="0">
                <a:solidFill>
                  <a:srgbClr val="FF0000"/>
                </a:solidFill>
              </a:rPr>
              <a:t>uçağa yolcu alırken</a:t>
            </a:r>
            <a:r>
              <a:rPr lang="tr-TR" dirty="0" smtClean="0"/>
              <a:t>; yani </a:t>
            </a:r>
            <a:r>
              <a:rPr lang="tr-TR" dirty="0" smtClean="0">
                <a:solidFill>
                  <a:srgbClr val="FF0000"/>
                </a:solidFill>
              </a:rPr>
              <a:t>rezervasyon yaparken</a:t>
            </a:r>
            <a:r>
              <a:rPr lang="tr-TR" b="1" dirty="0" smtClean="0"/>
              <a:t>, </a:t>
            </a:r>
            <a:r>
              <a:rPr lang="tr-TR" b="1" dirty="0" smtClean="0">
                <a:solidFill>
                  <a:srgbClr val="FF0000"/>
                </a:solidFill>
              </a:rPr>
              <a:t>bilet satarken </a:t>
            </a:r>
            <a:r>
              <a:rPr lang="tr-TR" b="1" dirty="0" smtClean="0"/>
              <a:t>havacılık kuralları doğrultusunda hareket etmek </a:t>
            </a:r>
            <a:r>
              <a:rPr lang="tr-TR" dirty="0" smtClean="0"/>
              <a:t>zorundadır. Bu kurallar hava yolu şirketi elemanları tarafından (özellikle de </a:t>
            </a:r>
            <a:r>
              <a:rPr lang="tr-TR" dirty="0" smtClean="0">
                <a:solidFill>
                  <a:srgbClr val="FF0000"/>
                </a:solidFill>
              </a:rPr>
              <a:t>yolcu hizmetleri ekibi, kabin ekibi ve uçuş ekibi) bilinmek zorundadır.</a:t>
            </a:r>
            <a:endParaRPr lang="tr-TR"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Sedyenin uçak içindeki konumu</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28775" y="2463800"/>
            <a:ext cx="5886450" cy="38957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502990"/>
          </a:xfrm>
        </p:spPr>
        <p:txBody>
          <a:bodyPr/>
          <a:lstStyle/>
          <a:p>
            <a:r>
              <a:rPr lang="tr-TR" dirty="0" smtClean="0"/>
              <a:t>Sedyeli yolculara doktor, hemşire, bir aile üyesi veya </a:t>
            </a:r>
            <a:r>
              <a:rPr lang="tr-TR" dirty="0" smtClean="0">
                <a:solidFill>
                  <a:srgbClr val="FF0000"/>
                </a:solidFill>
              </a:rPr>
              <a:t>bir refakatçinin eşlik etmesi gereklidir</a:t>
            </a:r>
            <a:r>
              <a:rPr lang="tr-TR" dirty="0" smtClean="0"/>
              <a:t>. </a:t>
            </a:r>
          </a:p>
          <a:p>
            <a:r>
              <a:rPr lang="tr-TR" dirty="0" smtClean="0">
                <a:solidFill>
                  <a:srgbClr val="FF0000"/>
                </a:solidFill>
              </a:rPr>
              <a:t>Bu yolcular uçağa diğer yolculardan önce alınır ve sonra indirilir</a:t>
            </a:r>
            <a:r>
              <a:rPr lang="tr-TR" dirty="0" smtClean="0"/>
              <a:t>. </a:t>
            </a:r>
          </a:p>
          <a:p>
            <a:r>
              <a:rPr lang="tr-TR" dirty="0" smtClean="0"/>
              <a:t>Uçağa kabul edilecek </a:t>
            </a:r>
            <a:r>
              <a:rPr lang="tr-TR" dirty="0" smtClean="0"/>
              <a:t>engelli </a:t>
            </a:r>
            <a:r>
              <a:rPr lang="tr-TR" dirty="0" smtClean="0"/>
              <a:t>yolcu sayısı, bir </a:t>
            </a:r>
            <a:r>
              <a:rPr lang="tr-TR" dirty="0" err="1" smtClean="0"/>
              <a:t>Emergency</a:t>
            </a:r>
            <a:r>
              <a:rPr lang="tr-TR" dirty="0" smtClean="0"/>
              <a:t> tahliye sırasında kendilerine yardımcı olabilecek yolcu sayısını geçmemelidir. </a:t>
            </a:r>
          </a:p>
          <a:p>
            <a:r>
              <a:rPr lang="tr-TR" dirty="0" smtClean="0"/>
              <a:t>Yolcu hizmetleri memuru rezervasyon yaparken veya bilet satarken bu durumu dikkate almalıdır.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788742"/>
          </a:xfrm>
        </p:spPr>
        <p:txBody>
          <a:bodyPr>
            <a:normAutofit fontScale="92500" lnSpcReduction="10000"/>
          </a:bodyPr>
          <a:lstStyle/>
          <a:p>
            <a:r>
              <a:rPr lang="tr-TR" b="1" u="sng" dirty="0" smtClean="0">
                <a:solidFill>
                  <a:srgbClr val="FF0000"/>
                </a:solidFill>
              </a:rPr>
              <a:t>MEDA:</a:t>
            </a:r>
            <a:r>
              <a:rPr lang="tr-TR" dirty="0" smtClean="0"/>
              <a:t> Tıbbi otoriteler tarafından yolculuk yapmaları onaylanmış, tıbbi </a:t>
            </a:r>
            <a:r>
              <a:rPr lang="tr-TR" dirty="0" err="1" smtClean="0"/>
              <a:t>patalojileri</a:t>
            </a:r>
            <a:r>
              <a:rPr lang="tr-TR" dirty="0" smtClean="0"/>
              <a:t> devam eden, tedavi nedeniyle hareket kısıtlaması bulunanlardır.</a:t>
            </a:r>
          </a:p>
          <a:p>
            <a:r>
              <a:rPr lang="tr-TR" b="1" u="sng" dirty="0" smtClean="0">
                <a:solidFill>
                  <a:srgbClr val="FF0000"/>
                </a:solidFill>
              </a:rPr>
              <a:t>STCR: </a:t>
            </a:r>
            <a:r>
              <a:rPr lang="tr-TR" dirty="0" smtClean="0"/>
              <a:t>Yalnız sedye ile taşınabilen yolculardır. Sigortaları ferdi olmayabilir.</a:t>
            </a:r>
          </a:p>
          <a:p>
            <a:r>
              <a:rPr lang="tr-TR" b="1" u="sng" dirty="0" smtClean="0">
                <a:solidFill>
                  <a:srgbClr val="FF0000"/>
                </a:solidFill>
              </a:rPr>
              <a:t>WCHR:</a:t>
            </a:r>
            <a:r>
              <a:rPr lang="tr-TR" dirty="0" smtClean="0"/>
              <a:t> Uçak merdivenlerini yürüyerek kullanabilen, kabinde dolaşabilen fakat uçaklar arasında ve terminalde, terminaller arasında tekerlekli sandalyeye ihtiyacı olanlardır.</a:t>
            </a:r>
          </a:p>
          <a:p>
            <a:r>
              <a:rPr lang="tr-TR" b="1" u="sng" dirty="0" smtClean="0">
                <a:solidFill>
                  <a:srgbClr val="FF0000"/>
                </a:solidFill>
              </a:rPr>
              <a:t>WCHS:</a:t>
            </a:r>
            <a:r>
              <a:rPr lang="tr-TR" dirty="0" smtClean="0"/>
              <a:t> Yalnız kabinde yürüyebilen ve bunun dışında WCHR gibi olan yolculardır.</a:t>
            </a:r>
          </a:p>
          <a:p>
            <a:r>
              <a:rPr lang="tr-TR" b="1" u="sng" dirty="0" smtClean="0">
                <a:solidFill>
                  <a:srgbClr val="FF0000"/>
                </a:solidFill>
              </a:rPr>
              <a:t>WCHP</a:t>
            </a:r>
            <a:r>
              <a:rPr lang="tr-TR" dirty="0" smtClean="0"/>
              <a:t>: Otururken kendi kendini idare edebilen fakat kabin içinde hareket dahil olmak üzere yardım gereken ve sandalye ihtiyacı olanlardır.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860180"/>
          </a:xfrm>
        </p:spPr>
        <p:txBody>
          <a:bodyPr>
            <a:normAutofit fontScale="92500" lnSpcReduction="10000"/>
          </a:bodyPr>
          <a:lstStyle/>
          <a:p>
            <a:r>
              <a:rPr lang="tr-TR" b="1" u="sng" dirty="0" smtClean="0">
                <a:solidFill>
                  <a:srgbClr val="FF0000"/>
                </a:solidFill>
              </a:rPr>
              <a:t>WCHC:</a:t>
            </a:r>
            <a:r>
              <a:rPr lang="tr-TR" dirty="0" smtClean="0"/>
              <a:t> Uçağa binişinden inişine kadar tam olarak yardıma ihtiyaç duyan , uçak içinde ihtiyaçlarını gidermek içinde sandalyeye gereksinimi olanlardır.</a:t>
            </a:r>
          </a:p>
          <a:p>
            <a:r>
              <a:rPr lang="tr-TR" b="1" u="sng" dirty="0" smtClean="0">
                <a:solidFill>
                  <a:srgbClr val="FF0000"/>
                </a:solidFill>
              </a:rPr>
              <a:t>BLIND:</a:t>
            </a:r>
            <a:r>
              <a:rPr lang="tr-TR" dirty="0" smtClean="0"/>
              <a:t> Görme özürlü olanlardır.</a:t>
            </a:r>
          </a:p>
          <a:p>
            <a:r>
              <a:rPr lang="tr-TR" b="1" u="sng" dirty="0" smtClean="0">
                <a:solidFill>
                  <a:srgbClr val="FF0000"/>
                </a:solidFill>
              </a:rPr>
              <a:t>DEAF:</a:t>
            </a:r>
            <a:r>
              <a:rPr lang="tr-TR" dirty="0" smtClean="0"/>
              <a:t> İşitme engelli veya işitme engelli ve dilsiz</a:t>
            </a:r>
          </a:p>
          <a:p>
            <a:r>
              <a:rPr lang="tr-TR" dirty="0" smtClean="0"/>
              <a:t>olanlardır.</a:t>
            </a:r>
          </a:p>
          <a:p>
            <a:r>
              <a:rPr lang="tr-TR" b="1" u="sng" dirty="0" smtClean="0">
                <a:solidFill>
                  <a:srgbClr val="FF0000"/>
                </a:solidFill>
              </a:rPr>
              <a:t>DEAF/BLIND</a:t>
            </a:r>
            <a:r>
              <a:rPr lang="tr-TR" dirty="0" smtClean="0"/>
              <a:t>: Bir refakatçi ile hareket edebilen görme özürlü işitme engelli olanlardır.</a:t>
            </a:r>
          </a:p>
          <a:p>
            <a:r>
              <a:rPr lang="tr-TR" b="1" u="sng" dirty="0" smtClean="0">
                <a:solidFill>
                  <a:srgbClr val="FF0000"/>
                </a:solidFill>
              </a:rPr>
              <a:t>MAAS: </a:t>
            </a:r>
            <a:r>
              <a:rPr lang="tr-TR" dirty="0" smtClean="0"/>
              <a:t>Özel yardıma ihtiyaç duyan tüm diğer yolculardır.</a:t>
            </a:r>
          </a:p>
          <a:p>
            <a:r>
              <a:rPr lang="tr-TR" b="1" u="sng" dirty="0" smtClean="0">
                <a:solidFill>
                  <a:srgbClr val="FF0000"/>
                </a:solidFill>
              </a:rPr>
              <a:t>WCOB(Board):</a:t>
            </a:r>
            <a:r>
              <a:rPr lang="tr-TR" dirty="0" smtClean="0"/>
              <a:t>Yolcunun tamamen hareketsiz olduğu durumlarda; uçağın içinde bulunan, portatif katlanabilir tekerlekli sandalyedir. Yolcunun uçak içinde hareket edebilmesi için kullanılır. Sadece A340 uçaklarında 1 adet vardır.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da-DK" b="1" dirty="0" smtClean="0"/>
              <a:t>Yolcuların Kendi Sandalyelerinin Kabulü ve Taşınması</a:t>
            </a:r>
            <a:endParaRPr lang="tr-TR" dirty="0"/>
          </a:p>
        </p:txBody>
      </p:sp>
      <p:sp>
        <p:nvSpPr>
          <p:cNvPr id="3" name="2 İçerik Yer Tutucusu"/>
          <p:cNvSpPr>
            <a:spLocks noGrp="1"/>
          </p:cNvSpPr>
          <p:nvPr>
            <p:ph idx="1"/>
          </p:nvPr>
        </p:nvSpPr>
        <p:spPr/>
        <p:txBody>
          <a:bodyPr>
            <a:normAutofit lnSpcReduction="10000"/>
          </a:bodyPr>
          <a:lstStyle/>
          <a:p>
            <a:r>
              <a:rPr lang="tr-TR" dirty="0" smtClean="0"/>
              <a:t>Hasta ya da sakat yolcuların kendilerine ait tekerlekli sandalyesi, açılır-kapanır, portatif veya akülü, elektrik bataryalı olabilir.</a:t>
            </a:r>
          </a:p>
          <a:p>
            <a:r>
              <a:rPr lang="tr-TR" b="1" dirty="0" smtClean="0"/>
              <a:t>WCBD (</a:t>
            </a:r>
            <a:r>
              <a:rPr lang="tr-TR" b="1" dirty="0" err="1" smtClean="0"/>
              <a:t>Dry</a:t>
            </a:r>
            <a:r>
              <a:rPr lang="tr-TR" b="1" dirty="0" smtClean="0"/>
              <a:t> </a:t>
            </a:r>
            <a:r>
              <a:rPr lang="tr-TR" b="1" dirty="0" err="1" smtClean="0"/>
              <a:t>cell</a:t>
            </a:r>
            <a:r>
              <a:rPr lang="tr-TR" b="1" dirty="0" smtClean="0"/>
              <a:t> </a:t>
            </a:r>
            <a:r>
              <a:rPr lang="tr-TR" b="1" dirty="0" err="1" smtClean="0"/>
              <a:t>battery</a:t>
            </a:r>
            <a:r>
              <a:rPr lang="tr-TR" b="1" dirty="0" smtClean="0"/>
              <a:t>) Kuru akülü</a:t>
            </a:r>
          </a:p>
          <a:p>
            <a:r>
              <a:rPr lang="tr-TR" b="1" dirty="0" smtClean="0"/>
              <a:t>WCBW (</a:t>
            </a:r>
            <a:r>
              <a:rPr lang="tr-TR" b="1" dirty="0" err="1" smtClean="0"/>
              <a:t>Wet</a:t>
            </a:r>
            <a:r>
              <a:rPr lang="tr-TR" b="1" dirty="0" smtClean="0"/>
              <a:t> </a:t>
            </a:r>
            <a:r>
              <a:rPr lang="tr-TR" b="1" dirty="0" err="1" smtClean="0"/>
              <a:t>cell</a:t>
            </a:r>
            <a:r>
              <a:rPr lang="tr-TR" b="1" dirty="0" smtClean="0"/>
              <a:t> </a:t>
            </a:r>
            <a:r>
              <a:rPr lang="tr-TR" b="1" dirty="0" err="1" smtClean="0"/>
              <a:t>battery</a:t>
            </a:r>
            <a:r>
              <a:rPr lang="tr-TR" b="1" dirty="0" smtClean="0"/>
              <a:t>) Sıvı akülü</a:t>
            </a:r>
          </a:p>
          <a:p>
            <a:r>
              <a:rPr lang="tr-TR" b="1" dirty="0" smtClean="0"/>
              <a:t>WCMP (</a:t>
            </a:r>
            <a:r>
              <a:rPr lang="tr-TR" b="1" dirty="0" err="1" smtClean="0"/>
              <a:t>Manual</a:t>
            </a:r>
            <a:r>
              <a:rPr lang="tr-TR" b="1" dirty="0" smtClean="0"/>
              <a:t> </a:t>
            </a:r>
            <a:r>
              <a:rPr lang="tr-TR" b="1" dirty="0" err="1" smtClean="0"/>
              <a:t>power</a:t>
            </a:r>
            <a:r>
              <a:rPr lang="tr-TR" b="1" dirty="0" smtClean="0"/>
              <a:t>) El gücü</a:t>
            </a:r>
          </a:p>
          <a:p>
            <a:r>
              <a:rPr lang="tr-TR" dirty="0" smtClean="0">
                <a:solidFill>
                  <a:srgbClr val="FF0000"/>
                </a:solidFill>
              </a:rPr>
              <a:t>Yolcuya ait tekerlekli sandalyelere özel bagaj etiketi takılır.</a:t>
            </a:r>
          </a:p>
          <a:p>
            <a:r>
              <a:rPr lang="tr-TR" dirty="0" smtClean="0"/>
              <a:t>Yolcunun rahatı için yolcudan uçak altında teslim alınır, </a:t>
            </a:r>
            <a:r>
              <a:rPr lang="tr-TR" dirty="0" smtClean="0">
                <a:solidFill>
                  <a:srgbClr val="FF0000"/>
                </a:solidFill>
              </a:rPr>
              <a:t>en son yüklenip ilk olarak indirilir. </a:t>
            </a:r>
            <a:endParaRPr lang="tr-TR"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360114"/>
          </a:xfrm>
        </p:spPr>
        <p:txBody>
          <a:bodyPr/>
          <a:lstStyle/>
          <a:p>
            <a:r>
              <a:rPr lang="tr-TR" dirty="0" smtClean="0"/>
              <a:t>Yolcuya merdivende veya körükte öncelikli teslim edilmesi için sandalyeye; </a:t>
            </a:r>
            <a:r>
              <a:rPr lang="tr-TR" dirty="0" smtClean="0">
                <a:solidFill>
                  <a:srgbClr val="FF0000"/>
                </a:solidFill>
              </a:rPr>
              <a:t>Kapı / Uçak Teslimi (</a:t>
            </a:r>
            <a:r>
              <a:rPr lang="tr-TR" dirty="0" err="1" smtClean="0">
                <a:solidFill>
                  <a:srgbClr val="FF0000"/>
                </a:solidFill>
              </a:rPr>
              <a:t>Gate</a:t>
            </a:r>
            <a:r>
              <a:rPr lang="tr-TR" dirty="0" smtClean="0">
                <a:solidFill>
                  <a:srgbClr val="FF0000"/>
                </a:solidFill>
              </a:rPr>
              <a:t>/</a:t>
            </a:r>
            <a:r>
              <a:rPr lang="tr-TR" dirty="0" err="1" smtClean="0">
                <a:solidFill>
                  <a:srgbClr val="FF0000"/>
                </a:solidFill>
              </a:rPr>
              <a:t>Ramp</a:t>
            </a:r>
            <a:r>
              <a:rPr lang="tr-TR" dirty="0" smtClean="0">
                <a:solidFill>
                  <a:srgbClr val="FF0000"/>
                </a:solidFill>
              </a:rPr>
              <a:t> </a:t>
            </a:r>
            <a:r>
              <a:rPr lang="tr-TR" dirty="0" err="1" smtClean="0">
                <a:solidFill>
                  <a:srgbClr val="FF0000"/>
                </a:solidFill>
              </a:rPr>
              <a:t>Delivery</a:t>
            </a:r>
            <a:r>
              <a:rPr lang="tr-TR" dirty="0" smtClean="0">
                <a:solidFill>
                  <a:srgbClr val="FF0000"/>
                </a:solidFill>
              </a:rPr>
              <a:t>) Etiketi </a:t>
            </a:r>
            <a:r>
              <a:rPr lang="tr-TR" dirty="0" smtClean="0"/>
              <a:t>takılır.</a:t>
            </a:r>
          </a:p>
          <a:p>
            <a:r>
              <a:rPr lang="tr-TR" dirty="0" smtClean="0"/>
              <a:t>Varış veya transfer istasyonlarına </a:t>
            </a:r>
            <a:r>
              <a:rPr lang="tr-TR" dirty="0" smtClean="0"/>
              <a:t>haber verilir.</a:t>
            </a:r>
            <a:endParaRPr lang="tr-TR" dirty="0" smtClean="0"/>
          </a:p>
          <a:p>
            <a:r>
              <a:rPr lang="tr-TR" dirty="0" smtClean="0"/>
              <a:t>Yolcu adı,</a:t>
            </a:r>
          </a:p>
          <a:p>
            <a:r>
              <a:rPr lang="tr-TR" dirty="0" smtClean="0"/>
              <a:t>Yer numarası,</a:t>
            </a:r>
          </a:p>
          <a:p>
            <a:r>
              <a:rPr lang="tr-TR" dirty="0" smtClean="0"/>
              <a:t>Tekerlekli sandalye ile akünün yeri belirtilir.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tretch>
            <a:fillRect/>
          </a:stretch>
        </p:blipFill>
        <p:spPr bwMode="auto">
          <a:xfrm>
            <a:off x="1312509" y="2714620"/>
            <a:ext cx="1645004" cy="2540799"/>
          </a:xfrm>
          <a:prstGeom prst="rect">
            <a:avLst/>
          </a:prstGeom>
          <a:noFill/>
          <a:ln w="9525">
            <a:noFill/>
            <a:miter lim="800000"/>
            <a:headEnd/>
            <a:tailEnd/>
          </a:ln>
        </p:spPr>
      </p:pic>
      <p:sp>
        <p:nvSpPr>
          <p:cNvPr id="6" name="5 İçerik Yer Tutucusu"/>
          <p:cNvSpPr>
            <a:spLocks noGrp="1"/>
          </p:cNvSpPr>
          <p:nvPr>
            <p:ph sz="half" idx="2"/>
          </p:nvPr>
        </p:nvSpPr>
        <p:spPr>
          <a:xfrm>
            <a:off x="4648200" y="1357298"/>
            <a:ext cx="4038600" cy="5418089"/>
          </a:xfrm>
        </p:spPr>
        <p:txBody>
          <a:bodyPr/>
          <a:lstStyle/>
          <a:p>
            <a:r>
              <a:rPr lang="tr-TR" dirty="0" smtClean="0"/>
              <a:t>Verilen kısaltmalar uluslararası olup hem yer personeli hem de kabin ekibi tarafından kullanıldığı için mutlaka bilinmesi gerekir. </a:t>
            </a:r>
          </a:p>
          <a:p>
            <a:r>
              <a:rPr lang="tr-TR" dirty="0" smtClean="0"/>
              <a:t>Yolcunun bu özel durumu yolcu ile ilgili evraklarda bu kısaltmalar kullanılarak belirtilir.</a:t>
            </a:r>
            <a:endParaRPr lang="tr-TR" dirty="0"/>
          </a:p>
        </p:txBody>
      </p:sp>
      <p:sp>
        <p:nvSpPr>
          <p:cNvPr id="7" name="6 Dikdörtgen"/>
          <p:cNvSpPr/>
          <p:nvPr/>
        </p:nvSpPr>
        <p:spPr>
          <a:xfrm>
            <a:off x="500034" y="1071546"/>
            <a:ext cx="4572000" cy="646331"/>
          </a:xfrm>
          <a:prstGeom prst="rect">
            <a:avLst/>
          </a:prstGeom>
        </p:spPr>
        <p:txBody>
          <a:bodyPr>
            <a:spAutoFit/>
          </a:bodyPr>
          <a:lstStyle/>
          <a:p>
            <a:r>
              <a:rPr lang="tr-TR" b="1" dirty="0" smtClean="0"/>
              <a:t>Tekerlekli sandalyeli yolcu için kullanılan ilave özel bagaj etiketi</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928662" y="1214422"/>
            <a:ext cx="7083225" cy="413053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066800"/>
          </a:xfrm>
        </p:spPr>
        <p:txBody>
          <a:bodyPr/>
          <a:lstStyle/>
          <a:p>
            <a:r>
              <a:rPr lang="tr-TR" b="1" dirty="0" smtClean="0"/>
              <a:t>Canlı Hayvan Taşıma Kuralları</a:t>
            </a:r>
            <a:endParaRPr lang="tr-TR" dirty="0"/>
          </a:p>
        </p:txBody>
      </p:sp>
      <p:sp>
        <p:nvSpPr>
          <p:cNvPr id="3" name="2 İçerik Yer Tutucusu"/>
          <p:cNvSpPr>
            <a:spLocks noGrp="1"/>
          </p:cNvSpPr>
          <p:nvPr>
            <p:ph idx="1"/>
          </p:nvPr>
        </p:nvSpPr>
        <p:spPr>
          <a:xfrm>
            <a:off x="457200" y="2000240"/>
            <a:ext cx="8229600" cy="4574296"/>
          </a:xfrm>
        </p:spPr>
        <p:txBody>
          <a:bodyPr>
            <a:normAutofit/>
          </a:bodyPr>
          <a:lstStyle/>
          <a:p>
            <a:r>
              <a:rPr lang="tr-TR" dirty="0" smtClean="0"/>
              <a:t>Uçakta canlı hayvan taşınması uçağın kapasitesine, tipine göre yolcuların emniyeti ve rahatı düşünülerek kısıtlanmıştır</a:t>
            </a:r>
            <a:r>
              <a:rPr lang="tr-TR" dirty="0" smtClean="0"/>
              <a:t>.</a:t>
            </a:r>
          </a:p>
          <a:p>
            <a:r>
              <a:rPr lang="tr-TR" dirty="0" smtClean="0"/>
              <a:t>Hava </a:t>
            </a:r>
            <a:r>
              <a:rPr lang="tr-TR" dirty="0" smtClean="0"/>
              <a:t>yolu şirketi taşıyıp taşımama konusunda kendi firmasındaki uçakların durumuna göre karar verir.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360114"/>
          </a:xfrm>
        </p:spPr>
        <p:txBody>
          <a:bodyPr>
            <a:normAutofit fontScale="92500"/>
          </a:bodyPr>
          <a:lstStyle/>
          <a:p>
            <a:r>
              <a:rPr lang="tr-TR" b="1" u="sng" dirty="0" smtClean="0">
                <a:solidFill>
                  <a:srgbClr val="FF0000"/>
                </a:solidFill>
              </a:rPr>
              <a:t>Kabinde Canlı Hayvan</a:t>
            </a:r>
            <a:r>
              <a:rPr lang="tr-TR" dirty="0" smtClean="0"/>
              <a:t>: Canlı hayvan için önceden ön şirket onayı gereklidir, yani </a:t>
            </a:r>
            <a:r>
              <a:rPr lang="tr-TR" dirty="0" smtClean="0">
                <a:solidFill>
                  <a:srgbClr val="FF0000"/>
                </a:solidFill>
              </a:rPr>
              <a:t>yolcu önceden rezervasyon yaptırmalı ve bu durumu bildirmelidir.</a:t>
            </a:r>
            <a:r>
              <a:rPr lang="tr-TR" dirty="0" smtClean="0"/>
              <a:t> </a:t>
            </a:r>
          </a:p>
          <a:p>
            <a:r>
              <a:rPr lang="tr-TR" dirty="0" smtClean="0"/>
              <a:t>Ayrıca </a:t>
            </a:r>
            <a:r>
              <a:rPr lang="tr-TR" dirty="0" smtClean="0">
                <a:solidFill>
                  <a:srgbClr val="FF0000"/>
                </a:solidFill>
              </a:rPr>
              <a:t>hayvanın sağlıklı olduğunu ve aşı durumunu gösteren belgeleri yanında </a:t>
            </a:r>
            <a:r>
              <a:rPr lang="tr-TR" dirty="0" smtClean="0"/>
              <a:t>bulundurmalıdır ( hem rezervasyon hem de uçuş sırasında) </a:t>
            </a:r>
          </a:p>
          <a:p>
            <a:r>
              <a:rPr lang="tr-TR" dirty="0" smtClean="0"/>
              <a:t>Hayvan 5kg’ı geçmemek şartıyla uygun, sızdırmasız bir taşıyıcıda veya 45x35x20 cm. ebatlarındaki bir çantada veya kutuda uçuş boyunca, uçak içinde yerde bulunmalıdır. </a:t>
            </a:r>
            <a:r>
              <a:rPr lang="tr-TR" dirty="0" smtClean="0">
                <a:solidFill>
                  <a:srgbClr val="FF0000"/>
                </a:solidFill>
              </a:rPr>
              <a:t>Hayvanın çantayla birlikte ağırlığı 8 </a:t>
            </a:r>
            <a:r>
              <a:rPr lang="tr-TR" dirty="0" err="1" smtClean="0">
                <a:solidFill>
                  <a:srgbClr val="FF0000"/>
                </a:solidFill>
              </a:rPr>
              <a:t>kg’ı</a:t>
            </a:r>
            <a:r>
              <a:rPr lang="tr-TR" dirty="0" smtClean="0">
                <a:solidFill>
                  <a:srgbClr val="FF0000"/>
                </a:solidFill>
              </a:rPr>
              <a:t> geçmemelidir</a:t>
            </a:r>
            <a:endParaRPr lang="tr-TR"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85794"/>
            <a:ext cx="8229600" cy="785818"/>
          </a:xfrm>
        </p:spPr>
        <p:txBody>
          <a:bodyPr/>
          <a:lstStyle/>
          <a:p>
            <a:r>
              <a:rPr lang="tr-TR" b="1" dirty="0" smtClean="0"/>
              <a:t>Yolcu Kabul Kuralları</a:t>
            </a:r>
            <a:endParaRPr lang="tr-TR" dirty="0"/>
          </a:p>
        </p:txBody>
      </p:sp>
      <p:sp>
        <p:nvSpPr>
          <p:cNvPr id="3" name="2 İçerik Yer Tutucusu"/>
          <p:cNvSpPr>
            <a:spLocks noGrp="1"/>
          </p:cNvSpPr>
          <p:nvPr>
            <p:ph idx="1"/>
          </p:nvPr>
        </p:nvSpPr>
        <p:spPr>
          <a:xfrm>
            <a:off x="457200" y="1928802"/>
            <a:ext cx="8229600" cy="4645734"/>
          </a:xfrm>
        </p:spPr>
        <p:txBody>
          <a:bodyPr>
            <a:normAutofit/>
          </a:bodyPr>
          <a:lstStyle/>
          <a:p>
            <a:r>
              <a:rPr lang="tr-TR" b="1" dirty="0" smtClean="0"/>
              <a:t> </a:t>
            </a:r>
            <a:r>
              <a:rPr lang="tr-TR" dirty="0" smtClean="0"/>
              <a:t>İşletmelerin; toplumu, davranışları ve görünümleri ile tedirgin edip huzurlarının kaçmasına neden olabilecek </a:t>
            </a:r>
            <a:r>
              <a:rPr lang="tr-TR" dirty="0" smtClean="0">
                <a:solidFill>
                  <a:srgbClr val="FF0000"/>
                </a:solidFill>
              </a:rPr>
              <a:t>bir yolcunun taşınmasını men veya rezervasyon iptal etmek veya yolcudan uçaktan inmesini istemek hakkı vardır</a:t>
            </a:r>
            <a:r>
              <a:rPr lang="tr-TR" u="sng" dirty="0" smtClean="0">
                <a:solidFill>
                  <a:srgbClr val="FF0000"/>
                </a:solidFill>
              </a:rPr>
              <a:t>.</a:t>
            </a:r>
            <a:r>
              <a:rPr lang="tr-TR" u="sng" dirty="0" smtClean="0"/>
              <a:t> Uçuşta emniyet her şeyden önemlidir</a:t>
            </a:r>
            <a:r>
              <a:rPr lang="tr-TR" dirty="0" smtClean="0"/>
              <a:t>.</a:t>
            </a:r>
          </a:p>
          <a:p>
            <a:r>
              <a:rPr lang="tr-TR" dirty="0" smtClean="0"/>
              <a:t>Havacılıkta uçuş emniyetini bozabilecek her türlü olumsuzluğa karşı zamanında önlem almak gerekir.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17238"/>
          </a:xfrm>
        </p:spPr>
        <p:txBody>
          <a:bodyPr/>
          <a:lstStyle/>
          <a:p>
            <a:r>
              <a:rPr lang="tr-TR" dirty="0" smtClean="0"/>
              <a:t>Kemirgen hayvanların taşınması “Uçuş İşletme”den alınan izin ile yapılabilir. Yani </a:t>
            </a:r>
            <a:r>
              <a:rPr lang="tr-TR" dirty="0" smtClean="0">
                <a:solidFill>
                  <a:srgbClr val="FF0000"/>
                </a:solidFill>
              </a:rPr>
              <a:t>yolcu hizmetleri memuru bu konuda yetkili değildir. </a:t>
            </a:r>
            <a:r>
              <a:rPr lang="tr-TR" dirty="0" smtClean="0"/>
              <a:t>Uçakta evcil hayvan bulunduğu yer personeli veya kabin ekibi tarafından Kaptan Pilot’a bildirilmelidir.</a:t>
            </a:r>
          </a:p>
          <a:p>
            <a:r>
              <a:rPr lang="tr-TR" b="1" dirty="0" smtClean="0">
                <a:solidFill>
                  <a:srgbClr val="FF0000"/>
                </a:solidFill>
              </a:rPr>
              <a:t>Kargoda Canlı Hayvan: </a:t>
            </a:r>
            <a:r>
              <a:rPr lang="tr-TR" dirty="0" smtClean="0"/>
              <a:t>Canlı hayvanlar, IATA </a:t>
            </a:r>
            <a:r>
              <a:rPr lang="tr-TR" dirty="0" err="1" smtClean="0"/>
              <a:t>Live</a:t>
            </a:r>
            <a:r>
              <a:rPr lang="tr-TR" dirty="0" smtClean="0"/>
              <a:t> </a:t>
            </a:r>
            <a:r>
              <a:rPr lang="tr-TR" dirty="0" err="1" smtClean="0"/>
              <a:t>Animal</a:t>
            </a:r>
            <a:r>
              <a:rPr lang="tr-TR" dirty="0" smtClean="0"/>
              <a:t> </a:t>
            </a:r>
            <a:r>
              <a:rPr lang="tr-TR" dirty="0" err="1" smtClean="0"/>
              <a:t>Regulations</a:t>
            </a:r>
            <a:r>
              <a:rPr lang="tr-TR" dirty="0" smtClean="0"/>
              <a:t> (LAR)’da yer alan kurallar çerçevesinde işlem görürler.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Kargoda canlı Hayvan etiket</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653806" y="2249488"/>
            <a:ext cx="3836388" cy="43243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1285884"/>
          </a:xfrm>
        </p:spPr>
        <p:txBody>
          <a:bodyPr>
            <a:noAutofit/>
          </a:bodyPr>
          <a:lstStyle/>
          <a:p>
            <a:r>
              <a:rPr lang="tr-TR" sz="3200" b="1" dirty="0" smtClean="0"/>
              <a:t>Canlı Hayvanların Rezervasyonu ve Kabulü Esnasında Dikkat Edilecek</a:t>
            </a:r>
            <a:br>
              <a:rPr lang="tr-TR" sz="3200" b="1" dirty="0" smtClean="0"/>
            </a:br>
            <a:r>
              <a:rPr lang="tr-TR" sz="3200" b="1" dirty="0" smtClean="0"/>
              <a:t>Hususlar</a:t>
            </a:r>
            <a:endParaRPr lang="tr-TR" sz="3200" dirty="0"/>
          </a:p>
        </p:txBody>
      </p:sp>
      <p:sp>
        <p:nvSpPr>
          <p:cNvPr id="3" name="2 İçerik Yer Tutucusu"/>
          <p:cNvSpPr>
            <a:spLocks noGrp="1"/>
          </p:cNvSpPr>
          <p:nvPr>
            <p:ph idx="1"/>
          </p:nvPr>
        </p:nvSpPr>
        <p:spPr>
          <a:xfrm>
            <a:off x="457200" y="1857364"/>
            <a:ext cx="8229600" cy="4717172"/>
          </a:xfrm>
        </p:spPr>
        <p:txBody>
          <a:bodyPr>
            <a:normAutofit fontScale="70000" lnSpcReduction="20000"/>
          </a:bodyPr>
          <a:lstStyle/>
          <a:p>
            <a:r>
              <a:rPr lang="tr-TR" dirty="0" smtClean="0"/>
              <a:t>Rezervasyon esnasında </a:t>
            </a:r>
            <a:r>
              <a:rPr lang="tr-TR" dirty="0" smtClean="0">
                <a:solidFill>
                  <a:srgbClr val="FF0000"/>
                </a:solidFill>
              </a:rPr>
              <a:t>uçak tipi ve özellikleri </a:t>
            </a:r>
            <a:r>
              <a:rPr lang="tr-TR" dirty="0" smtClean="0"/>
              <a:t>mutlaka göz önünde bulundurulmalıdır.</a:t>
            </a:r>
          </a:p>
          <a:p>
            <a:r>
              <a:rPr lang="tr-TR" dirty="0" smtClean="0"/>
              <a:t>İlk çıkış noktasından son varış noktasına kadar teyitli rezervasyonu olmalıdır.</a:t>
            </a:r>
          </a:p>
          <a:p>
            <a:r>
              <a:rPr lang="tr-TR" dirty="0" smtClean="0"/>
              <a:t>Çıkış ve varış ülkesindeki kural ve düzenlemeler ve taşıyıcı kısıtlamaları dikkate alınmalıdır.</a:t>
            </a:r>
          </a:p>
          <a:p>
            <a:r>
              <a:rPr lang="tr-TR" dirty="0" smtClean="0"/>
              <a:t>Canlı hayvan gönderileri, karışık kargo (</a:t>
            </a:r>
            <a:r>
              <a:rPr lang="tr-TR" dirty="0" err="1" smtClean="0"/>
              <a:t>Consolidation</a:t>
            </a:r>
            <a:r>
              <a:rPr lang="tr-TR" dirty="0" smtClean="0"/>
              <a:t>) içerisinde sevk edilmemelidir.</a:t>
            </a:r>
          </a:p>
          <a:p>
            <a:r>
              <a:rPr lang="tr-TR" dirty="0" err="1" smtClean="0"/>
              <a:t>LAR’da</a:t>
            </a:r>
            <a:r>
              <a:rPr lang="tr-TR" dirty="0" smtClean="0"/>
              <a:t> belirtilen kurallara göre kafeslenmiş olmalıdır.</a:t>
            </a:r>
          </a:p>
          <a:p>
            <a:r>
              <a:rPr lang="tr-TR" dirty="0" smtClean="0"/>
              <a:t>Kabul esnasında, sağlıklı ve yolculuğa hazır görülmeyen canlı hayvan kabul edilmemelidir.</a:t>
            </a:r>
          </a:p>
          <a:p>
            <a:r>
              <a:rPr lang="tr-TR" dirty="0" smtClean="0"/>
              <a:t>AWB (</a:t>
            </a:r>
            <a:r>
              <a:rPr lang="tr-TR" b="1" i="1" dirty="0" err="1" smtClean="0"/>
              <a:t>Air</a:t>
            </a:r>
            <a:r>
              <a:rPr lang="tr-TR" b="1" i="1" dirty="0" smtClean="0"/>
              <a:t> </a:t>
            </a:r>
            <a:r>
              <a:rPr lang="tr-TR" b="1" i="1" dirty="0" err="1" smtClean="0"/>
              <a:t>waybill</a:t>
            </a:r>
            <a:r>
              <a:rPr lang="tr-TR" b="1" i="1" dirty="0" smtClean="0"/>
              <a:t>) uluslararası taşımada taşıyıcı tarafından veya onun adına </a:t>
            </a:r>
            <a:r>
              <a:rPr lang="tr-TR" dirty="0" smtClean="0"/>
              <a:t>düzenlenen gönderici ile taşıyıcı arasında taşıyıcı/taşıyıcıların hatlarında kargoların taşınması konusundaki sözleşmeyi belgeleyen form ) ekinde, sağlık sertifikası, gönderici sertifikası (</a:t>
            </a:r>
            <a:r>
              <a:rPr lang="tr-TR" dirty="0" err="1" smtClean="0"/>
              <a:t>Shipper’s</a:t>
            </a:r>
            <a:r>
              <a:rPr lang="tr-TR" dirty="0" smtClean="0"/>
              <a:t> </a:t>
            </a:r>
            <a:r>
              <a:rPr lang="tr-TR" dirty="0" err="1" smtClean="0"/>
              <a:t>Certificate</a:t>
            </a:r>
            <a:r>
              <a:rPr lang="tr-TR" dirty="0" smtClean="0"/>
              <a:t>) ve beslenme talimatı olmalıdır.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502990"/>
          </a:xfrm>
        </p:spPr>
        <p:txBody>
          <a:bodyPr>
            <a:normAutofit fontScale="92500" lnSpcReduction="20000"/>
          </a:bodyPr>
          <a:lstStyle/>
          <a:p>
            <a:r>
              <a:rPr lang="tr-TR" dirty="0" smtClean="0"/>
              <a:t>AWB ve kafes/</a:t>
            </a:r>
            <a:r>
              <a:rPr lang="tr-TR" dirty="0" err="1" smtClean="0"/>
              <a:t>konteyner</a:t>
            </a:r>
            <a:r>
              <a:rPr lang="tr-TR" dirty="0" smtClean="0"/>
              <a:t> üzerinde; alıcı, gönderici ya da sorumlu kişiye ait 24 saat irtibat kurulabilecek irtibat numarası olmalıdır.</a:t>
            </a:r>
          </a:p>
          <a:p>
            <a:r>
              <a:rPr lang="tr-TR" dirty="0" smtClean="0"/>
              <a:t>Beslenme talimatı kafes/konteynır üzerine yapıştırılmış olmalıdır.</a:t>
            </a:r>
          </a:p>
          <a:p>
            <a:r>
              <a:rPr lang="tr-TR" dirty="0" smtClean="0"/>
              <a:t>Uygun şekilde etiketlenmiş olmalıdır.</a:t>
            </a:r>
          </a:p>
          <a:p>
            <a:r>
              <a:rPr lang="tr-TR" dirty="0" smtClean="0"/>
              <a:t>Kabul aşamasında “IATA </a:t>
            </a:r>
            <a:r>
              <a:rPr lang="tr-TR" dirty="0" err="1" smtClean="0"/>
              <a:t>Live</a:t>
            </a:r>
            <a:r>
              <a:rPr lang="tr-TR" dirty="0" smtClean="0"/>
              <a:t> </a:t>
            </a:r>
            <a:r>
              <a:rPr lang="tr-TR" dirty="0" err="1" smtClean="0"/>
              <a:t>Animals</a:t>
            </a:r>
            <a:r>
              <a:rPr lang="tr-TR" dirty="0" smtClean="0"/>
              <a:t> </a:t>
            </a:r>
            <a:r>
              <a:rPr lang="tr-TR" dirty="0" err="1" smtClean="0"/>
              <a:t>Acceptance</a:t>
            </a:r>
            <a:r>
              <a:rPr lang="tr-TR" dirty="0" smtClean="0"/>
              <a:t> </a:t>
            </a:r>
            <a:r>
              <a:rPr lang="tr-TR" dirty="0" err="1" smtClean="0"/>
              <a:t>Check</a:t>
            </a:r>
            <a:r>
              <a:rPr lang="tr-TR" dirty="0" smtClean="0"/>
              <a:t> </a:t>
            </a:r>
            <a:r>
              <a:rPr lang="tr-TR" dirty="0" err="1" smtClean="0"/>
              <a:t>List</a:t>
            </a:r>
            <a:r>
              <a:rPr lang="tr-TR" dirty="0" smtClean="0"/>
              <a:t>” doldurulmalıdır.</a:t>
            </a:r>
          </a:p>
          <a:p>
            <a:r>
              <a:rPr lang="tr-TR" dirty="0" smtClean="0"/>
              <a:t>Kedi, köpek, akvaryum balığı ve kafes kuşu dışındaki canlı hayvan taşımaları için, rezervasyonun kabulünden önce, Kargo Başkanlığından mutabakat alınmalıdır.</a:t>
            </a:r>
          </a:p>
          <a:p>
            <a:r>
              <a:rPr lang="tr-TR" smtClean="0"/>
              <a:t>Canlı </a:t>
            </a:r>
            <a:r>
              <a:rPr lang="tr-TR" dirty="0" smtClean="0"/>
              <a:t>hayvanlar gürültüden uzak ve loş ortamlarda barındırılmalı ve yağmur</a:t>
            </a:r>
            <a:r>
              <a:rPr lang="tr-TR" smtClean="0"/>
              <a:t>, kar, rüzgâr</a:t>
            </a:r>
            <a:r>
              <a:rPr lang="tr-TR" dirty="0" smtClean="0"/>
              <a:t>, güneş ışığı v.b. etkilerden korunmalıdır.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229600" cy="1143008"/>
          </a:xfrm>
        </p:spPr>
        <p:txBody>
          <a:bodyPr>
            <a:normAutofit/>
          </a:bodyPr>
          <a:lstStyle/>
          <a:p>
            <a:r>
              <a:rPr lang="es-ES" sz="2800" b="1" dirty="0" smtClean="0"/>
              <a:t>Tutuklular ve Sınır dışı ( Deporte ) Yolcular</a:t>
            </a:r>
            <a:br>
              <a:rPr lang="es-ES" sz="2800" b="1" dirty="0" smtClean="0"/>
            </a:br>
            <a:r>
              <a:rPr lang="tr-TR" sz="2800" b="1" dirty="0" smtClean="0"/>
              <a:t>Tutuklu Yolcuların Taşınması</a:t>
            </a:r>
            <a:endParaRPr lang="tr-TR" sz="2800" dirty="0"/>
          </a:p>
        </p:txBody>
      </p:sp>
      <p:sp>
        <p:nvSpPr>
          <p:cNvPr id="3" name="2 İçerik Yer Tutucusu"/>
          <p:cNvSpPr>
            <a:spLocks noGrp="1"/>
          </p:cNvSpPr>
          <p:nvPr>
            <p:ph idx="1"/>
          </p:nvPr>
        </p:nvSpPr>
        <p:spPr>
          <a:xfrm>
            <a:off x="457200" y="1714488"/>
            <a:ext cx="8229600" cy="4860048"/>
          </a:xfrm>
        </p:spPr>
        <p:txBody>
          <a:bodyPr>
            <a:normAutofit fontScale="70000" lnSpcReduction="20000"/>
          </a:bodyPr>
          <a:lstStyle/>
          <a:p>
            <a:r>
              <a:rPr lang="tr-TR" dirty="0" smtClean="0"/>
              <a:t>Bir yolcunun tutuklu olarak taşınabilmesi için aşağıdaki koşullara uyması gerekir.</a:t>
            </a:r>
          </a:p>
          <a:p>
            <a:r>
              <a:rPr lang="tr-TR" dirty="0" smtClean="0"/>
              <a:t>(</a:t>
            </a:r>
            <a:r>
              <a:rPr lang="tr-TR" u="sng" dirty="0" smtClean="0"/>
              <a:t>kaptan pilot kararı ile çok özel şartlar dışında, kelepçe vurulmuş tutuklular yolcu olarak taşınamaz</a:t>
            </a:r>
            <a:r>
              <a:rPr lang="tr-TR" dirty="0" smtClean="0"/>
              <a:t>.)</a:t>
            </a:r>
          </a:p>
          <a:p>
            <a:r>
              <a:rPr lang="tr-TR" dirty="0" smtClean="0"/>
              <a:t>Tutuklu yolcunun uçuşun her anında, güvenlik görevlisinin denetiminde bulunmalıdır.</a:t>
            </a:r>
          </a:p>
          <a:p>
            <a:r>
              <a:rPr lang="tr-TR" dirty="0" smtClean="0"/>
              <a:t>Tutuklunun üzerinde bulunan kibrit ve çakmak vb. uçağa binmeden önce alınmış olmalıdır.</a:t>
            </a:r>
          </a:p>
          <a:p>
            <a:r>
              <a:rPr lang="tr-TR" dirty="0" smtClean="0">
                <a:solidFill>
                  <a:srgbClr val="FF0000"/>
                </a:solidFill>
              </a:rPr>
              <a:t>Tutuklular uçağa diğer yolculardan önce alınmalı ve uçaktan en son indirilmelidir.</a:t>
            </a:r>
          </a:p>
          <a:p>
            <a:r>
              <a:rPr lang="tr-TR" dirty="0" smtClean="0"/>
              <a:t>WC’ ye geliş ve gidişin dışında dolaşmasına engel olunmalı, çıkış yerleri ve kapılardan uzakta pencere ile güvenlik görevlisi arasında </a:t>
            </a:r>
            <a:r>
              <a:rPr lang="tr-TR" dirty="0" smtClean="0">
                <a:solidFill>
                  <a:srgbClr val="FF0000"/>
                </a:solidFill>
              </a:rPr>
              <a:t>WC’ ye yakın oturtulmalıdır. (Yer numarası bu düşünülerek ayarlanır.)</a:t>
            </a:r>
          </a:p>
          <a:p>
            <a:r>
              <a:rPr lang="tr-TR" dirty="0" smtClean="0">
                <a:solidFill>
                  <a:srgbClr val="FF0000"/>
                </a:solidFill>
              </a:rPr>
              <a:t>Tutukluya ve güvenlik görevlisine alkollü içki servisi yapılamaz</a:t>
            </a:r>
            <a:r>
              <a:rPr lang="tr-TR" dirty="0" smtClean="0"/>
              <a:t>. Tutukluya nedeni ne olursa olsun kibrit ve çakmak verilemez.</a:t>
            </a:r>
          </a:p>
          <a:p>
            <a:r>
              <a:rPr lang="tr-TR" dirty="0" smtClean="0"/>
              <a:t>Tutuklu uçuşun hangi aşamasında olursa olsun </a:t>
            </a:r>
            <a:r>
              <a:rPr lang="tr-TR" dirty="0" smtClean="0">
                <a:solidFill>
                  <a:srgbClr val="FF0000"/>
                </a:solidFill>
              </a:rPr>
              <a:t>yolcularla konuşturulmaz ve yakınlık kurmasına izin verilemez</a:t>
            </a:r>
            <a:endParaRPr lang="tr-TR"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066800"/>
          </a:xfrm>
        </p:spPr>
        <p:txBody>
          <a:bodyPr>
            <a:normAutofit fontScale="90000"/>
          </a:bodyPr>
          <a:lstStyle/>
          <a:p>
            <a:r>
              <a:rPr lang="tr-TR" b="1" dirty="0" smtClean="0"/>
              <a:t>Sınır Dışı ( </a:t>
            </a:r>
            <a:r>
              <a:rPr lang="tr-TR" b="1" dirty="0" err="1" smtClean="0"/>
              <a:t>Deporte</a:t>
            </a:r>
            <a:r>
              <a:rPr lang="tr-TR" b="1" dirty="0" smtClean="0"/>
              <a:t> ) DEPA /DEPU Yolcuların Taşınması</a:t>
            </a:r>
            <a:endParaRPr lang="tr-TR" dirty="0"/>
          </a:p>
        </p:txBody>
      </p:sp>
      <p:sp>
        <p:nvSpPr>
          <p:cNvPr id="3" name="2 İçerik Yer Tutucusu"/>
          <p:cNvSpPr>
            <a:spLocks noGrp="1"/>
          </p:cNvSpPr>
          <p:nvPr>
            <p:ph idx="1"/>
          </p:nvPr>
        </p:nvSpPr>
        <p:spPr>
          <a:xfrm>
            <a:off x="457200" y="1785926"/>
            <a:ext cx="8229600" cy="4788610"/>
          </a:xfrm>
        </p:spPr>
        <p:txBody>
          <a:bodyPr>
            <a:normAutofit fontScale="92500" lnSpcReduction="20000"/>
          </a:bodyPr>
          <a:lstStyle/>
          <a:p>
            <a:r>
              <a:rPr lang="es-ES" dirty="0" smtClean="0"/>
              <a:t>Ülkenin otoriteleri tarafından yasal olarak o ülkeye girmesine izin verilmiş veya o</a:t>
            </a:r>
            <a:r>
              <a:rPr lang="tr-TR" dirty="0" smtClean="0"/>
              <a:t> ülkeye yasal olmayan yollardan girmiş bulunan, ancak daha sonra ilgili ülke yetkililerince, o ülkeden ihracına karar verilmiş kişidir.</a:t>
            </a:r>
          </a:p>
          <a:p>
            <a:r>
              <a:rPr lang="tr-TR" dirty="0" smtClean="0"/>
              <a:t>DEPA: Refakatli </a:t>
            </a:r>
            <a:r>
              <a:rPr lang="tr-TR" dirty="0" err="1" smtClean="0"/>
              <a:t>deporte</a:t>
            </a:r>
            <a:r>
              <a:rPr lang="tr-TR" dirty="0" smtClean="0"/>
              <a:t> yolcu</a:t>
            </a:r>
          </a:p>
          <a:p>
            <a:r>
              <a:rPr lang="tr-TR" dirty="0" smtClean="0"/>
              <a:t>DEPU: Refakatsiz </a:t>
            </a:r>
            <a:r>
              <a:rPr lang="tr-TR" dirty="0" err="1" smtClean="0"/>
              <a:t>deporte</a:t>
            </a:r>
            <a:r>
              <a:rPr lang="tr-TR" dirty="0" smtClean="0"/>
              <a:t> yolcu</a:t>
            </a:r>
          </a:p>
          <a:p>
            <a:r>
              <a:rPr lang="tr-TR" dirty="0" smtClean="0"/>
              <a:t>Şirket kurallarına uygun olmayan ve diğer yolcuları huzursuz edeceğine, uçuş güvenliğini tehlikeye sokacağına inanılan </a:t>
            </a:r>
            <a:r>
              <a:rPr lang="tr-TR" dirty="0" err="1" smtClean="0">
                <a:solidFill>
                  <a:srgbClr val="FF0000"/>
                </a:solidFill>
              </a:rPr>
              <a:t>Deporte</a:t>
            </a:r>
            <a:r>
              <a:rPr lang="tr-TR" dirty="0" smtClean="0">
                <a:solidFill>
                  <a:srgbClr val="FF0000"/>
                </a:solidFill>
              </a:rPr>
              <a:t> yolcuyu Kaptanın uçuşa kabul etmeme yetkisi vardır</a:t>
            </a:r>
            <a:r>
              <a:rPr lang="tr-TR" dirty="0" smtClean="0"/>
              <a:t>. Bu durumda eskort talep edilir. Eskort temini, o ülkenin otoriteleri tarafından sağlanır.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714380"/>
          </a:xfrm>
        </p:spPr>
        <p:txBody>
          <a:bodyPr>
            <a:normAutofit/>
          </a:bodyPr>
          <a:lstStyle/>
          <a:p>
            <a:r>
              <a:rPr lang="tr-TR" b="1" dirty="0" smtClean="0"/>
              <a:t>Geri Gönderme İşlemleri</a:t>
            </a:r>
            <a:endParaRPr lang="tr-TR" dirty="0"/>
          </a:p>
        </p:txBody>
      </p:sp>
      <p:sp>
        <p:nvSpPr>
          <p:cNvPr id="3" name="2 İçerik Yer Tutucusu"/>
          <p:cNvSpPr>
            <a:spLocks noGrp="1"/>
          </p:cNvSpPr>
          <p:nvPr>
            <p:ph idx="1"/>
          </p:nvPr>
        </p:nvSpPr>
        <p:spPr>
          <a:xfrm>
            <a:off x="457200" y="1428736"/>
            <a:ext cx="8229600" cy="5286412"/>
          </a:xfrm>
        </p:spPr>
        <p:txBody>
          <a:bodyPr>
            <a:normAutofit fontScale="77500" lnSpcReduction="20000"/>
          </a:bodyPr>
          <a:lstStyle/>
          <a:p>
            <a:r>
              <a:rPr lang="tr-TR" dirty="0" smtClean="0"/>
              <a:t>Aksine bir kanun ya da hükümet kuralları söz konusu olmadıkça, bir ülkenin otoriteleri tarafından, </a:t>
            </a:r>
            <a:r>
              <a:rPr lang="tr-TR" dirty="0" smtClean="0">
                <a:solidFill>
                  <a:srgbClr val="FF0000"/>
                </a:solidFill>
              </a:rPr>
              <a:t>o ülkeden ihraç edilen kişinin ( </a:t>
            </a:r>
            <a:r>
              <a:rPr lang="tr-TR" dirty="0" err="1" smtClean="0">
                <a:solidFill>
                  <a:srgbClr val="FF0000"/>
                </a:solidFill>
              </a:rPr>
              <a:t>deporte</a:t>
            </a:r>
            <a:r>
              <a:rPr lang="tr-TR" dirty="0" smtClean="0">
                <a:solidFill>
                  <a:srgbClr val="FF0000"/>
                </a:solidFill>
              </a:rPr>
              <a:t> ) yolculuğuna ait biletin ücretini ilgili ülke makamları temin etmekle yükümlüdür.</a:t>
            </a:r>
          </a:p>
          <a:p>
            <a:r>
              <a:rPr lang="tr-TR" dirty="0" err="1" smtClean="0"/>
              <a:t>Deporte</a:t>
            </a:r>
            <a:r>
              <a:rPr lang="tr-TR" dirty="0" smtClean="0"/>
              <a:t> yolcunun rezervasyonu, ilgili ülke makamları tarafından yaptırılır.</a:t>
            </a:r>
          </a:p>
          <a:p>
            <a:r>
              <a:rPr lang="tr-TR" dirty="0" err="1" smtClean="0"/>
              <a:t>Deporte</a:t>
            </a:r>
            <a:r>
              <a:rPr lang="tr-TR" dirty="0" smtClean="0"/>
              <a:t> yolcuya diğer yolcular ile aynı hizmet verilir.</a:t>
            </a:r>
          </a:p>
          <a:p>
            <a:r>
              <a:rPr lang="tr-TR" dirty="0" err="1" smtClean="0"/>
              <a:t>Deporte</a:t>
            </a:r>
            <a:r>
              <a:rPr lang="tr-TR" dirty="0" smtClean="0"/>
              <a:t> yolcu hakkında, kaptan ve kabin amirine bilgi verilir.</a:t>
            </a:r>
          </a:p>
          <a:p>
            <a:r>
              <a:rPr lang="tr-TR" dirty="0" err="1" smtClean="0"/>
              <a:t>Deporte</a:t>
            </a:r>
            <a:r>
              <a:rPr lang="tr-TR" dirty="0" smtClean="0"/>
              <a:t> yolcu sayısında limit yoktur.</a:t>
            </a:r>
          </a:p>
          <a:p>
            <a:r>
              <a:rPr lang="tr-TR" dirty="0" smtClean="0"/>
              <a:t>DEPU / DEPA yolcular için </a:t>
            </a:r>
            <a:r>
              <a:rPr lang="tr-TR" dirty="0" smtClean="0">
                <a:solidFill>
                  <a:srgbClr val="FF0000"/>
                </a:solidFill>
              </a:rPr>
              <a:t>uçağın arka koltukları kullanılır</a:t>
            </a:r>
            <a:r>
              <a:rPr lang="tr-TR" dirty="0" smtClean="0"/>
              <a:t>.</a:t>
            </a:r>
          </a:p>
          <a:p>
            <a:r>
              <a:rPr lang="tr-TR" dirty="0" err="1" smtClean="0"/>
              <a:t>Deporte</a:t>
            </a:r>
            <a:r>
              <a:rPr lang="tr-TR" dirty="0" smtClean="0"/>
              <a:t> yolcular, </a:t>
            </a:r>
            <a:r>
              <a:rPr lang="tr-TR" dirty="0" smtClean="0">
                <a:solidFill>
                  <a:srgbClr val="FF0000"/>
                </a:solidFill>
              </a:rPr>
              <a:t>mümkünse uçağa önce alınır, uçaktan en son indirilir.</a:t>
            </a:r>
          </a:p>
          <a:p>
            <a:r>
              <a:rPr lang="tr-TR" dirty="0" smtClean="0"/>
              <a:t>Taşıyıcı hava yolu </a:t>
            </a:r>
            <a:r>
              <a:rPr lang="tr-TR" dirty="0" err="1" smtClean="0"/>
              <a:t>deporte</a:t>
            </a:r>
            <a:r>
              <a:rPr lang="tr-TR" dirty="0" smtClean="0"/>
              <a:t> yolcuyu tıbbi gereksinimi harici aldığı ilaçların etkisindeyse uçuşa kabul etmeyebilir.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8229600" cy="500050"/>
          </a:xfrm>
        </p:spPr>
        <p:txBody>
          <a:bodyPr>
            <a:normAutofit fontScale="90000"/>
          </a:bodyPr>
          <a:lstStyle/>
          <a:p>
            <a:r>
              <a:rPr lang="tr-TR" b="1" dirty="0" smtClean="0"/>
              <a:t>Seyahat Dokümanları</a:t>
            </a:r>
            <a:endParaRPr lang="tr-TR" dirty="0"/>
          </a:p>
        </p:txBody>
      </p:sp>
      <p:sp>
        <p:nvSpPr>
          <p:cNvPr id="3" name="2 İçerik Yer Tutucusu"/>
          <p:cNvSpPr>
            <a:spLocks noGrp="1"/>
          </p:cNvSpPr>
          <p:nvPr>
            <p:ph idx="1"/>
          </p:nvPr>
        </p:nvSpPr>
        <p:spPr>
          <a:xfrm>
            <a:off x="457200" y="1500174"/>
            <a:ext cx="8229600" cy="5214974"/>
          </a:xfrm>
        </p:spPr>
        <p:txBody>
          <a:bodyPr>
            <a:normAutofit/>
          </a:bodyPr>
          <a:lstStyle/>
          <a:p>
            <a:r>
              <a:rPr lang="tr-TR" dirty="0" err="1" smtClean="0"/>
              <a:t>Deporte</a:t>
            </a:r>
            <a:r>
              <a:rPr lang="tr-TR" dirty="0" smtClean="0"/>
              <a:t> yolcu </a:t>
            </a:r>
            <a:r>
              <a:rPr lang="tr-TR" u="sng" dirty="0" smtClean="0"/>
              <a:t>refakatsiz seyahat ediyorsa</a:t>
            </a:r>
            <a:r>
              <a:rPr lang="tr-TR" dirty="0" smtClean="0"/>
              <a:t>, yolcunun evrakları </a:t>
            </a:r>
            <a:r>
              <a:rPr lang="tr-TR" b="1" dirty="0" smtClean="0"/>
              <a:t>güvenlik zarfına </a:t>
            </a:r>
            <a:r>
              <a:rPr lang="tr-TR" dirty="0" smtClean="0"/>
              <a:t>konularak kabin amirine imza karşılığı teslim edilir.</a:t>
            </a:r>
          </a:p>
          <a:p>
            <a:r>
              <a:rPr lang="tr-TR" dirty="0" err="1" smtClean="0"/>
              <a:t>Deporte</a:t>
            </a:r>
            <a:r>
              <a:rPr lang="tr-TR" dirty="0" smtClean="0"/>
              <a:t> yolcuya </a:t>
            </a:r>
            <a:r>
              <a:rPr lang="tr-TR" u="sng" dirty="0" smtClean="0"/>
              <a:t>refakat ediliyorsa</a:t>
            </a:r>
            <a:r>
              <a:rPr lang="tr-TR" dirty="0" smtClean="0"/>
              <a:t>, tüm dokümanları refakat eden görevlide kalır.</a:t>
            </a:r>
          </a:p>
          <a:p>
            <a:r>
              <a:rPr lang="tr-TR" dirty="0" smtClean="0"/>
              <a:t>Uçak inişinde dokümanlar şirket yetkilisine teslim edilir</a:t>
            </a:r>
            <a:r>
              <a:rPr lang="tr-TR" dirty="0" smtClean="0"/>
              <a:t>.</a:t>
            </a:r>
            <a:endParaRPr lang="tr-T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1495444"/>
          </a:xfrm>
        </p:spPr>
        <p:txBody>
          <a:bodyPr>
            <a:normAutofit fontScale="90000"/>
          </a:bodyPr>
          <a:lstStyle/>
          <a:p>
            <a:r>
              <a:rPr lang="tr-TR" b="1" dirty="0" smtClean="0"/>
              <a:t>/DEPORTE </a:t>
            </a:r>
            <a:r>
              <a:rPr lang="tr-TR" b="1" dirty="0" smtClean="0"/>
              <a:t>olan yolcuların evrakları için kullanılan güvenlik zarfı</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45806" y="2249488"/>
            <a:ext cx="6052388" cy="43243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Refüze Edilen ( INAD-</a:t>
            </a:r>
            <a:r>
              <a:rPr lang="tr-TR" b="1" dirty="0" err="1" smtClean="0"/>
              <a:t>Inadmissible</a:t>
            </a:r>
            <a:r>
              <a:rPr lang="tr-TR" b="1" dirty="0" smtClean="0"/>
              <a:t> ) Yolcular</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Inadmissible</a:t>
            </a:r>
            <a:r>
              <a:rPr lang="tr-TR" dirty="0" smtClean="0"/>
              <a:t> (INAD), bir ülkenin ilgili otoriteleri tarafından o </a:t>
            </a:r>
            <a:r>
              <a:rPr lang="tr-TR" dirty="0" smtClean="0">
                <a:solidFill>
                  <a:srgbClr val="FF0000"/>
                </a:solidFill>
              </a:rPr>
              <a:t>ülkeye girmesi kabul edilmeyen veya bir transfer noktasından devam yolculuğuna hava yolu ya da hükümet ilgilileri tarafından izin verilmeyen yolcudur </a:t>
            </a:r>
            <a:r>
              <a:rPr lang="tr-TR" dirty="0" smtClean="0"/>
              <a:t>(Geçerli vizesi bulunmaması, pasaport geçerliliğinin sona ermiş olması vb. nedenler ile).</a:t>
            </a:r>
          </a:p>
          <a:p>
            <a:r>
              <a:rPr lang="tr-TR" dirty="0" smtClean="0"/>
              <a:t>Tüm seyahat dokümanlarının geçerli olmasına rağmen, o ülke otoriteleri tarafından ülkeye kabul edilmeyen yolcular INAD kapsamında değildirler.</a:t>
            </a:r>
          </a:p>
          <a:p>
            <a:r>
              <a:rPr lang="tr-TR" dirty="0" smtClean="0"/>
              <a:t>Çıkış istasyonları </a:t>
            </a:r>
            <a:r>
              <a:rPr lang="tr-TR" dirty="0" err="1" smtClean="0"/>
              <a:t>INAD’a</a:t>
            </a:r>
            <a:r>
              <a:rPr lang="tr-TR" dirty="0" smtClean="0"/>
              <a:t> sebebiyet vermemek için gerekli önlemleri almak zorundadır</a:t>
            </a:r>
            <a:r>
              <a:rPr lang="tr-TR" dirty="0" smtClean="0"/>
              <a:t>.</a:t>
            </a:r>
            <a:endParaRPr lang="tr-T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928694"/>
          </a:xfrm>
        </p:spPr>
        <p:txBody>
          <a:bodyPr>
            <a:normAutofit fontScale="90000"/>
          </a:bodyPr>
          <a:lstStyle/>
          <a:p>
            <a:r>
              <a:rPr lang="tr-TR" dirty="0" smtClean="0"/>
              <a:t>Aşağıdaki gruplara giren kişiler uçaklarda yolculuk yapamazlar. </a:t>
            </a:r>
            <a:endParaRPr lang="tr-TR" dirty="0"/>
          </a:p>
        </p:txBody>
      </p:sp>
      <p:sp>
        <p:nvSpPr>
          <p:cNvPr id="3" name="2 İçerik Yer Tutucusu"/>
          <p:cNvSpPr>
            <a:spLocks noGrp="1"/>
          </p:cNvSpPr>
          <p:nvPr>
            <p:ph idx="1"/>
          </p:nvPr>
        </p:nvSpPr>
        <p:spPr>
          <a:xfrm>
            <a:off x="457200" y="1928802"/>
            <a:ext cx="8229600" cy="4645734"/>
          </a:xfrm>
        </p:spPr>
        <p:txBody>
          <a:bodyPr>
            <a:normAutofit/>
          </a:bodyPr>
          <a:lstStyle/>
          <a:p>
            <a:pPr>
              <a:buNone/>
            </a:pPr>
            <a:r>
              <a:rPr lang="tr-TR" b="1" dirty="0" smtClean="0"/>
              <a:t>Sağlık Nedeniyle</a:t>
            </a:r>
          </a:p>
          <a:p>
            <a:r>
              <a:rPr lang="tr-TR" dirty="0" smtClean="0"/>
              <a:t>Tüberküloz, bulaşıcı hepatit, kızıl, difteri veya suçiçeği gibi bulaşıcı hastalığı olanlar.</a:t>
            </a:r>
          </a:p>
          <a:p>
            <a:r>
              <a:rPr lang="tr-TR" dirty="0" smtClean="0"/>
              <a:t>Son 8 hafta içinde kalp krizi veya beyin kanaması geçirenler (ameliyat geçirip doktoru tarafından uçması sakıncalı görülmeyenler hariç)</a:t>
            </a:r>
          </a:p>
          <a:p>
            <a:r>
              <a:rPr lang="tr-TR" dirty="0" smtClean="0"/>
              <a:t>Uçakta çalıştırılmasına izin verilmeyen sıkıştırılmış hava veya elektrikli cihazlara ihtiyacı olanlar.</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714364"/>
          </a:xfrm>
        </p:spPr>
        <p:txBody>
          <a:bodyPr>
            <a:normAutofit/>
          </a:bodyPr>
          <a:lstStyle/>
          <a:p>
            <a:r>
              <a:rPr lang="tr-TR" b="1" dirty="0" smtClean="0"/>
              <a:t>Geri Gönderme İşlemleri</a:t>
            </a:r>
            <a:endParaRPr lang="tr-TR" dirty="0"/>
          </a:p>
        </p:txBody>
      </p:sp>
      <p:sp>
        <p:nvSpPr>
          <p:cNvPr id="3" name="2 İçerik Yer Tutucusu"/>
          <p:cNvSpPr>
            <a:spLocks noGrp="1"/>
          </p:cNvSpPr>
          <p:nvPr>
            <p:ph idx="1"/>
          </p:nvPr>
        </p:nvSpPr>
        <p:spPr>
          <a:xfrm>
            <a:off x="457200" y="1428736"/>
            <a:ext cx="8229600" cy="5145800"/>
          </a:xfrm>
        </p:spPr>
        <p:txBody>
          <a:bodyPr>
            <a:normAutofit fontScale="62500" lnSpcReduction="20000"/>
          </a:bodyPr>
          <a:lstStyle/>
          <a:p>
            <a:r>
              <a:rPr lang="tr-TR" dirty="0" smtClean="0"/>
              <a:t> INAD yolcuyu getiren taşıyıcı, ilgili yolcunun geri gönderilmesinden de sorumludur.</a:t>
            </a:r>
          </a:p>
          <a:p>
            <a:r>
              <a:rPr lang="tr-TR" dirty="0" smtClean="0"/>
              <a:t>Getiren taşıyıcı, INAD yolcunun geri dönüş parkuru ya da parkurlarındaki rezervasyonlarını temin etmek zorundadır.</a:t>
            </a:r>
          </a:p>
          <a:p>
            <a:r>
              <a:rPr lang="tr-TR" dirty="0" smtClean="0"/>
              <a:t>Ülkeye girişine izin verilmeyen yolcunun elinde geri dönüş parkuru için bileti mevcut ise biletindeki kısıtlamalara bakılmaksızın yolcunun dönüşü sağlanır.</a:t>
            </a:r>
          </a:p>
          <a:p>
            <a:r>
              <a:rPr lang="tr-TR" dirty="0" smtClean="0"/>
              <a:t>Eğer INAD yolcunun elinde geri dönüş için bileti yoksa bilet alması için çaba gösterilir. Yolcunun bilet alma imkânı yoksa yolcuya, INAD olduğu noktaya getiren taşıyıcı </a:t>
            </a:r>
            <a:r>
              <a:rPr lang="tr-TR" b="1" i="1" dirty="0" smtClean="0"/>
              <a:t>taahhütname </a:t>
            </a:r>
            <a:r>
              <a:rPr lang="tr-TR" b="1" i="1" dirty="0" smtClean="0"/>
              <a:t>düzenleyip, imzalattırarak yeni </a:t>
            </a:r>
            <a:r>
              <a:rPr lang="tr-TR" dirty="0" smtClean="0"/>
              <a:t>bilet düzenler. </a:t>
            </a:r>
          </a:p>
          <a:p>
            <a:r>
              <a:rPr lang="tr-TR" dirty="0" smtClean="0"/>
              <a:t>Tüm evraklar (pasaport, bilet vb.) INAD zarfına konularak Kabin Amirine teslim edilir ve uçuş ekibi bilgilendirilir.</a:t>
            </a:r>
          </a:p>
          <a:p>
            <a:r>
              <a:rPr lang="tr-TR" dirty="0" smtClean="0"/>
              <a:t>INAD yolcuya diğer yolcular ile aynı hizmetler verilir.</a:t>
            </a:r>
          </a:p>
          <a:p>
            <a:r>
              <a:rPr lang="tr-TR" dirty="0" smtClean="0"/>
              <a:t>INAD yolcular, fiziksel taşkınlık, uçuş ve yolcu güvenliğini tehlikeye sokacak hareketlerde bulunmaları dışında, uçuşa refakatsiz kabul edilirler.</a:t>
            </a:r>
          </a:p>
          <a:p>
            <a:r>
              <a:rPr lang="es-ES" dirty="0" smtClean="0"/>
              <a:t>INAD yolcu sayısında limit yoktur.</a:t>
            </a:r>
          </a:p>
          <a:p>
            <a:r>
              <a:rPr lang="tr-TR" dirty="0" smtClean="0"/>
              <a:t>INAD yolcu için uçağın arka koltukları kullanılır ve mümkünse uçağa önce alınır.</a:t>
            </a:r>
          </a:p>
          <a:p>
            <a:r>
              <a:rPr lang="tr-TR" dirty="0" smtClean="0"/>
              <a:t>INAD yolcunun refakatsiz kabulünde son karar, seferin kaptanına aittir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8229600" cy="1066800"/>
          </a:xfrm>
        </p:spPr>
        <p:txBody>
          <a:bodyPr>
            <a:normAutofit/>
          </a:bodyPr>
          <a:lstStyle/>
          <a:p>
            <a:r>
              <a:rPr lang="tr-TR" sz="3200" b="1" dirty="0" smtClean="0"/>
              <a:t>INAD yolcuya yeni bilet düzenlemek için hazırlanacak olan taahhütname örneği</a:t>
            </a:r>
            <a:endParaRPr lang="tr-TR"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828547" y="1785926"/>
            <a:ext cx="3486905" cy="47879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788742"/>
          </a:xfrm>
        </p:spPr>
        <p:txBody>
          <a:bodyPr>
            <a:normAutofit fontScale="92500" lnSpcReduction="10000"/>
          </a:bodyPr>
          <a:lstStyle/>
          <a:p>
            <a:pPr>
              <a:buNone/>
            </a:pPr>
            <a:r>
              <a:rPr lang="tr-TR" b="1" dirty="0" smtClean="0"/>
              <a:t> Özel Yemek İsteyen Yolcular</a:t>
            </a:r>
          </a:p>
          <a:p>
            <a:r>
              <a:rPr lang="tr-TR" dirty="0" smtClean="0"/>
              <a:t>Sağlık sorunu bulunan, diyet uygulayan veya dini nedenlerle kısıtlaması olan yolculardır. Özel yemek talebi rezervasyon sırasında veya tarifeli kalkış saatinden </a:t>
            </a:r>
            <a:r>
              <a:rPr lang="tr-TR" dirty="0" smtClean="0">
                <a:solidFill>
                  <a:srgbClr val="FF0000"/>
                </a:solidFill>
              </a:rPr>
              <a:t>en az 24 saat </a:t>
            </a:r>
            <a:r>
              <a:rPr lang="tr-TR" dirty="0" smtClean="0"/>
              <a:t>önce yapılmalıdır.</a:t>
            </a:r>
          </a:p>
          <a:p>
            <a:pPr>
              <a:buNone/>
            </a:pPr>
            <a:endParaRPr lang="tr-TR" dirty="0" smtClean="0"/>
          </a:p>
          <a:p>
            <a:pPr>
              <a:buNone/>
            </a:pPr>
            <a:r>
              <a:rPr lang="tr-TR" b="1" dirty="0" smtClean="0"/>
              <a:t>VIP Yolcular</a:t>
            </a:r>
          </a:p>
          <a:p>
            <a:r>
              <a:rPr lang="tr-TR" dirty="0" smtClean="0"/>
              <a:t>VIP yolcular görevi veya sosyal pozisyonu nedeniyle </a:t>
            </a:r>
            <a:r>
              <a:rPr lang="tr-TR" dirty="0" smtClean="0">
                <a:solidFill>
                  <a:srgbClr val="FF0000"/>
                </a:solidFill>
              </a:rPr>
              <a:t>özelliği olan yolculardır</a:t>
            </a:r>
            <a:r>
              <a:rPr lang="tr-TR" dirty="0" smtClean="0"/>
              <a:t>.</a:t>
            </a:r>
          </a:p>
          <a:p>
            <a:r>
              <a:rPr lang="tr-TR" dirty="0" smtClean="0"/>
              <a:t>Devlet ve hükümet ileri gelenleri,</a:t>
            </a:r>
          </a:p>
          <a:p>
            <a:r>
              <a:rPr lang="tr-TR" dirty="0" smtClean="0"/>
              <a:t>Büyükelçiler,</a:t>
            </a:r>
          </a:p>
          <a:p>
            <a:r>
              <a:rPr lang="tr-TR" dirty="0" smtClean="0"/>
              <a:t>Uluslararası organizasyonların genel sekreterleri ( NATO, UNESCO vb. ),</a:t>
            </a:r>
          </a:p>
          <a:p>
            <a:r>
              <a:rPr lang="tr-TR" dirty="0" smtClean="0"/>
              <a:t>Devlet sanatçıları ve uluslararası üne sahip olan kişiler.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4000528"/>
          </a:xfrm>
        </p:spPr>
        <p:txBody>
          <a:bodyPr>
            <a:normAutofit/>
          </a:bodyPr>
          <a:lstStyle/>
          <a:p>
            <a:pPr>
              <a:buNone/>
            </a:pPr>
            <a:r>
              <a:rPr lang="tr-TR" b="1" dirty="0" smtClean="0"/>
              <a:t> </a:t>
            </a:r>
            <a:r>
              <a:rPr lang="tr-TR" b="1" dirty="0" err="1" smtClean="0"/>
              <a:t>Vıp</a:t>
            </a:r>
            <a:r>
              <a:rPr lang="tr-TR" b="1" dirty="0" smtClean="0"/>
              <a:t> Yolculara Özel Hizmet Uygulamaları</a:t>
            </a:r>
          </a:p>
          <a:p>
            <a:r>
              <a:rPr lang="tr-TR" dirty="0" smtClean="0"/>
              <a:t>VIP yolculara ekonomi sınıf olsalar dahi, ait oldukları sınıfın en önünden yer ayrılmalıdır.</a:t>
            </a:r>
          </a:p>
          <a:p>
            <a:r>
              <a:rPr lang="tr-TR" dirty="0" smtClean="0"/>
              <a:t>Otomatik </a:t>
            </a:r>
            <a:r>
              <a:rPr lang="tr-TR" dirty="0" err="1" smtClean="0"/>
              <a:t>upgrade</a:t>
            </a:r>
            <a:r>
              <a:rPr lang="tr-TR" dirty="0" smtClean="0"/>
              <a:t> ( Uçuş sınıfını yükseltme ) edilecekler listesinde belirtilen VIP yolcular, yer olduğu takdirde bir üst sınıfa </a:t>
            </a:r>
            <a:r>
              <a:rPr lang="tr-TR" dirty="0" err="1" smtClean="0"/>
              <a:t>upgrade</a:t>
            </a:r>
            <a:r>
              <a:rPr lang="tr-TR" dirty="0" smtClean="0"/>
              <a:t>  edilmelidir.</a:t>
            </a:r>
          </a:p>
          <a:p>
            <a:pPr>
              <a:buNone/>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t>CIP Yolcular( </a:t>
            </a:r>
            <a:r>
              <a:rPr lang="tr-TR" b="1" dirty="0" err="1" smtClean="0"/>
              <a:t>Commercial</a:t>
            </a:r>
            <a:r>
              <a:rPr lang="tr-TR" b="1" dirty="0" smtClean="0"/>
              <a:t> </a:t>
            </a:r>
            <a:r>
              <a:rPr lang="tr-TR" b="1" dirty="0" err="1" smtClean="0"/>
              <a:t>Important</a:t>
            </a:r>
            <a:r>
              <a:rPr lang="tr-TR" b="1" dirty="0" smtClean="0"/>
              <a:t> </a:t>
            </a:r>
            <a:r>
              <a:rPr lang="tr-TR" b="1" dirty="0" err="1" smtClean="0"/>
              <a:t>Person</a:t>
            </a:r>
            <a:r>
              <a:rPr lang="tr-TR" b="1" dirty="0" smtClean="0"/>
              <a:t> )</a:t>
            </a:r>
          </a:p>
          <a:p>
            <a:r>
              <a:rPr lang="tr-TR" dirty="0" smtClean="0"/>
              <a:t>Biletli ya da özel yolcu programının uygulanış biçimi gereği özel kartı olan yolculardır</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1"/>
          </p:nvPr>
        </p:nvSpPr>
        <p:spPr>
          <a:xfrm>
            <a:off x="357158" y="785794"/>
            <a:ext cx="4041648" cy="559054"/>
          </a:xfrm>
        </p:spPr>
        <p:txBody>
          <a:bodyPr/>
          <a:lstStyle/>
          <a:p>
            <a:r>
              <a:rPr lang="tr-TR" dirty="0" smtClean="0"/>
              <a:t>Özel Hizmet Uygulamaları</a:t>
            </a:r>
          </a:p>
          <a:p>
            <a:endParaRPr lang="tr-TR" dirty="0"/>
          </a:p>
        </p:txBody>
      </p:sp>
      <p:sp>
        <p:nvSpPr>
          <p:cNvPr id="3" name="2 İçerik Yer Tutucusu"/>
          <p:cNvSpPr>
            <a:spLocks noGrp="1"/>
          </p:cNvSpPr>
          <p:nvPr>
            <p:ph sz="quarter" idx="2"/>
          </p:nvPr>
        </p:nvSpPr>
        <p:spPr>
          <a:xfrm>
            <a:off x="381000" y="1500174"/>
            <a:ext cx="4041648" cy="5094545"/>
          </a:xfrm>
        </p:spPr>
        <p:txBody>
          <a:bodyPr>
            <a:normAutofit fontScale="85000" lnSpcReduction="10000"/>
          </a:bodyPr>
          <a:lstStyle/>
          <a:p>
            <a:r>
              <a:rPr lang="tr-TR" dirty="0" smtClean="0">
                <a:solidFill>
                  <a:srgbClr val="FF0000"/>
                </a:solidFill>
              </a:rPr>
              <a:t>Yüksek birim ücretli yolcu taşıyarak gelirin artırılması ve yüksek ücret ödeyebilecek yolculara daha iyi hizmet verilebilmesi için uygulanan farklı yolcu sınıfıdır</a:t>
            </a:r>
            <a:r>
              <a:rPr lang="tr-TR" dirty="0" smtClean="0"/>
              <a:t>. Bu yolculara;</a:t>
            </a:r>
          </a:p>
          <a:p>
            <a:r>
              <a:rPr lang="tr-TR" dirty="0" smtClean="0"/>
              <a:t>Ayrı bankoda </a:t>
            </a:r>
            <a:r>
              <a:rPr lang="tr-TR" dirty="0" err="1" smtClean="0"/>
              <a:t>check</a:t>
            </a:r>
            <a:r>
              <a:rPr lang="tr-TR" dirty="0" smtClean="0"/>
              <a:t>-in,</a:t>
            </a:r>
          </a:p>
          <a:p>
            <a:r>
              <a:rPr lang="tr-TR" dirty="0" smtClean="0"/>
              <a:t>Öncelikli yer tercihi,</a:t>
            </a:r>
          </a:p>
          <a:p>
            <a:r>
              <a:rPr lang="tr-TR" dirty="0" smtClean="0"/>
              <a:t>Özel salon; bu salonlarda telefon / </a:t>
            </a:r>
            <a:r>
              <a:rPr lang="tr-TR" dirty="0" err="1" smtClean="0"/>
              <a:t>fax</a:t>
            </a:r>
            <a:r>
              <a:rPr lang="tr-TR" dirty="0" smtClean="0"/>
              <a:t>, TV / Müzik yayını, limitsiz ikram, yabancı-yerli gazete ve magazin,</a:t>
            </a:r>
          </a:p>
          <a:p>
            <a:r>
              <a:rPr lang="sv-SE" dirty="0" smtClean="0"/>
              <a:t>Uçağa en son ve ön kapıdan</a:t>
            </a:r>
            <a:r>
              <a:rPr lang="tr-TR" dirty="0" smtClean="0"/>
              <a:t> bindirilme, </a:t>
            </a:r>
            <a:r>
              <a:rPr lang="tr-TR" dirty="0" err="1" smtClean="0"/>
              <a:t>Baajlara</a:t>
            </a:r>
            <a:r>
              <a:rPr lang="tr-TR" dirty="0" smtClean="0"/>
              <a:t> özel tanıtıcı etiket ve ayrı </a:t>
            </a:r>
            <a:r>
              <a:rPr lang="tr-TR" dirty="0" err="1" smtClean="0"/>
              <a:t>yüklemeVarış</a:t>
            </a:r>
            <a:r>
              <a:rPr lang="tr-TR" dirty="0" smtClean="0"/>
              <a:t> istasyonuna mesajla bilgi,</a:t>
            </a:r>
          </a:p>
          <a:p>
            <a:r>
              <a:rPr lang="tr-TR" dirty="0" smtClean="0"/>
              <a:t>Y/</a:t>
            </a:r>
            <a:r>
              <a:rPr lang="tr-TR" dirty="0" err="1" smtClean="0"/>
              <a:t>Cl</a:t>
            </a:r>
            <a:r>
              <a:rPr lang="tr-TR" dirty="0" smtClean="0"/>
              <a:t> yolculara verilen normal bagaj hakkına ilaveten 10 kg fazla bagaj taşıma hakkı hizmetleri verilir.</a:t>
            </a:r>
            <a:endParaRPr lang="tr-TR" dirty="0"/>
          </a:p>
        </p:txBody>
      </p:sp>
      <p:pic>
        <p:nvPicPr>
          <p:cNvPr id="7170" name="Picture 2"/>
          <p:cNvPicPr>
            <a:picLocks noGrp="1" noChangeAspect="1" noChangeArrowheads="1"/>
          </p:cNvPicPr>
          <p:nvPr>
            <p:ph sz="quarter" idx="4"/>
          </p:nvPr>
        </p:nvPicPr>
        <p:blipFill>
          <a:blip r:embed="rId2" cstate="print"/>
          <a:srcRect/>
          <a:stretch>
            <a:fillRect/>
          </a:stretch>
        </p:blipFill>
        <p:spPr bwMode="auto">
          <a:xfrm>
            <a:off x="5715008" y="2786058"/>
            <a:ext cx="1905000" cy="15430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538329" y="4786322"/>
            <a:ext cx="4496128" cy="1281111"/>
          </a:xfrm>
          <a:prstGeom prst="rect">
            <a:avLst/>
          </a:prstGeom>
          <a:noFill/>
          <a:ln w="9525">
            <a:noFill/>
            <a:miter lim="800000"/>
            <a:headEnd/>
            <a:tailEnd/>
          </a:ln>
        </p:spPr>
      </p:pic>
      <p:sp>
        <p:nvSpPr>
          <p:cNvPr id="9" name="8 Dikdörtgen"/>
          <p:cNvSpPr/>
          <p:nvPr/>
        </p:nvSpPr>
        <p:spPr>
          <a:xfrm>
            <a:off x="4357686" y="1785926"/>
            <a:ext cx="4572000" cy="369332"/>
          </a:xfrm>
          <a:prstGeom prst="rect">
            <a:avLst/>
          </a:prstGeom>
        </p:spPr>
        <p:txBody>
          <a:bodyPr>
            <a:spAutoFit/>
          </a:bodyPr>
          <a:lstStyle/>
          <a:p>
            <a:r>
              <a:rPr lang="pt-BR" b="1" dirty="0" smtClean="0"/>
              <a:t>A330 </a:t>
            </a:r>
            <a:r>
              <a:rPr lang="pt-BR" b="1" dirty="0" smtClean="0"/>
              <a:t>uçağında business yatak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574428"/>
          </a:xfrm>
        </p:spPr>
        <p:txBody>
          <a:bodyPr>
            <a:normAutofit lnSpcReduction="10000"/>
          </a:bodyPr>
          <a:lstStyle/>
          <a:p>
            <a:pPr>
              <a:buNone/>
            </a:pPr>
            <a:r>
              <a:rPr lang="tr-TR" b="1" dirty="0" err="1" smtClean="0"/>
              <a:t>Business</a:t>
            </a:r>
            <a:r>
              <a:rPr lang="tr-TR" b="1" dirty="0" smtClean="0"/>
              <a:t> </a:t>
            </a:r>
            <a:r>
              <a:rPr lang="tr-TR" b="1" dirty="0" err="1" smtClean="0"/>
              <a:t>Class’a</a:t>
            </a:r>
            <a:r>
              <a:rPr lang="tr-TR" b="1" dirty="0" smtClean="0"/>
              <a:t> </a:t>
            </a:r>
            <a:r>
              <a:rPr lang="tr-TR" b="1" dirty="0" err="1" smtClean="0"/>
              <a:t>Upgrade</a:t>
            </a:r>
            <a:endParaRPr lang="tr-TR" b="1" dirty="0" smtClean="0"/>
          </a:p>
          <a:p>
            <a:r>
              <a:rPr lang="tr-TR" dirty="0" smtClean="0"/>
              <a:t>Yolcu seyahat sınıfının yükseltilmesi işlemidir. Yönetim Kurulu Başkanı ve Genel Müdür tarafından ticari önemi bildirilen yolculara ve fazla satış durumunda yapılır.</a:t>
            </a:r>
          </a:p>
          <a:p>
            <a:pPr>
              <a:buNone/>
            </a:pPr>
            <a:r>
              <a:rPr lang="tr-TR" b="1" dirty="0" smtClean="0"/>
              <a:t>Kuralları</a:t>
            </a:r>
          </a:p>
          <a:p>
            <a:r>
              <a:rPr lang="tr-TR" dirty="0" smtClean="0"/>
              <a:t>Yolcular </a:t>
            </a:r>
            <a:r>
              <a:rPr lang="tr-TR" dirty="0" err="1" smtClean="0"/>
              <a:t>upgrade</a:t>
            </a:r>
            <a:r>
              <a:rPr lang="tr-TR" dirty="0" smtClean="0"/>
              <a:t> edildikleri sınıfın ikramını alırlar.</a:t>
            </a:r>
          </a:p>
          <a:p>
            <a:r>
              <a:rPr lang="tr-TR" dirty="0" smtClean="0"/>
              <a:t>Çocuklu ve bebekli yolcular </a:t>
            </a:r>
            <a:r>
              <a:rPr lang="tr-TR" dirty="0" err="1" smtClean="0"/>
              <a:t>upgrade</a:t>
            </a:r>
            <a:r>
              <a:rPr lang="tr-TR" dirty="0" smtClean="0"/>
              <a:t> edilmezler.</a:t>
            </a:r>
          </a:p>
          <a:p>
            <a:r>
              <a:rPr lang="tr-TR" dirty="0" smtClean="0"/>
              <a:t>Cip Salon hizmeti verilmez.</a:t>
            </a:r>
          </a:p>
          <a:p>
            <a:r>
              <a:rPr lang="tr-TR" dirty="0" err="1" smtClean="0"/>
              <a:t>Upgrade</a:t>
            </a:r>
            <a:r>
              <a:rPr lang="tr-TR" dirty="0" smtClean="0"/>
              <a:t> edilecek yolcuların kıyafetleri, ücretli yolcuyu rahatsız etmeyecek şekilde temiz ve düzgün olmalıdır.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da-DK" b="1" dirty="0" smtClean="0"/>
              <a:t>İlave Koltuk EXST ( Ekstra Seat )</a:t>
            </a:r>
            <a:endParaRPr lang="tr-TR" dirty="0"/>
          </a:p>
        </p:txBody>
      </p:sp>
      <p:sp>
        <p:nvSpPr>
          <p:cNvPr id="3" name="2 İçerik Yer Tutucusu"/>
          <p:cNvSpPr>
            <a:spLocks noGrp="1"/>
          </p:cNvSpPr>
          <p:nvPr>
            <p:ph idx="1"/>
          </p:nvPr>
        </p:nvSpPr>
        <p:spPr/>
        <p:txBody>
          <a:bodyPr/>
          <a:lstStyle/>
          <a:p>
            <a:r>
              <a:rPr lang="tr-TR" dirty="0" smtClean="0"/>
              <a:t>Ekstra koltuk; yolcunun seyahati sırasında kişisel rahatlığı için yanında veya önünde satın aldığı koltuktur. Kodu </a:t>
            </a:r>
            <a:r>
              <a:rPr lang="tr-TR" dirty="0" err="1" smtClean="0"/>
              <a:t>EXST’dir</a:t>
            </a:r>
            <a:r>
              <a:rPr lang="tr-TR" dirty="0" smtClean="0"/>
              <a:t>. </a:t>
            </a:r>
          </a:p>
          <a:p>
            <a:r>
              <a:rPr lang="tr-TR" dirty="0" smtClean="0"/>
              <a:t>Ekstra koltuk, kırılacak eşya, diplomatik bagaj, kurye ya da kıymetli eşya taşınması için de kabul edilebilir.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5074362"/>
          </a:xfrm>
        </p:spPr>
        <p:txBody>
          <a:bodyPr/>
          <a:lstStyle/>
          <a:p>
            <a:pPr>
              <a:buNone/>
            </a:pPr>
            <a:r>
              <a:rPr lang="tr-TR" b="1" dirty="0" smtClean="0"/>
              <a:t>  Yaşları veya Sağlıkları Refakate İhtiyaç Gösterenler</a:t>
            </a:r>
          </a:p>
          <a:p>
            <a:r>
              <a:rPr lang="tr-TR" dirty="0" smtClean="0">
                <a:solidFill>
                  <a:srgbClr val="FF0000"/>
                </a:solidFill>
              </a:rPr>
              <a:t>6 yaşından gün almamış çocuklar </a:t>
            </a:r>
            <a:r>
              <a:rPr lang="tr-TR" dirty="0" smtClean="0"/>
              <a:t>refakatsiz yolculuk yapamazlar.</a:t>
            </a:r>
          </a:p>
          <a:p>
            <a:r>
              <a:rPr lang="tr-TR" dirty="0" smtClean="0">
                <a:solidFill>
                  <a:srgbClr val="FF0000"/>
                </a:solidFill>
              </a:rPr>
              <a:t>Kendi başına ihtiyaçlarını gideremeyecek </a:t>
            </a:r>
            <a:r>
              <a:rPr lang="tr-TR" dirty="0" smtClean="0"/>
              <a:t>ve uçaktan tahliyesini yapamayacak durumda olanlar refakatsiz yolculuk yapamazlar.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788742"/>
          </a:xfrm>
        </p:spPr>
        <p:txBody>
          <a:bodyPr>
            <a:normAutofit fontScale="92500" lnSpcReduction="10000"/>
          </a:bodyPr>
          <a:lstStyle/>
          <a:p>
            <a:pPr>
              <a:buNone/>
            </a:pPr>
            <a:r>
              <a:rPr lang="tr-TR" b="1" dirty="0" smtClean="0"/>
              <a:t>Kural Dışı Hareket Eden Yolcular</a:t>
            </a:r>
          </a:p>
          <a:p>
            <a:r>
              <a:rPr lang="tr-TR" dirty="0" smtClean="0"/>
              <a:t>Uçak, yer ve uçucu (uçuş ekibi) personeli ve/veya yolcuların </a:t>
            </a:r>
            <a:r>
              <a:rPr lang="tr-TR" dirty="0" smtClean="0">
                <a:solidFill>
                  <a:srgbClr val="FF0000"/>
                </a:solidFill>
              </a:rPr>
              <a:t>güvenliğini tehlikeye</a:t>
            </a:r>
            <a:r>
              <a:rPr lang="tr-TR" dirty="0" smtClean="0"/>
              <a:t> atabilecek,</a:t>
            </a:r>
          </a:p>
          <a:p>
            <a:r>
              <a:rPr lang="tr-TR" dirty="0" smtClean="0"/>
              <a:t>Can ve/veya mal kaybına yol açabilecek,</a:t>
            </a:r>
          </a:p>
          <a:p>
            <a:r>
              <a:rPr lang="tr-TR" dirty="0" smtClean="0">
                <a:solidFill>
                  <a:srgbClr val="FF0000"/>
                </a:solidFill>
              </a:rPr>
              <a:t>Uçak veya ekip teçhizatına </a:t>
            </a:r>
            <a:r>
              <a:rPr lang="tr-TR" dirty="0" smtClean="0"/>
              <a:t>zarar verebilecek,</a:t>
            </a:r>
          </a:p>
          <a:p>
            <a:r>
              <a:rPr lang="tr-TR" dirty="0" smtClean="0"/>
              <a:t>Personelin görevlerini engelleyecek veya performanslarının düşmesine yol açabilecek,</a:t>
            </a:r>
          </a:p>
          <a:p>
            <a:r>
              <a:rPr lang="tr-TR" dirty="0" smtClean="0"/>
              <a:t>Emniyetli, düzenli ve </a:t>
            </a:r>
            <a:r>
              <a:rPr lang="tr-TR" dirty="0" smtClean="0">
                <a:solidFill>
                  <a:srgbClr val="FF0000"/>
                </a:solidFill>
              </a:rPr>
              <a:t>etkin operasyonu olumsuz etkileyebilecek şekilde saldırgan, tehditkâr, tehlikeli, saygısız, lakayt ve rahatsızlık</a:t>
            </a:r>
            <a:r>
              <a:rPr lang="tr-TR" dirty="0" smtClean="0"/>
              <a:t> veren davranışlarda bulunan,</a:t>
            </a:r>
          </a:p>
          <a:p>
            <a:r>
              <a:rPr lang="nn-NO" dirty="0" smtClean="0"/>
              <a:t>Hukuken uyulması gerekli her türlü kurala ve ilgili personelin bu kurallara</a:t>
            </a:r>
            <a:r>
              <a:rPr lang="tr-TR" dirty="0" smtClean="0"/>
              <a:t> dayanarak verdiği talimatlara aykırı hareket etmekte ısrar eden yolcular yolculuk yapamazlar.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Kural Dışı Hareket Eden Yolcu Kategorileri</a:t>
            </a:r>
            <a:br>
              <a:rPr lang="tr-TR" b="1" dirty="0" smtClean="0"/>
            </a:br>
            <a:endParaRPr lang="tr-TR" dirty="0"/>
          </a:p>
        </p:txBody>
      </p:sp>
      <p:sp>
        <p:nvSpPr>
          <p:cNvPr id="3" name="2 İçerik Yer Tutucusu"/>
          <p:cNvSpPr>
            <a:spLocks noGrp="1"/>
          </p:cNvSpPr>
          <p:nvPr>
            <p:ph idx="1"/>
          </p:nvPr>
        </p:nvSpPr>
        <p:spPr/>
        <p:txBody>
          <a:bodyPr/>
          <a:lstStyle/>
          <a:p>
            <a:r>
              <a:rPr lang="tr-TR" dirty="0" smtClean="0"/>
              <a:t>“</a:t>
            </a:r>
            <a:r>
              <a:rPr lang="tr-TR" dirty="0" smtClean="0">
                <a:solidFill>
                  <a:srgbClr val="FF0000"/>
                </a:solidFill>
              </a:rPr>
              <a:t>Kural Dışı Hareket Eden Yolcular” 3 kategoride değerlendirilir</a:t>
            </a:r>
            <a:r>
              <a:rPr lang="tr-TR" dirty="0" smtClean="0"/>
              <a:t>. </a:t>
            </a:r>
          </a:p>
          <a:p>
            <a:r>
              <a:rPr lang="tr-TR" dirty="0" smtClean="0"/>
              <a:t>Belirli bir kategoride değerlendirilen Kural Dışı Hareket Eden Yolcu, kural dışı davranış/davranışlarında ısrarı halinde, bir sonraki kategoride değerlendirilir.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931618"/>
          </a:xfrm>
        </p:spPr>
        <p:txBody>
          <a:bodyPr>
            <a:normAutofit fontScale="92500" lnSpcReduction="10000"/>
          </a:bodyPr>
          <a:lstStyle/>
          <a:p>
            <a:r>
              <a:rPr lang="tr-TR" u="sng" dirty="0" smtClean="0"/>
              <a:t>KATEGORİ I</a:t>
            </a:r>
            <a:r>
              <a:rPr lang="tr-TR" dirty="0" smtClean="0"/>
              <a:t>: Normal koşullarda polis müdahalesi gerektirmeyen ve </a:t>
            </a:r>
            <a:r>
              <a:rPr lang="tr-TR" dirty="0" smtClean="0">
                <a:solidFill>
                  <a:srgbClr val="FF0000"/>
                </a:solidFill>
              </a:rPr>
              <a:t>sözlü olarak uyarılmayı takiben sona erdirilen kural dışı davranışlarda </a:t>
            </a:r>
            <a:r>
              <a:rPr lang="tr-TR" dirty="0" smtClean="0"/>
              <a:t>bulunma</a:t>
            </a:r>
          </a:p>
          <a:p>
            <a:r>
              <a:rPr lang="tr-TR" u="sng" dirty="0" smtClean="0"/>
              <a:t>KATEGORİ II</a:t>
            </a:r>
            <a:r>
              <a:rPr lang="tr-TR" dirty="0" smtClean="0"/>
              <a:t>: Sivil Havacılık kurallarını ihlal eden ve uçuş emniyet ve güvenliğini tesis için yaptırım uygulanmasını veya güvenlik güçlerinin müdahalesini gerektiren kural dışı davranışlarda bulunma, yolcuların yer ve uçucu personelin ve uçağın güvenliği için tehdit teşkil eden </a:t>
            </a:r>
            <a:r>
              <a:rPr lang="tr-TR" dirty="0" smtClean="0">
                <a:solidFill>
                  <a:srgbClr val="FF0000"/>
                </a:solidFill>
              </a:rPr>
              <a:t>I. Kategori davranışların sözlü uyarılara rağmen sürdürülmesi</a:t>
            </a:r>
          </a:p>
          <a:p>
            <a:r>
              <a:rPr lang="tr-TR" u="sng" dirty="0" smtClean="0"/>
              <a:t>KATEGORİ III</a:t>
            </a:r>
            <a:r>
              <a:rPr lang="tr-TR" dirty="0" smtClean="0"/>
              <a:t>: Yerde ve uçuş esnasında meydana gelen ve güvenlik güçlerinin müdahalesini gerektiren olaylar. (Örnek: </a:t>
            </a:r>
            <a:r>
              <a:rPr lang="tr-TR" dirty="0" smtClean="0">
                <a:solidFill>
                  <a:srgbClr val="FF0000"/>
                </a:solidFill>
              </a:rPr>
              <a:t>Yolcu ile yer ve uçucu personele fiziki saldırıda bulunmak, bomba ve uçak kaçırma tehdidi, izin verilmemiş silah taşıma gibi</a:t>
            </a:r>
            <a:r>
              <a:rPr lang="tr-TR" dirty="0" smtClean="0"/>
              <a:t>)</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Yetişkin, Çocuk, Bebek Yolcuları Taşıma Kuralları</a:t>
            </a:r>
            <a:br>
              <a:rPr lang="tr-TR" b="1" dirty="0" smtClean="0"/>
            </a:br>
            <a:endParaRPr lang="tr-TR" dirty="0"/>
          </a:p>
        </p:txBody>
      </p:sp>
      <p:sp>
        <p:nvSpPr>
          <p:cNvPr id="3" name="2 İçerik Yer Tutucusu"/>
          <p:cNvSpPr>
            <a:spLocks noGrp="1"/>
          </p:cNvSpPr>
          <p:nvPr>
            <p:ph idx="1"/>
          </p:nvPr>
        </p:nvSpPr>
        <p:spPr/>
        <p:txBody>
          <a:bodyPr>
            <a:normAutofit/>
          </a:bodyPr>
          <a:lstStyle/>
          <a:p>
            <a:r>
              <a:rPr lang="tr-TR" dirty="0" smtClean="0"/>
              <a:t>Yolcu hizmetleri memuru tarafından koltuk tahsisi, </a:t>
            </a:r>
            <a:r>
              <a:rPr lang="tr-TR" dirty="0" smtClean="0">
                <a:solidFill>
                  <a:srgbClr val="FF0000"/>
                </a:solidFill>
              </a:rPr>
              <a:t>uçağın tipine </a:t>
            </a:r>
            <a:r>
              <a:rPr lang="tr-TR" dirty="0" smtClean="0"/>
              <a:t>(uçakta bulunabilecek maksimum yolcu sayısı için), </a:t>
            </a:r>
            <a:r>
              <a:rPr lang="tr-TR" dirty="0" smtClean="0">
                <a:solidFill>
                  <a:srgbClr val="FF0000"/>
                </a:solidFill>
              </a:rPr>
              <a:t>koltuk sayısı </a:t>
            </a:r>
            <a:r>
              <a:rPr lang="tr-TR" dirty="0" smtClean="0"/>
              <a:t>ve </a:t>
            </a:r>
            <a:r>
              <a:rPr lang="tr-TR" dirty="0" smtClean="0">
                <a:solidFill>
                  <a:srgbClr val="FF0000"/>
                </a:solidFill>
              </a:rPr>
              <a:t>bölümlerine</a:t>
            </a:r>
            <a:r>
              <a:rPr lang="tr-TR" dirty="0" smtClean="0"/>
              <a:t> ve </a:t>
            </a:r>
            <a:r>
              <a:rPr lang="tr-TR" dirty="0" smtClean="0">
                <a:solidFill>
                  <a:srgbClr val="FF0000"/>
                </a:solidFill>
              </a:rPr>
              <a:t>yolcu bilet sınıfına göre </a:t>
            </a:r>
            <a:r>
              <a:rPr lang="tr-TR" dirty="0" smtClean="0"/>
              <a:t>yapılır.</a:t>
            </a:r>
          </a:p>
          <a:p>
            <a:r>
              <a:rPr lang="tr-TR" b="1" u="sng" dirty="0" smtClean="0">
                <a:solidFill>
                  <a:srgbClr val="FF0000"/>
                </a:solidFill>
              </a:rPr>
              <a:t>Bebek (</a:t>
            </a:r>
            <a:r>
              <a:rPr lang="tr-TR" b="1" u="sng" dirty="0" err="1" smtClean="0">
                <a:solidFill>
                  <a:srgbClr val="FF0000"/>
                </a:solidFill>
              </a:rPr>
              <a:t>Infant</a:t>
            </a:r>
            <a:r>
              <a:rPr lang="tr-TR" b="1" u="sng" dirty="0" smtClean="0">
                <a:solidFill>
                  <a:srgbClr val="FF0000"/>
                </a:solidFill>
              </a:rPr>
              <a:t>) Yolcu</a:t>
            </a:r>
            <a:r>
              <a:rPr lang="tr-TR" b="1" dirty="0" smtClean="0"/>
              <a:t>: </a:t>
            </a:r>
            <a:r>
              <a:rPr lang="tr-TR" dirty="0" smtClean="0"/>
              <a:t>Seyahatine başladığı gün 3. yaşına erişmemiş </a:t>
            </a:r>
            <a:r>
              <a:rPr lang="tr-TR" b="1" dirty="0" smtClean="0"/>
              <a:t>(0-</a:t>
            </a:r>
            <a:r>
              <a:rPr lang="tr-TR" dirty="0" smtClean="0"/>
              <a:t>24ay) yolculardır. Ebeveynleri ile seyahat edebilirler ve refakatçi kabin memuru verilmez. Bunlara bebek ücreti uygulanır.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297</TotalTime>
  <Words>2945</Words>
  <Application>Microsoft Office PowerPoint</Application>
  <PresentationFormat>Ekran Gösterisi (4:3)</PresentationFormat>
  <Paragraphs>205</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Şehir Hayatı</vt:lpstr>
      <vt:lpstr>YER HİZMETLERİ YÖNETİMİ</vt:lpstr>
      <vt:lpstr>Yolcu Taşıma Kuralları</vt:lpstr>
      <vt:lpstr>Yolcu Kabul Kuralları</vt:lpstr>
      <vt:lpstr>Aşağıdaki gruplara giren kişiler uçaklarda yolculuk yapamazlar. </vt:lpstr>
      <vt:lpstr>Slayt 5</vt:lpstr>
      <vt:lpstr>Slayt 6</vt:lpstr>
      <vt:lpstr>Kural Dışı Hareket Eden Yolcu Kategorileri </vt:lpstr>
      <vt:lpstr>Slayt 8</vt:lpstr>
      <vt:lpstr>Yetişkin, Çocuk, Bebek Yolcuları Taşıma Kuralları </vt:lpstr>
      <vt:lpstr>Slayt 10</vt:lpstr>
      <vt:lpstr>Slayt 11</vt:lpstr>
      <vt:lpstr>Slayt 12</vt:lpstr>
      <vt:lpstr>Slayt 13</vt:lpstr>
      <vt:lpstr>UM (Unaccompanied Minors Refakatsiz Çocuklar</vt:lpstr>
      <vt:lpstr>Slayt 15</vt:lpstr>
      <vt:lpstr>Refakat Kabin Memuru Talebi</vt:lpstr>
      <vt:lpstr>Emergency (Acil Durum) Çıkışlara Yolcu Kabulü</vt:lpstr>
      <vt:lpstr>Boş Ekip Koltuklarına Yolcu Kabulü</vt:lpstr>
      <vt:lpstr>Hasta ve Hareket Kabiliyeti Kısıtlı Yolcuların Uçağa Kabulü</vt:lpstr>
      <vt:lpstr>Sedyenin uçak içindeki konumu</vt:lpstr>
      <vt:lpstr>Slayt 21</vt:lpstr>
      <vt:lpstr>Slayt 22</vt:lpstr>
      <vt:lpstr>Slayt 23</vt:lpstr>
      <vt:lpstr>Yolcuların Kendi Sandalyelerinin Kabulü ve Taşınması</vt:lpstr>
      <vt:lpstr>Slayt 25</vt:lpstr>
      <vt:lpstr>Slayt 26</vt:lpstr>
      <vt:lpstr>Slayt 27</vt:lpstr>
      <vt:lpstr>Canlı Hayvan Taşıma Kuralları</vt:lpstr>
      <vt:lpstr>Slayt 29</vt:lpstr>
      <vt:lpstr>Slayt 30</vt:lpstr>
      <vt:lpstr>Kargoda canlı Hayvan etiket</vt:lpstr>
      <vt:lpstr>Canlı Hayvanların Rezervasyonu ve Kabulü Esnasında Dikkat Edilecek Hususlar</vt:lpstr>
      <vt:lpstr>Slayt 33</vt:lpstr>
      <vt:lpstr>Tutuklular ve Sınır dışı ( Deporte ) Yolcular Tutuklu Yolcuların Taşınması</vt:lpstr>
      <vt:lpstr>Sınır Dışı ( Deporte ) DEPA /DEPU Yolcuların Taşınması</vt:lpstr>
      <vt:lpstr>Geri Gönderme İşlemleri</vt:lpstr>
      <vt:lpstr>Seyahat Dokümanları</vt:lpstr>
      <vt:lpstr>/DEPORTE olan yolcuların evrakları için kullanılan güvenlik zarfı</vt:lpstr>
      <vt:lpstr>Refüze Edilen ( INAD-Inadmissible ) Yolcular</vt:lpstr>
      <vt:lpstr>Geri Gönderme İşlemleri</vt:lpstr>
      <vt:lpstr>INAD yolcuya yeni bilet düzenlemek için hazırlanacak olan taahhütname örneği</vt:lpstr>
      <vt:lpstr>Slayt 42</vt:lpstr>
      <vt:lpstr>Slayt 43</vt:lpstr>
      <vt:lpstr>Slayt 44</vt:lpstr>
      <vt:lpstr>Slayt 45</vt:lpstr>
      <vt:lpstr>Slayt 46</vt:lpstr>
      <vt:lpstr>İlave Koltuk EXST ( Ekstra Seat )</vt:lpstr>
    </vt:vector>
  </TitlesOfParts>
  <Company>Meslek Yuksekokulu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 HİZMETLERİ YÖNETİMİ</dc:title>
  <dc:creator>hasogrt031</dc:creator>
  <cp:lastModifiedBy>hasogrt031</cp:lastModifiedBy>
  <cp:revision>47</cp:revision>
  <dcterms:created xsi:type="dcterms:W3CDTF">2012-01-13T08:28:42Z</dcterms:created>
  <dcterms:modified xsi:type="dcterms:W3CDTF">2012-02-29T08:28:40Z</dcterms:modified>
</cp:coreProperties>
</file>