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8"/>
  </p:notesMasterIdLst>
  <p:sldIdLst>
    <p:sldId id="256" r:id="rId2"/>
    <p:sldId id="313" r:id="rId3"/>
    <p:sldId id="314" r:id="rId4"/>
    <p:sldId id="371" r:id="rId5"/>
    <p:sldId id="315" r:id="rId6"/>
    <p:sldId id="333"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68" r:id="rId20"/>
    <p:sldId id="328" r:id="rId21"/>
    <p:sldId id="369" r:id="rId22"/>
    <p:sldId id="329" r:id="rId23"/>
    <p:sldId id="370" r:id="rId24"/>
    <p:sldId id="330" r:id="rId25"/>
    <p:sldId id="331" r:id="rId26"/>
    <p:sldId id="332" r:id="rId27"/>
    <p:sldId id="334" r:id="rId28"/>
    <p:sldId id="335" r:id="rId29"/>
    <p:sldId id="336" r:id="rId30"/>
    <p:sldId id="337" r:id="rId31"/>
    <p:sldId id="338" r:id="rId32"/>
    <p:sldId id="339" r:id="rId33"/>
    <p:sldId id="340" r:id="rId34"/>
    <p:sldId id="341" r:id="rId35"/>
    <p:sldId id="342" r:id="rId36"/>
    <p:sldId id="343" r:id="rId37"/>
    <p:sldId id="344" r:id="rId38"/>
    <p:sldId id="345" r:id="rId39"/>
    <p:sldId id="346" r:id="rId40"/>
    <p:sldId id="347" r:id="rId41"/>
    <p:sldId id="348" r:id="rId42"/>
    <p:sldId id="349" r:id="rId43"/>
    <p:sldId id="350" r:id="rId44"/>
    <p:sldId id="351" r:id="rId45"/>
    <p:sldId id="352" r:id="rId46"/>
    <p:sldId id="353" r:id="rId47"/>
    <p:sldId id="354" r:id="rId48"/>
    <p:sldId id="355" r:id="rId49"/>
    <p:sldId id="356" r:id="rId50"/>
    <p:sldId id="357" r:id="rId51"/>
    <p:sldId id="358" r:id="rId52"/>
    <p:sldId id="359" r:id="rId53"/>
    <p:sldId id="360" r:id="rId54"/>
    <p:sldId id="361" r:id="rId55"/>
    <p:sldId id="362" r:id="rId56"/>
    <p:sldId id="363" r:id="rId57"/>
    <p:sldId id="364" r:id="rId58"/>
    <p:sldId id="365" r:id="rId59"/>
    <p:sldId id="366" r:id="rId60"/>
    <p:sldId id="367" r:id="rId61"/>
    <p:sldId id="257" r:id="rId62"/>
    <p:sldId id="258" r:id="rId63"/>
    <p:sldId id="259" r:id="rId64"/>
    <p:sldId id="260" r:id="rId65"/>
    <p:sldId id="310" r:id="rId66"/>
    <p:sldId id="261" r:id="rId67"/>
    <p:sldId id="262" r:id="rId68"/>
    <p:sldId id="263" r:id="rId69"/>
    <p:sldId id="311" r:id="rId70"/>
    <p:sldId id="264" r:id="rId71"/>
    <p:sldId id="265" r:id="rId72"/>
    <p:sldId id="312" r:id="rId73"/>
    <p:sldId id="266" r:id="rId74"/>
    <p:sldId id="267" r:id="rId75"/>
    <p:sldId id="268" r:id="rId76"/>
    <p:sldId id="269" r:id="rId7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2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14F5BC-5749-4599-AEEF-3F6D038D3439}" type="datetimeFigureOut">
              <a:rPr lang="tr-TR" smtClean="0"/>
              <a:pPr/>
              <a:t>14.02.2013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7C8AA3-5145-46A6-9816-4075DDDDE28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607C8AA3-5145-46A6-9816-4075DDDDE284}" type="slidenum">
              <a:rPr lang="tr-TR" smtClean="0"/>
              <a:pPr/>
              <a:t>67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22 Dikdörtgen"/>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Dikdörtgen"/>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Dikdörtgen"/>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Dikdörtgen"/>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Dikdörtgen"/>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Yuvarlatılmış Dikdörtgen"/>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Yuvarlatılmış Dikdörtgen"/>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Dikdörtgen"/>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705600" y="4206240"/>
            <a:ext cx="960120" cy="457200"/>
          </a:xfrm>
        </p:spPr>
        <p:txBody>
          <a:bodyPr/>
          <a:lstStyle/>
          <a:p>
            <a:fld id="{401385B6-CC20-4379-A8CA-E565C1090D2D}" type="datetimeFigureOut">
              <a:rPr lang="tr-TR" smtClean="0"/>
              <a:pPr/>
              <a:t>14.02.2013</a:t>
            </a:fld>
            <a:endParaRPr lang="tr-TR"/>
          </a:p>
        </p:txBody>
      </p:sp>
      <p:sp>
        <p:nvSpPr>
          <p:cNvPr id="17" name="16 Altbilgi Yer Tutucusu"/>
          <p:cNvSpPr>
            <a:spLocks noGrp="1"/>
          </p:cNvSpPr>
          <p:nvPr>
            <p:ph type="ftr" sz="quarter" idx="11"/>
          </p:nvPr>
        </p:nvSpPr>
        <p:spPr>
          <a:xfrm>
            <a:off x="5410200" y="4205288"/>
            <a:ext cx="1295400" cy="457200"/>
          </a:xfrm>
        </p:spPr>
        <p:txBody>
          <a:bodyPr/>
          <a:lstStyle/>
          <a:p>
            <a:endParaRPr lang="tr-TR"/>
          </a:p>
        </p:txBody>
      </p:sp>
      <p:sp>
        <p:nvSpPr>
          <p:cNvPr id="29" name="28 Slayt Numarası Yer Tutucusu"/>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A360930-D06D-49EF-A1C0-C90C66C3004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1385B6-CC20-4379-A8CA-E565C1090D2D}" type="datetimeFigureOut">
              <a:rPr lang="tr-TR" smtClean="0"/>
              <a:pPr/>
              <a:t>14.02.2013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A360930-D06D-49EF-A1C0-C90C66C3004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1385B6-CC20-4379-A8CA-E565C1090D2D}" type="datetimeFigureOut">
              <a:rPr lang="tr-TR" smtClean="0"/>
              <a:pPr/>
              <a:t>14.02.2013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A360930-D06D-49EF-A1C0-C90C66C3004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1385B6-CC20-4379-A8CA-E565C1090D2D}" type="datetimeFigureOut">
              <a:rPr lang="tr-TR" smtClean="0"/>
              <a:pPr/>
              <a:t>14.02.2013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A360930-D06D-49EF-A1C0-C90C66C3004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01385B6-CC20-4379-A8CA-E565C1090D2D}" type="datetimeFigureOut">
              <a:rPr lang="tr-TR" smtClean="0"/>
              <a:pPr/>
              <a:t>14.02.2013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A360930-D06D-49EF-A1C0-C90C66C3004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01385B6-CC20-4379-A8CA-E565C1090D2D}" type="datetimeFigureOut">
              <a:rPr lang="tr-TR" smtClean="0"/>
              <a:pPr/>
              <a:t>14.02.2013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A360930-D06D-49EF-A1C0-C90C66C3004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Veri Yer Tutucusu"/>
          <p:cNvSpPr>
            <a:spLocks noGrp="1"/>
          </p:cNvSpPr>
          <p:nvPr>
            <p:ph type="dt" sz="half" idx="10"/>
          </p:nvPr>
        </p:nvSpPr>
        <p:spPr/>
        <p:txBody>
          <a:bodyPr rtlCol="0"/>
          <a:lstStyle/>
          <a:p>
            <a:fld id="{401385B6-CC20-4379-A8CA-E565C1090D2D}" type="datetimeFigureOut">
              <a:rPr lang="tr-TR" smtClean="0"/>
              <a:pPr/>
              <a:t>14.02.2013</a:t>
            </a:fld>
            <a:endParaRPr lang="tr-TR"/>
          </a:p>
        </p:txBody>
      </p:sp>
      <p:sp>
        <p:nvSpPr>
          <p:cNvPr id="27" name="26 Slayt Numarası Yer Tutucusu"/>
          <p:cNvSpPr>
            <a:spLocks noGrp="1"/>
          </p:cNvSpPr>
          <p:nvPr>
            <p:ph type="sldNum" sz="quarter" idx="11"/>
          </p:nvPr>
        </p:nvSpPr>
        <p:spPr/>
        <p:txBody>
          <a:bodyPr rtlCol="0"/>
          <a:lstStyle/>
          <a:p>
            <a:fld id="{7A360930-D06D-49EF-A1C0-C90C66C30046}" type="slidenum">
              <a:rPr lang="tr-TR" smtClean="0"/>
              <a:pPr/>
              <a:t>‹#›</a:t>
            </a:fld>
            <a:endParaRPr lang="tr-TR"/>
          </a:p>
        </p:txBody>
      </p:sp>
      <p:sp>
        <p:nvSpPr>
          <p:cNvPr id="28" name="2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a:xfrm>
            <a:off x="6583680" y="612648"/>
            <a:ext cx="957264" cy="457200"/>
          </a:xfrm>
        </p:spPr>
        <p:txBody>
          <a:bodyPr/>
          <a:lstStyle/>
          <a:p>
            <a:fld id="{401385B6-CC20-4379-A8CA-E565C1090D2D}" type="datetimeFigureOut">
              <a:rPr lang="tr-TR" smtClean="0"/>
              <a:pPr/>
              <a:t>14.02.2013</a:t>
            </a:fld>
            <a:endParaRPr lang="tr-TR"/>
          </a:p>
        </p:txBody>
      </p:sp>
      <p:sp>
        <p:nvSpPr>
          <p:cNvPr id="4" name="3 Altbilgi Yer Tutucusu"/>
          <p:cNvSpPr>
            <a:spLocks noGrp="1"/>
          </p:cNvSpPr>
          <p:nvPr>
            <p:ph type="ftr" sz="quarter" idx="11"/>
          </p:nvPr>
        </p:nvSpPr>
        <p:spPr>
          <a:xfrm>
            <a:off x="5257800" y="612648"/>
            <a:ext cx="1325880" cy="457200"/>
          </a:xfrm>
        </p:spPr>
        <p:txBody>
          <a:bodyPr/>
          <a:lstStyle/>
          <a:p>
            <a:endParaRPr lang="tr-TR"/>
          </a:p>
        </p:txBody>
      </p:sp>
      <p:sp>
        <p:nvSpPr>
          <p:cNvPr id="5" name="4 Slayt Numarası Yer Tutucusu"/>
          <p:cNvSpPr>
            <a:spLocks noGrp="1"/>
          </p:cNvSpPr>
          <p:nvPr>
            <p:ph type="sldNum" sz="quarter" idx="12"/>
          </p:nvPr>
        </p:nvSpPr>
        <p:spPr>
          <a:xfrm>
            <a:off x="8174736" y="2272"/>
            <a:ext cx="762000" cy="365760"/>
          </a:xfrm>
        </p:spPr>
        <p:txBody>
          <a:bodyPr/>
          <a:lstStyle/>
          <a:p>
            <a:fld id="{7A360930-D06D-49EF-A1C0-C90C66C3004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01385B6-CC20-4379-A8CA-E565C1090D2D}" type="datetimeFigureOut">
              <a:rPr lang="tr-TR" smtClean="0"/>
              <a:pPr/>
              <a:t>14.02.2013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A360930-D06D-49EF-A1C0-C90C66C3004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01385B6-CC20-4379-A8CA-E565C1090D2D}" type="datetimeFigureOut">
              <a:rPr lang="tr-TR" smtClean="0"/>
              <a:pPr/>
              <a:t>14.02.2013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A360930-D06D-49EF-A1C0-C90C66C3004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01385B6-CC20-4379-A8CA-E565C1090D2D}" type="datetimeFigureOut">
              <a:rPr lang="tr-TR" smtClean="0"/>
              <a:pPr/>
              <a:t>14.02.2013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A360930-D06D-49EF-A1C0-C90C66C3004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Dikdörtgen"/>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Dikdörtgen"/>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Dikdörtgen"/>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Dikdörtgen"/>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Yuvarlatılmış Dikdörtgen"/>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Yuvarlatılmış Dikdörtgen"/>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Dikdörtgen"/>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Dikdörtgen"/>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Dikdörtgen"/>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Dikdörtgen"/>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Dikdörtgen"/>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Dikdörtgen"/>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01385B6-CC20-4379-A8CA-E565C1090D2D}" type="datetimeFigureOut">
              <a:rPr lang="tr-TR" smtClean="0"/>
              <a:pPr/>
              <a:t>14.02.2013</a:t>
            </a:fld>
            <a:endParaRPr lang="tr-TR"/>
          </a:p>
        </p:txBody>
      </p:sp>
      <p:sp>
        <p:nvSpPr>
          <p:cNvPr id="3" name="2 Altbilgi Yer Tutucusu"/>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22 Slayt Numarası Yer Tutucusu"/>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A360930-D06D-49EF-A1C0-C90C66C3004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dirty="0" smtClean="0"/>
              <a:t>YER HİZMETLERİ YÖNETİMİ</a:t>
            </a:r>
            <a:endParaRPr lang="tr-TR" dirty="0"/>
          </a:p>
        </p:txBody>
      </p:sp>
      <p:sp>
        <p:nvSpPr>
          <p:cNvPr id="3" name="2 Alt Başlık"/>
          <p:cNvSpPr>
            <a:spLocks noGrp="1"/>
          </p:cNvSpPr>
          <p:nvPr>
            <p:ph type="subTitle" idx="1"/>
          </p:nvPr>
        </p:nvSpPr>
        <p:spPr/>
        <p:txBody>
          <a:bodyPr>
            <a:normAutofit lnSpcReduction="10000"/>
          </a:bodyPr>
          <a:lstStyle/>
          <a:p>
            <a:r>
              <a:rPr lang="tr-TR" dirty="0" smtClean="0"/>
              <a:t>Yer Hizmetleri Yönetmeliği SHY-22,Yetkiler ve Sorumluluklar, Yer Hizmetleri ile ilgili Uluslar arası otoriteler ve uluslar arası anlaşmalar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57364"/>
            <a:ext cx="8229600" cy="4717172"/>
          </a:xfrm>
        </p:spPr>
        <p:txBody>
          <a:bodyPr/>
          <a:lstStyle/>
          <a:p>
            <a:r>
              <a:rPr lang="tr-TR" dirty="0" smtClean="0"/>
              <a:t>DHMİ, yer hizmetleri yapmak isteyen ve ön izin almış olanların çalışma ruhsat taleplerini inceleyerek inceleme sonucunu ve görüşünü Ulaştırma Bakanlığına sunar.</a:t>
            </a:r>
          </a:p>
          <a:p>
            <a:endParaRPr lang="tr-TR" dirty="0" smtClean="0"/>
          </a:p>
          <a:p>
            <a:r>
              <a:rPr lang="tr-TR" dirty="0" smtClean="0"/>
              <a:t>Ulaştırma Bakanlığınca uygun görülenlere çalışma ruhsatlarını vererek sonucu ayrıca bildirir.</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00174"/>
            <a:ext cx="8229600" cy="5074362"/>
          </a:xfrm>
        </p:spPr>
        <p:txBody>
          <a:bodyPr/>
          <a:lstStyle/>
          <a:p>
            <a:r>
              <a:rPr lang="tr-TR" dirty="0" smtClean="0">
                <a:solidFill>
                  <a:srgbClr val="FF0000"/>
                </a:solidFill>
              </a:rPr>
              <a:t>Yer hizmetleri kuruluşları verecekleri hizmet türüne göre çalışma ruhsatı almalıdırlar</a:t>
            </a:r>
            <a:r>
              <a:rPr lang="tr-TR" dirty="0" smtClean="0"/>
              <a:t>.</a:t>
            </a:r>
          </a:p>
          <a:p>
            <a:r>
              <a:rPr lang="tr-TR" dirty="0" smtClean="0"/>
              <a:t>Yer hizmetleri kuruluşları ve hava taşıyıcıları yer hizmeti verecekleri </a:t>
            </a:r>
            <a:r>
              <a:rPr lang="tr-TR" u="sng" dirty="0" smtClean="0"/>
              <a:t>her havaalanı </a:t>
            </a:r>
            <a:r>
              <a:rPr lang="tr-TR" dirty="0" smtClean="0"/>
              <a:t>ve </a:t>
            </a:r>
            <a:r>
              <a:rPr lang="tr-TR" u="sng" dirty="0" smtClean="0"/>
              <a:t>her bir hizmet türü</a:t>
            </a:r>
            <a:r>
              <a:rPr lang="tr-TR" dirty="0" smtClean="0"/>
              <a:t> içim SHY-22’de istenen koşulları sağlayarak ayrı bir çalışma ruhsatı almak zorundadırlar.</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502990"/>
          </a:xfrm>
        </p:spPr>
        <p:txBody>
          <a:bodyPr>
            <a:normAutofit/>
          </a:bodyPr>
          <a:lstStyle/>
          <a:p>
            <a:pPr>
              <a:buNone/>
            </a:pPr>
            <a:endParaRPr lang="tr-TR" dirty="0" smtClean="0"/>
          </a:p>
          <a:p>
            <a:r>
              <a:rPr lang="tr-TR" dirty="0" smtClean="0"/>
              <a:t>Uluslar arası seferlere açık hava alanlarında, dış hat seferlerine hizmet vermek için çalışma ruhsatı alacak olan yer hizmet kuruluşları </a:t>
            </a:r>
            <a:r>
              <a:rPr lang="tr-TR" dirty="0" smtClean="0">
                <a:solidFill>
                  <a:srgbClr val="FF0000"/>
                </a:solidFill>
              </a:rPr>
              <a:t>yapılacak her hizmet türü için ayrı bir dış hat çalışma ruhsatı, </a:t>
            </a:r>
          </a:p>
          <a:p>
            <a:r>
              <a:rPr lang="tr-TR" dirty="0" smtClean="0"/>
              <a:t>iç hat seferleri için </a:t>
            </a:r>
            <a:r>
              <a:rPr lang="tr-TR" dirty="0" smtClean="0">
                <a:solidFill>
                  <a:srgbClr val="FF0000"/>
                </a:solidFill>
              </a:rPr>
              <a:t>iç hat çalışma ruhsatı </a:t>
            </a:r>
            <a:r>
              <a:rPr lang="tr-TR" dirty="0" smtClean="0"/>
              <a:t>almak zorundadırlar.</a:t>
            </a:r>
          </a:p>
          <a:p>
            <a:r>
              <a:rPr lang="tr-TR" dirty="0" smtClean="0"/>
              <a:t>Dış hat seferler için çalışma ruhsatı aldıkları havaalanlarında aynı ruhsatla iç hat seferlerini de hizmet verebilirler.</a:t>
            </a:r>
          </a:p>
          <a:p>
            <a:pPr>
              <a:buNone/>
            </a:pP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860180"/>
          </a:xfrm>
        </p:spPr>
        <p:txBody>
          <a:bodyPr>
            <a:normAutofit/>
          </a:bodyPr>
          <a:lstStyle/>
          <a:p>
            <a:endParaRPr lang="tr-TR" dirty="0" smtClean="0">
              <a:solidFill>
                <a:srgbClr val="FF0000"/>
              </a:solidFill>
            </a:endParaRPr>
          </a:p>
          <a:p>
            <a:endParaRPr lang="tr-TR" dirty="0" smtClean="0">
              <a:solidFill>
                <a:srgbClr val="FF0000"/>
              </a:solidFill>
            </a:endParaRPr>
          </a:p>
          <a:p>
            <a:r>
              <a:rPr lang="tr-TR" dirty="0" smtClean="0">
                <a:solidFill>
                  <a:srgbClr val="FF0000"/>
                </a:solidFill>
              </a:rPr>
              <a:t>Genel havacılık işletmeciliği yapanlar </a:t>
            </a:r>
            <a:r>
              <a:rPr lang="tr-TR" dirty="0" smtClean="0"/>
              <a:t>ile helikopter , 6 ton ve daha aşağı ağırlıktaki hava araçları için </a:t>
            </a:r>
            <a:r>
              <a:rPr lang="tr-TR" dirty="0" smtClean="0">
                <a:solidFill>
                  <a:srgbClr val="FF0000"/>
                </a:solidFill>
              </a:rPr>
              <a:t>kendi yer hizmetlerini </a:t>
            </a:r>
            <a:r>
              <a:rPr lang="tr-TR" dirty="0" smtClean="0"/>
              <a:t>yapacak ve hava aracı sayısı </a:t>
            </a:r>
            <a:r>
              <a:rPr lang="tr-TR" dirty="0" smtClean="0">
                <a:solidFill>
                  <a:srgbClr val="FF0000"/>
                </a:solidFill>
              </a:rPr>
              <a:t>3’ten az olan </a:t>
            </a:r>
            <a:r>
              <a:rPr lang="tr-TR" dirty="0" smtClean="0"/>
              <a:t>hava taşıyıcılarının </a:t>
            </a:r>
            <a:r>
              <a:rPr lang="tr-TR" dirty="0" smtClean="0">
                <a:solidFill>
                  <a:srgbClr val="FF0000"/>
                </a:solidFill>
              </a:rPr>
              <a:t>bu hizmetleri nedeniyle çalışma ruhsatı almaları zorunlu değildir.</a:t>
            </a:r>
          </a:p>
          <a:p>
            <a:pPr>
              <a:buNone/>
            </a:pPr>
            <a:r>
              <a:rPr lang="tr-TR" b="1" dirty="0" smtClean="0"/>
              <a:t/>
            </a:r>
            <a:br>
              <a:rPr lang="tr-TR" b="1" dirty="0" smtClean="0"/>
            </a:br>
            <a:r>
              <a:rPr lang="tr-TR" dirty="0" smtClean="0"/>
              <a:t/>
            </a:r>
            <a:br>
              <a:rPr lang="tr-TR" dirty="0" smtClean="0"/>
            </a:br>
            <a:r>
              <a:rPr lang="tr-TR" dirty="0" smtClean="0"/>
              <a:t/>
            </a:r>
            <a:br>
              <a:rPr lang="tr-TR" dirty="0" smtClean="0"/>
            </a:br>
            <a:r>
              <a:rPr lang="tr-TR" dirty="0" smtClean="0"/>
              <a:t> </a:t>
            </a:r>
          </a:p>
          <a:p>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788742"/>
          </a:xfrm>
        </p:spPr>
        <p:txBody>
          <a:bodyPr>
            <a:normAutofit/>
          </a:bodyPr>
          <a:lstStyle/>
          <a:p>
            <a:endParaRPr lang="tr-TR" dirty="0" smtClean="0"/>
          </a:p>
          <a:p>
            <a:endParaRPr lang="tr-TR" dirty="0" smtClean="0"/>
          </a:p>
          <a:p>
            <a:r>
              <a:rPr lang="tr-TR" dirty="0" smtClean="0"/>
              <a:t>Çalışma Ruhsatı alacak yer hizmetleri kuruluşları;</a:t>
            </a:r>
          </a:p>
          <a:p>
            <a:r>
              <a:rPr lang="tr-TR" dirty="0" smtClean="0"/>
              <a:t>yer hizmetleri yapacakları her havaalanı ve her bir hizmet türü için ayrı bir çalışma ruhsatı almak zorundadırlar. </a:t>
            </a:r>
          </a:p>
          <a:p>
            <a:r>
              <a:rPr lang="tr-TR" dirty="0" smtClean="0"/>
              <a:t>Ancak, </a:t>
            </a:r>
            <a:r>
              <a:rPr lang="tr-TR" dirty="0" smtClean="0">
                <a:solidFill>
                  <a:srgbClr val="FF0000"/>
                </a:solidFill>
              </a:rPr>
              <a:t>temsil hizmeti için alınacak çalışma ruhsatı tüm uluslararası havaalanları için geçerlidir.</a:t>
            </a:r>
          </a:p>
          <a:p>
            <a:pPr>
              <a:buNone/>
            </a:pP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645866"/>
          </a:xfrm>
        </p:spPr>
        <p:txBody>
          <a:bodyPr>
            <a:normAutofit/>
          </a:bodyPr>
          <a:lstStyle/>
          <a:p>
            <a:pPr>
              <a:buNone/>
            </a:pPr>
            <a:endParaRPr lang="tr-TR" dirty="0" smtClean="0"/>
          </a:p>
          <a:p>
            <a:pPr>
              <a:buNone/>
            </a:pPr>
            <a:endParaRPr lang="tr-TR" dirty="0" smtClean="0"/>
          </a:p>
          <a:p>
            <a:r>
              <a:rPr lang="tr-TR" dirty="0" smtClean="0"/>
              <a:t>Çalışma Ruhsatı Ücretleri ve temdit ücretleri DHMİ tarafından her bir hizmet türü için ayrı ayrı belirlenir.</a:t>
            </a:r>
          </a:p>
          <a:p>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dirty="0" smtClean="0"/>
              <a:t>Çalışma ruhsatlarının sınıflandırılması</a:t>
            </a:r>
            <a:endParaRPr lang="tr-TR" dirty="0"/>
          </a:p>
        </p:txBody>
      </p:sp>
      <p:sp>
        <p:nvSpPr>
          <p:cNvPr id="3" name="2 İçerik Yer Tutucusu"/>
          <p:cNvSpPr>
            <a:spLocks noGrp="1"/>
          </p:cNvSpPr>
          <p:nvPr>
            <p:ph idx="1"/>
          </p:nvPr>
        </p:nvSpPr>
        <p:spPr/>
        <p:txBody>
          <a:bodyPr/>
          <a:lstStyle/>
          <a:p>
            <a:r>
              <a:rPr lang="tr-TR" dirty="0" smtClean="0"/>
              <a:t>Yer hizmetleri verecek olan işletmelerin verecekleri hizmet türüne göre hangi çalışma ruhsatını alacağı </a:t>
            </a:r>
            <a:r>
              <a:rPr lang="tr-TR" dirty="0" smtClean="0">
                <a:solidFill>
                  <a:srgbClr val="FF0000"/>
                </a:solidFill>
              </a:rPr>
              <a:t>SHY-22’de A,B,C şeklinde </a:t>
            </a:r>
            <a:r>
              <a:rPr lang="tr-TR" dirty="0" smtClean="0"/>
              <a:t>belirtilmiştir.</a:t>
            </a:r>
            <a:endParaRPr lang="tr-TR" dirty="0"/>
          </a:p>
        </p:txBody>
      </p:sp>
      <p:sp>
        <p:nvSpPr>
          <p:cNvPr id="5" name="4 Slayt Numarası Yer Tutucusu"/>
          <p:cNvSpPr>
            <a:spLocks noGrp="1"/>
          </p:cNvSpPr>
          <p:nvPr>
            <p:ph type="sldNum" sz="quarter" idx="12"/>
          </p:nvPr>
        </p:nvSpPr>
        <p:spPr/>
        <p:txBody>
          <a:bodyPr/>
          <a:lstStyle/>
          <a:p>
            <a:fld id="{5650FCF5-56E8-498A-B8A4-227D4C52F509}"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85794"/>
            <a:ext cx="8229600" cy="1066800"/>
          </a:xfrm>
        </p:spPr>
        <p:txBody>
          <a:bodyPr/>
          <a:lstStyle/>
          <a:p>
            <a:r>
              <a:rPr lang="tr-TR" dirty="0" smtClean="0"/>
              <a:t>A Grubu Çalışma Ruhsatları</a:t>
            </a:r>
            <a:endParaRPr lang="tr-TR" dirty="0"/>
          </a:p>
        </p:txBody>
      </p:sp>
      <p:sp>
        <p:nvSpPr>
          <p:cNvPr id="3" name="2 İçerik Yer Tutucusu"/>
          <p:cNvSpPr>
            <a:spLocks noGrp="1"/>
          </p:cNvSpPr>
          <p:nvPr>
            <p:ph idx="1"/>
          </p:nvPr>
        </p:nvSpPr>
        <p:spPr>
          <a:xfrm>
            <a:off x="457200" y="1857364"/>
            <a:ext cx="8229600" cy="4717172"/>
          </a:xfrm>
        </p:spPr>
        <p:txBody>
          <a:bodyPr>
            <a:normAutofit/>
          </a:bodyPr>
          <a:lstStyle/>
          <a:p>
            <a:r>
              <a:rPr lang="tr-TR" dirty="0" smtClean="0"/>
              <a:t>SHY-22 hükümlerine uygun olarak havaalanlarında, belirtilen </a:t>
            </a:r>
            <a:r>
              <a:rPr lang="tr-TR" dirty="0" smtClean="0">
                <a:solidFill>
                  <a:srgbClr val="FF0000"/>
                </a:solidFill>
              </a:rPr>
              <a:t>hizmet türlerinin tamamı</a:t>
            </a:r>
            <a:r>
              <a:rPr lang="tr-TR" dirty="0" smtClean="0"/>
              <a:t> veya </a:t>
            </a:r>
            <a:r>
              <a:rPr lang="tr-TR" dirty="0" smtClean="0">
                <a:solidFill>
                  <a:srgbClr val="FF0000"/>
                </a:solidFill>
              </a:rPr>
              <a:t>en az yolcu trafik, yük kontrolü ve haberleşme, </a:t>
            </a:r>
            <a:r>
              <a:rPr lang="tr-TR" dirty="0" err="1" smtClean="0">
                <a:solidFill>
                  <a:srgbClr val="FF0000"/>
                </a:solidFill>
              </a:rPr>
              <a:t>ramp</a:t>
            </a:r>
            <a:r>
              <a:rPr lang="tr-TR" dirty="0" smtClean="0">
                <a:solidFill>
                  <a:srgbClr val="FF0000"/>
                </a:solidFill>
              </a:rPr>
              <a:t>, kargo ve posta, uçak temizlik,</a:t>
            </a:r>
            <a:r>
              <a:rPr lang="tr-TR" dirty="0" smtClean="0"/>
              <a:t> birim yükleme gereçlerinin kontrolü için </a:t>
            </a:r>
            <a:r>
              <a:rPr lang="tr-TR" u="sng" dirty="0" smtClean="0"/>
              <a:t>en az üç uluslararası trafiğe açık havaalanında teşkilatlanarak</a:t>
            </a:r>
            <a:r>
              <a:rPr lang="tr-TR" dirty="0" smtClean="0"/>
              <a:t> </a:t>
            </a:r>
            <a:r>
              <a:rPr lang="tr-TR" dirty="0" smtClean="0">
                <a:solidFill>
                  <a:srgbClr val="FF0000"/>
                </a:solidFill>
              </a:rPr>
              <a:t>hava taşıyıcılarına yer hizmeti yapmak üzere yetkilendirilmiş özel hukuk tüzel kişilerine her bir hizmet türü için verilecek çalışma belgeleridir.</a:t>
            </a:r>
            <a:endParaRPr lang="tr-TR" dirty="0">
              <a:solidFill>
                <a:srgbClr val="FF0000"/>
              </a:solidFill>
            </a:endParaRPr>
          </a:p>
        </p:txBody>
      </p:sp>
      <p:sp>
        <p:nvSpPr>
          <p:cNvPr id="4" name="3 Slayt Numarası Yer Tutucusu"/>
          <p:cNvSpPr>
            <a:spLocks noGrp="1"/>
          </p:cNvSpPr>
          <p:nvPr>
            <p:ph type="sldNum" sz="quarter" idx="12"/>
          </p:nvPr>
        </p:nvSpPr>
        <p:spPr/>
        <p:txBody>
          <a:bodyPr/>
          <a:lstStyle/>
          <a:p>
            <a:fld id="{5650FCF5-56E8-498A-B8A4-227D4C52F509}"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43050"/>
            <a:ext cx="8229600" cy="4931486"/>
          </a:xfrm>
        </p:spPr>
        <p:txBody>
          <a:bodyPr/>
          <a:lstStyle/>
          <a:p>
            <a:r>
              <a:rPr lang="tr-TR" dirty="0" smtClean="0"/>
              <a:t>A Grubu Çalışma Ruhsatına sahip yer hizmetleri kuruluşlarının elinde olmayan, DHMİ tarafından kabul görülecek mücbir sebeplerden dolayı </a:t>
            </a:r>
            <a:r>
              <a:rPr lang="tr-TR" dirty="0" smtClean="0">
                <a:solidFill>
                  <a:srgbClr val="FF0000"/>
                </a:solidFill>
              </a:rPr>
              <a:t>hizmet yapamaz duruma düşmeleri </a:t>
            </a:r>
            <a:r>
              <a:rPr lang="tr-TR" dirty="0" smtClean="0"/>
              <a:t>halinde, DHMİ, bu hizmetler için A Grubu Çalışma Ruhsatına sahip </a:t>
            </a:r>
            <a:r>
              <a:rPr lang="tr-TR" dirty="0" smtClean="0">
                <a:solidFill>
                  <a:srgbClr val="FF0000"/>
                </a:solidFill>
              </a:rPr>
              <a:t>başka yer hizmetleri </a:t>
            </a:r>
            <a:r>
              <a:rPr lang="tr-TR" dirty="0" smtClean="0"/>
              <a:t>kuruluşundan söz konusu durum ortadan kalkıncaya kadar hizmetin yapılmasını isteyebilir.</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Çelebi Hava Servisi A.Ş.</a:t>
            </a:r>
          </a:p>
          <a:p>
            <a:r>
              <a:rPr lang="tr-TR" dirty="0" smtClean="0"/>
              <a:t>Hava Alanları Yer Hizmetleri A.Ş. (</a:t>
            </a:r>
            <a:r>
              <a:rPr lang="tr-TR" dirty="0" err="1" smtClean="0"/>
              <a:t>Havaş</a:t>
            </a:r>
            <a:r>
              <a:rPr lang="tr-TR" dirty="0" smtClean="0"/>
              <a:t>)</a:t>
            </a:r>
          </a:p>
          <a:p>
            <a:r>
              <a:rPr lang="tr-TR" dirty="0" err="1" smtClean="0"/>
              <a:t>Tgs</a:t>
            </a:r>
            <a:r>
              <a:rPr lang="tr-TR" dirty="0" smtClean="0"/>
              <a:t> Yer Hizmetleri A.Ş.</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788742"/>
          </a:xfrm>
        </p:spPr>
        <p:txBody>
          <a:bodyPr>
            <a:normAutofit/>
          </a:bodyPr>
          <a:lstStyle/>
          <a:p>
            <a:r>
              <a:rPr lang="tr-TR" dirty="0" smtClean="0"/>
              <a:t>Yer hizmetleri işletmeleri, bağlı bulunduğu otoriteler tarafından düzenlenen yönetmelik ve talimatlar doğrultusunda işlevlerini yerine getirmekle yükümlüdürler.</a:t>
            </a:r>
          </a:p>
          <a:p>
            <a:endParaRPr lang="tr-TR" dirty="0" smtClean="0"/>
          </a:p>
          <a:p>
            <a:r>
              <a:rPr lang="tr-TR" dirty="0" smtClean="0"/>
              <a:t>Bu yönetmeliklerden SHGM tarafından yayınlanan </a:t>
            </a:r>
            <a:r>
              <a:rPr lang="tr-TR" dirty="0" smtClean="0">
                <a:solidFill>
                  <a:srgbClr val="FF0000"/>
                </a:solidFill>
              </a:rPr>
              <a:t>Havaalanı yer hizmetleri yönetmeliği SHY-22</a:t>
            </a:r>
            <a:r>
              <a:rPr lang="tr-TR" dirty="0" smtClean="0"/>
              <a:t> ve </a:t>
            </a:r>
            <a:r>
              <a:rPr lang="tr-TR" dirty="0" smtClean="0">
                <a:solidFill>
                  <a:srgbClr val="FF0000"/>
                </a:solidFill>
              </a:rPr>
              <a:t>havacılık talimatı  SHY-150.10A</a:t>
            </a:r>
            <a:r>
              <a:rPr lang="tr-TR" dirty="0" smtClean="0"/>
              <a:t> ile DHMİ tarafından yayımlanan </a:t>
            </a:r>
            <a:r>
              <a:rPr lang="tr-TR" dirty="0" smtClean="0">
                <a:solidFill>
                  <a:srgbClr val="FF0000"/>
                </a:solidFill>
              </a:rPr>
              <a:t>yer hizmeti işletmelerinin bulundurması gerekli en az personel ve teçhizat listesi ile uygulama esasları </a:t>
            </a:r>
            <a:r>
              <a:rPr lang="tr-TR" dirty="0" smtClean="0"/>
              <a:t>incelenmektedir.</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 grubu çalışma ruhsatları</a:t>
            </a:r>
            <a:endParaRPr lang="tr-TR" dirty="0"/>
          </a:p>
        </p:txBody>
      </p:sp>
      <p:sp>
        <p:nvSpPr>
          <p:cNvPr id="3" name="2 İçerik Yer Tutucusu"/>
          <p:cNvSpPr>
            <a:spLocks noGrp="1"/>
          </p:cNvSpPr>
          <p:nvPr>
            <p:ph idx="1"/>
          </p:nvPr>
        </p:nvSpPr>
        <p:spPr/>
        <p:txBody>
          <a:bodyPr/>
          <a:lstStyle/>
          <a:p>
            <a:r>
              <a:rPr lang="tr-TR" dirty="0" smtClean="0"/>
              <a:t>SHY-22 hükümlerine uygun olarak havaalanlarında, belirtilen hizmet türlerinin tamamını veya bir kısmını </a:t>
            </a:r>
            <a:r>
              <a:rPr lang="tr-TR" dirty="0" smtClean="0">
                <a:solidFill>
                  <a:srgbClr val="FF0000"/>
                </a:solidFill>
              </a:rPr>
              <a:t>kendileri için yapacak hava taşıyıcılarına her bir hizmet türü için verilecek çalışma belgeleridir.</a:t>
            </a:r>
            <a:endParaRPr lang="tr-TR" dirty="0">
              <a:solidFill>
                <a:srgbClr val="FF0000"/>
              </a:solidFill>
            </a:endParaRPr>
          </a:p>
        </p:txBody>
      </p:sp>
      <p:sp>
        <p:nvSpPr>
          <p:cNvPr id="4" name="3 Slayt Numarası Yer Tutucusu"/>
          <p:cNvSpPr>
            <a:spLocks noGrp="1"/>
          </p:cNvSpPr>
          <p:nvPr>
            <p:ph type="sldNum" sz="quarter" idx="12"/>
          </p:nvPr>
        </p:nvSpPr>
        <p:spPr/>
        <p:txBody>
          <a:bodyPr/>
          <a:lstStyle/>
          <a:p>
            <a:fld id="{5650FCF5-56E8-498A-B8A4-227D4C52F509}"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Atlasjet</a:t>
            </a:r>
            <a:r>
              <a:rPr lang="tr-TR" dirty="0" smtClean="0"/>
              <a:t> Havacılık A.Ş.</a:t>
            </a:r>
          </a:p>
          <a:p>
            <a:r>
              <a:rPr lang="tr-TR" dirty="0" smtClean="0"/>
              <a:t>Bora Jet Havacılık Taşımacılık Uçak Bakım Onarım Ve Tic. A.Ş.</a:t>
            </a:r>
          </a:p>
          <a:p>
            <a:r>
              <a:rPr lang="tr-TR" dirty="0" smtClean="0"/>
              <a:t>Çukurova Havacılık A.Ş.</a:t>
            </a:r>
          </a:p>
          <a:p>
            <a:r>
              <a:rPr lang="tr-TR" dirty="0" err="1" smtClean="0"/>
              <a:t>Pegasus</a:t>
            </a:r>
            <a:r>
              <a:rPr lang="tr-TR" dirty="0" smtClean="0"/>
              <a:t> Hava Taşımacılığı A.Ş. Gibi</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 grubu çalışma ruhsatları</a:t>
            </a:r>
            <a:endParaRPr lang="tr-TR" dirty="0"/>
          </a:p>
        </p:txBody>
      </p:sp>
      <p:sp>
        <p:nvSpPr>
          <p:cNvPr id="3" name="2 İçerik Yer Tutucusu"/>
          <p:cNvSpPr>
            <a:spLocks noGrp="1"/>
          </p:cNvSpPr>
          <p:nvPr>
            <p:ph idx="1"/>
          </p:nvPr>
        </p:nvSpPr>
        <p:spPr/>
        <p:txBody>
          <a:bodyPr/>
          <a:lstStyle/>
          <a:p>
            <a:r>
              <a:rPr lang="tr-TR" dirty="0" smtClean="0"/>
              <a:t>SHY-22 hükümlerine uygun olarak, belirtilen hizmet türlerinden, </a:t>
            </a:r>
            <a:r>
              <a:rPr lang="tr-TR" dirty="0" smtClean="0">
                <a:solidFill>
                  <a:srgbClr val="FF0000"/>
                </a:solidFill>
              </a:rPr>
              <a:t>temsil, gözetim ve yönetim, uçak özel güvenlik hizmet ve denetimi, ikram servis ile uçuş operasyon hizmetini </a:t>
            </a:r>
            <a:r>
              <a:rPr lang="tr-TR" dirty="0" smtClean="0"/>
              <a:t>yapmak üzere yetkilendirilmiş özel hukuk tüzel kişilerine her bir hizmet türü için verilecek çalışma belgeleridir.</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b="1" dirty="0" smtClean="0"/>
              <a:t>C GRUBU YER HİZMETİ KURULUŞLARI (Temsil - Gözetim ve Yönetim)</a:t>
            </a:r>
            <a:endParaRPr lang="tr-TR" dirty="0"/>
          </a:p>
        </p:txBody>
      </p:sp>
      <p:sp>
        <p:nvSpPr>
          <p:cNvPr id="3" name="2 İçerik Yer Tutucusu"/>
          <p:cNvSpPr>
            <a:spLocks noGrp="1"/>
          </p:cNvSpPr>
          <p:nvPr>
            <p:ph idx="1"/>
          </p:nvPr>
        </p:nvSpPr>
        <p:spPr/>
        <p:txBody>
          <a:bodyPr/>
          <a:lstStyle/>
          <a:p>
            <a:r>
              <a:rPr lang="tr-TR" dirty="0" err="1" smtClean="0"/>
              <a:t>Acm</a:t>
            </a:r>
            <a:r>
              <a:rPr lang="tr-TR" dirty="0" smtClean="0"/>
              <a:t> </a:t>
            </a:r>
            <a:r>
              <a:rPr lang="tr-TR" dirty="0" err="1" smtClean="0"/>
              <a:t>Air</a:t>
            </a:r>
            <a:r>
              <a:rPr lang="tr-TR" dirty="0" smtClean="0"/>
              <a:t> Charter Market Uçak Ser.Ve Tur.</a:t>
            </a:r>
            <a:r>
              <a:rPr lang="tr-TR" dirty="0" err="1" smtClean="0"/>
              <a:t>Hiz</a:t>
            </a:r>
            <a:r>
              <a:rPr lang="tr-TR" dirty="0" smtClean="0"/>
              <a:t>.</a:t>
            </a:r>
            <a:r>
              <a:rPr lang="tr-TR" dirty="0" err="1" smtClean="0"/>
              <a:t>Ltd.Şti</a:t>
            </a:r>
            <a:r>
              <a:rPr lang="tr-TR" dirty="0" smtClean="0"/>
              <a:t>.</a:t>
            </a:r>
          </a:p>
          <a:p>
            <a:r>
              <a:rPr lang="tr-TR" dirty="0" smtClean="0"/>
              <a:t>Ada Havacılık Ve Tur.Servisleri </a:t>
            </a:r>
            <a:r>
              <a:rPr lang="tr-TR" dirty="0" err="1" smtClean="0"/>
              <a:t>Ltd.Şti</a:t>
            </a:r>
            <a:r>
              <a:rPr lang="tr-TR" dirty="0" smtClean="0"/>
              <a:t>.</a:t>
            </a:r>
          </a:p>
          <a:p>
            <a:r>
              <a:rPr lang="tr-TR" dirty="0" err="1" smtClean="0"/>
              <a:t>Adria</a:t>
            </a:r>
            <a:r>
              <a:rPr lang="tr-TR" dirty="0" smtClean="0"/>
              <a:t> Turizm İşletmeleri Turizm Seyahat Acenteleri Ltd. Şti.</a:t>
            </a:r>
          </a:p>
          <a:p>
            <a:r>
              <a:rPr lang="tr-TR" dirty="0" smtClean="0"/>
              <a:t>Bilen Havacılık </a:t>
            </a:r>
            <a:r>
              <a:rPr lang="tr-TR" dirty="0" err="1" smtClean="0"/>
              <a:t>Ltd.Şti</a:t>
            </a:r>
            <a:r>
              <a:rPr lang="tr-TR" dirty="0" smtClean="0"/>
              <a:t>.</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860180"/>
          </a:xfrm>
        </p:spPr>
        <p:txBody>
          <a:bodyPr>
            <a:normAutofit/>
          </a:bodyPr>
          <a:lstStyle/>
          <a:p>
            <a:r>
              <a:rPr lang="tr-TR" dirty="0" smtClean="0"/>
              <a:t>  </a:t>
            </a:r>
            <a:r>
              <a:rPr lang="tr-TR" dirty="0" smtClean="0">
                <a:solidFill>
                  <a:srgbClr val="FF0000"/>
                </a:solidFill>
              </a:rPr>
              <a:t>Uçuş operasyon hizmeti için C grubu çalışma ruhsatı alacak</a:t>
            </a:r>
            <a:r>
              <a:rPr lang="tr-TR" dirty="0" smtClean="0"/>
              <a:t> olan kuruluşların, temsil hizmeti çalışma ruhsatına ve Atatürk, Antalya, Esenboğa, Adnan Menderes, Milas-Bodrum, Dalaman, Sabiha Gökçen havaalanlarından en az beşinde </a:t>
            </a:r>
            <a:r>
              <a:rPr lang="tr-TR" dirty="0" smtClean="0">
                <a:solidFill>
                  <a:srgbClr val="FF0000"/>
                </a:solidFill>
              </a:rPr>
              <a:t>gözetim ve yönetim çalışma ruhsatına sahip olması </a:t>
            </a:r>
            <a:r>
              <a:rPr lang="tr-TR" dirty="0" smtClean="0"/>
              <a:t>gerekmektedir. </a:t>
            </a:r>
          </a:p>
          <a:p>
            <a:r>
              <a:rPr lang="tr-TR" dirty="0" smtClean="0"/>
              <a:t>Uçuş operasyon hizmeti vermek isteyen A veya C grubu çalışma ruhsatına sahip kuruluşlar Atatürk ve Antalya havaalanları ile sivil hava trafiğine açık üç uluslararası havaalanı olmak üzere toplam beş havaalanında uçuş operasyon çalışma ruhsatı alması zorunludur.</a:t>
            </a:r>
          </a:p>
          <a:p>
            <a:pPr>
              <a:buNone/>
            </a:pPr>
            <a:endParaRPr lang="tr-TR" dirty="0" smtClean="0"/>
          </a:p>
        </p:txBody>
      </p:sp>
      <p:sp>
        <p:nvSpPr>
          <p:cNvPr id="4" name="3 Slayt Numarası Yer Tutucusu"/>
          <p:cNvSpPr>
            <a:spLocks noGrp="1"/>
          </p:cNvSpPr>
          <p:nvPr>
            <p:ph type="sldNum" sz="quarter" idx="12"/>
          </p:nvPr>
        </p:nvSpPr>
        <p:spPr/>
        <p:txBody>
          <a:bodyPr/>
          <a:lstStyle/>
          <a:p>
            <a:fld id="{5650FCF5-56E8-498A-B8A4-227D4C52F509}"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788742"/>
          </a:xfrm>
        </p:spPr>
        <p:txBody>
          <a:bodyPr>
            <a:normAutofit/>
          </a:bodyPr>
          <a:lstStyle/>
          <a:p>
            <a:pPr>
              <a:buNone/>
            </a:pPr>
            <a:r>
              <a:rPr lang="tr-TR" dirty="0" smtClean="0"/>
              <a:t>  </a:t>
            </a:r>
          </a:p>
          <a:p>
            <a:r>
              <a:rPr lang="tr-TR" dirty="0" smtClean="0"/>
              <a:t>   A veya C Grubu Çalışma Ruhsatına sahip yer hizmetleri kuruluşları, ortaklardan herhangi birisinin hissesinin tamamını veya bir kısmını </a:t>
            </a:r>
            <a:r>
              <a:rPr lang="tr-TR" dirty="0" smtClean="0">
                <a:solidFill>
                  <a:srgbClr val="FF0000"/>
                </a:solidFill>
              </a:rPr>
              <a:t>devretmeyi veya mevcut hisse oranını artırmayı planlaması halinde devir işlemleri yapılmadan önce Bakanlıktan izin almaları zorunludur.</a:t>
            </a:r>
          </a:p>
          <a:p>
            <a:r>
              <a:rPr lang="tr-TR" dirty="0" smtClean="0"/>
              <a:t>   Özel havaalanlarında uygulanacak esaslar ve ücretler bu havaalanlarının işletmecilerinin teklifi ve Bakanlık onayı ile düzenlenir.</a:t>
            </a:r>
          </a:p>
          <a:p>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229600" cy="5574428"/>
          </a:xfrm>
        </p:spPr>
        <p:txBody>
          <a:bodyPr>
            <a:normAutofit/>
          </a:bodyPr>
          <a:lstStyle/>
          <a:p>
            <a:endParaRPr lang="tr-TR" dirty="0" smtClean="0"/>
          </a:p>
          <a:p>
            <a:endParaRPr lang="tr-TR" dirty="0" smtClean="0"/>
          </a:p>
          <a:p>
            <a:r>
              <a:rPr lang="tr-TR" dirty="0" smtClean="0"/>
              <a:t>A veya C Grubu Çalışma Ruhsatı almak için talepte bulunan kuruluşların, 6762 sayılı Türk Ticaret Kanunu gereğince ticari tescilini yaptırmak ve esas mukavelesini hazırlayarak yayınlamak ve bunların noter tasdikli suretini Bakanlığa sunmak zorundadır.</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Havaalanları yer hizmetleri yönetmeliğine uygun olarak havaalanlarında yer hizmetleri yapmak üzere çalışma ruhsatı alan özel hukuk tüzel kişi statüsündeki kuruluşlara </a:t>
            </a:r>
            <a:r>
              <a:rPr lang="tr-TR" dirty="0" smtClean="0">
                <a:solidFill>
                  <a:srgbClr val="FF0000"/>
                </a:solidFill>
              </a:rPr>
              <a:t>yer hizmetleri kuruluşu </a:t>
            </a:r>
            <a:r>
              <a:rPr lang="tr-TR" dirty="0" smtClean="0"/>
              <a:t>denir.</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27</a:t>
            </a:fld>
            <a:endParaRPr lang="tr-T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    </a:t>
            </a:r>
            <a:r>
              <a:rPr lang="tr-TR" b="1" dirty="0" smtClean="0"/>
              <a:t>Havaalanları Yer Hizmetleri Yönetmeliği (SHY-22) </a:t>
            </a:r>
            <a:endParaRPr lang="tr-TR" dirty="0" smtClean="0"/>
          </a:p>
          <a:p>
            <a:r>
              <a:rPr lang="tr-TR" b="1" dirty="0" smtClean="0"/>
              <a:t>    </a:t>
            </a:r>
            <a:r>
              <a:rPr lang="tr-TR" dirty="0" smtClean="0"/>
              <a:t>Ulaştırma Bakanlığından</a:t>
            </a:r>
          </a:p>
          <a:p>
            <a:r>
              <a:rPr lang="tr-TR" dirty="0" smtClean="0"/>
              <a:t>    </a:t>
            </a:r>
            <a:r>
              <a:rPr lang="tr-TR" b="1" dirty="0" smtClean="0"/>
              <a:t>Resmi Gazete Tarihi:</a:t>
            </a:r>
            <a:r>
              <a:rPr lang="tr-TR" dirty="0" smtClean="0"/>
              <a:t> 28/08/1996</a:t>
            </a:r>
          </a:p>
          <a:p>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28</a:t>
            </a:fld>
            <a:endParaRPr 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Havaalanları Yer Hizmetleri Yönetmeliği/SHY-22</a:t>
            </a:r>
            <a:endParaRPr lang="tr-TR" dirty="0"/>
          </a:p>
        </p:txBody>
      </p:sp>
      <p:sp>
        <p:nvSpPr>
          <p:cNvPr id="3" name="2 İçerik Yer Tutucusu"/>
          <p:cNvSpPr>
            <a:spLocks noGrp="1"/>
          </p:cNvSpPr>
          <p:nvPr>
            <p:ph idx="1"/>
          </p:nvPr>
        </p:nvSpPr>
        <p:spPr/>
        <p:txBody>
          <a:bodyPr/>
          <a:lstStyle/>
          <a:p>
            <a:r>
              <a:rPr lang="tr-TR" dirty="0" smtClean="0">
                <a:solidFill>
                  <a:srgbClr val="FF0000"/>
                </a:solidFill>
              </a:rPr>
              <a:t>Yer hizmetleri kuruluşları</a:t>
            </a:r>
            <a:r>
              <a:rPr lang="tr-TR" dirty="0" smtClean="0"/>
              <a:t>: Sivil havacılık yönetmeliğine uygun olarak havaalanlarında yer hizmetlerini yapan kuruluşlara denir.</a:t>
            </a:r>
          </a:p>
          <a:p>
            <a:r>
              <a:rPr lang="tr-TR" dirty="0" smtClean="0">
                <a:solidFill>
                  <a:srgbClr val="FF0000"/>
                </a:solidFill>
              </a:rPr>
              <a:t>Hava taşıyıcıları</a:t>
            </a:r>
            <a:r>
              <a:rPr lang="tr-TR" dirty="0" smtClean="0"/>
              <a:t>:Kendi yer hizmetlerini kendileri için veya yönetmelikte ön görülen özel durumlar çerçevesinde diğer hava taşıyıcıları için de yapabilen yerli ve yabancı hava taşıyıcılarıdır.</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29</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42918"/>
            <a:ext cx="8229600" cy="571504"/>
          </a:xfrm>
        </p:spPr>
        <p:txBody>
          <a:bodyPr>
            <a:normAutofit fontScale="90000"/>
          </a:bodyPr>
          <a:lstStyle/>
          <a:p>
            <a:r>
              <a:rPr lang="tr-TR" dirty="0" smtClean="0"/>
              <a:t>SHY-22</a:t>
            </a:r>
            <a:endParaRPr lang="tr-TR" dirty="0"/>
          </a:p>
        </p:txBody>
      </p:sp>
      <p:sp>
        <p:nvSpPr>
          <p:cNvPr id="3" name="2 İçerik Yer Tutucusu"/>
          <p:cNvSpPr>
            <a:spLocks noGrp="1"/>
          </p:cNvSpPr>
          <p:nvPr>
            <p:ph idx="1"/>
          </p:nvPr>
        </p:nvSpPr>
        <p:spPr>
          <a:xfrm>
            <a:off x="457200" y="1214422"/>
            <a:ext cx="8229600" cy="5360114"/>
          </a:xfrm>
        </p:spPr>
        <p:txBody>
          <a:bodyPr>
            <a:normAutofit/>
          </a:bodyPr>
          <a:lstStyle/>
          <a:p>
            <a:r>
              <a:rPr lang="tr-TR" dirty="0" smtClean="0"/>
              <a:t>Havaalanları </a:t>
            </a:r>
            <a:r>
              <a:rPr lang="tr-TR" u="sng" dirty="0" smtClean="0">
                <a:solidFill>
                  <a:srgbClr val="FF0000"/>
                </a:solidFill>
              </a:rPr>
              <a:t>yer hizmetleri yönetmeliğinin amacı</a:t>
            </a:r>
            <a:r>
              <a:rPr lang="tr-TR" dirty="0" smtClean="0"/>
              <a:t>; 2920 sayılı Türk Sivil Havacılık Kanunu’nun 44. maddesi gereği:</a:t>
            </a:r>
          </a:p>
          <a:p>
            <a:r>
              <a:rPr lang="tr-TR" dirty="0" smtClean="0"/>
              <a:t>Havaalanları yer hizmetlerinin uluslar arası seviyede yapılmasını sağlamak için uygulanacak </a:t>
            </a:r>
            <a:r>
              <a:rPr lang="tr-TR" dirty="0" smtClean="0">
                <a:solidFill>
                  <a:srgbClr val="FF0000"/>
                </a:solidFill>
              </a:rPr>
              <a:t>usul ve esasları düzenlemek </a:t>
            </a:r>
            <a:r>
              <a:rPr lang="tr-TR" dirty="0" smtClean="0"/>
              <a:t>ve bu hizmetlerle ilgili </a:t>
            </a:r>
            <a:r>
              <a:rPr lang="tr-TR" dirty="0" smtClean="0">
                <a:solidFill>
                  <a:srgbClr val="FF0000"/>
                </a:solidFill>
              </a:rPr>
              <a:t>ücret tarifelerini </a:t>
            </a:r>
            <a:r>
              <a:rPr lang="tr-TR" dirty="0" smtClean="0"/>
              <a:t>belirlemek.</a:t>
            </a:r>
          </a:p>
        </p:txBody>
      </p:sp>
      <p:sp>
        <p:nvSpPr>
          <p:cNvPr id="4" name="3 Slayt Numarası Yer Tutucusu"/>
          <p:cNvSpPr>
            <a:spLocks noGrp="1"/>
          </p:cNvSpPr>
          <p:nvPr>
            <p:ph type="sldNum" sz="quarter" idx="12"/>
          </p:nvPr>
        </p:nvSpPr>
        <p:spPr/>
        <p:txBody>
          <a:bodyPr/>
          <a:lstStyle/>
          <a:p>
            <a:fld id="{5650FCF5-56E8-498A-B8A4-227D4C52F509}" type="slidenum">
              <a:rPr lang="tr-TR" smtClean="0"/>
              <a:pPr/>
              <a:t>3</a:t>
            </a:fld>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Yer hizmetleri işletmelerinin yetki ve sorumlulukları</a:t>
            </a:r>
            <a:endParaRPr lang="tr-TR" dirty="0"/>
          </a:p>
        </p:txBody>
      </p:sp>
      <p:sp>
        <p:nvSpPr>
          <p:cNvPr id="3" name="2 İçerik Yer Tutucusu"/>
          <p:cNvSpPr>
            <a:spLocks noGrp="1"/>
          </p:cNvSpPr>
          <p:nvPr>
            <p:ph idx="1"/>
          </p:nvPr>
        </p:nvSpPr>
        <p:spPr/>
        <p:txBody>
          <a:bodyPr>
            <a:normAutofit/>
          </a:bodyPr>
          <a:lstStyle/>
          <a:p>
            <a:r>
              <a:rPr lang="tr-TR" dirty="0" smtClean="0"/>
              <a:t>Yer hizmetleri kuruluşları, havaalanlarında yer hizmet türlerinin, </a:t>
            </a:r>
            <a:r>
              <a:rPr lang="tr-TR" dirty="0" smtClean="0">
                <a:solidFill>
                  <a:srgbClr val="FF0000"/>
                </a:solidFill>
              </a:rPr>
              <a:t>tamamını veya bir kısmını tarifeli ve tarifesiz seferler için yapmaya yetkilidirler.</a:t>
            </a:r>
          </a:p>
          <a:p>
            <a:pPr>
              <a:buNone/>
            </a:pP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71612"/>
            <a:ext cx="8229600" cy="5002924"/>
          </a:xfrm>
        </p:spPr>
        <p:txBody>
          <a:bodyPr>
            <a:normAutofit/>
          </a:bodyPr>
          <a:lstStyle/>
          <a:p>
            <a:r>
              <a:rPr lang="tr-TR" dirty="0" smtClean="0"/>
              <a:t>Yer hizmetleri kuruluşları teşkilatlandıkları havaalanlarında hiçbir hava taşıyıcısına </a:t>
            </a:r>
            <a:r>
              <a:rPr lang="tr-TR" dirty="0" smtClean="0">
                <a:solidFill>
                  <a:srgbClr val="FF0000"/>
                </a:solidFill>
              </a:rPr>
              <a:t>hizmet vermeseler dahi</a:t>
            </a:r>
            <a:r>
              <a:rPr lang="tr-TR" dirty="0" smtClean="0"/>
              <a:t> çalışma ruhsatına esas olan </a:t>
            </a:r>
            <a:r>
              <a:rPr lang="tr-TR" dirty="0" smtClean="0">
                <a:solidFill>
                  <a:srgbClr val="FF0000"/>
                </a:solidFill>
              </a:rPr>
              <a:t>araç, gereç ve personelini aynen bulundurmak zorundadır</a:t>
            </a:r>
            <a:r>
              <a:rPr lang="tr-TR" dirty="0" smtClean="0"/>
              <a:t>.</a:t>
            </a:r>
          </a:p>
          <a:p>
            <a:r>
              <a:rPr lang="tr-TR" dirty="0" smtClean="0">
                <a:solidFill>
                  <a:srgbClr val="FF0000"/>
                </a:solidFill>
              </a:rPr>
              <a:t> Yalnız iç hat seferlerine </a:t>
            </a:r>
            <a:r>
              <a:rPr lang="tr-TR" dirty="0" smtClean="0"/>
              <a:t>yer hizmeti vermek için teşkilatlanılması halinde, bu kuruluşların </a:t>
            </a:r>
            <a:r>
              <a:rPr lang="tr-TR" dirty="0" smtClean="0">
                <a:solidFill>
                  <a:srgbClr val="FF0000"/>
                </a:solidFill>
              </a:rPr>
              <a:t>kaç havaalanında ve hangi hizmet türlerinde teşkilatlanacakları hususu Bakanlık ta</a:t>
            </a:r>
            <a:r>
              <a:rPr lang="tr-TR" dirty="0" smtClean="0"/>
              <a:t>rafından belirlenir.</a:t>
            </a:r>
          </a:p>
          <a:p>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85860"/>
            <a:ext cx="8229600" cy="5288676"/>
          </a:xfrm>
        </p:spPr>
        <p:txBody>
          <a:bodyPr>
            <a:normAutofit fontScale="92500"/>
          </a:bodyPr>
          <a:lstStyle/>
          <a:p>
            <a:r>
              <a:rPr lang="tr-TR" dirty="0" smtClean="0"/>
              <a:t> Görevlendirilen yer hizmetleri kuruluşu çalışma ruhsatına sahip olduğu hizmetleri, hizmeti alan kuruluş </a:t>
            </a:r>
            <a:r>
              <a:rPr lang="tr-TR" dirty="0" smtClean="0">
                <a:solidFill>
                  <a:srgbClr val="FF0000"/>
                </a:solidFill>
              </a:rPr>
              <a:t>ile aralarında belirlenecek ücretler karşılığında </a:t>
            </a:r>
            <a:r>
              <a:rPr lang="tr-TR" dirty="0" smtClean="0"/>
              <a:t>yapmak zorundadır. </a:t>
            </a:r>
          </a:p>
          <a:p>
            <a:r>
              <a:rPr lang="tr-TR" dirty="0" smtClean="0"/>
              <a:t>Böyle bir durumda bu Yönetmeliğin 17.maddesinde </a:t>
            </a:r>
            <a:r>
              <a:rPr lang="tr-TR" dirty="0" smtClean="0">
                <a:solidFill>
                  <a:srgbClr val="FF0000"/>
                </a:solidFill>
              </a:rPr>
              <a:t>belirtilen Standart Yer Hizmetleri Anlaşmasının </a:t>
            </a:r>
            <a:r>
              <a:rPr lang="tr-TR" dirty="0" smtClean="0"/>
              <a:t>yapılması </a:t>
            </a:r>
            <a:r>
              <a:rPr lang="tr-TR" dirty="0" smtClean="0">
                <a:solidFill>
                  <a:srgbClr val="FF0000"/>
                </a:solidFill>
              </a:rPr>
              <a:t>şartı aranmaz. </a:t>
            </a:r>
          </a:p>
          <a:p>
            <a:r>
              <a:rPr lang="tr-TR" dirty="0" smtClean="0"/>
              <a:t>Anlaşma yapılması halinde bu anlaşmaların geçici statüde olması şarttır. Ancak, geçici süreli mücbir sebebin ortadan kalkması ile hizmet verebilme şartının DHMİ tarafından belirlenmesi halinde geçici statüdeki bu anlaşmalar ortadan kalkar.</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32</a:t>
            </a:fld>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6003056"/>
          </a:xfrm>
        </p:spPr>
        <p:txBody>
          <a:bodyPr>
            <a:normAutofit/>
          </a:bodyPr>
          <a:lstStyle/>
          <a:p>
            <a:pPr>
              <a:buNone/>
            </a:pPr>
            <a:r>
              <a:rPr lang="tr-TR" dirty="0" smtClean="0"/>
              <a:t>    </a:t>
            </a:r>
          </a:p>
          <a:p>
            <a:pPr>
              <a:buNone/>
            </a:pPr>
            <a:r>
              <a:rPr lang="tr-TR" b="1" dirty="0" smtClean="0">
                <a:solidFill>
                  <a:srgbClr val="FF0000"/>
                </a:solidFill>
              </a:rPr>
              <a:t>  Yerli Hava Taşıyıcılarının Yetkileri</a:t>
            </a:r>
            <a:endParaRPr lang="tr-TR" dirty="0" smtClean="0">
              <a:solidFill>
                <a:srgbClr val="FF0000"/>
              </a:solidFill>
            </a:endParaRPr>
          </a:p>
          <a:p>
            <a:pPr>
              <a:buNone/>
            </a:pPr>
            <a:r>
              <a:rPr lang="tr-TR" b="1" dirty="0" smtClean="0"/>
              <a:t>       </a:t>
            </a:r>
          </a:p>
          <a:p>
            <a:pPr>
              <a:buNone/>
            </a:pPr>
            <a:endParaRPr lang="tr-TR" b="1" dirty="0" smtClean="0"/>
          </a:p>
          <a:p>
            <a:pPr>
              <a:buNone/>
            </a:pPr>
            <a:r>
              <a:rPr lang="tr-TR" dirty="0" smtClean="0"/>
              <a:t>   Yerli hava taşıyıcıları, belirtilen havaalanı yer hizmet türlerinin tamamını veya bir kısmını B Grubu Çalışma Ruhsatı alarak kendileri için yapmaya yetkilidirler. </a:t>
            </a:r>
          </a:p>
          <a:p>
            <a:pPr>
              <a:buNone/>
            </a:pPr>
            <a:r>
              <a:rPr lang="tr-TR" dirty="0" smtClean="0"/>
              <a:t>   </a:t>
            </a:r>
            <a:r>
              <a:rPr lang="tr-TR" dirty="0" smtClean="0">
                <a:solidFill>
                  <a:srgbClr val="FF0000"/>
                </a:solidFill>
              </a:rPr>
              <a:t>Yerli hava taşıyıcılarına A Grubu Çalışma Ruhsatı verilmez </a:t>
            </a:r>
            <a:r>
              <a:rPr lang="tr-TR" dirty="0" smtClean="0"/>
              <a:t>  </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33</a:t>
            </a:fld>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931618"/>
          </a:xfrm>
        </p:spPr>
        <p:txBody>
          <a:bodyPr>
            <a:normAutofit fontScale="92500" lnSpcReduction="10000"/>
          </a:bodyPr>
          <a:lstStyle/>
          <a:p>
            <a:r>
              <a:rPr lang="tr-TR" dirty="0" smtClean="0"/>
              <a:t>A Grubu Çalışma Ruhsatına sahip yer hizmetleri kuruluşunun elinde olmayan ve DHMİ tarafından kabul görülecek mücbir sebeplerden dolayı hizmet yapamaz duruma düşmesi halinde, söz konusu durum ortadan kalkıncaya kadar, yer hizmet türlerinin tamamını veya bir kısmını kendileri için yapmaya yetkili kılınmış bir yerli hava taşıyıcısı, kendisine yapmaya yetkili bulunduğu hizmetlerin bir kısmını yada tamamını başka hava taşıyıcılarına da DHMİ Genel Müdürlüğünün teklifi üzerine Bakanlıkça geçici olarak hizmet vermeye yetkilendirilebilir</a:t>
            </a:r>
          </a:p>
          <a:p>
            <a:r>
              <a:rPr lang="tr-TR" dirty="0" smtClean="0"/>
              <a:t>Yerli hava taşıyıcısı, bu hizmetleri hizmet verilecek kuruluş ile aralarında belirlenecek ücretler ve esaslar çerçevesinde yapmak zorundadırlar.</a:t>
            </a:r>
          </a:p>
          <a:p>
            <a:pPr>
              <a:buNone/>
            </a:pP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34</a:t>
            </a:fld>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502990"/>
          </a:xfrm>
        </p:spPr>
        <p:txBody>
          <a:bodyPr>
            <a:normAutofit fontScale="92500" lnSpcReduction="10000"/>
          </a:bodyPr>
          <a:lstStyle/>
          <a:p>
            <a:pPr>
              <a:buNone/>
            </a:pPr>
            <a:r>
              <a:rPr lang="tr-TR" dirty="0" smtClean="0"/>
              <a:t>    </a:t>
            </a:r>
            <a:r>
              <a:rPr lang="tr-TR" b="1" dirty="0" smtClean="0">
                <a:solidFill>
                  <a:srgbClr val="FF0000"/>
                </a:solidFill>
              </a:rPr>
              <a:t>Yabancı Hava Taşıyıcılarının Yetkileri</a:t>
            </a:r>
            <a:endParaRPr lang="tr-TR" dirty="0" smtClean="0">
              <a:solidFill>
                <a:srgbClr val="FF0000"/>
              </a:solidFill>
            </a:endParaRPr>
          </a:p>
          <a:p>
            <a:r>
              <a:rPr lang="tr-TR" b="1" dirty="0" smtClean="0"/>
              <a:t>  </a:t>
            </a:r>
            <a:r>
              <a:rPr lang="tr-TR" dirty="0" smtClean="0"/>
              <a:t>Tarifeli veya tarifesiz sefer yapan yabancı hava taşıyıcılarının yetkileri ;</a:t>
            </a:r>
          </a:p>
          <a:p>
            <a:r>
              <a:rPr lang="tr-TR" dirty="0" smtClean="0"/>
              <a:t>   Tarifeli sefer yapan yabancı hava taşıyıcıları, SYH-22 de 5.maddede belirtilen hizmet türlerinden temsil, gözetim ve yönetim, yolcu trafik, yük kontrolü ve haberleşme, uçak hat bakım, yakıt ve yağ ile uçuş operasyon </a:t>
            </a:r>
            <a:r>
              <a:rPr lang="tr-TR" dirty="0" smtClean="0">
                <a:solidFill>
                  <a:srgbClr val="FF0000"/>
                </a:solidFill>
              </a:rPr>
              <a:t>hizmet türlerinin tamamını </a:t>
            </a:r>
            <a:r>
              <a:rPr lang="tr-TR" dirty="0" smtClean="0"/>
              <a:t>veya bir kısmını kendileri için yapmaya yetkilidirler.</a:t>
            </a:r>
          </a:p>
          <a:p>
            <a:r>
              <a:rPr lang="tr-TR" dirty="0" smtClean="0"/>
              <a:t>   Tarifesiz sefer yapan yabancı hava taşıyıcıları, 5.maddede belirtilen hizmet türlerinden </a:t>
            </a:r>
            <a:r>
              <a:rPr lang="tr-TR" dirty="0" smtClean="0">
                <a:solidFill>
                  <a:srgbClr val="FF0000"/>
                </a:solidFill>
              </a:rPr>
              <a:t>yalnız, uçak hat bakım ile yakıt ve yağ hizmet türlerinin tamamını veya bir kısmını kendileri için yapmaya yetkilidirler.</a:t>
            </a:r>
          </a:p>
          <a:p>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35</a:t>
            </a:fld>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Özel yetkiler</a:t>
            </a:r>
            <a:endParaRPr lang="tr-TR" dirty="0"/>
          </a:p>
        </p:txBody>
      </p:sp>
      <p:sp>
        <p:nvSpPr>
          <p:cNvPr id="3" name="2 İçerik Yer Tutucusu"/>
          <p:cNvSpPr>
            <a:spLocks noGrp="1"/>
          </p:cNvSpPr>
          <p:nvPr>
            <p:ph idx="1"/>
          </p:nvPr>
        </p:nvSpPr>
        <p:spPr/>
        <p:txBody>
          <a:bodyPr>
            <a:normAutofit lnSpcReduction="10000"/>
          </a:bodyPr>
          <a:lstStyle/>
          <a:p>
            <a:r>
              <a:rPr lang="tr-TR" dirty="0" smtClean="0"/>
              <a:t>Havaalanları yer hizmetleri yönetmeliğinde belirtilen </a:t>
            </a:r>
            <a:r>
              <a:rPr lang="tr-TR" dirty="0" smtClean="0">
                <a:solidFill>
                  <a:srgbClr val="FF0000"/>
                </a:solidFill>
              </a:rPr>
              <a:t>genel yetkiler dışında </a:t>
            </a:r>
            <a:r>
              <a:rPr lang="tr-TR" dirty="0" smtClean="0"/>
              <a:t>özel yetkiler de mevcuttur.</a:t>
            </a:r>
          </a:p>
          <a:p>
            <a:r>
              <a:rPr lang="tr-TR" dirty="0" smtClean="0"/>
              <a:t>Yabancı hava taşıyıcılarınca talep edilen ve yer hizmetleri işletmeleri ile yerli hava taşıyıcılarınca yapılamayan hizmetler çalışma ruhsatına sahip diğer yabancı hava taşıyıcılarınca yapılabilir.Bu yetkinin kullanılabilmesi için </a:t>
            </a:r>
            <a:r>
              <a:rPr lang="tr-TR" dirty="0" err="1" smtClean="0"/>
              <a:t>DHMİ’den</a:t>
            </a:r>
            <a:r>
              <a:rPr lang="tr-TR" dirty="0" smtClean="0"/>
              <a:t> izin alınması zorunludur.</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36</a:t>
            </a:fld>
            <a:endParaRPr lang="tr-T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645866"/>
          </a:xfrm>
        </p:spPr>
        <p:txBody>
          <a:bodyPr>
            <a:normAutofit/>
          </a:bodyPr>
          <a:lstStyle/>
          <a:p>
            <a:r>
              <a:rPr lang="tr-TR" dirty="0" smtClean="0"/>
              <a:t>Hava taşıyıcılarının sefer yaptıkları havaalanlarında talep edecekleri </a:t>
            </a:r>
            <a:r>
              <a:rPr lang="tr-TR" dirty="0" smtClean="0">
                <a:solidFill>
                  <a:srgbClr val="FF0000"/>
                </a:solidFill>
              </a:rPr>
              <a:t>yer hizmetlerini yapacak yer hizmetleri işletmesi bulunmaması </a:t>
            </a:r>
            <a:r>
              <a:rPr lang="tr-TR" dirty="0" smtClean="0"/>
              <a:t>veya yer hizmetleri işletmesinin talep edilen </a:t>
            </a:r>
            <a:r>
              <a:rPr lang="tr-TR" dirty="0" smtClean="0">
                <a:solidFill>
                  <a:srgbClr val="FF0000"/>
                </a:solidFill>
              </a:rPr>
              <a:t>hizmet türlerinden herhangi birinin yapmaması halinde</a:t>
            </a:r>
            <a:r>
              <a:rPr lang="tr-TR" dirty="0" smtClean="0"/>
              <a:t> hava taşıyıcılarının hizmetlerini yapmaya </a:t>
            </a:r>
            <a:r>
              <a:rPr lang="tr-TR" u="sng" dirty="0" smtClean="0"/>
              <a:t>yerli hava taşıyıcıları yetkilidir</a:t>
            </a:r>
            <a:r>
              <a:rPr lang="tr-TR" dirty="0" smtClean="0"/>
              <a:t>.</a:t>
            </a:r>
          </a:p>
          <a:p>
            <a:r>
              <a:rPr lang="tr-TR" b="1" dirty="0" err="1" smtClean="0">
                <a:solidFill>
                  <a:srgbClr val="FF0000"/>
                </a:solidFill>
              </a:rPr>
              <a:t>Apronda</a:t>
            </a:r>
            <a:r>
              <a:rPr lang="tr-TR" b="1" dirty="0" smtClean="0">
                <a:solidFill>
                  <a:srgbClr val="FF0000"/>
                </a:solidFill>
              </a:rPr>
              <a:t> yolcu taşımacılığı hizmeti </a:t>
            </a:r>
            <a:r>
              <a:rPr lang="tr-TR" dirty="0" smtClean="0"/>
              <a:t>yer hizmetleri işletmeleri ve yerli hava taşıyıcıları tarafından yapılır.Bu hizmetin düzenlenmesi ve hangi havaalanlarında hangi işletmelerce hangi süre için yapılacağı </a:t>
            </a:r>
            <a:r>
              <a:rPr lang="tr-TR" dirty="0" smtClean="0">
                <a:solidFill>
                  <a:srgbClr val="FF0000"/>
                </a:solidFill>
              </a:rPr>
              <a:t>DHMİ yetkisindedir</a:t>
            </a:r>
            <a:r>
              <a:rPr lang="tr-TR" dirty="0" smtClean="0"/>
              <a:t>.</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37</a:t>
            </a:fld>
            <a:endParaRPr lang="tr-T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788742"/>
          </a:xfrm>
        </p:spPr>
        <p:txBody>
          <a:bodyPr>
            <a:normAutofit/>
          </a:bodyPr>
          <a:lstStyle/>
          <a:p>
            <a:r>
              <a:rPr lang="tr-TR" b="1" dirty="0" smtClean="0">
                <a:solidFill>
                  <a:srgbClr val="FF0000"/>
                </a:solidFill>
              </a:rPr>
              <a:t>Yol gösterme (</a:t>
            </a:r>
            <a:r>
              <a:rPr lang="tr-TR" b="1" dirty="0" err="1" smtClean="0">
                <a:solidFill>
                  <a:srgbClr val="FF0000"/>
                </a:solidFill>
              </a:rPr>
              <a:t>follow</a:t>
            </a:r>
            <a:r>
              <a:rPr lang="tr-TR" b="1" dirty="0" smtClean="0">
                <a:solidFill>
                  <a:srgbClr val="FF0000"/>
                </a:solidFill>
              </a:rPr>
              <a:t>-</a:t>
            </a:r>
            <a:r>
              <a:rPr lang="tr-TR" b="1" dirty="0" err="1" smtClean="0">
                <a:solidFill>
                  <a:srgbClr val="FF0000"/>
                </a:solidFill>
              </a:rPr>
              <a:t>me</a:t>
            </a:r>
            <a:r>
              <a:rPr lang="tr-TR" b="1" dirty="0" smtClean="0">
                <a:solidFill>
                  <a:srgbClr val="FF0000"/>
                </a:solidFill>
              </a:rPr>
              <a:t>) hizmeti</a:t>
            </a:r>
            <a:r>
              <a:rPr lang="tr-TR" dirty="0" smtClean="0"/>
              <a:t>; Atatürk havalimanında dış hat seferleri için zorunlu bu havaalanındaki iç hat seferleri ile diğer havaalanlarında istek üzerinedir.Atatürk havalimanında yerli hava taşıyıcıları dışında tüm hava taşıyıcılarına söz konusu hizmet DHMİ tarafından verilir.</a:t>
            </a:r>
          </a:p>
          <a:p>
            <a:r>
              <a:rPr lang="tr-TR" b="1" dirty="0" smtClean="0">
                <a:solidFill>
                  <a:srgbClr val="FF0000"/>
                </a:solidFill>
              </a:rPr>
              <a:t>Havaalanlarında yolcu köprüsü ve köprüdeki uçaklara 400 Hz enerji sağlayıcı sistemler hizmeti</a:t>
            </a:r>
            <a:r>
              <a:rPr lang="tr-TR" dirty="0" smtClean="0"/>
              <a:t>; yalnızca DHMİ tarafından verilir veya verdirilir.Gerektiği hallerde hizmet yer hizmetleri işletmesinden temin edilir.</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38</a:t>
            </a:fld>
            <a:endParaRPr lang="tr-T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931618"/>
          </a:xfrm>
        </p:spPr>
        <p:txBody>
          <a:bodyPr>
            <a:normAutofit fontScale="92500" lnSpcReduction="20000"/>
          </a:bodyPr>
          <a:lstStyle/>
          <a:p>
            <a:r>
              <a:rPr lang="tr-TR" b="1" dirty="0" err="1" smtClean="0">
                <a:solidFill>
                  <a:srgbClr val="FF0000"/>
                </a:solidFill>
              </a:rPr>
              <a:t>Ramp</a:t>
            </a:r>
            <a:r>
              <a:rPr lang="tr-TR" b="1" dirty="0" smtClean="0">
                <a:solidFill>
                  <a:srgbClr val="FF0000"/>
                </a:solidFill>
              </a:rPr>
              <a:t> Hizmeti :</a:t>
            </a:r>
            <a:r>
              <a:rPr lang="tr-TR" dirty="0" smtClean="0"/>
              <a:t>A ve B Grubu çalışma ruhsatı bulunan yerli hava taşıyıcıları ve yer hizmeti işletmeleri,</a:t>
            </a:r>
          </a:p>
          <a:p>
            <a:r>
              <a:rPr lang="tr-TR" dirty="0" err="1" smtClean="0"/>
              <a:t>Ramp</a:t>
            </a:r>
            <a:r>
              <a:rPr lang="tr-TR" dirty="0" smtClean="0"/>
              <a:t> hizmeti detaylarında yer alan yükleme ve boşaltma hizmetinde ,</a:t>
            </a:r>
          </a:p>
          <a:p>
            <a:r>
              <a:rPr lang="tr-TR" dirty="0" smtClean="0"/>
              <a:t>Uçak temizlik hizmeti detaylarında yer alan uçak içi temizlik hizmetinde,</a:t>
            </a:r>
          </a:p>
          <a:p>
            <a:r>
              <a:rPr lang="tr-TR" dirty="0" smtClean="0"/>
              <a:t>Kargo ve posta hizmetinde,</a:t>
            </a:r>
          </a:p>
          <a:p>
            <a:r>
              <a:rPr lang="tr-TR" dirty="0" smtClean="0"/>
              <a:t>Mevcut hizmete yönelik olarak PAT alanlarında şoför ve operatörlük hizmetlerinde </a:t>
            </a:r>
            <a:r>
              <a:rPr lang="tr-TR" dirty="0" smtClean="0">
                <a:solidFill>
                  <a:srgbClr val="FF0000"/>
                </a:solidFill>
              </a:rPr>
              <a:t>Ulaştırma bakanlığından önceden izin alınarak ve anlaşma yapmak kaydıyla işçilik hizmetlerini ,sevk ve idaresini konusunda uzmanlaşmış C Grubu çalışma ruhsatına sahip işletmelere yaptırabilirler.</a:t>
            </a:r>
            <a:r>
              <a:rPr lang="tr-TR" dirty="0" smtClean="0"/>
              <a:t>Bu durumda verilecek hizmetle ilgili her türlü sorumluluk C Grubu çalışma ruhsatına sahip işletmeye aittir.</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39</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28736"/>
            <a:ext cx="8229600" cy="5145800"/>
          </a:xfrm>
        </p:spPr>
        <p:txBody>
          <a:bodyPr/>
          <a:lstStyle/>
          <a:p>
            <a:r>
              <a:rPr lang="tr-TR" dirty="0" smtClean="0"/>
              <a:t>Bu yönetmelik; </a:t>
            </a:r>
          </a:p>
          <a:p>
            <a:r>
              <a:rPr lang="tr-TR" dirty="0" smtClean="0"/>
              <a:t>havaalanları işletmeciliği yapan DHMİ Genel Müdürlüğü, </a:t>
            </a:r>
          </a:p>
          <a:p>
            <a:r>
              <a:rPr lang="tr-TR" dirty="0" smtClean="0"/>
              <a:t>havaalanı işletmeciliği yapan diğer işletmeler ile bu yönetmelikte belirtilen şartları sağlayarak </a:t>
            </a:r>
          </a:p>
          <a:p>
            <a:r>
              <a:rPr lang="tr-TR" dirty="0" smtClean="0"/>
              <a:t>çalışma ruhsatı alan yer hizmetleri işletmelerini </a:t>
            </a:r>
            <a:r>
              <a:rPr lang="tr-TR" dirty="0" smtClean="0">
                <a:solidFill>
                  <a:srgbClr val="FF0000"/>
                </a:solidFill>
              </a:rPr>
              <a:t>kapsar.</a:t>
            </a:r>
          </a:p>
          <a:p>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smtClean="0">
                <a:solidFill>
                  <a:srgbClr val="FF0000"/>
                </a:solidFill>
              </a:rPr>
              <a:t>Uçak özel güvenlik hizmet ve denetim hizmeti </a:t>
            </a:r>
            <a:r>
              <a:rPr lang="tr-TR" dirty="0" smtClean="0"/>
              <a:t>için ruhsat alacak işletmelerden hava taşıyıcısı veya yer hizmetleri işletmesi </a:t>
            </a:r>
            <a:r>
              <a:rPr lang="tr-TR" dirty="0" smtClean="0">
                <a:solidFill>
                  <a:srgbClr val="FF0000"/>
                </a:solidFill>
              </a:rPr>
              <a:t>gözetim ve yönetim ruhsatına sahip olma şartı aranır</a:t>
            </a:r>
            <a:r>
              <a:rPr lang="tr-TR" dirty="0" smtClean="0"/>
              <a:t>.Bu şarta sahip olmayan işletmeler uçak özel güvenlik hizmeti ve denetimi hizmeti veremezler.hava taşıyıcıları bu hizmeti yalnızca kendileri için yapabilirler.</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40</a:t>
            </a:fld>
            <a:endParaRPr lang="tr-T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860180"/>
          </a:xfrm>
        </p:spPr>
        <p:txBody>
          <a:bodyPr>
            <a:normAutofit/>
          </a:bodyPr>
          <a:lstStyle/>
          <a:p>
            <a:r>
              <a:rPr lang="tr-TR" dirty="0" smtClean="0">
                <a:solidFill>
                  <a:srgbClr val="FF0000"/>
                </a:solidFill>
              </a:rPr>
              <a:t>Yer hizmetleri kuruluşlarının bulundurması gerekli en az personel ve teçhizat listeleri </a:t>
            </a:r>
            <a:r>
              <a:rPr lang="tr-TR" dirty="0" smtClean="0"/>
              <a:t>ile uygulama esasları </a:t>
            </a:r>
            <a:r>
              <a:rPr lang="tr-TR" u="sng" dirty="0" smtClean="0"/>
              <a:t>DHMİ tarafından belirlenir</a:t>
            </a:r>
            <a:r>
              <a:rPr lang="tr-TR" dirty="0" smtClean="0"/>
              <a:t>.</a:t>
            </a:r>
          </a:p>
          <a:p>
            <a:r>
              <a:rPr lang="tr-TR" dirty="0" smtClean="0"/>
              <a:t>   DHMİ tarafından belirtilen en az teçhizat listesinde yer alan ve özelliği olan teçhizatın, </a:t>
            </a:r>
            <a:r>
              <a:rPr lang="tr-TR" u="sng" dirty="0" smtClean="0">
                <a:solidFill>
                  <a:srgbClr val="FF0000"/>
                </a:solidFill>
              </a:rPr>
              <a:t>çalışma ruhsatına esas denetimin yapıldığı gün itibariyle azami 3 yaşında (dahil) olması</a:t>
            </a:r>
            <a:r>
              <a:rPr lang="tr-TR" dirty="0" smtClean="0"/>
              <a:t>,</a:t>
            </a:r>
          </a:p>
          <a:p>
            <a:r>
              <a:rPr lang="tr-TR" dirty="0" smtClean="0"/>
              <a:t>    Yıllık yolcu trafiği 300.000'e (üç yüz bin) kadar olan havaalanlarında, en az teçhizat listesinde yer alan ve özelliği olan teçhizatta, çalışma ruhsatına esas denetimde </a:t>
            </a:r>
            <a:r>
              <a:rPr lang="tr-TR" dirty="0" smtClean="0">
                <a:solidFill>
                  <a:srgbClr val="FF0000"/>
                </a:solidFill>
              </a:rPr>
              <a:t>yaş sınırı aranmaz</a:t>
            </a:r>
            <a:r>
              <a:rPr lang="tr-TR" dirty="0" smtClean="0"/>
              <a:t>. Söz konusu teçhizatın </a:t>
            </a:r>
            <a:r>
              <a:rPr lang="tr-TR" dirty="0" smtClean="0">
                <a:solidFill>
                  <a:srgbClr val="FF0000"/>
                </a:solidFill>
              </a:rPr>
              <a:t>bakımlı ve kullanılabilir olmasının tespiti yeterlidir</a:t>
            </a:r>
            <a:r>
              <a:rPr lang="tr-TR" dirty="0" smtClean="0"/>
              <a:t>.</a:t>
            </a:r>
          </a:p>
          <a:p>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41</a:t>
            </a:fld>
            <a:endParaRPr 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502990"/>
          </a:xfrm>
        </p:spPr>
        <p:txBody>
          <a:bodyPr>
            <a:normAutofit fontScale="92500"/>
          </a:bodyPr>
          <a:lstStyle/>
          <a:p>
            <a:r>
              <a:rPr lang="tr-TR" dirty="0" smtClean="0"/>
              <a:t>Teçhizatın kullanıma elverişli ve </a:t>
            </a:r>
            <a:r>
              <a:rPr lang="tr-TR" dirty="0" smtClean="0">
                <a:solidFill>
                  <a:srgbClr val="FF0000"/>
                </a:solidFill>
              </a:rPr>
              <a:t>TSE, ISO veya CEN standartlarından herhangi birine uygun</a:t>
            </a:r>
            <a:r>
              <a:rPr lang="tr-TR" dirty="0" smtClean="0"/>
              <a:t>, </a:t>
            </a:r>
            <a:r>
              <a:rPr lang="tr-TR" dirty="0" smtClean="0">
                <a:solidFill>
                  <a:srgbClr val="FF0000"/>
                </a:solidFill>
              </a:rPr>
              <a:t>orijinal imalat olması</a:t>
            </a:r>
            <a:r>
              <a:rPr lang="tr-TR" dirty="0" smtClean="0"/>
              <a:t> ve imalatçısından veya yetkili satıcısından alınmış olması zorunludur.</a:t>
            </a:r>
          </a:p>
          <a:p>
            <a:r>
              <a:rPr lang="tr-TR" dirty="0" smtClean="0"/>
              <a:t>    Bu hususun yerine getirilip getirilmemiş olduğunun tespitinden DHMİ Bakanlığa karşı sorumludur.</a:t>
            </a:r>
          </a:p>
          <a:p>
            <a:r>
              <a:rPr lang="tr-TR" dirty="0" smtClean="0"/>
              <a:t>    İç hat seferlerinde kendi yer hizmetlerini yapacak yerli hava taşıyıcıları ile bunların yer hizmetlerini yapacak kuruluşların bulunduracakları en az personel ve teçhizat miktarları; </a:t>
            </a:r>
            <a:r>
              <a:rPr lang="tr-TR" dirty="0" smtClean="0">
                <a:solidFill>
                  <a:srgbClr val="FF0000"/>
                </a:solidFill>
              </a:rPr>
              <a:t>havaalanının niteliğine, faaliyetin özelliğine ve hava aracının tipine göre DHMİ tarafından ayrıca belirlenir</a:t>
            </a:r>
            <a:r>
              <a:rPr lang="tr-TR" dirty="0" smtClean="0"/>
              <a:t>.</a:t>
            </a:r>
          </a:p>
          <a:p>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42</a:t>
            </a:fld>
            <a:endParaRPr lang="tr-T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931618"/>
          </a:xfrm>
        </p:spPr>
        <p:txBody>
          <a:bodyPr>
            <a:normAutofit fontScale="92500" lnSpcReduction="10000"/>
          </a:bodyPr>
          <a:lstStyle/>
          <a:p>
            <a:r>
              <a:rPr lang="tr-TR" dirty="0" smtClean="0"/>
              <a:t>Havaalanları </a:t>
            </a:r>
            <a:r>
              <a:rPr lang="tr-TR" dirty="0" smtClean="0">
                <a:solidFill>
                  <a:srgbClr val="FF0000"/>
                </a:solidFill>
              </a:rPr>
              <a:t>yer hizmetler yönetmeliğinin 14. maddesinde</a:t>
            </a:r>
            <a:r>
              <a:rPr lang="tr-TR" dirty="0" smtClean="0"/>
              <a:t> yer hizmetleri işletmelerinin bulundurması gerekli en az personel ve teçhizat listesi ile </a:t>
            </a:r>
            <a:r>
              <a:rPr lang="tr-TR" dirty="0" smtClean="0">
                <a:solidFill>
                  <a:srgbClr val="FF0000"/>
                </a:solidFill>
              </a:rPr>
              <a:t>uygulama esasları belirtilmiştir.</a:t>
            </a:r>
          </a:p>
          <a:p>
            <a:r>
              <a:rPr lang="tr-TR" dirty="0" smtClean="0">
                <a:solidFill>
                  <a:srgbClr val="FF0000"/>
                </a:solidFill>
              </a:rPr>
              <a:t>Bu talimat doğrultusunda bulundurulması gerekli teçhizatlar</a:t>
            </a:r>
            <a:r>
              <a:rPr lang="tr-TR" dirty="0" smtClean="0"/>
              <a:t>;</a:t>
            </a:r>
          </a:p>
          <a:p>
            <a:pPr>
              <a:buFont typeface="Wingdings" pitchFamily="2" charset="2"/>
              <a:buChar char="v"/>
            </a:pPr>
            <a:r>
              <a:rPr lang="tr-TR" dirty="0" smtClean="0"/>
              <a:t>Doğru akım jeneratörü, alternatif akım jeneratörü</a:t>
            </a:r>
          </a:p>
          <a:p>
            <a:pPr>
              <a:buFont typeface="Wingdings" pitchFamily="2" charset="2"/>
              <a:buChar char="v"/>
            </a:pPr>
            <a:r>
              <a:rPr lang="tr-TR" dirty="0" err="1" smtClean="0"/>
              <a:t>Air</a:t>
            </a:r>
            <a:r>
              <a:rPr lang="tr-TR" dirty="0" smtClean="0"/>
              <a:t> </a:t>
            </a:r>
            <a:r>
              <a:rPr lang="tr-TR" dirty="0" err="1" smtClean="0"/>
              <a:t>starter</a:t>
            </a:r>
            <a:r>
              <a:rPr lang="tr-TR" dirty="0" smtClean="0"/>
              <a:t> </a:t>
            </a:r>
            <a:r>
              <a:rPr lang="tr-TR" dirty="0" err="1" smtClean="0"/>
              <a:t>unit</a:t>
            </a:r>
            <a:endParaRPr lang="tr-TR" dirty="0" smtClean="0"/>
          </a:p>
          <a:p>
            <a:pPr>
              <a:buFont typeface="Wingdings" pitchFamily="2" charset="2"/>
              <a:buChar char="v"/>
            </a:pPr>
            <a:r>
              <a:rPr lang="tr-TR" dirty="0" smtClean="0"/>
              <a:t>Yükleme aracı (</a:t>
            </a:r>
            <a:r>
              <a:rPr lang="tr-TR" dirty="0" err="1" smtClean="0"/>
              <a:t>high</a:t>
            </a:r>
            <a:r>
              <a:rPr lang="tr-TR" dirty="0" smtClean="0"/>
              <a:t> </a:t>
            </a:r>
            <a:r>
              <a:rPr lang="tr-TR" dirty="0" err="1" smtClean="0"/>
              <a:t>Loader</a:t>
            </a:r>
            <a:r>
              <a:rPr lang="tr-TR" dirty="0" smtClean="0"/>
              <a:t>), palet, </a:t>
            </a:r>
            <a:r>
              <a:rPr lang="tr-TR" dirty="0" err="1" smtClean="0"/>
              <a:t>konteyner</a:t>
            </a:r>
            <a:r>
              <a:rPr lang="tr-TR" dirty="0" smtClean="0"/>
              <a:t>, </a:t>
            </a:r>
            <a:r>
              <a:rPr lang="tr-TR" dirty="0" err="1" smtClean="0"/>
              <a:t>Dolly</a:t>
            </a:r>
            <a:endParaRPr lang="tr-TR" dirty="0" smtClean="0"/>
          </a:p>
          <a:p>
            <a:pPr>
              <a:buFont typeface="Wingdings" pitchFamily="2" charset="2"/>
              <a:buChar char="v"/>
            </a:pPr>
            <a:r>
              <a:rPr lang="tr-TR" dirty="0" smtClean="0"/>
              <a:t>Bagaj çekme aracı, uçak çekme itme aracı</a:t>
            </a:r>
          </a:p>
          <a:p>
            <a:pPr>
              <a:buFont typeface="Wingdings" pitchFamily="2" charset="2"/>
              <a:buChar char="v"/>
            </a:pPr>
            <a:r>
              <a:rPr lang="tr-TR" dirty="0" smtClean="0"/>
              <a:t>Motorlu yolcu merdiveni, çekerli yolcu merdiveni</a:t>
            </a:r>
          </a:p>
          <a:p>
            <a:pPr>
              <a:buFont typeface="Wingdings" pitchFamily="2" charset="2"/>
              <a:buChar char="v"/>
            </a:pPr>
            <a:r>
              <a:rPr lang="tr-TR" dirty="0" err="1" smtClean="0"/>
              <a:t>Foseptik</a:t>
            </a:r>
            <a:r>
              <a:rPr lang="tr-TR" dirty="0" smtClean="0"/>
              <a:t> aracı, su ikmal aracı, buz temizleme aracı, havalandırma aracı,ikram yükleme aracı</a:t>
            </a:r>
          </a:p>
          <a:p>
            <a:pPr>
              <a:buFont typeface="Wingdings" pitchFamily="2" charset="2"/>
              <a:buChar char="v"/>
            </a:pPr>
            <a:r>
              <a:rPr lang="tr-TR" dirty="0" smtClean="0"/>
              <a:t>El </a:t>
            </a:r>
            <a:r>
              <a:rPr lang="tr-TR" dirty="0" err="1" smtClean="0"/>
              <a:t>dedektörü</a:t>
            </a:r>
            <a:r>
              <a:rPr lang="tr-TR" dirty="0" smtClean="0"/>
              <a:t>, güvenlik kontrol etiket cihazı</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43</a:t>
            </a:fld>
            <a:endParaRPr lang="tr-T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14356"/>
            <a:ext cx="8229600" cy="928694"/>
          </a:xfrm>
        </p:spPr>
        <p:txBody>
          <a:bodyPr>
            <a:normAutofit fontScale="90000"/>
          </a:bodyPr>
          <a:lstStyle/>
          <a:p>
            <a:r>
              <a:rPr lang="tr-TR" b="1" dirty="0" smtClean="0"/>
              <a:t>Çalışma Ruhsatlarının Geçerlilik Süresi</a:t>
            </a:r>
            <a:endParaRPr lang="tr-TR" dirty="0"/>
          </a:p>
        </p:txBody>
      </p:sp>
      <p:sp>
        <p:nvSpPr>
          <p:cNvPr id="3" name="2 İçerik Yer Tutucusu"/>
          <p:cNvSpPr>
            <a:spLocks noGrp="1"/>
          </p:cNvSpPr>
          <p:nvPr>
            <p:ph idx="1"/>
          </p:nvPr>
        </p:nvSpPr>
        <p:spPr>
          <a:xfrm>
            <a:off x="457200" y="1857364"/>
            <a:ext cx="8229600" cy="4717172"/>
          </a:xfrm>
        </p:spPr>
        <p:txBody>
          <a:bodyPr>
            <a:normAutofit/>
          </a:bodyPr>
          <a:lstStyle/>
          <a:p>
            <a:pPr>
              <a:buNone/>
            </a:pPr>
            <a:endParaRPr lang="tr-TR" b="1" dirty="0" smtClean="0"/>
          </a:p>
          <a:p>
            <a:r>
              <a:rPr lang="tr-TR" dirty="0" smtClean="0"/>
              <a:t>Dış hat çalışma ruhsatlarının geçerlilik süresi </a:t>
            </a:r>
            <a:r>
              <a:rPr lang="tr-TR" dirty="0" smtClean="0">
                <a:solidFill>
                  <a:srgbClr val="FF0000"/>
                </a:solidFill>
              </a:rPr>
              <a:t>2 </a:t>
            </a:r>
            <a:r>
              <a:rPr lang="tr-TR" dirty="0" smtClean="0"/>
              <a:t>(iki) yıl, </a:t>
            </a:r>
          </a:p>
          <a:p>
            <a:endParaRPr lang="tr-TR" dirty="0" smtClean="0"/>
          </a:p>
          <a:p>
            <a:endParaRPr lang="tr-TR" dirty="0" smtClean="0"/>
          </a:p>
          <a:p>
            <a:r>
              <a:rPr lang="tr-TR" dirty="0" smtClean="0"/>
              <a:t>İç hat çalışma ruhsatlarının geçerlilik süresi ise </a:t>
            </a:r>
            <a:r>
              <a:rPr lang="tr-TR" dirty="0" smtClean="0">
                <a:solidFill>
                  <a:srgbClr val="FF0000"/>
                </a:solidFill>
              </a:rPr>
              <a:t>5 </a:t>
            </a:r>
            <a:r>
              <a:rPr lang="tr-TR" dirty="0" smtClean="0"/>
              <a:t>(beş) yıldır.</a:t>
            </a:r>
          </a:p>
          <a:p>
            <a:pPr>
              <a:buNone/>
            </a:pPr>
            <a:r>
              <a:rPr lang="tr-TR" dirty="0" smtClean="0"/>
              <a:t> </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44</a:t>
            </a:fld>
            <a:endParaRPr lang="tr-T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785794"/>
            <a:ext cx="8229600" cy="500050"/>
          </a:xfrm>
        </p:spPr>
        <p:txBody>
          <a:bodyPr>
            <a:normAutofit fontScale="90000"/>
          </a:bodyPr>
          <a:lstStyle/>
          <a:p>
            <a:r>
              <a:rPr lang="tr-TR" b="1" dirty="0" smtClean="0"/>
              <a:t>Çalışma Saatleri</a:t>
            </a:r>
            <a:endParaRPr lang="tr-TR" dirty="0"/>
          </a:p>
        </p:txBody>
      </p:sp>
      <p:sp>
        <p:nvSpPr>
          <p:cNvPr id="3" name="2 İçerik Yer Tutucusu"/>
          <p:cNvSpPr>
            <a:spLocks noGrp="1"/>
          </p:cNvSpPr>
          <p:nvPr>
            <p:ph idx="1"/>
          </p:nvPr>
        </p:nvSpPr>
        <p:spPr>
          <a:xfrm>
            <a:off x="457200" y="1500174"/>
            <a:ext cx="8229600" cy="5074362"/>
          </a:xfrm>
        </p:spPr>
        <p:txBody>
          <a:bodyPr>
            <a:normAutofit lnSpcReduction="10000"/>
          </a:bodyPr>
          <a:lstStyle/>
          <a:p>
            <a:r>
              <a:rPr lang="tr-TR" b="1" dirty="0" smtClean="0"/>
              <a:t>   </a:t>
            </a:r>
            <a:r>
              <a:rPr lang="tr-TR" dirty="0" smtClean="0"/>
              <a:t> Yer hizmetleri kuruluşları ve hava taşıyıcılarının çalışma saatleri ;</a:t>
            </a:r>
          </a:p>
          <a:p>
            <a:r>
              <a:rPr lang="tr-TR" dirty="0" smtClean="0"/>
              <a:t>     Yer hizmetleri kuruluşları çalışma saatlerini </a:t>
            </a:r>
            <a:r>
              <a:rPr lang="tr-TR" dirty="0" smtClean="0">
                <a:solidFill>
                  <a:srgbClr val="FF0000"/>
                </a:solidFill>
              </a:rPr>
              <a:t>hizmetin gereğine göre kendileri düzenlerler</a:t>
            </a:r>
            <a:r>
              <a:rPr lang="tr-TR" dirty="0" smtClean="0"/>
              <a:t>. </a:t>
            </a:r>
          </a:p>
          <a:p>
            <a:r>
              <a:rPr lang="tr-TR" dirty="0" smtClean="0"/>
              <a:t>Ancak, muhtemel ihtiyaçlar ve olağan üstü durumlar dikkate alınarak, havaalanının çalışma saatleri için </a:t>
            </a:r>
            <a:r>
              <a:rPr lang="tr-TR" dirty="0" smtClean="0">
                <a:solidFill>
                  <a:srgbClr val="FF0000"/>
                </a:solidFill>
              </a:rPr>
              <a:t>yetkili ve yeterli sayıda personeli hizmet yerinde bulundururlar</a:t>
            </a:r>
            <a:r>
              <a:rPr lang="tr-TR" dirty="0" smtClean="0"/>
              <a:t>,</a:t>
            </a:r>
          </a:p>
          <a:p>
            <a:r>
              <a:rPr lang="tr-TR" dirty="0" smtClean="0"/>
              <a:t>    Yer hizmetlerinin tamamını veya bir kısmını </a:t>
            </a:r>
            <a:r>
              <a:rPr lang="tr-TR" u="sng" dirty="0" smtClean="0"/>
              <a:t>kendileri için yapan </a:t>
            </a:r>
            <a:r>
              <a:rPr lang="tr-TR" dirty="0" smtClean="0"/>
              <a:t>hava taşıyıcıları çalışma saatlerini </a:t>
            </a:r>
            <a:r>
              <a:rPr lang="tr-TR" dirty="0" smtClean="0">
                <a:solidFill>
                  <a:srgbClr val="FF0000"/>
                </a:solidFill>
              </a:rPr>
              <a:t>uçuş tarifelerine göre gecikmeleri de dikkate alarak kendileri düzenler</a:t>
            </a:r>
            <a:r>
              <a:rPr lang="tr-TR" dirty="0" smtClean="0"/>
              <a:t>.</a:t>
            </a:r>
          </a:p>
          <a:p>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45</a:t>
            </a:fld>
            <a:endParaRPr lang="tr-T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14356"/>
            <a:ext cx="8229600" cy="571488"/>
          </a:xfrm>
        </p:spPr>
        <p:txBody>
          <a:bodyPr>
            <a:normAutofit fontScale="90000"/>
          </a:bodyPr>
          <a:lstStyle/>
          <a:p>
            <a:r>
              <a:rPr lang="tr-TR" b="1" dirty="0" smtClean="0"/>
              <a:t>Denetleme</a:t>
            </a:r>
            <a:endParaRPr lang="tr-TR" dirty="0"/>
          </a:p>
        </p:txBody>
      </p:sp>
      <p:sp>
        <p:nvSpPr>
          <p:cNvPr id="3" name="2 İçerik Yer Tutucusu"/>
          <p:cNvSpPr>
            <a:spLocks noGrp="1"/>
          </p:cNvSpPr>
          <p:nvPr>
            <p:ph idx="1"/>
          </p:nvPr>
        </p:nvSpPr>
        <p:spPr>
          <a:xfrm>
            <a:off x="457200" y="1357298"/>
            <a:ext cx="8229600" cy="5217238"/>
          </a:xfrm>
        </p:spPr>
        <p:txBody>
          <a:bodyPr>
            <a:normAutofit/>
          </a:bodyPr>
          <a:lstStyle/>
          <a:p>
            <a:r>
              <a:rPr lang="tr-TR" dirty="0" smtClean="0"/>
              <a:t>Yer hizmetleri kuruluşları bu Yönetmelikte belirtilen hizmetleri </a:t>
            </a:r>
            <a:r>
              <a:rPr lang="tr-TR" dirty="0" smtClean="0">
                <a:solidFill>
                  <a:srgbClr val="FF0000"/>
                </a:solidFill>
              </a:rPr>
              <a:t>Bakanlık ve DHMİ tarafından denetlenir </a:t>
            </a:r>
            <a:r>
              <a:rPr lang="tr-TR" dirty="0" smtClean="0"/>
              <a:t>veya denetlettirilir.</a:t>
            </a:r>
          </a:p>
          <a:p>
            <a:r>
              <a:rPr lang="tr-TR" dirty="0" smtClean="0"/>
              <a:t> DHMİ tarafından yapılan denetimlerde Yönetmelikte belirtilen </a:t>
            </a:r>
            <a:r>
              <a:rPr lang="tr-TR" dirty="0" smtClean="0">
                <a:solidFill>
                  <a:srgbClr val="FF0000"/>
                </a:solidFill>
              </a:rPr>
              <a:t>kurallara aykırı davranışlar tespit edilmesi hali</a:t>
            </a:r>
            <a:r>
              <a:rPr lang="tr-TR" dirty="0" smtClean="0"/>
              <a:t>nde Yönetmelikte veya Hizmet Sözleşmesinde belirlenen cezai müeyyideler uygulanarak raporlar Bakanlığa sunulur. </a:t>
            </a:r>
          </a:p>
          <a:p>
            <a:r>
              <a:rPr lang="tr-TR" dirty="0" smtClean="0"/>
              <a:t>Bir kopyası da denetlenen kuruluşa gönderilir.</a:t>
            </a:r>
          </a:p>
          <a:p>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46</a:t>
            </a:fld>
            <a:endParaRPr lang="tr-T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645866"/>
          </a:xfrm>
        </p:spPr>
        <p:txBody>
          <a:bodyPr/>
          <a:lstStyle/>
          <a:p>
            <a:r>
              <a:rPr lang="tr-TR" dirty="0" smtClean="0"/>
              <a:t>Bu Yönetmelikte istenen şartları sağlayarak Çalışma Ruhsatı alan yer hizmetleri kuruluşunun </a:t>
            </a:r>
            <a:r>
              <a:rPr lang="tr-TR" dirty="0" smtClean="0">
                <a:solidFill>
                  <a:srgbClr val="FF0000"/>
                </a:solidFill>
              </a:rPr>
              <a:t>Yönetmelikte istenen şartların tamamını veya bir kısmını kayıp etmesi halinde kuruluşa 30 gün süre verilir.</a:t>
            </a:r>
          </a:p>
          <a:p>
            <a:r>
              <a:rPr lang="tr-TR" dirty="0" smtClean="0"/>
              <a:t> </a:t>
            </a:r>
            <a:r>
              <a:rPr lang="tr-TR" u="sng" dirty="0" smtClean="0"/>
              <a:t>Verilen süre içerisinde gerekli şartları sağlayamaz ise Çalışma Ruhsatı iptal edilir.</a:t>
            </a:r>
            <a:endParaRPr lang="tr-TR" u="sng"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47</a:t>
            </a:fld>
            <a:endParaRPr lang="tr-T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860180"/>
          </a:xfrm>
        </p:spPr>
        <p:txBody>
          <a:bodyPr>
            <a:normAutofit fontScale="92500" lnSpcReduction="10000"/>
          </a:bodyPr>
          <a:lstStyle/>
          <a:p>
            <a:r>
              <a:rPr lang="tr-TR" dirty="0" smtClean="0"/>
              <a:t> Havaalanı yer hizmetlerinin yapılması sırasında </a:t>
            </a:r>
            <a:r>
              <a:rPr lang="tr-TR" dirty="0" smtClean="0">
                <a:solidFill>
                  <a:srgbClr val="FF0000"/>
                </a:solidFill>
              </a:rPr>
              <a:t>görülen kusur ve eksiklikler </a:t>
            </a:r>
            <a:r>
              <a:rPr lang="tr-TR" dirty="0" smtClean="0"/>
              <a:t>, Yönetmelikte yer alan </a:t>
            </a:r>
            <a:r>
              <a:rPr lang="tr-TR" dirty="0" smtClean="0">
                <a:solidFill>
                  <a:srgbClr val="FF0000"/>
                </a:solidFill>
              </a:rPr>
              <a:t>hükümlere aykırı durumlar </a:t>
            </a:r>
            <a:r>
              <a:rPr lang="tr-TR" dirty="0" smtClean="0"/>
              <a:t>DHMİ tarafından uçuş </a:t>
            </a:r>
            <a:r>
              <a:rPr lang="tr-TR" dirty="0" smtClean="0">
                <a:solidFill>
                  <a:srgbClr val="FF0000"/>
                </a:solidFill>
              </a:rPr>
              <a:t>güvenliğini tehlikeye düşürücü olarak bulunur ise</a:t>
            </a:r>
            <a:r>
              <a:rPr lang="tr-TR" dirty="0" smtClean="0"/>
              <a:t>, eksikliğin söz konusu olduğu faaliyet </a:t>
            </a:r>
            <a:r>
              <a:rPr lang="tr-TR" dirty="0" smtClean="0">
                <a:solidFill>
                  <a:srgbClr val="FF0000"/>
                </a:solidFill>
              </a:rPr>
              <a:t>DHMİ tarafından derhal durdurularak</a:t>
            </a:r>
            <a:r>
              <a:rPr lang="tr-TR" dirty="0" smtClean="0"/>
              <a:t>, bu eksikliklerin giderilmesi için kuruluşa </a:t>
            </a:r>
            <a:r>
              <a:rPr lang="tr-TR" dirty="0" smtClean="0">
                <a:solidFill>
                  <a:srgbClr val="FF0000"/>
                </a:solidFill>
              </a:rPr>
              <a:t>yeterli bir süre verilir </a:t>
            </a:r>
            <a:r>
              <a:rPr lang="tr-TR" dirty="0" smtClean="0"/>
              <a:t>ve durum </a:t>
            </a:r>
            <a:r>
              <a:rPr lang="tr-TR" dirty="0" smtClean="0">
                <a:solidFill>
                  <a:srgbClr val="FF0000"/>
                </a:solidFill>
              </a:rPr>
              <a:t>Bakanlığa yazılı olarak bildirilir</a:t>
            </a:r>
            <a:r>
              <a:rPr lang="tr-TR" dirty="0" smtClean="0"/>
              <a:t>.</a:t>
            </a:r>
          </a:p>
          <a:p>
            <a:r>
              <a:rPr lang="tr-TR" dirty="0" smtClean="0"/>
              <a:t>    Bu süre içinde gerekli tedbirleri almayan kuruluşun söz konusu hizmet türüne ilişkin </a:t>
            </a:r>
            <a:r>
              <a:rPr lang="tr-TR" dirty="0" smtClean="0">
                <a:solidFill>
                  <a:srgbClr val="FF0000"/>
                </a:solidFill>
              </a:rPr>
              <a:t>çalışma ruhsatı, </a:t>
            </a:r>
            <a:r>
              <a:rPr lang="tr-TR" dirty="0" smtClean="0"/>
              <a:t>ilgili havaalanı baş müdürünün teklifi üzerine DHMİ tarafından </a:t>
            </a:r>
            <a:r>
              <a:rPr lang="tr-TR" dirty="0" smtClean="0">
                <a:solidFill>
                  <a:srgbClr val="FF0000"/>
                </a:solidFill>
              </a:rPr>
              <a:t>belli bir süre askıya alınır </a:t>
            </a:r>
            <a:r>
              <a:rPr lang="tr-TR" dirty="0" smtClean="0"/>
              <a:t>veya </a:t>
            </a:r>
            <a:r>
              <a:rPr lang="tr-TR" dirty="0" smtClean="0">
                <a:solidFill>
                  <a:srgbClr val="FF0000"/>
                </a:solidFill>
              </a:rPr>
              <a:t>süresiz olarak iptal edilerek sonucundan Bakanlığa bilgi verilir</a:t>
            </a:r>
            <a:r>
              <a:rPr lang="tr-TR" dirty="0" smtClean="0"/>
              <a:t>.</a:t>
            </a:r>
          </a:p>
          <a:p>
            <a:pPr>
              <a:buNone/>
            </a:pPr>
            <a:r>
              <a:rPr lang="tr-TR" dirty="0" smtClean="0"/>
              <a:t> </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48</a:t>
            </a:fld>
            <a:endParaRPr lang="tr-T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860180"/>
          </a:xfrm>
        </p:spPr>
        <p:txBody>
          <a:bodyPr>
            <a:normAutofit fontScale="92500" lnSpcReduction="20000"/>
          </a:bodyPr>
          <a:lstStyle/>
          <a:p>
            <a:r>
              <a:rPr lang="tr-TR" dirty="0" smtClean="0"/>
              <a:t> Havaalanı yer hizmetlerinin yapılması sırasında </a:t>
            </a:r>
            <a:r>
              <a:rPr lang="tr-TR" dirty="0" smtClean="0">
                <a:solidFill>
                  <a:srgbClr val="FF0000"/>
                </a:solidFill>
              </a:rPr>
              <a:t>uçuş güvenliğini tehlikeye sokmayan</a:t>
            </a:r>
            <a:r>
              <a:rPr lang="tr-TR" dirty="0" smtClean="0"/>
              <a:t>, ancak </a:t>
            </a:r>
            <a:r>
              <a:rPr lang="tr-TR" dirty="0" smtClean="0">
                <a:solidFill>
                  <a:srgbClr val="FF0000"/>
                </a:solidFill>
              </a:rPr>
              <a:t>hizmette aksamalara neden olan kusur ve eksiklikler </a:t>
            </a:r>
            <a:r>
              <a:rPr lang="tr-TR" dirty="0" smtClean="0"/>
              <a:t>ve Yönetmelikte yer alan hükümlere aykırı durumlar hizmeti veren ilgili kuruluş veya hava taşıyıcılarına yazılı olarak bildirilir ve bu eksikliklerin giderilmesi için yeterli bir süre verilerek bunların düzeltilmesi istenir.</a:t>
            </a:r>
          </a:p>
          <a:p>
            <a:r>
              <a:rPr lang="tr-TR" dirty="0" smtClean="0"/>
              <a:t>    </a:t>
            </a:r>
            <a:r>
              <a:rPr lang="tr-TR" dirty="0" smtClean="0">
                <a:solidFill>
                  <a:srgbClr val="FF0000"/>
                </a:solidFill>
              </a:rPr>
              <a:t>Bu süre içinde gerekli tedbirleri almayan kuruluş veya hava taşıyıcısının bu hizmeti için geçerli çalışma ruhsatının 15 güne kadar bir süre için yürürlükten kaldırıldığı yazılı olarak bildirilir</a:t>
            </a:r>
            <a:r>
              <a:rPr lang="tr-TR" dirty="0" smtClean="0"/>
              <a:t>.</a:t>
            </a:r>
          </a:p>
          <a:p>
            <a:r>
              <a:rPr lang="tr-TR" dirty="0" smtClean="0"/>
              <a:t>    Bu süre içinde hizmeti aksaksız olarak yapmak üzere gerekli tedbirleri aldığı tespit edilenlerin çalışma ruhsatları yürürlüğe konur. Aynı konuda tekerrür halinde çalışma ruhsatları 30 gün süre için geri alınır ve kendilerine son bir ihtarda bulunulur.</a:t>
            </a:r>
          </a:p>
        </p:txBody>
      </p:sp>
      <p:sp>
        <p:nvSpPr>
          <p:cNvPr id="4" name="3 Slayt Numarası Yer Tutucusu"/>
          <p:cNvSpPr>
            <a:spLocks noGrp="1"/>
          </p:cNvSpPr>
          <p:nvPr>
            <p:ph type="sldNum" sz="quarter" idx="12"/>
          </p:nvPr>
        </p:nvSpPr>
        <p:spPr/>
        <p:txBody>
          <a:bodyPr/>
          <a:lstStyle/>
          <a:p>
            <a:fld id="{5650FCF5-56E8-498A-B8A4-227D4C52F509}" type="slidenum">
              <a:rPr lang="tr-TR" smtClean="0"/>
              <a:pPr/>
              <a:t>49</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Ön İzin ve Çalışma Ruhsatı</a:t>
            </a:r>
            <a:endParaRPr lang="tr-TR" dirty="0"/>
          </a:p>
        </p:txBody>
      </p:sp>
      <p:sp>
        <p:nvSpPr>
          <p:cNvPr id="3" name="2 İçerik Yer Tutucusu"/>
          <p:cNvSpPr>
            <a:spLocks noGrp="1"/>
          </p:cNvSpPr>
          <p:nvPr>
            <p:ph idx="1"/>
          </p:nvPr>
        </p:nvSpPr>
        <p:spPr/>
        <p:txBody>
          <a:bodyPr/>
          <a:lstStyle/>
          <a:p>
            <a:r>
              <a:rPr lang="tr-TR" dirty="0" smtClean="0"/>
              <a:t>Ön izin , çalışma ruhsatı verilmesi için bir taahhüt niteliğinde değildir.</a:t>
            </a:r>
          </a:p>
          <a:p>
            <a:r>
              <a:rPr lang="tr-TR" dirty="0" smtClean="0"/>
              <a:t>Bu izin, talep edilen tüm hazırlıkların tamamlanması ve belgelendirilmesi halinde çalışma ruhsatının verilebileceğini ön gören bir belgedir.</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5</a:t>
            </a:fld>
            <a:endParaRPr lang="tr-T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28736"/>
            <a:ext cx="8229600" cy="5145800"/>
          </a:xfrm>
        </p:spPr>
        <p:txBody>
          <a:bodyPr>
            <a:normAutofit/>
          </a:bodyPr>
          <a:lstStyle/>
          <a:p>
            <a:r>
              <a:rPr lang="tr-TR" dirty="0" smtClean="0"/>
              <a:t>30 gün süre sonunda, gerekli düzeltici tedbirleri alanlara çalışma ruhsatları geri verilir.</a:t>
            </a:r>
          </a:p>
          <a:p>
            <a:r>
              <a:rPr lang="tr-TR" dirty="0" smtClean="0"/>
              <a:t>    Gerekli düzeltici tedbirleri almamış bulunanların bu hizmet türüne ilişkin </a:t>
            </a:r>
            <a:r>
              <a:rPr lang="tr-TR" dirty="0" smtClean="0">
                <a:solidFill>
                  <a:srgbClr val="FF0000"/>
                </a:solidFill>
              </a:rPr>
              <a:t>çalışma ruhsatları iptal edilir ve kendilerine bir daha ruhsat verilmez.</a:t>
            </a:r>
          </a:p>
          <a:p>
            <a:r>
              <a:rPr lang="tr-TR" dirty="0" smtClean="0"/>
              <a:t>    Çalışma ruhsatlarının geçici veya devamlı geri alınması ilgili havaalanı baş müdürünün teklifi üzerine DHMİ tarafından yapılarak sonucundan Bakanlığa bilgi verilir.</a:t>
            </a:r>
          </a:p>
          <a:p>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50</a:t>
            </a:fld>
            <a:endParaRPr lang="tr-T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860180"/>
          </a:xfrm>
        </p:spPr>
        <p:txBody>
          <a:bodyPr>
            <a:normAutofit fontScale="92500" lnSpcReduction="10000"/>
          </a:bodyPr>
          <a:lstStyle/>
          <a:p>
            <a:r>
              <a:rPr lang="tr-TR" dirty="0" smtClean="0"/>
              <a:t> Havaalanında yer hizmetlerinin yapılması sırasında uçuş güvenliğini tehlikeye sokmayan, ancak, havaalanının </a:t>
            </a:r>
            <a:r>
              <a:rPr lang="tr-TR" dirty="0" smtClean="0">
                <a:solidFill>
                  <a:srgbClr val="FF0000"/>
                </a:solidFill>
              </a:rPr>
              <a:t>işletme düzenini bozan</a:t>
            </a:r>
            <a:r>
              <a:rPr lang="tr-TR" dirty="0" smtClean="0"/>
              <a:t>, hizmette </a:t>
            </a:r>
            <a:r>
              <a:rPr lang="tr-TR" dirty="0" smtClean="0">
                <a:solidFill>
                  <a:srgbClr val="FF0000"/>
                </a:solidFill>
              </a:rPr>
              <a:t>aksamalara neden olan kusur ve eksiklikler </a:t>
            </a:r>
            <a:r>
              <a:rPr lang="tr-TR" dirty="0" smtClean="0"/>
              <a:t>ile DHMİ tarafından yayınlanan işletme talimatlarına aykırı davranışlar için, havaalanlarında hizmet veren kuruluşlar ile DHMİ arasında yapılan "</a:t>
            </a:r>
            <a:r>
              <a:rPr lang="tr-TR" dirty="0" smtClean="0">
                <a:solidFill>
                  <a:srgbClr val="FF0000"/>
                </a:solidFill>
              </a:rPr>
              <a:t>Hizmet Sözleşmelerinde" yer alan parasal cezai </a:t>
            </a:r>
            <a:r>
              <a:rPr lang="tr-TR" dirty="0" smtClean="0"/>
              <a:t>müeyyideler uygulanır.</a:t>
            </a:r>
          </a:p>
          <a:p>
            <a:r>
              <a:rPr lang="tr-TR" dirty="0" smtClean="0"/>
              <a:t>  Çalışma ruhsatının geçici veya sürekli olarak yürürlükten kaldırılması halinde, DHMİ bu hizmet için çalışma ruhsatına sahip yer hizmetleri kuruluşundan veya yerli hava taşıyıcılarından hizmetin yapılmasını ister. Yer hizmetleri kuruluşu veya yerli hava taşıyıcıları bu hizmetleri belirlenmiş ücretler karşılığında yapmak zorundadırlar.</a:t>
            </a:r>
          </a:p>
          <a:p>
            <a:pPr>
              <a:buNone/>
            </a:pP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51</a:t>
            </a:fld>
            <a:endParaRPr lang="tr-T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229600" cy="5431552"/>
          </a:xfrm>
        </p:spPr>
        <p:txBody>
          <a:bodyPr>
            <a:normAutofit fontScale="92500" lnSpcReduction="10000"/>
          </a:bodyPr>
          <a:lstStyle/>
          <a:p>
            <a:r>
              <a:rPr lang="tr-TR" dirty="0" smtClean="0"/>
              <a:t>Yönetmelikte yer alan kurallara aykırı </a:t>
            </a:r>
            <a:r>
              <a:rPr lang="tr-TR" dirty="0" smtClean="0">
                <a:solidFill>
                  <a:srgbClr val="FF0000"/>
                </a:solidFill>
              </a:rPr>
              <a:t>kişisel davranışta bulunan veya hizmet aksamalarına neden olan personelin tanıtma kartı </a:t>
            </a:r>
            <a:r>
              <a:rPr lang="tr-TR" dirty="0" smtClean="0"/>
              <a:t>DHMİ tarafından asgari </a:t>
            </a:r>
            <a:r>
              <a:rPr lang="tr-TR" dirty="0" smtClean="0">
                <a:solidFill>
                  <a:srgbClr val="FF0000"/>
                </a:solidFill>
              </a:rPr>
              <a:t>üç gün için geri istenir</a:t>
            </a:r>
            <a:r>
              <a:rPr lang="tr-TR" dirty="0" smtClean="0"/>
              <a:t>. Geri istenen tanıtma kartlarının ilgili kuruluşça </a:t>
            </a:r>
            <a:r>
              <a:rPr lang="tr-TR" dirty="0" smtClean="0">
                <a:solidFill>
                  <a:srgbClr val="FF0000"/>
                </a:solidFill>
              </a:rPr>
              <a:t>en geç 24 saat içerisinde </a:t>
            </a:r>
            <a:r>
              <a:rPr lang="tr-TR" dirty="0" err="1" smtClean="0">
                <a:solidFill>
                  <a:srgbClr val="FF0000"/>
                </a:solidFill>
              </a:rPr>
              <a:t>DHMİ'ne</a:t>
            </a:r>
            <a:r>
              <a:rPr lang="tr-TR" dirty="0" smtClean="0">
                <a:solidFill>
                  <a:srgbClr val="FF0000"/>
                </a:solidFill>
              </a:rPr>
              <a:t> belge karşılığı teslimi zorunludur</a:t>
            </a:r>
            <a:r>
              <a:rPr lang="tr-TR" dirty="0" smtClean="0"/>
              <a:t>. Tanıtma kartları geri alınan personele tanıtma kartları çalıştıkları kuruluş veya hava taşıyıcılarının başvuruları üzerine </a:t>
            </a:r>
            <a:r>
              <a:rPr lang="tr-TR" dirty="0" err="1" smtClean="0"/>
              <a:t>DHMi</a:t>
            </a:r>
            <a:r>
              <a:rPr lang="tr-TR" dirty="0" smtClean="0"/>
              <a:t> tarafından yürürlüğe konulan " Tanıtma Kartı Ücret Tarifesi" </a:t>
            </a:r>
            <a:r>
              <a:rPr lang="tr-TR" dirty="0" err="1" smtClean="0"/>
              <a:t>nde</a:t>
            </a:r>
            <a:r>
              <a:rPr lang="tr-TR" dirty="0" smtClean="0"/>
              <a:t> belirtilen ücret yeniden alınarak geri verilir. Bir takvim yılı içinde toplam olarak </a:t>
            </a:r>
            <a:r>
              <a:rPr lang="tr-TR" dirty="0" smtClean="0">
                <a:solidFill>
                  <a:srgbClr val="FF0000"/>
                </a:solidFill>
              </a:rPr>
              <a:t>üç defa veya yıl limiti olmaksızın toplam 5 defa tanıtma kartı geri alınan personele bir daha tanıtma kartı verilmez</a:t>
            </a:r>
            <a:r>
              <a:rPr lang="tr-TR" dirty="0" smtClean="0"/>
              <a:t>.</a:t>
            </a:r>
          </a:p>
          <a:p>
            <a:endParaRPr lang="tr-TR" dirty="0" smtClean="0"/>
          </a:p>
          <a:p>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52</a:t>
            </a:fld>
            <a:endParaRPr lang="tr-T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860180"/>
          </a:xfrm>
        </p:spPr>
        <p:txBody>
          <a:bodyPr>
            <a:normAutofit fontScale="85000" lnSpcReduction="20000"/>
          </a:bodyPr>
          <a:lstStyle/>
          <a:p>
            <a:r>
              <a:rPr lang="tr-TR" dirty="0" smtClean="0"/>
              <a:t>Teknik ve trafik muayeneleri zamanında yapılmamış veya eksiklikleri bulunan araç ve gereçlerin tespit edilmesi halinde kuruluşa yazılı bildirimde bulunularak, </a:t>
            </a:r>
            <a:r>
              <a:rPr lang="tr-TR" dirty="0" smtClean="0">
                <a:solidFill>
                  <a:srgbClr val="FF0000"/>
                </a:solidFill>
              </a:rPr>
              <a:t>PAT Alanlarında hizmet yapmalarına izin verilmez. </a:t>
            </a:r>
            <a:r>
              <a:rPr lang="tr-TR" dirty="0" smtClean="0"/>
              <a:t>Tespit edilmiş eksiklikler giderilmemiş olarak söz konusu araç veya araçların PAT Alanlarda hizmet yaptıklarının belirlenmesi halinde bu </a:t>
            </a:r>
            <a:r>
              <a:rPr lang="tr-TR" dirty="0" smtClean="0">
                <a:solidFill>
                  <a:srgbClr val="FF0000"/>
                </a:solidFill>
              </a:rPr>
              <a:t>araçların özel </a:t>
            </a:r>
            <a:r>
              <a:rPr lang="tr-TR" dirty="0" err="1" smtClean="0">
                <a:solidFill>
                  <a:srgbClr val="FF0000"/>
                </a:solidFill>
              </a:rPr>
              <a:t>apron</a:t>
            </a:r>
            <a:r>
              <a:rPr lang="tr-TR" dirty="0" smtClean="0">
                <a:solidFill>
                  <a:srgbClr val="FF0000"/>
                </a:solidFill>
              </a:rPr>
              <a:t> plakaları, eksiklikleri giderilinceye kadar geri alınır ve PAT Alanlarında hizmet yapmalarına izin verilmez.</a:t>
            </a:r>
            <a:r>
              <a:rPr lang="tr-TR" dirty="0" smtClean="0"/>
              <a:t> İlgili kuruluş veya hava taşıyıcısının kusurun giderildiğine dair başvurusu üzerine, gerekli kontroller yapıldıktan sonra DHMİ tarafından yürürlüğe konulan tarifelere göre ilk veriliş ücreti yeniden alınarak özel </a:t>
            </a:r>
            <a:r>
              <a:rPr lang="tr-TR" dirty="0" err="1" smtClean="0"/>
              <a:t>apron</a:t>
            </a:r>
            <a:r>
              <a:rPr lang="tr-TR" dirty="0" smtClean="0"/>
              <a:t> plakası geri verilir.</a:t>
            </a:r>
          </a:p>
          <a:p>
            <a:r>
              <a:rPr lang="tr-TR" dirty="0" smtClean="0"/>
              <a:t>  </a:t>
            </a:r>
            <a:r>
              <a:rPr lang="tr-TR" dirty="0" smtClean="0">
                <a:solidFill>
                  <a:srgbClr val="FF0000"/>
                </a:solidFill>
              </a:rPr>
              <a:t>Trafik ehliyeti ve </a:t>
            </a:r>
            <a:r>
              <a:rPr lang="tr-TR" dirty="0" err="1" smtClean="0">
                <a:solidFill>
                  <a:srgbClr val="FF0000"/>
                </a:solidFill>
              </a:rPr>
              <a:t>apronda</a:t>
            </a:r>
            <a:r>
              <a:rPr lang="tr-TR" dirty="0" smtClean="0">
                <a:solidFill>
                  <a:srgbClr val="FF0000"/>
                </a:solidFill>
              </a:rPr>
              <a:t> araç kullanma belgesi bulunmayan hiç kimse PAT Alanlarında araç kullanamaz</a:t>
            </a:r>
            <a:r>
              <a:rPr lang="tr-TR" dirty="0" smtClean="0"/>
              <a:t>. Aksine davranış tespit edildiğinde hiç bir yazılı ikaza lüzum kalmaksızın yetkisiz araç kullanan personelin tanıtma kartı DHMİ tarafından geri alınır.</a:t>
            </a:r>
          </a:p>
          <a:p>
            <a:pPr>
              <a:buNone/>
            </a:pP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53</a:t>
            </a:fld>
            <a:endParaRPr lang="tr-T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645866"/>
          </a:xfrm>
        </p:spPr>
        <p:txBody>
          <a:bodyPr>
            <a:normAutofit/>
          </a:bodyPr>
          <a:lstStyle/>
          <a:p>
            <a:r>
              <a:rPr lang="tr-TR" dirty="0" smtClean="0"/>
              <a:t> Tanıtma kartı, ilgili şirketin müracaatı üzerine ilk veriliş ücreti tahsil edilerek geri verilir. Ancak, söz konusu personelin </a:t>
            </a:r>
            <a:r>
              <a:rPr lang="tr-TR" dirty="0" smtClean="0">
                <a:solidFill>
                  <a:srgbClr val="FF0000"/>
                </a:solidFill>
              </a:rPr>
              <a:t>en az bir ay süreyle </a:t>
            </a:r>
            <a:r>
              <a:rPr lang="tr-TR" dirty="0" err="1" smtClean="0">
                <a:solidFill>
                  <a:srgbClr val="FF0000"/>
                </a:solidFill>
              </a:rPr>
              <a:t>apronda</a:t>
            </a:r>
            <a:r>
              <a:rPr lang="tr-TR" dirty="0" smtClean="0">
                <a:solidFill>
                  <a:srgbClr val="FF0000"/>
                </a:solidFill>
              </a:rPr>
              <a:t> görev yapmasına izin verilmez</a:t>
            </a:r>
            <a:r>
              <a:rPr lang="tr-TR" dirty="0" smtClean="0"/>
              <a:t>.</a:t>
            </a:r>
          </a:p>
          <a:p>
            <a:r>
              <a:rPr lang="tr-TR" dirty="0" smtClean="0"/>
              <a:t>   Uçuş ve can emniyetiyle ilgili konularda tespit edilecek eksiklik ve kusur halinde, hizmeti veren kuruluş veya hava taşıyıcısının bu hizmet türene ilişkin çalışma ruhsatı DHMİ tarafından derhal askıya alınır. Yapılacak inceleme sonuçlarına göre çalışma ruhsatı için geçici veya sürekli yürürlükten kaldırma işlemi uygulanır.</a:t>
            </a:r>
          </a:p>
          <a:p>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54</a:t>
            </a:fld>
            <a:endParaRPr lang="tr-T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931618"/>
          </a:xfrm>
        </p:spPr>
        <p:txBody>
          <a:bodyPr>
            <a:normAutofit fontScale="92500" lnSpcReduction="20000"/>
          </a:bodyPr>
          <a:lstStyle/>
          <a:p>
            <a:r>
              <a:rPr lang="tr-TR" dirty="0" smtClean="0"/>
              <a:t>Bu Yönetmelik kapsamında çalışma ruhsatı alan kuruluşların </a:t>
            </a:r>
            <a:r>
              <a:rPr lang="tr-TR" dirty="0" smtClean="0">
                <a:solidFill>
                  <a:srgbClr val="FF0000"/>
                </a:solidFill>
              </a:rPr>
              <a:t>milli güvenlik ve kamu düzenini zedeleyici davranış ve uygulamalarının tespit edilmesi halinde Çalışma Ruhsatı iptal</a:t>
            </a:r>
            <a:r>
              <a:rPr lang="tr-TR" dirty="0" smtClean="0"/>
              <a:t> edilir.</a:t>
            </a:r>
          </a:p>
          <a:p>
            <a:r>
              <a:rPr lang="tr-TR" dirty="0" smtClean="0"/>
              <a:t>    Milli güvenlik ve kamu düzenine aykırı davranışın kuruluşun </a:t>
            </a:r>
            <a:r>
              <a:rPr lang="tr-TR" dirty="0" smtClean="0">
                <a:solidFill>
                  <a:srgbClr val="FF0000"/>
                </a:solidFill>
              </a:rPr>
              <a:t>çalışanlarından kaynaklandığının belirlenmesi halinde</a:t>
            </a:r>
            <a:r>
              <a:rPr lang="tr-TR" dirty="0" smtClean="0"/>
              <a:t>, kuruluşa gecikmeksizin yazılı </a:t>
            </a:r>
            <a:r>
              <a:rPr lang="tr-TR" dirty="0" smtClean="0">
                <a:solidFill>
                  <a:srgbClr val="FF0000"/>
                </a:solidFill>
              </a:rPr>
              <a:t>uyarıda bulunulur</a:t>
            </a:r>
            <a:r>
              <a:rPr lang="tr-TR" dirty="0" smtClean="0"/>
              <a:t>. Uyarıya rağmen aykırı davranışın sürdürülmesi halinde kuruluşun faaliyeti </a:t>
            </a:r>
            <a:r>
              <a:rPr lang="tr-TR" dirty="0" smtClean="0">
                <a:solidFill>
                  <a:srgbClr val="FF0000"/>
                </a:solidFill>
              </a:rPr>
              <a:t>15 güne kadar durdurulur tekrarı halinde Çalışma Ruhsatı iptal edilir</a:t>
            </a:r>
            <a:r>
              <a:rPr lang="tr-TR" dirty="0" smtClean="0"/>
              <a:t>.</a:t>
            </a:r>
          </a:p>
          <a:p>
            <a:r>
              <a:rPr lang="tr-TR" dirty="0" smtClean="0"/>
              <a:t>     Yer hizmetleri kuruluşlarının </a:t>
            </a:r>
            <a:r>
              <a:rPr lang="tr-TR" dirty="0" smtClean="0">
                <a:solidFill>
                  <a:srgbClr val="FF0000"/>
                </a:solidFill>
              </a:rPr>
              <a:t>maliyetin altında ücret uyguladıklar</a:t>
            </a:r>
            <a:r>
              <a:rPr lang="tr-TR" dirty="0" smtClean="0"/>
              <a:t>ı yönünde somut ve belgeye dayalı şikayet alınması veya DHMİ tarafından kuşkulanılması halinde,ücreti denetlenen kuruluş tarafından ödenmek üzere, DHMİ tarafından Bağımsız Mali Denetleme Kuruluşlarına denetleme yaptırılır.</a:t>
            </a:r>
          </a:p>
          <a:p>
            <a:pPr>
              <a:buNone/>
            </a:pPr>
            <a:endParaRPr lang="tr-TR" dirty="0" smtClean="0"/>
          </a:p>
          <a:p>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55</a:t>
            </a:fld>
            <a:endParaRPr lang="tr-T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502990"/>
          </a:xfrm>
        </p:spPr>
        <p:txBody>
          <a:bodyPr>
            <a:normAutofit lnSpcReduction="10000"/>
          </a:bodyPr>
          <a:lstStyle/>
          <a:p>
            <a:r>
              <a:rPr lang="tr-TR" dirty="0" smtClean="0"/>
              <a:t> Yer hizmetleri kuruluşunun, Bakanlığa yapılacak başvuru ve işlemlerde doğru olmayan bilgi veya belge vermesi, bu Yönetmelik hükümlerine veya hizmetlerin gerçekleştirilmesine yönelik Bakanlık talimatlarına aykırı davranması halinde Bakanlık tarafından ilgili yer hizmetleri kuruluşu yazılı olarak uyarılır veya gerekli hallerde idari para cezası uygulanır. Söz konusu aykırılığın tekrarı halinde Bakanlık onayı ile çalışma ruhsatı doksan güne kadar askıya alınır, söz konusu durumun devam etmesi halinde çalışma ruhsatı iptal edilir.</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56</a:t>
            </a:fld>
            <a:endParaRPr lang="tr-T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642918"/>
            <a:ext cx="8229600" cy="1066800"/>
          </a:xfrm>
        </p:spPr>
        <p:txBody>
          <a:bodyPr>
            <a:normAutofit fontScale="90000"/>
          </a:bodyPr>
          <a:lstStyle/>
          <a:p>
            <a:r>
              <a:rPr lang="tr-TR" dirty="0" smtClean="0"/>
              <a:t>Ücret tarifelerinin uygulanmasında esas alınacak hükümler</a:t>
            </a:r>
            <a:endParaRPr lang="tr-TR" dirty="0"/>
          </a:p>
        </p:txBody>
      </p:sp>
      <p:sp>
        <p:nvSpPr>
          <p:cNvPr id="3" name="2 İçerik Yer Tutucusu"/>
          <p:cNvSpPr>
            <a:spLocks noGrp="1"/>
          </p:cNvSpPr>
          <p:nvPr>
            <p:ph idx="1"/>
          </p:nvPr>
        </p:nvSpPr>
        <p:spPr>
          <a:xfrm>
            <a:off x="457200" y="1643050"/>
            <a:ext cx="8229600" cy="4931486"/>
          </a:xfrm>
        </p:spPr>
        <p:txBody>
          <a:bodyPr>
            <a:normAutofit lnSpcReduction="10000"/>
          </a:bodyPr>
          <a:lstStyle/>
          <a:p>
            <a:r>
              <a:rPr lang="tr-TR" dirty="0" smtClean="0"/>
              <a:t>Yer hizmetleri ücretleri </a:t>
            </a:r>
            <a:r>
              <a:rPr lang="tr-TR" dirty="0" smtClean="0">
                <a:solidFill>
                  <a:srgbClr val="FF0000"/>
                </a:solidFill>
              </a:rPr>
              <a:t>uçakların azami kalkış ağırlıkları</a:t>
            </a:r>
            <a:r>
              <a:rPr lang="tr-TR" dirty="0" smtClean="0"/>
              <a:t> üzerinden alınır.Yolcu ve kargo uçakları tarafından taşınan yükler için uygulanacak kargo hizmeti ücreti tarifesinde </a:t>
            </a:r>
            <a:r>
              <a:rPr lang="tr-TR" dirty="0" smtClean="0">
                <a:solidFill>
                  <a:srgbClr val="FF0000"/>
                </a:solidFill>
              </a:rPr>
              <a:t>yükün tonajı </a:t>
            </a:r>
            <a:r>
              <a:rPr lang="tr-TR" dirty="0" smtClean="0"/>
              <a:t>esas alınır.</a:t>
            </a:r>
          </a:p>
          <a:p>
            <a:r>
              <a:rPr lang="tr-TR" dirty="0" smtClean="0"/>
              <a:t>Uçaklarına azami kalkış ağırlıkları ve taşınan yüklere ilişkin ton kesirler tam olarak alınır.</a:t>
            </a:r>
          </a:p>
          <a:p>
            <a:r>
              <a:rPr lang="tr-TR" dirty="0" smtClean="0"/>
              <a:t>Yer hizmetlerinde </a:t>
            </a:r>
            <a:r>
              <a:rPr lang="tr-TR" dirty="0" err="1" smtClean="0"/>
              <a:t>ramp</a:t>
            </a:r>
            <a:r>
              <a:rPr lang="tr-TR" dirty="0" smtClean="0"/>
              <a:t> hizmetlerinin 60 dakika, yolcu hizmetlerinin 120 dakikada tamamlanması esastır.</a:t>
            </a:r>
            <a:r>
              <a:rPr lang="tr-TR" dirty="0" err="1" smtClean="0"/>
              <a:t>Ramp</a:t>
            </a:r>
            <a:r>
              <a:rPr lang="tr-TR" dirty="0" smtClean="0"/>
              <a:t> hizmetleri süresi uçağın inişinden 15 dakika sonra başlar, kalkıştan 15 dakika önce sona erer.</a:t>
            </a:r>
          </a:p>
          <a:p>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57</a:t>
            </a:fld>
            <a:endParaRPr lang="tr-T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788742"/>
          </a:xfrm>
        </p:spPr>
        <p:txBody>
          <a:bodyPr>
            <a:normAutofit fontScale="92500" lnSpcReduction="10000"/>
          </a:bodyPr>
          <a:lstStyle/>
          <a:p>
            <a:r>
              <a:rPr lang="tr-TR" dirty="0" smtClean="0"/>
              <a:t>Verilen hizmetlerin ücretleri </a:t>
            </a:r>
            <a:r>
              <a:rPr lang="tr-TR" dirty="0" smtClean="0">
                <a:solidFill>
                  <a:srgbClr val="FF0000"/>
                </a:solidFill>
              </a:rPr>
              <a:t>her hizmet için ayrı ayrı alınır.</a:t>
            </a:r>
          </a:p>
          <a:p>
            <a:r>
              <a:rPr lang="tr-TR" dirty="0" smtClean="0"/>
              <a:t>Yer hizmetleri yapan kuruluşun kusuru nedeniyle yönetmeliğin 3. maddesinde belirtilen sürelerin aşılması halinde bu hizmetlerin karşılığı olan ücretler aşılan her 30 dakika için tarifede gösterilen ücretten %10 indirimli olarak yer hizmeti kuruluşuna ödenir.</a:t>
            </a:r>
          </a:p>
          <a:p>
            <a:r>
              <a:rPr lang="tr-TR" dirty="0" smtClean="0"/>
              <a:t>Yer hizmetleri verilecek uçağın belirli hareket saatinden önce </a:t>
            </a:r>
            <a:r>
              <a:rPr lang="tr-TR" dirty="0" smtClean="0">
                <a:solidFill>
                  <a:srgbClr val="FF0000"/>
                </a:solidFill>
              </a:rPr>
              <a:t>seferin iptal edilmesi halinde;</a:t>
            </a:r>
          </a:p>
          <a:p>
            <a:pPr>
              <a:buFont typeface="Wingdings" pitchFamily="2" charset="2"/>
              <a:buChar char="v"/>
            </a:pPr>
            <a:r>
              <a:rPr lang="tr-TR" dirty="0" smtClean="0"/>
              <a:t>Bir saat öncesine kadar bildirildiği taktirde </a:t>
            </a:r>
            <a:r>
              <a:rPr lang="tr-TR" dirty="0" err="1" smtClean="0">
                <a:solidFill>
                  <a:srgbClr val="FF0000"/>
                </a:solidFill>
              </a:rPr>
              <a:t>ramp</a:t>
            </a:r>
            <a:r>
              <a:rPr lang="tr-TR" dirty="0" smtClean="0">
                <a:solidFill>
                  <a:srgbClr val="FF0000"/>
                </a:solidFill>
              </a:rPr>
              <a:t> ve trafik hizmet ücretinin tamamı alınır.</a:t>
            </a:r>
          </a:p>
          <a:p>
            <a:pPr>
              <a:buFont typeface="Wingdings" pitchFamily="2" charset="2"/>
              <a:buChar char="v"/>
            </a:pPr>
            <a:r>
              <a:rPr lang="tr-TR" dirty="0" smtClean="0"/>
              <a:t>Bir saat ile iki saat arasında bildirildiği taktirde sadece </a:t>
            </a:r>
            <a:r>
              <a:rPr lang="tr-TR" dirty="0" smtClean="0">
                <a:solidFill>
                  <a:srgbClr val="FF0000"/>
                </a:solidFill>
              </a:rPr>
              <a:t>yolcu trafik ücretinin %50 ‘si </a:t>
            </a:r>
            <a:r>
              <a:rPr lang="tr-TR" dirty="0" smtClean="0"/>
              <a:t>alınır.</a:t>
            </a:r>
          </a:p>
          <a:p>
            <a:pPr>
              <a:buFont typeface="Wingdings" pitchFamily="2" charset="2"/>
              <a:buChar char="v"/>
            </a:pPr>
            <a:r>
              <a:rPr lang="tr-TR" dirty="0" smtClean="0"/>
              <a:t>İki saat önceden bildirildiğinde ücret alınmaz.</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58</a:t>
            </a:fld>
            <a:endParaRPr lang="tr-T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931618"/>
          </a:xfrm>
        </p:spPr>
        <p:txBody>
          <a:bodyPr>
            <a:normAutofit/>
          </a:bodyPr>
          <a:lstStyle/>
          <a:p>
            <a:r>
              <a:rPr lang="tr-TR" dirty="0" smtClean="0"/>
              <a:t>Yetkili makamların isteği üzerine kalkış noktasından park yerine veya kakışı müteakip meydanına dönem uçaklardan tekrar verilecek yer hizmetleri için ücret alınmaz.</a:t>
            </a:r>
          </a:p>
          <a:p>
            <a:r>
              <a:rPr lang="tr-TR" dirty="0" smtClean="0"/>
              <a:t>Yolcu ve yük almaksızın ve boşaltmaksızın </a:t>
            </a:r>
            <a:r>
              <a:rPr lang="tr-TR" dirty="0" smtClean="0">
                <a:solidFill>
                  <a:srgbClr val="FF0000"/>
                </a:solidFill>
              </a:rPr>
              <a:t>teknik iniş yapan uçaklardan sadece </a:t>
            </a:r>
            <a:r>
              <a:rPr lang="tr-TR" dirty="0" err="1" smtClean="0">
                <a:solidFill>
                  <a:srgbClr val="FF0000"/>
                </a:solidFill>
              </a:rPr>
              <a:t>ramp</a:t>
            </a:r>
            <a:r>
              <a:rPr lang="tr-TR" dirty="0" smtClean="0">
                <a:solidFill>
                  <a:srgbClr val="FF0000"/>
                </a:solidFill>
              </a:rPr>
              <a:t> hizmeti ücretinin tamamı </a:t>
            </a:r>
            <a:r>
              <a:rPr lang="tr-TR" dirty="0" smtClean="0"/>
              <a:t>alınır.Ancak uçak </a:t>
            </a:r>
            <a:r>
              <a:rPr lang="tr-TR" dirty="0" smtClean="0">
                <a:solidFill>
                  <a:srgbClr val="FF0000"/>
                </a:solidFill>
              </a:rPr>
              <a:t>yolcularının transit yolcu salonuna alınması talep edildiğinde yolcu trafik hizmeti ücretinin de %50’si </a:t>
            </a:r>
            <a:r>
              <a:rPr lang="tr-TR" dirty="0" smtClean="0"/>
              <a:t>alınır.</a:t>
            </a:r>
          </a:p>
          <a:p>
            <a:r>
              <a:rPr lang="tr-TR" dirty="0" smtClean="0"/>
              <a:t>Uçaklara verilecek ikramlarda verilecek yemek, içecek vb. için alınacak ücret ikramı veren ile alan arasındaki anlaşmaya tabidir.</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59</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645866"/>
          </a:xfrm>
        </p:spPr>
        <p:txBody>
          <a:bodyPr>
            <a:normAutofit/>
          </a:bodyPr>
          <a:lstStyle/>
          <a:p>
            <a:r>
              <a:rPr lang="tr-TR" dirty="0" smtClean="0">
                <a:solidFill>
                  <a:srgbClr val="FF0000"/>
                </a:solidFill>
              </a:rPr>
              <a:t>Çalışma Ruhsatı almak için </a:t>
            </a:r>
            <a:r>
              <a:rPr lang="tr-TR" dirty="0" smtClean="0"/>
              <a:t>yer hizmetleri kuruluşlarının, aşağıda yazılı belgelerle Bakanlığa müracaat </a:t>
            </a:r>
            <a:r>
              <a:rPr lang="tr-TR" dirty="0" smtClean="0">
                <a:solidFill>
                  <a:srgbClr val="FF0000"/>
                </a:solidFill>
              </a:rPr>
              <a:t>ederek ön izin almaları gereklidir.</a:t>
            </a:r>
          </a:p>
          <a:p>
            <a:r>
              <a:rPr lang="tr-TR" dirty="0" smtClean="0"/>
              <a:t>    1) Tasarlanan işletme teşkilatı,</a:t>
            </a:r>
          </a:p>
          <a:p>
            <a:r>
              <a:rPr lang="tr-TR" dirty="0" smtClean="0"/>
              <a:t>    2) Öngörülen sermaye ve yapısı,</a:t>
            </a:r>
          </a:p>
          <a:p>
            <a:r>
              <a:rPr lang="tr-TR" dirty="0" smtClean="0"/>
              <a:t>    3) Kurucu üyelerin isimleri,</a:t>
            </a:r>
          </a:p>
          <a:p>
            <a:r>
              <a:rPr lang="tr-TR" dirty="0" smtClean="0"/>
              <a:t>    4) Hizmet verilmesi planlanan havaalanları ve verilecek hizmet türleri,</a:t>
            </a:r>
          </a:p>
          <a:p>
            <a:r>
              <a:rPr lang="tr-TR" dirty="0" smtClean="0"/>
              <a:t>    5) Kullanılacak araç, gereç ve teçhizatın listesi ve bunların temin edilme şekilleri</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6</a:t>
            </a:fld>
            <a:endParaRPr lang="tr-T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860180"/>
          </a:xfrm>
        </p:spPr>
        <p:txBody>
          <a:bodyPr/>
          <a:lstStyle/>
          <a:p>
            <a:r>
              <a:rPr lang="tr-TR" dirty="0" smtClean="0"/>
              <a:t>Kargo uçaklarından kargo hizmet ücretinin yanı sıra ücret tarifesinde gösterilen </a:t>
            </a:r>
            <a:r>
              <a:rPr lang="tr-TR" dirty="0" err="1" smtClean="0"/>
              <a:t>ramp</a:t>
            </a:r>
            <a:r>
              <a:rPr lang="tr-TR" dirty="0" smtClean="0"/>
              <a:t> hizmetinin de tamamı alınır.</a:t>
            </a:r>
          </a:p>
          <a:p>
            <a:r>
              <a:rPr lang="tr-TR" dirty="0" smtClean="0"/>
              <a:t>Süresinde ödenmeyen ücretler gelecek her ay için %10 fazlasıyla alınır.</a:t>
            </a:r>
          </a:p>
          <a:p>
            <a:r>
              <a:rPr lang="tr-TR" u="sng" dirty="0" smtClean="0">
                <a:solidFill>
                  <a:srgbClr val="FF0000"/>
                </a:solidFill>
              </a:rPr>
              <a:t>Yer hizmet yönetmeliğinde belirtilen yer hizmet ücretleri bazı durumlarda %30 zamlı uygulanır.Bunlar;</a:t>
            </a:r>
          </a:p>
          <a:p>
            <a:pPr>
              <a:buFont typeface="Wingdings" pitchFamily="2" charset="2"/>
              <a:buChar char="v"/>
            </a:pPr>
            <a:r>
              <a:rPr lang="tr-TR" u="sng" dirty="0" smtClean="0">
                <a:solidFill>
                  <a:srgbClr val="FF0000"/>
                </a:solidFill>
              </a:rPr>
              <a:t>Bayram ve resmi tatil günlerinde </a:t>
            </a:r>
          </a:p>
          <a:p>
            <a:pPr>
              <a:buFont typeface="Wingdings" pitchFamily="2" charset="2"/>
              <a:buChar char="v"/>
            </a:pPr>
            <a:r>
              <a:rPr lang="tr-TR" u="sng" dirty="0" smtClean="0">
                <a:solidFill>
                  <a:srgbClr val="FF0000"/>
                </a:solidFill>
              </a:rPr>
              <a:t>Diğer günler 22.00-04.00 saatleri arasında</a:t>
            </a:r>
          </a:p>
          <a:p>
            <a:pPr>
              <a:buNone/>
            </a:pP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60</a:t>
            </a:fld>
            <a:endParaRPr lang="tr-T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931618"/>
          </a:xfrm>
        </p:spPr>
        <p:txBody>
          <a:bodyPr>
            <a:normAutofit/>
          </a:bodyPr>
          <a:lstStyle/>
          <a:p>
            <a:r>
              <a:rPr lang="tr-TR" dirty="0" smtClean="0"/>
              <a:t>Yer hizmetleriyle ilgili yetki verilmiş otoriteler BM örgütü tarafından yetkilendirilmişlerdir. </a:t>
            </a:r>
            <a:r>
              <a:rPr lang="tr-TR" dirty="0" smtClean="0">
                <a:solidFill>
                  <a:srgbClr val="FF0000"/>
                </a:solidFill>
              </a:rPr>
              <a:t>Kural koyuculardı</a:t>
            </a:r>
            <a:r>
              <a:rPr lang="tr-TR" dirty="0" smtClean="0"/>
              <a:t>r ve bu kuralların uygulanması için </a:t>
            </a:r>
            <a:r>
              <a:rPr lang="tr-TR" dirty="0" smtClean="0">
                <a:solidFill>
                  <a:srgbClr val="FF0000"/>
                </a:solidFill>
              </a:rPr>
              <a:t>denetleme kuralları oluşturmuşlardır</a:t>
            </a:r>
            <a:r>
              <a:rPr lang="tr-TR" dirty="0" smtClean="0"/>
              <a:t>. Periyodik olarak </a:t>
            </a:r>
            <a:r>
              <a:rPr lang="tr-TR" dirty="0" smtClean="0">
                <a:solidFill>
                  <a:srgbClr val="FF0000"/>
                </a:solidFill>
              </a:rPr>
              <a:t>bültenler yayınlarlar </a:t>
            </a:r>
            <a:r>
              <a:rPr lang="tr-TR" dirty="0" smtClean="0"/>
              <a:t>ve bültenlerdeki kurallar Sivil havacılık ile ilgili kuruluşlar tarafından uygulanması zorunlu kurallardır.</a:t>
            </a:r>
          </a:p>
          <a:p>
            <a:r>
              <a:rPr lang="tr-TR" dirty="0" err="1" smtClean="0"/>
              <a:t>International</a:t>
            </a:r>
            <a:r>
              <a:rPr lang="tr-TR" dirty="0" smtClean="0"/>
              <a:t> </a:t>
            </a:r>
            <a:r>
              <a:rPr lang="tr-TR" dirty="0" err="1" smtClean="0"/>
              <a:t>Civil</a:t>
            </a:r>
            <a:r>
              <a:rPr lang="tr-TR" dirty="0" smtClean="0"/>
              <a:t> </a:t>
            </a:r>
            <a:r>
              <a:rPr lang="tr-TR" dirty="0" err="1" smtClean="0"/>
              <a:t>Aviation</a:t>
            </a:r>
            <a:r>
              <a:rPr lang="tr-TR" dirty="0" smtClean="0"/>
              <a:t> </a:t>
            </a:r>
            <a:r>
              <a:rPr lang="tr-TR" dirty="0" err="1" smtClean="0"/>
              <a:t>organization</a:t>
            </a:r>
            <a:r>
              <a:rPr lang="tr-TR" dirty="0" smtClean="0"/>
              <a:t> (ICAO)</a:t>
            </a:r>
          </a:p>
          <a:p>
            <a:r>
              <a:rPr lang="tr-TR" dirty="0" err="1" smtClean="0"/>
              <a:t>International</a:t>
            </a:r>
            <a:r>
              <a:rPr lang="tr-TR" dirty="0" smtClean="0"/>
              <a:t> </a:t>
            </a:r>
            <a:r>
              <a:rPr lang="tr-TR" dirty="0" err="1" smtClean="0"/>
              <a:t>Air</a:t>
            </a:r>
            <a:r>
              <a:rPr lang="tr-TR" dirty="0" smtClean="0"/>
              <a:t> </a:t>
            </a:r>
            <a:r>
              <a:rPr lang="tr-TR" dirty="0" err="1" smtClean="0"/>
              <a:t>Transportation</a:t>
            </a:r>
            <a:r>
              <a:rPr lang="tr-TR" dirty="0" smtClean="0"/>
              <a:t> </a:t>
            </a:r>
            <a:r>
              <a:rPr lang="tr-TR" dirty="0" err="1" smtClean="0"/>
              <a:t>Association</a:t>
            </a:r>
            <a:r>
              <a:rPr lang="tr-TR" dirty="0" smtClean="0"/>
              <a:t>(IATA)</a:t>
            </a:r>
          </a:p>
          <a:p>
            <a:r>
              <a:rPr lang="tr-TR" dirty="0" err="1" smtClean="0"/>
              <a:t>Commitee</a:t>
            </a:r>
            <a:r>
              <a:rPr lang="tr-TR" dirty="0" smtClean="0"/>
              <a:t> of </a:t>
            </a:r>
            <a:r>
              <a:rPr lang="tr-TR" dirty="0" err="1" smtClean="0"/>
              <a:t>Experts</a:t>
            </a:r>
            <a:r>
              <a:rPr lang="tr-TR" dirty="0" smtClean="0"/>
              <a:t> (COE)</a:t>
            </a:r>
          </a:p>
          <a:p>
            <a:r>
              <a:rPr lang="tr-TR" dirty="0" err="1" smtClean="0"/>
              <a:t>International</a:t>
            </a:r>
            <a:r>
              <a:rPr lang="tr-TR" dirty="0" smtClean="0"/>
              <a:t> </a:t>
            </a:r>
            <a:r>
              <a:rPr lang="tr-TR" dirty="0" err="1" smtClean="0"/>
              <a:t>Atomic</a:t>
            </a:r>
            <a:r>
              <a:rPr lang="tr-TR" dirty="0" smtClean="0"/>
              <a:t> </a:t>
            </a:r>
            <a:r>
              <a:rPr lang="tr-TR" dirty="0" err="1" smtClean="0"/>
              <a:t>Energy</a:t>
            </a:r>
            <a:r>
              <a:rPr lang="tr-TR" dirty="0" smtClean="0"/>
              <a:t> </a:t>
            </a:r>
            <a:r>
              <a:rPr lang="tr-TR" dirty="0" err="1" smtClean="0"/>
              <a:t>A</a:t>
            </a:r>
            <a:r>
              <a:rPr lang="tr-TR" dirty="0" err="1" smtClean="0"/>
              <a:t>gency</a:t>
            </a:r>
            <a:r>
              <a:rPr lang="tr-TR" dirty="0" smtClean="0"/>
              <a:t> </a:t>
            </a:r>
            <a:r>
              <a:rPr lang="tr-TR" dirty="0" smtClean="0"/>
              <a:t>(IAEA)</a:t>
            </a:r>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714356"/>
            <a:ext cx="8229600" cy="1066800"/>
          </a:xfrm>
        </p:spPr>
        <p:txBody>
          <a:bodyPr>
            <a:normAutofit fontScale="90000"/>
          </a:bodyPr>
          <a:lstStyle/>
          <a:p>
            <a:r>
              <a:rPr lang="tr-TR" dirty="0" smtClean="0"/>
              <a:t>1-</a:t>
            </a:r>
            <a:r>
              <a:rPr lang="tr-TR" dirty="0" err="1" smtClean="0"/>
              <a:t>International</a:t>
            </a:r>
            <a:r>
              <a:rPr lang="tr-TR" dirty="0" smtClean="0"/>
              <a:t> </a:t>
            </a:r>
            <a:r>
              <a:rPr lang="tr-TR" dirty="0" err="1" smtClean="0"/>
              <a:t>Civil</a:t>
            </a:r>
            <a:r>
              <a:rPr lang="tr-TR" dirty="0" smtClean="0"/>
              <a:t> </a:t>
            </a:r>
            <a:r>
              <a:rPr lang="tr-TR" dirty="0" err="1" smtClean="0"/>
              <a:t>Aviation</a:t>
            </a:r>
            <a:r>
              <a:rPr lang="tr-TR" dirty="0" smtClean="0"/>
              <a:t> </a:t>
            </a:r>
            <a:r>
              <a:rPr lang="tr-TR" dirty="0" err="1" smtClean="0"/>
              <a:t>organization</a:t>
            </a:r>
            <a:r>
              <a:rPr lang="tr-TR" dirty="0" smtClean="0"/>
              <a:t> (ICAO)</a:t>
            </a:r>
            <a:endParaRPr lang="tr-TR" dirty="0"/>
          </a:p>
        </p:txBody>
      </p:sp>
      <p:sp>
        <p:nvSpPr>
          <p:cNvPr id="3" name="2 İçerik Yer Tutucusu"/>
          <p:cNvSpPr>
            <a:spLocks noGrp="1"/>
          </p:cNvSpPr>
          <p:nvPr>
            <p:ph idx="1"/>
          </p:nvPr>
        </p:nvSpPr>
        <p:spPr>
          <a:xfrm>
            <a:off x="457200" y="1857364"/>
            <a:ext cx="8229600" cy="4717172"/>
          </a:xfrm>
        </p:spPr>
        <p:txBody>
          <a:bodyPr>
            <a:normAutofit lnSpcReduction="10000"/>
          </a:bodyPr>
          <a:lstStyle/>
          <a:p>
            <a:r>
              <a:rPr lang="tr-TR" dirty="0" smtClean="0"/>
              <a:t>1945 yılında kurulmuştur.Merkezi Kanada’nın Montreal şehridir.Hükümetler tarafından temsil edilir ve ICAO ‘</a:t>
            </a:r>
            <a:r>
              <a:rPr lang="tr-TR" dirty="0" err="1" smtClean="0"/>
              <a:t>nun</a:t>
            </a:r>
            <a:r>
              <a:rPr lang="tr-TR" dirty="0" smtClean="0"/>
              <a:t> önermediği hiçbir havayolu </a:t>
            </a:r>
            <a:r>
              <a:rPr lang="tr-TR" dirty="0" err="1" smtClean="0"/>
              <a:t>IATA’ya</a:t>
            </a:r>
            <a:r>
              <a:rPr lang="tr-TR" dirty="0" smtClean="0"/>
              <a:t> üye olamaz.</a:t>
            </a:r>
          </a:p>
          <a:p>
            <a:r>
              <a:rPr lang="tr-TR" dirty="0" smtClean="0">
                <a:solidFill>
                  <a:srgbClr val="FF0000"/>
                </a:solidFill>
              </a:rPr>
              <a:t>Sivil havacılığın en modern tekniklerle çağa uygun koşullarda yapılmasını sağlar ve denetler</a:t>
            </a:r>
            <a:r>
              <a:rPr lang="tr-TR" dirty="0" smtClean="0"/>
              <a:t>.</a:t>
            </a:r>
          </a:p>
          <a:p>
            <a:r>
              <a:rPr lang="tr-TR" dirty="0" smtClean="0"/>
              <a:t>Havaalanlarının planlanması, trafik yardımcı kuruluşlarının oluşturulması, uçuş hava trafik kontrol personelinin eğitimi ve ilgilendiği tüm teknik mevzuatın hukuki açıdan denetlenmesini yapan </a:t>
            </a:r>
            <a:r>
              <a:rPr lang="tr-TR" u="sng" dirty="0" smtClean="0">
                <a:solidFill>
                  <a:srgbClr val="FF0000"/>
                </a:solidFill>
              </a:rPr>
              <a:t>politik bir kuruluştur.</a:t>
            </a:r>
          </a:p>
          <a:p>
            <a:endParaRPr lang="tr-T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860180"/>
          </a:xfrm>
        </p:spPr>
        <p:txBody>
          <a:bodyPr>
            <a:normAutofit fontScale="92500" lnSpcReduction="20000"/>
          </a:bodyPr>
          <a:lstStyle/>
          <a:p>
            <a:r>
              <a:rPr lang="tr-TR" dirty="0" smtClean="0"/>
              <a:t>Kıtalar ve ülkeler arası hava taşımacılığının kurallara uygun şekilde yapılmasını sağlayan </a:t>
            </a:r>
            <a:r>
              <a:rPr lang="tr-TR" dirty="0" err="1" smtClean="0">
                <a:solidFill>
                  <a:srgbClr val="FF0000"/>
                </a:solidFill>
              </a:rPr>
              <a:t>ICAO’nun</a:t>
            </a:r>
            <a:r>
              <a:rPr lang="tr-TR" dirty="0" smtClean="0">
                <a:solidFill>
                  <a:srgbClr val="FF0000"/>
                </a:solidFill>
              </a:rPr>
              <a:t> faaliyet alanı TEKNİK konulardır</a:t>
            </a:r>
            <a:r>
              <a:rPr lang="tr-TR" dirty="0" smtClean="0"/>
              <a:t>.</a:t>
            </a:r>
          </a:p>
          <a:p>
            <a:r>
              <a:rPr lang="tr-TR" dirty="0" smtClean="0"/>
              <a:t>ICAO 8 trafik hakkı koyar ve denetler.</a:t>
            </a:r>
          </a:p>
          <a:p>
            <a:pPr marL="624078" indent="-514350">
              <a:buFont typeface="+mj-lt"/>
              <a:buAutoNum type="arabicPeriod"/>
            </a:pPr>
            <a:r>
              <a:rPr lang="tr-TR" dirty="0" smtClean="0"/>
              <a:t>Transit uçuş hakkı</a:t>
            </a:r>
          </a:p>
          <a:p>
            <a:pPr marL="624078" indent="-514350">
              <a:buFont typeface="+mj-lt"/>
              <a:buAutoNum type="arabicPeriod"/>
            </a:pPr>
            <a:r>
              <a:rPr lang="tr-TR" dirty="0" smtClean="0"/>
              <a:t>Teknik iniş hakkı</a:t>
            </a:r>
          </a:p>
          <a:p>
            <a:pPr marL="624078" indent="-514350">
              <a:buFont typeface="+mj-lt"/>
              <a:buAutoNum type="arabicPeriod"/>
            </a:pPr>
            <a:r>
              <a:rPr lang="tr-TR" dirty="0" smtClean="0"/>
              <a:t>Ülkesinden aldığı yükü kendi ülkesine götürme hakkı</a:t>
            </a:r>
          </a:p>
          <a:p>
            <a:pPr marL="624078" indent="-514350">
              <a:buFont typeface="+mj-lt"/>
              <a:buAutoNum type="arabicPeriod"/>
            </a:pPr>
            <a:r>
              <a:rPr lang="tr-TR" dirty="0" smtClean="0"/>
              <a:t>Anlaşmalı ülkeden aldığı yükü kendi ülkesine götürme hakkı</a:t>
            </a:r>
          </a:p>
          <a:p>
            <a:pPr marL="624078" indent="-514350">
              <a:buFont typeface="+mj-lt"/>
              <a:buAutoNum type="arabicPeriod"/>
            </a:pPr>
            <a:r>
              <a:rPr lang="tr-TR" dirty="0" smtClean="0"/>
              <a:t>Anlaşmalı ülkelerin ara noktaları arasında yük taşıma hakkı</a:t>
            </a:r>
          </a:p>
          <a:p>
            <a:pPr marL="624078" indent="-514350">
              <a:buFont typeface="+mj-lt"/>
              <a:buAutoNum type="arabicPeriod"/>
            </a:pPr>
            <a:r>
              <a:rPr lang="tr-TR" dirty="0" smtClean="0"/>
              <a:t>Kendi ülkesine uğrayarak anlaşmalı ülkeler arasında yük taşıma hakkı</a:t>
            </a:r>
          </a:p>
          <a:p>
            <a:pPr marL="624078" indent="-514350">
              <a:buFont typeface="+mj-lt"/>
              <a:buAutoNum type="arabicPeriod"/>
            </a:pPr>
            <a:r>
              <a:rPr lang="tr-TR" dirty="0" smtClean="0"/>
              <a:t>Kendi ülkesine uğramadan anlaşmalı ülkeler arasında yük taşıma hakkı</a:t>
            </a:r>
          </a:p>
          <a:p>
            <a:pPr marL="624078" indent="-514350">
              <a:buFont typeface="+mj-lt"/>
              <a:buAutoNum type="arabicPeriod"/>
            </a:pPr>
            <a:r>
              <a:rPr lang="tr-TR" dirty="0" smtClean="0"/>
              <a:t>Kabotaj hakkı</a:t>
            </a:r>
            <a:endParaRPr lang="tr-T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2- </a:t>
            </a:r>
            <a:r>
              <a:rPr lang="tr-TR" dirty="0" err="1" smtClean="0"/>
              <a:t>International</a:t>
            </a:r>
            <a:r>
              <a:rPr lang="tr-TR" dirty="0" smtClean="0"/>
              <a:t> </a:t>
            </a:r>
            <a:r>
              <a:rPr lang="tr-TR" dirty="0" err="1" smtClean="0"/>
              <a:t>Air</a:t>
            </a:r>
            <a:r>
              <a:rPr lang="tr-TR" dirty="0" smtClean="0"/>
              <a:t> </a:t>
            </a:r>
            <a:r>
              <a:rPr lang="tr-TR" dirty="0" err="1" smtClean="0"/>
              <a:t>Transportation</a:t>
            </a:r>
            <a:r>
              <a:rPr lang="tr-TR" dirty="0" smtClean="0"/>
              <a:t> </a:t>
            </a:r>
            <a:r>
              <a:rPr lang="tr-TR" dirty="0" err="1" smtClean="0"/>
              <a:t>Association</a:t>
            </a:r>
            <a:r>
              <a:rPr lang="tr-TR" dirty="0" smtClean="0"/>
              <a:t>(IATA)</a:t>
            </a:r>
            <a:endParaRPr lang="tr-TR" dirty="0"/>
          </a:p>
        </p:txBody>
      </p:sp>
      <p:sp>
        <p:nvSpPr>
          <p:cNvPr id="3" name="2 İçerik Yer Tutucusu"/>
          <p:cNvSpPr>
            <a:spLocks noGrp="1"/>
          </p:cNvSpPr>
          <p:nvPr>
            <p:ph idx="1"/>
          </p:nvPr>
        </p:nvSpPr>
        <p:spPr/>
        <p:txBody>
          <a:bodyPr>
            <a:normAutofit lnSpcReduction="10000"/>
          </a:bodyPr>
          <a:lstStyle/>
          <a:p>
            <a:r>
              <a:rPr lang="tr-TR" dirty="0" smtClean="0"/>
              <a:t>Dünya milletleri menfaatlerine uygun düzenli, emniyetli, teknik ve ticari standartları oluşturan, denetleyen, havayolu işletmeleri ve havacılık sektörüne dolaylı olarak bağlı kuruluşlar arasında koordinasyonu sağlayan </a:t>
            </a:r>
            <a:r>
              <a:rPr lang="tr-TR" u="sng" dirty="0" smtClean="0">
                <a:solidFill>
                  <a:srgbClr val="FF0000"/>
                </a:solidFill>
              </a:rPr>
              <a:t>ticari bir kuruluştur.</a:t>
            </a:r>
          </a:p>
          <a:p>
            <a:r>
              <a:rPr lang="tr-TR" dirty="0" smtClean="0"/>
              <a:t>Üyeleri havayolu şirketleri yani taşıyıcılardır.</a:t>
            </a:r>
          </a:p>
          <a:p>
            <a:r>
              <a:rPr lang="tr-TR" dirty="0" smtClean="0"/>
              <a:t>Tarifeli iç ve dış hat seferli aktif üye</a:t>
            </a:r>
          </a:p>
          <a:p>
            <a:r>
              <a:rPr lang="tr-TR" dirty="0" smtClean="0"/>
              <a:t>Sadece iç hat seferli yan üye olmak üzere iki çeşit üyesi vardır.</a:t>
            </a:r>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788742"/>
          </a:xfrm>
        </p:spPr>
        <p:txBody>
          <a:bodyPr>
            <a:normAutofit fontScale="92500" lnSpcReduction="10000"/>
          </a:bodyPr>
          <a:lstStyle/>
          <a:p>
            <a:r>
              <a:rPr lang="tr-TR" dirty="0" smtClean="0"/>
              <a:t>İki taraflı anlaşmalar gereği her hükümet kendi ülkesinin havayolunun uygulayacağı fiyat politikasını belirlemede özgürdür.Ama güncel uygulamada ücretler IATA trafik kongresi tarafından saptanır.</a:t>
            </a:r>
          </a:p>
          <a:p>
            <a:r>
              <a:rPr lang="tr-TR" dirty="0" smtClean="0"/>
              <a:t>IATA trafik konferansı sadece fiyat belirlemez. </a:t>
            </a:r>
            <a:r>
              <a:rPr lang="tr-TR" dirty="0" smtClean="0">
                <a:solidFill>
                  <a:srgbClr val="FF0000"/>
                </a:solidFill>
              </a:rPr>
              <a:t>Kullanılan dokümana standart getirmek bagaj ve yolcu işlemlerinde ideal hizmeti belirlemek </a:t>
            </a:r>
            <a:r>
              <a:rPr lang="tr-TR" dirty="0" err="1" smtClean="0">
                <a:solidFill>
                  <a:srgbClr val="FF0000"/>
                </a:solidFill>
              </a:rPr>
              <a:t>IATA’nın</a:t>
            </a:r>
            <a:r>
              <a:rPr lang="tr-TR" dirty="0" smtClean="0">
                <a:solidFill>
                  <a:srgbClr val="FF0000"/>
                </a:solidFill>
              </a:rPr>
              <a:t> görevidir</a:t>
            </a:r>
            <a:r>
              <a:rPr lang="tr-TR" dirty="0" smtClean="0"/>
              <a:t>.</a:t>
            </a:r>
          </a:p>
          <a:p>
            <a:r>
              <a:rPr lang="tr-TR" dirty="0" smtClean="0"/>
              <a:t>Bir havayolundan diğerine yolcu ve bagaj transfer etmeyi en basite indirmek, havayollarının dokümanlarının birbirleri tarafından kabul edilmesini sağlayarak yolcuya ülkeler ve kıtalar arası uçuşlarda tek bir biletle uçuş şansı vermek </a:t>
            </a:r>
            <a:r>
              <a:rPr lang="tr-TR" dirty="0" err="1" smtClean="0"/>
              <a:t>IATA’nın</a:t>
            </a:r>
            <a:r>
              <a:rPr lang="tr-TR" dirty="0" smtClean="0"/>
              <a:t> çalışmaları arasındadır.</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IATA dünyayı üç bölgeye ayırır.(Trafik Konferans Bölgeleri)</a:t>
            </a:r>
          </a:p>
          <a:p>
            <a:r>
              <a:rPr lang="tr-TR" dirty="0" err="1" smtClean="0"/>
              <a:t>Area</a:t>
            </a:r>
            <a:r>
              <a:rPr lang="tr-TR" dirty="0" smtClean="0"/>
              <a:t> 1 (Batı Yarımküre/Kuzey,Orta,Güney Amerika)</a:t>
            </a:r>
          </a:p>
          <a:p>
            <a:r>
              <a:rPr lang="tr-TR" dirty="0" err="1" smtClean="0"/>
              <a:t>Area</a:t>
            </a:r>
            <a:r>
              <a:rPr lang="tr-TR" dirty="0" smtClean="0"/>
              <a:t>-2 Avrupa, Afrika ve Orta Doğu</a:t>
            </a:r>
          </a:p>
          <a:p>
            <a:r>
              <a:rPr lang="tr-TR" dirty="0" err="1" smtClean="0"/>
              <a:t>Area</a:t>
            </a:r>
            <a:r>
              <a:rPr lang="tr-TR" dirty="0" smtClean="0"/>
              <a:t>-3 Asya ve Avustralya</a:t>
            </a:r>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3-</a:t>
            </a:r>
            <a:r>
              <a:rPr lang="tr-TR" dirty="0" err="1" smtClean="0"/>
              <a:t>Commitee</a:t>
            </a:r>
            <a:r>
              <a:rPr lang="tr-TR" dirty="0" smtClean="0"/>
              <a:t> of </a:t>
            </a:r>
            <a:r>
              <a:rPr lang="tr-TR" dirty="0" err="1" smtClean="0"/>
              <a:t>Experts</a:t>
            </a:r>
            <a:r>
              <a:rPr lang="tr-TR" dirty="0" smtClean="0"/>
              <a:t> (COE)</a:t>
            </a:r>
            <a:endParaRPr lang="tr-TR" dirty="0"/>
          </a:p>
        </p:txBody>
      </p:sp>
      <p:sp>
        <p:nvSpPr>
          <p:cNvPr id="3" name="2 İçerik Yer Tutucusu"/>
          <p:cNvSpPr>
            <a:spLocks noGrp="1"/>
          </p:cNvSpPr>
          <p:nvPr>
            <p:ph idx="1"/>
          </p:nvPr>
        </p:nvSpPr>
        <p:spPr/>
        <p:txBody>
          <a:bodyPr/>
          <a:lstStyle/>
          <a:p>
            <a:r>
              <a:rPr lang="tr-TR" dirty="0" smtClean="0"/>
              <a:t>Radyo aktif maddeler dışında kalan bütün diğer </a:t>
            </a:r>
            <a:r>
              <a:rPr lang="tr-TR" dirty="0" smtClean="0">
                <a:solidFill>
                  <a:srgbClr val="FF0000"/>
                </a:solidFill>
              </a:rPr>
              <a:t>tehlikeli madde grupları için öneri getiren uzmanlar kuruludur.Herhangi </a:t>
            </a:r>
            <a:r>
              <a:rPr lang="tr-TR" dirty="0" smtClean="0"/>
              <a:t>bir yaptırım gücü yoktur.hazırladıkları öneriler ICAO ve IATA tarafından değerlendirmeye tabi tutulur.Değerlendirme sonuçları ICAO ve IATA tarafından uygulamaya sokulur.</a:t>
            </a:r>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Yer Hizmetleri ile ilgili Anlaşmalar</a:t>
            </a:r>
            <a:endParaRPr lang="tr-TR" dirty="0"/>
          </a:p>
        </p:txBody>
      </p:sp>
      <p:sp>
        <p:nvSpPr>
          <p:cNvPr id="3" name="2 İçerik Yer Tutucusu"/>
          <p:cNvSpPr>
            <a:spLocks noGrp="1"/>
          </p:cNvSpPr>
          <p:nvPr>
            <p:ph idx="1"/>
          </p:nvPr>
        </p:nvSpPr>
        <p:spPr/>
        <p:txBody>
          <a:bodyPr/>
          <a:lstStyle/>
          <a:p>
            <a:r>
              <a:rPr lang="tr-TR" dirty="0" smtClean="0"/>
              <a:t>Yer hizmetleri müşterileri hava taşıyıcılarıdır.</a:t>
            </a:r>
          </a:p>
          <a:p>
            <a:r>
              <a:rPr lang="tr-TR" dirty="0" smtClean="0"/>
              <a:t>Hava taşıyıcılarının birbirleri arasında belli bir fayda amaçlı yaptıkları anlaşmalar, yer hizmetleri için önemlidir.bir yer hizmetleri işletmesi hizmet sağladığı taşıyıcının ortaklarını veya anlaşmalı olduğu diğer havayollarını bilmelidir.</a:t>
            </a:r>
            <a:endParaRPr lang="tr-T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00174"/>
            <a:ext cx="8229600" cy="5074362"/>
          </a:xfrm>
        </p:spPr>
        <p:txBody>
          <a:bodyPr/>
          <a:lstStyle/>
          <a:p>
            <a:pPr marL="624078" indent="-514350">
              <a:buFont typeface="+mj-lt"/>
              <a:buAutoNum type="arabicPeriod"/>
            </a:pPr>
            <a:r>
              <a:rPr lang="tr-TR" dirty="0" err="1" smtClean="0"/>
              <a:t>Interline</a:t>
            </a:r>
            <a:r>
              <a:rPr lang="tr-TR" dirty="0" smtClean="0"/>
              <a:t> Trafik anlaşması</a:t>
            </a:r>
          </a:p>
          <a:p>
            <a:pPr marL="624078" indent="-514350">
              <a:buFont typeface="+mj-lt"/>
              <a:buAutoNum type="arabicPeriod"/>
            </a:pPr>
            <a:r>
              <a:rPr lang="tr-TR" dirty="0" smtClean="0"/>
              <a:t>Satış Kolaylığı anlaşması</a:t>
            </a:r>
          </a:p>
          <a:p>
            <a:pPr marL="624078" indent="-514350">
              <a:buFont typeface="+mj-lt"/>
              <a:buAutoNum type="arabicPeriod"/>
            </a:pPr>
            <a:r>
              <a:rPr lang="tr-TR" dirty="0" err="1" smtClean="0"/>
              <a:t>Prorasyon</a:t>
            </a:r>
            <a:r>
              <a:rPr lang="tr-TR" dirty="0" smtClean="0"/>
              <a:t> Anlaşmaları</a:t>
            </a:r>
          </a:p>
          <a:p>
            <a:pPr marL="624078" indent="-514350">
              <a:buFont typeface="+mj-lt"/>
              <a:buAutoNum type="arabicPeriod"/>
            </a:pPr>
            <a:r>
              <a:rPr lang="tr-TR" dirty="0" smtClean="0"/>
              <a:t>Self </a:t>
            </a:r>
            <a:r>
              <a:rPr lang="tr-TR" dirty="0" err="1" smtClean="0"/>
              <a:t>Ticketing</a:t>
            </a:r>
            <a:r>
              <a:rPr lang="tr-TR" dirty="0" smtClean="0"/>
              <a:t> Anlaşmaları</a:t>
            </a:r>
          </a:p>
          <a:p>
            <a:pPr marL="624078" indent="-514350">
              <a:buFont typeface="+mj-lt"/>
              <a:buAutoNum type="arabicPeriod"/>
            </a:pPr>
            <a:r>
              <a:rPr lang="tr-TR" dirty="0" err="1" smtClean="0"/>
              <a:t>Pool</a:t>
            </a:r>
            <a:r>
              <a:rPr lang="tr-TR" dirty="0" smtClean="0"/>
              <a:t> </a:t>
            </a:r>
            <a:r>
              <a:rPr lang="tr-TR" dirty="0" err="1" smtClean="0"/>
              <a:t>Anlaşmalarıı</a:t>
            </a:r>
            <a:endParaRPr lang="tr-TR" dirty="0" smtClean="0"/>
          </a:p>
          <a:p>
            <a:pPr marL="624078" indent="-514350">
              <a:buFont typeface="+mj-lt"/>
              <a:buAutoNum type="arabicPeriod"/>
            </a:pPr>
            <a:r>
              <a:rPr lang="tr-TR" dirty="0" smtClean="0"/>
              <a:t>Ticari </a:t>
            </a:r>
            <a:r>
              <a:rPr lang="tr-TR" dirty="0" err="1" smtClean="0"/>
              <a:t>işbiriği</a:t>
            </a:r>
            <a:r>
              <a:rPr lang="tr-TR" dirty="0" smtClean="0"/>
              <a:t> anlaşmaları</a:t>
            </a:r>
          </a:p>
          <a:p>
            <a:pPr marL="624078" indent="-514350">
              <a:buFont typeface="+mj-lt"/>
              <a:buAutoNum type="arabicPeriod"/>
            </a:pPr>
            <a:r>
              <a:rPr lang="tr-TR" dirty="0" err="1" smtClean="0"/>
              <a:t>Blocked</a:t>
            </a:r>
            <a:r>
              <a:rPr lang="tr-TR" dirty="0" smtClean="0"/>
              <a:t> </a:t>
            </a:r>
            <a:r>
              <a:rPr lang="tr-TR" dirty="0" err="1" smtClean="0"/>
              <a:t>Space</a:t>
            </a:r>
            <a:r>
              <a:rPr lang="tr-TR" dirty="0" smtClean="0"/>
              <a:t> Anlaşmaları</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645866"/>
          </a:xfrm>
        </p:spPr>
        <p:txBody>
          <a:bodyPr>
            <a:normAutofit/>
          </a:bodyPr>
          <a:lstStyle/>
          <a:p>
            <a:pPr>
              <a:buNone/>
            </a:pPr>
            <a:r>
              <a:rPr lang="tr-TR" dirty="0" smtClean="0"/>
              <a:t>   </a:t>
            </a:r>
          </a:p>
          <a:p>
            <a:r>
              <a:rPr lang="tr-TR" dirty="0" smtClean="0"/>
              <a:t>   Bakanlık tarafından verilecek ön izinler, </a:t>
            </a:r>
          </a:p>
          <a:p>
            <a:pPr>
              <a:buFont typeface="Wingdings" pitchFamily="2" charset="2"/>
              <a:buChar char="v"/>
            </a:pPr>
            <a:r>
              <a:rPr lang="tr-TR" dirty="0" smtClean="0"/>
              <a:t>zorunlu hizmetler için veriliş tarihinden itibaren </a:t>
            </a:r>
            <a:r>
              <a:rPr lang="tr-TR" dirty="0" smtClean="0">
                <a:solidFill>
                  <a:srgbClr val="FF0000"/>
                </a:solidFill>
              </a:rPr>
              <a:t>bir yıl, </a:t>
            </a:r>
          </a:p>
          <a:p>
            <a:pPr>
              <a:buFont typeface="Wingdings" pitchFamily="2" charset="2"/>
              <a:buChar char="v"/>
            </a:pPr>
            <a:r>
              <a:rPr lang="tr-TR" dirty="0" smtClean="0"/>
              <a:t>zorunlu olmayan hizmetler için </a:t>
            </a:r>
            <a:r>
              <a:rPr lang="tr-TR" dirty="0" smtClean="0">
                <a:solidFill>
                  <a:srgbClr val="FF0000"/>
                </a:solidFill>
              </a:rPr>
              <a:t>altı ay </a:t>
            </a:r>
            <a:r>
              <a:rPr lang="tr-TR" dirty="0" smtClean="0"/>
              <a:t>geçerlidir.</a:t>
            </a:r>
          </a:p>
          <a:p>
            <a:pPr>
              <a:buNone/>
            </a:pPr>
            <a:endParaRPr lang="tr-TR" dirty="0" smtClean="0"/>
          </a:p>
          <a:p>
            <a:r>
              <a:rPr lang="tr-TR" dirty="0" smtClean="0"/>
              <a:t>   Verilen ön izin süresi içerisinde gerekli hazırlıkları tamamlayarak çalışma ruhsatı alamayan kuruluşlar aynı hizmet türü için </a:t>
            </a:r>
            <a:r>
              <a:rPr lang="tr-TR" dirty="0" smtClean="0">
                <a:solidFill>
                  <a:srgbClr val="FF0000"/>
                </a:solidFill>
              </a:rPr>
              <a:t>iki yıl süre ile yeniden müracaatta bulunamazlar</a:t>
            </a:r>
            <a:r>
              <a:rPr lang="tr-TR" dirty="0" smtClean="0"/>
              <a:t>.</a:t>
            </a:r>
          </a:p>
          <a:p>
            <a:pPr>
              <a:buNone/>
            </a:pPr>
            <a:endParaRPr lang="tr-TR" dirty="0" smtClean="0"/>
          </a:p>
          <a:p>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7</a:t>
            </a:fld>
            <a:endParaRPr lang="tr-T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1-</a:t>
            </a:r>
            <a:r>
              <a:rPr lang="tr-TR" dirty="0" err="1" smtClean="0"/>
              <a:t>Interline</a:t>
            </a:r>
            <a:r>
              <a:rPr lang="tr-TR" dirty="0" smtClean="0"/>
              <a:t> Trafik anlaşması</a:t>
            </a:r>
            <a:endParaRPr lang="tr-TR" dirty="0"/>
          </a:p>
        </p:txBody>
      </p:sp>
      <p:sp>
        <p:nvSpPr>
          <p:cNvPr id="3" name="2 İçerik Yer Tutucusu"/>
          <p:cNvSpPr>
            <a:spLocks noGrp="1"/>
          </p:cNvSpPr>
          <p:nvPr>
            <p:ph idx="1"/>
          </p:nvPr>
        </p:nvSpPr>
        <p:spPr/>
        <p:txBody>
          <a:bodyPr/>
          <a:lstStyle/>
          <a:p>
            <a:r>
              <a:rPr lang="tr-TR" dirty="0" smtClean="0"/>
              <a:t>Taraf olan havayolları birbirlerinin seferleri için kıymetli doküman (bilet, </a:t>
            </a:r>
            <a:r>
              <a:rPr lang="tr-TR" dirty="0" err="1" smtClean="0"/>
              <a:t>air</a:t>
            </a:r>
            <a:r>
              <a:rPr lang="tr-TR" dirty="0" smtClean="0"/>
              <a:t> </a:t>
            </a:r>
            <a:r>
              <a:rPr lang="tr-TR" dirty="0" err="1" smtClean="0"/>
              <a:t>waybill</a:t>
            </a:r>
            <a:r>
              <a:rPr lang="tr-TR" dirty="0" smtClean="0"/>
              <a:t> vb.) düzenleyebilir ve bu dokümanlar anlaşmaya taraf olan havayolları tarafından birbirlerinin seferlerinde kabul edilir.</a:t>
            </a:r>
          </a:p>
          <a:p>
            <a:r>
              <a:rPr lang="tr-TR" dirty="0" smtClean="0"/>
              <a:t>Herhangi bir yabancı havayolu dokümanının uçuş ve </a:t>
            </a:r>
            <a:r>
              <a:rPr lang="tr-TR" dirty="0" err="1" smtClean="0"/>
              <a:t>exchange</a:t>
            </a:r>
            <a:r>
              <a:rPr lang="tr-TR" dirty="0" smtClean="0"/>
              <a:t> amacıyla kabul edilmesi için o havayolu ile ilgili diğer havayolu arasında </a:t>
            </a:r>
            <a:r>
              <a:rPr lang="tr-TR" dirty="0" err="1" smtClean="0"/>
              <a:t>Interline</a:t>
            </a:r>
            <a:r>
              <a:rPr lang="tr-TR" dirty="0" smtClean="0"/>
              <a:t> trafik anlaşması bulunması gerekir.</a:t>
            </a:r>
            <a:endParaRPr lang="tr-T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2-Satış Kolaylığı Anlaşması</a:t>
            </a:r>
            <a:endParaRPr lang="tr-TR" dirty="0"/>
          </a:p>
        </p:txBody>
      </p:sp>
      <p:sp>
        <p:nvSpPr>
          <p:cNvPr id="3" name="2 İçerik Yer Tutucusu"/>
          <p:cNvSpPr>
            <a:spLocks noGrp="1"/>
          </p:cNvSpPr>
          <p:nvPr>
            <p:ph idx="1"/>
          </p:nvPr>
        </p:nvSpPr>
        <p:spPr/>
        <p:txBody>
          <a:bodyPr/>
          <a:lstStyle/>
          <a:p>
            <a:r>
              <a:rPr lang="tr-TR" dirty="0" smtClean="0"/>
              <a:t>Yolcuların seyahat edecekleri havayolu şirketinden talep bulunmaları halinde cevap beklemek yerine anında yer konfirmesini haberleşme ağlarının katılımı ve bilgisayarların kullanımı ile maliyetleri düşürerek sağlayan anlaşmalardır.</a:t>
            </a:r>
            <a:endParaRPr lang="tr-T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3-</a:t>
            </a:r>
            <a:r>
              <a:rPr lang="tr-TR" dirty="0" err="1" smtClean="0"/>
              <a:t>Prorasyon</a:t>
            </a:r>
            <a:r>
              <a:rPr lang="tr-TR" dirty="0" smtClean="0"/>
              <a:t> Anlaşmaları</a:t>
            </a:r>
            <a:endParaRPr lang="tr-TR" dirty="0"/>
          </a:p>
        </p:txBody>
      </p:sp>
      <p:sp>
        <p:nvSpPr>
          <p:cNvPr id="3" name="2 İçerik Yer Tutucusu"/>
          <p:cNvSpPr>
            <a:spLocks noGrp="1"/>
          </p:cNvSpPr>
          <p:nvPr>
            <p:ph idx="1"/>
          </p:nvPr>
        </p:nvSpPr>
        <p:spPr/>
        <p:txBody>
          <a:bodyPr/>
          <a:lstStyle/>
          <a:p>
            <a:r>
              <a:rPr lang="tr-TR" dirty="0" smtClean="0"/>
              <a:t>Bir taşıyıcının uçmadığı bir hatta o sektörde uçan bir başka taşıyıcı ile anlaşma yaparak birbirlerinin seferlerine yolcu yönlendirilmesine imkan sağlar.</a:t>
            </a:r>
          </a:p>
          <a:p>
            <a:r>
              <a:rPr lang="tr-TR" dirty="0" smtClean="0"/>
              <a:t>Bir taşıyıcının uçmadığı noktalara olan potansiyeli kendi uçuş ağındaki bir ara nokta vasıtası ile pazarlama ve böylece potansiyel pazarın geliştirilmesini ve havayoluna ilave yolcu kapasitesi yaratılmasını sağlamaktır.</a:t>
            </a:r>
            <a:endParaRPr lang="tr-T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4-Self </a:t>
            </a:r>
            <a:r>
              <a:rPr lang="tr-TR" dirty="0" err="1" smtClean="0"/>
              <a:t>Ticketing</a:t>
            </a:r>
            <a:r>
              <a:rPr lang="tr-TR" dirty="0" smtClean="0"/>
              <a:t> Anlaşmaları</a:t>
            </a:r>
            <a:endParaRPr lang="tr-TR" dirty="0"/>
          </a:p>
        </p:txBody>
      </p:sp>
      <p:sp>
        <p:nvSpPr>
          <p:cNvPr id="3" name="2 İçerik Yer Tutucusu"/>
          <p:cNvSpPr>
            <a:spLocks noGrp="1"/>
          </p:cNvSpPr>
          <p:nvPr>
            <p:ph idx="1"/>
          </p:nvPr>
        </p:nvSpPr>
        <p:spPr/>
        <p:txBody>
          <a:bodyPr>
            <a:normAutofit lnSpcReduction="10000"/>
          </a:bodyPr>
          <a:lstStyle/>
          <a:p>
            <a:r>
              <a:rPr lang="tr-TR" dirty="0" smtClean="0"/>
              <a:t>Yabancı havayolları ile karşılıklı yapılan personel bilet taleplerindeki uygulamaya kolaylık ve çabukluk kazandırmak amacıyla havayolu işletmelerinin ortakları veya yabancı havayollarının talepleri halinde birbirlerinin seferlerinde %50 %75 %90 gibi indirimli olarak kendi biletlerini tanzim etmeleri için yapılan anlaşmalardır.İndirimli uygulanacak ücret tipinin belirlenmesinde ilgili taşıyıcılar arasındaki anlaşmaya bakılır.</a:t>
            </a:r>
            <a:endParaRPr lang="tr-T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5-</a:t>
            </a:r>
            <a:r>
              <a:rPr lang="tr-TR" dirty="0" err="1" smtClean="0"/>
              <a:t>Pool</a:t>
            </a:r>
            <a:r>
              <a:rPr lang="tr-TR" dirty="0" smtClean="0"/>
              <a:t> Anlaşmaları</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İki ülke arasında karşılıklı olarak uçuş yapan </a:t>
            </a:r>
            <a:r>
              <a:rPr lang="tr-TR" dirty="0" smtClean="0">
                <a:solidFill>
                  <a:srgbClr val="FF0000"/>
                </a:solidFill>
              </a:rPr>
              <a:t>ulusal taşıyıcılar</a:t>
            </a:r>
            <a:r>
              <a:rPr lang="tr-TR" dirty="0" smtClean="0"/>
              <a:t> arasında ticari işbirliğini ön görür.ana amacı taşıyıcıların pazarda azami düzeyde </a:t>
            </a:r>
            <a:r>
              <a:rPr lang="tr-TR" dirty="0" smtClean="0">
                <a:solidFill>
                  <a:srgbClr val="FF0000"/>
                </a:solidFill>
              </a:rPr>
              <a:t>eşit taşıma payları</a:t>
            </a:r>
            <a:r>
              <a:rPr lang="tr-TR" dirty="0" smtClean="0"/>
              <a:t> sağlamalarını temin etmektir.Dönem sonunda mağdur olan taşıyıcı fazla gelir getiren taşıyıcı tarafından sembolik bir şekilde tazmin edilir.</a:t>
            </a:r>
          </a:p>
          <a:p>
            <a:r>
              <a:rPr lang="tr-TR" dirty="0" smtClean="0"/>
              <a:t>Araların da </a:t>
            </a:r>
            <a:r>
              <a:rPr lang="tr-TR" dirty="0" err="1" smtClean="0"/>
              <a:t>Pool</a:t>
            </a:r>
            <a:r>
              <a:rPr lang="tr-TR" dirty="0" smtClean="0"/>
              <a:t> anlaşması olan taşıyıcılar birbirlerinin seferlerini kendi rezervasyon sistemlerine dahil eder ve kendi seferlerinin olmadığı günlerde </a:t>
            </a:r>
            <a:r>
              <a:rPr lang="tr-TR" dirty="0" err="1" smtClean="0"/>
              <a:t>pool</a:t>
            </a:r>
            <a:r>
              <a:rPr lang="tr-TR" dirty="0" smtClean="0"/>
              <a:t> ortağının seferlerine rezervasyon yapıp yolcu devrederler. </a:t>
            </a:r>
            <a:endParaRPr lang="tr-T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6-Ticari İşbirliği Anlaşmaları</a:t>
            </a:r>
            <a:endParaRPr lang="tr-TR" dirty="0"/>
          </a:p>
        </p:txBody>
      </p:sp>
      <p:sp>
        <p:nvSpPr>
          <p:cNvPr id="3" name="2 İçerik Yer Tutucusu"/>
          <p:cNvSpPr>
            <a:spLocks noGrp="1"/>
          </p:cNvSpPr>
          <p:nvPr>
            <p:ph idx="1"/>
          </p:nvPr>
        </p:nvSpPr>
        <p:spPr/>
        <p:txBody>
          <a:bodyPr/>
          <a:lstStyle/>
          <a:p>
            <a:r>
              <a:rPr lang="tr-TR" dirty="0" smtClean="0"/>
              <a:t>Finansal tazminatın söz konusu olmadığı </a:t>
            </a:r>
            <a:r>
              <a:rPr lang="tr-TR" dirty="0" err="1" smtClean="0"/>
              <a:t>pool</a:t>
            </a:r>
            <a:r>
              <a:rPr lang="tr-TR" dirty="0" smtClean="0"/>
              <a:t> anlaşmalarıdır.Bu tür anlaşmalı taşıyıcılarla sadece </a:t>
            </a:r>
            <a:r>
              <a:rPr lang="tr-TR" dirty="0" err="1" smtClean="0"/>
              <a:t>pool</a:t>
            </a:r>
            <a:r>
              <a:rPr lang="tr-TR" dirty="0" smtClean="0"/>
              <a:t> anlaşması kapsamındaki diğer konularda işbirliği yapılır.</a:t>
            </a:r>
            <a:endParaRPr lang="tr-T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7-</a:t>
            </a:r>
            <a:r>
              <a:rPr lang="tr-TR" dirty="0" err="1" smtClean="0"/>
              <a:t>Blocked</a:t>
            </a:r>
            <a:r>
              <a:rPr lang="tr-TR" dirty="0" smtClean="0"/>
              <a:t> </a:t>
            </a:r>
            <a:r>
              <a:rPr lang="tr-TR" dirty="0" err="1" smtClean="0"/>
              <a:t>Space</a:t>
            </a:r>
            <a:r>
              <a:rPr lang="tr-TR" dirty="0" smtClean="0"/>
              <a:t> Anlaşması</a:t>
            </a:r>
            <a:endParaRPr lang="tr-TR" dirty="0"/>
          </a:p>
        </p:txBody>
      </p:sp>
      <p:sp>
        <p:nvSpPr>
          <p:cNvPr id="3" name="2 İçerik Yer Tutucusu"/>
          <p:cNvSpPr>
            <a:spLocks noGrp="1"/>
          </p:cNvSpPr>
          <p:nvPr>
            <p:ph idx="1"/>
          </p:nvPr>
        </p:nvSpPr>
        <p:spPr/>
        <p:txBody>
          <a:bodyPr/>
          <a:lstStyle/>
          <a:p>
            <a:r>
              <a:rPr lang="tr-TR" dirty="0" smtClean="0"/>
              <a:t>BSA bir veya daha fazla havayolunun anlaşma çerçevesinde anlaşmaya taraf olan diğer havayolunun seferlerinde kendi kodunu uçuş numarasını kullanarak kendisine ayrılan koltuk kapasitesi dahilinde kendi seferiymiş gibi satış yapabilmesi olarak tanımlanır.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22"/>
            <a:ext cx="8229600" cy="5360114"/>
          </a:xfrm>
        </p:spPr>
        <p:txBody>
          <a:bodyPr/>
          <a:lstStyle/>
          <a:p>
            <a:r>
              <a:rPr lang="tr-TR" dirty="0" smtClean="0"/>
              <a:t>Çalışma ruhsatı almasına ilişkin bu yönetmelik ile belirlenen şartlar bir işletmenin yer hizmetleri verebilmesi için gerekli asgari şartlardır.</a:t>
            </a:r>
          </a:p>
          <a:p>
            <a:pPr>
              <a:buNone/>
            </a:pPr>
            <a:endParaRPr lang="tr-TR" dirty="0" smtClean="0"/>
          </a:p>
          <a:p>
            <a:r>
              <a:rPr lang="tr-TR" dirty="0" smtClean="0">
                <a:solidFill>
                  <a:srgbClr val="FF0000"/>
                </a:solidFill>
              </a:rPr>
              <a:t>Ön izin alınmadan </a:t>
            </a:r>
            <a:r>
              <a:rPr lang="tr-TR" dirty="0" smtClean="0"/>
              <a:t>bu şartları veya daha fazlasını sağlamak işletmeyi havaalanlarında yer hizmetleri yapmak için ön izin ya da çalışma ruhsatı verilmesi yönünde </a:t>
            </a:r>
            <a:r>
              <a:rPr lang="tr-TR" dirty="0" smtClean="0">
                <a:solidFill>
                  <a:srgbClr val="FF0000"/>
                </a:solidFill>
              </a:rPr>
              <a:t>hak sahibi kılmaz</a:t>
            </a:r>
            <a:r>
              <a:rPr lang="tr-TR" dirty="0" smtClean="0"/>
              <a:t>.</a:t>
            </a:r>
          </a:p>
          <a:p>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931618"/>
          </a:xfrm>
        </p:spPr>
        <p:txBody>
          <a:bodyPr>
            <a:normAutofit lnSpcReduction="10000"/>
          </a:bodyPr>
          <a:lstStyle/>
          <a:p>
            <a:r>
              <a:rPr lang="tr-TR" u="sng" dirty="0" smtClean="0"/>
              <a:t>Yer hizmetleri yapmak üzere ön izin veya çalışma ruhsatı verilmesinde</a:t>
            </a:r>
            <a:r>
              <a:rPr lang="tr-TR" dirty="0" smtClean="0"/>
              <a:t>;</a:t>
            </a:r>
          </a:p>
          <a:p>
            <a:pPr>
              <a:buNone/>
            </a:pPr>
            <a:endParaRPr lang="tr-TR" dirty="0" smtClean="0"/>
          </a:p>
          <a:p>
            <a:pPr marL="624078" indent="-514350">
              <a:buFont typeface="+mj-lt"/>
              <a:buAutoNum type="arabicPeriod"/>
            </a:pPr>
            <a:r>
              <a:rPr lang="tr-TR" dirty="0" smtClean="0"/>
              <a:t>Havaalanlarının PAT alanları,</a:t>
            </a:r>
          </a:p>
          <a:p>
            <a:pPr marL="624078" indent="-514350">
              <a:buFont typeface="+mj-lt"/>
              <a:buAutoNum type="arabicPeriod"/>
            </a:pPr>
            <a:r>
              <a:rPr lang="tr-TR" dirty="0" smtClean="0"/>
              <a:t>Araç trafiği bakımından kapasitesi</a:t>
            </a:r>
          </a:p>
          <a:p>
            <a:pPr marL="624078" indent="-514350">
              <a:buFont typeface="+mj-lt"/>
              <a:buAutoNum type="arabicPeriod"/>
            </a:pPr>
            <a:r>
              <a:rPr lang="tr-TR" dirty="0" smtClean="0"/>
              <a:t>Atölyeler ve araç park sahaları için yer tahsisi olanakları</a:t>
            </a:r>
          </a:p>
          <a:p>
            <a:pPr marL="624078" indent="-514350">
              <a:buFont typeface="+mj-lt"/>
              <a:buAutoNum type="arabicPeriod"/>
            </a:pPr>
            <a:r>
              <a:rPr lang="tr-TR" dirty="0" smtClean="0"/>
              <a:t>Havaalanlarının fiziki yapısı ile mevcut ve gelecekteki ön görülen Pazar durumu </a:t>
            </a:r>
          </a:p>
          <a:p>
            <a:pPr marL="624078" indent="-514350">
              <a:buFont typeface="+mj-lt"/>
              <a:buAutoNum type="arabicPeriod"/>
            </a:pPr>
            <a:r>
              <a:rPr lang="tr-TR" dirty="0" smtClean="0"/>
              <a:t>İlave kapasite ihtiyacı</a:t>
            </a:r>
          </a:p>
          <a:p>
            <a:pPr marL="624078" indent="-514350">
              <a:buNone/>
            </a:pPr>
            <a:endParaRPr lang="tr-TR" dirty="0" smtClean="0"/>
          </a:p>
          <a:p>
            <a:pPr>
              <a:buNone/>
            </a:pPr>
            <a:r>
              <a:rPr lang="tr-TR" dirty="0" smtClean="0"/>
              <a:t>   Gibi </a:t>
            </a:r>
            <a:r>
              <a:rPr lang="tr-TR" dirty="0" smtClean="0">
                <a:solidFill>
                  <a:srgbClr val="FF0000"/>
                </a:solidFill>
              </a:rPr>
              <a:t>ölçütler dikkate </a:t>
            </a:r>
            <a:r>
              <a:rPr lang="tr-TR" dirty="0" smtClean="0"/>
              <a:t>alınarak gerektiğinde </a:t>
            </a:r>
            <a:r>
              <a:rPr lang="tr-TR" dirty="0" err="1" smtClean="0"/>
              <a:t>DHMİ’nin</a:t>
            </a:r>
            <a:r>
              <a:rPr lang="tr-TR" dirty="0" smtClean="0"/>
              <a:t> görüşü alınarak Ulaştırma Bakanlığı’nca değerlendirilir.</a:t>
            </a:r>
            <a:endParaRPr lang="tr-TR" dirty="0"/>
          </a:p>
        </p:txBody>
      </p:sp>
      <p:sp>
        <p:nvSpPr>
          <p:cNvPr id="4" name="3 Slayt Numarası Yer Tutucusu"/>
          <p:cNvSpPr>
            <a:spLocks noGrp="1"/>
          </p:cNvSpPr>
          <p:nvPr>
            <p:ph type="sldNum" sz="quarter" idx="12"/>
          </p:nvPr>
        </p:nvSpPr>
        <p:spPr/>
        <p:txBody>
          <a:bodyPr/>
          <a:lstStyle/>
          <a:p>
            <a:fld id="{5650FCF5-56E8-498A-B8A4-227D4C52F509}" type="slidenum">
              <a:rPr lang="tr-TR" smtClean="0"/>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Şehir Hayatı">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Şehir Hayatı">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506</TotalTime>
  <Words>3379</Words>
  <Application>Microsoft Office PowerPoint</Application>
  <PresentationFormat>Ekran Gösterisi (4:3)</PresentationFormat>
  <Paragraphs>315</Paragraphs>
  <Slides>76</Slides>
  <Notes>1</Notes>
  <HiddenSlides>0</HiddenSlides>
  <MMClips>0</MMClips>
  <ScaleCrop>false</ScaleCrop>
  <HeadingPairs>
    <vt:vector size="4" baseType="variant">
      <vt:variant>
        <vt:lpstr>Tema</vt:lpstr>
      </vt:variant>
      <vt:variant>
        <vt:i4>1</vt:i4>
      </vt:variant>
      <vt:variant>
        <vt:lpstr>Slayt Başlıkları</vt:lpstr>
      </vt:variant>
      <vt:variant>
        <vt:i4>76</vt:i4>
      </vt:variant>
    </vt:vector>
  </HeadingPairs>
  <TitlesOfParts>
    <vt:vector size="77" baseType="lpstr">
      <vt:lpstr>Şehir Hayatı</vt:lpstr>
      <vt:lpstr>YER HİZMETLERİ YÖNETİMİ</vt:lpstr>
      <vt:lpstr>Slayt 2</vt:lpstr>
      <vt:lpstr>SHY-22</vt:lpstr>
      <vt:lpstr>Slayt 4</vt:lpstr>
      <vt:lpstr>Ön İzin ve Çalışma Ruhsatı</vt:lpstr>
      <vt:lpstr>Slayt 6</vt:lpstr>
      <vt:lpstr>Slayt 7</vt:lpstr>
      <vt:lpstr>Slayt 8</vt:lpstr>
      <vt:lpstr>Slayt 9</vt:lpstr>
      <vt:lpstr>Slayt 10</vt:lpstr>
      <vt:lpstr>Slayt 11</vt:lpstr>
      <vt:lpstr>Slayt 12</vt:lpstr>
      <vt:lpstr>Slayt 13</vt:lpstr>
      <vt:lpstr>Slayt 14</vt:lpstr>
      <vt:lpstr>Slayt 15</vt:lpstr>
      <vt:lpstr>Çalışma ruhsatlarının sınıflandırılması</vt:lpstr>
      <vt:lpstr>A Grubu Çalışma Ruhsatları</vt:lpstr>
      <vt:lpstr>Slayt 18</vt:lpstr>
      <vt:lpstr>Slayt 19</vt:lpstr>
      <vt:lpstr>B grubu çalışma ruhsatları</vt:lpstr>
      <vt:lpstr>Slayt 21</vt:lpstr>
      <vt:lpstr>C grubu çalışma ruhsatları</vt:lpstr>
      <vt:lpstr>C GRUBU YER HİZMETİ KURULUŞLARI (Temsil - Gözetim ve Yönetim)</vt:lpstr>
      <vt:lpstr>Slayt 24</vt:lpstr>
      <vt:lpstr>Slayt 25</vt:lpstr>
      <vt:lpstr>Slayt 26</vt:lpstr>
      <vt:lpstr>Slayt 27</vt:lpstr>
      <vt:lpstr>Slayt 28</vt:lpstr>
      <vt:lpstr>Havaalanları Yer Hizmetleri Yönetmeliği/SHY-22</vt:lpstr>
      <vt:lpstr>Yer hizmetleri işletmelerinin yetki ve sorumlulukları</vt:lpstr>
      <vt:lpstr>Slayt 31</vt:lpstr>
      <vt:lpstr>Slayt 32</vt:lpstr>
      <vt:lpstr>Slayt 33</vt:lpstr>
      <vt:lpstr>Slayt 34</vt:lpstr>
      <vt:lpstr>Slayt 35</vt:lpstr>
      <vt:lpstr>Özel yetkiler</vt:lpstr>
      <vt:lpstr>Slayt 37</vt:lpstr>
      <vt:lpstr>Slayt 38</vt:lpstr>
      <vt:lpstr>Slayt 39</vt:lpstr>
      <vt:lpstr>Slayt 40</vt:lpstr>
      <vt:lpstr>Slayt 41</vt:lpstr>
      <vt:lpstr>Slayt 42</vt:lpstr>
      <vt:lpstr>Slayt 43</vt:lpstr>
      <vt:lpstr>Çalışma Ruhsatlarının Geçerlilik Süresi</vt:lpstr>
      <vt:lpstr>Çalışma Saatleri</vt:lpstr>
      <vt:lpstr>Denetleme</vt:lpstr>
      <vt:lpstr>Slayt 47</vt:lpstr>
      <vt:lpstr>Slayt 48</vt:lpstr>
      <vt:lpstr>Slayt 49</vt:lpstr>
      <vt:lpstr>Slayt 50</vt:lpstr>
      <vt:lpstr>Slayt 51</vt:lpstr>
      <vt:lpstr>Slayt 52</vt:lpstr>
      <vt:lpstr>Slayt 53</vt:lpstr>
      <vt:lpstr>Slayt 54</vt:lpstr>
      <vt:lpstr>Slayt 55</vt:lpstr>
      <vt:lpstr>Slayt 56</vt:lpstr>
      <vt:lpstr>Ücret tarifelerinin uygulanmasında esas alınacak hükümler</vt:lpstr>
      <vt:lpstr>Slayt 58</vt:lpstr>
      <vt:lpstr>Slayt 59</vt:lpstr>
      <vt:lpstr>Slayt 60</vt:lpstr>
      <vt:lpstr>Slayt 61</vt:lpstr>
      <vt:lpstr>1-International Civil Aviation organization (ICAO)</vt:lpstr>
      <vt:lpstr>Slayt 63</vt:lpstr>
      <vt:lpstr>2- International Air Transportation Association(IATA)</vt:lpstr>
      <vt:lpstr>Slayt 65</vt:lpstr>
      <vt:lpstr>Slayt 66</vt:lpstr>
      <vt:lpstr>3-Commitee of Experts (COE)</vt:lpstr>
      <vt:lpstr>Yer Hizmetleri ile ilgili Anlaşmalar</vt:lpstr>
      <vt:lpstr>Slayt 69</vt:lpstr>
      <vt:lpstr>1-Interline Trafik anlaşması</vt:lpstr>
      <vt:lpstr>2-Satış Kolaylığı Anlaşması</vt:lpstr>
      <vt:lpstr>3-Prorasyon Anlaşmaları</vt:lpstr>
      <vt:lpstr>4-Self Ticketing Anlaşmaları</vt:lpstr>
      <vt:lpstr>5-Pool Anlaşmaları</vt:lpstr>
      <vt:lpstr>6-Ticari İşbirliği Anlaşmaları</vt:lpstr>
      <vt:lpstr>7-Blocked Space Anlaşması</vt:lpstr>
    </vt:vector>
  </TitlesOfParts>
  <Company>Meslek Yuksekokulu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hasogrt031</dc:creator>
  <cp:lastModifiedBy>semra.orak</cp:lastModifiedBy>
  <cp:revision>70</cp:revision>
  <dcterms:created xsi:type="dcterms:W3CDTF">2012-01-06T07:27:16Z</dcterms:created>
  <dcterms:modified xsi:type="dcterms:W3CDTF">2013-02-14T07:24:24Z</dcterms:modified>
</cp:coreProperties>
</file>