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368" r:id="rId2"/>
    <p:sldId id="397" r:id="rId3"/>
    <p:sldId id="401" r:id="rId4"/>
    <p:sldId id="398" r:id="rId5"/>
    <p:sldId id="375" r:id="rId6"/>
    <p:sldId id="389" r:id="rId7"/>
    <p:sldId id="390" r:id="rId8"/>
    <p:sldId id="376" r:id="rId9"/>
    <p:sldId id="377" r:id="rId10"/>
    <p:sldId id="378" r:id="rId11"/>
    <p:sldId id="391" r:id="rId12"/>
    <p:sldId id="392" r:id="rId13"/>
    <p:sldId id="393" r:id="rId14"/>
    <p:sldId id="394" r:id="rId15"/>
    <p:sldId id="399" r:id="rId16"/>
    <p:sldId id="400" r:id="rId17"/>
    <p:sldId id="402" r:id="rId18"/>
    <p:sldId id="395" r:id="rId19"/>
    <p:sldId id="403" r:id="rId20"/>
    <p:sldId id="396" r:id="rId21"/>
    <p:sldId id="386" r:id="rId22"/>
    <p:sldId id="387" r:id="rId23"/>
    <p:sldId id="388" r:id="rId24"/>
    <p:sldId id="374" r:id="rId25"/>
  </p:sldIdLst>
  <p:sldSz cx="9144000" cy="5143500" type="screen16x9"/>
  <p:notesSz cx="6858000" cy="9144000"/>
  <p:embeddedFontLst>
    <p:embeddedFont>
      <p:font typeface="Batang" panose="02030600000101010101" pitchFamily="18" charset="-127"/>
      <p:regular r:id="rId28"/>
    </p:embeddedFont>
    <p:embeddedFont>
      <p:font typeface="Calibri"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7CB7"/>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89" autoAdjust="0"/>
    <p:restoredTop sz="91055" autoAdjust="0"/>
  </p:normalViewPr>
  <p:slideViewPr>
    <p:cSldViewPr snapToGrid="0" snapToObjects="1">
      <p:cViewPr>
        <p:scale>
          <a:sx n="90" d="100"/>
          <a:sy n="90" d="100"/>
        </p:scale>
        <p:origin x="-2154" y="-63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4402FE-089C-4682-9881-E10BBCC2F90E}" type="datetimeFigureOut">
              <a:rPr lang="tr-TR" smtClean="0"/>
              <a:t>24.05.2016</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B4F741-FB39-45DF-9D72-56421FEBDB52}" type="slidenum">
              <a:rPr lang="tr-TR" smtClean="0"/>
              <a:t>‹#›</a:t>
            </a:fld>
            <a:endParaRPr lang="tr-TR"/>
          </a:p>
        </p:txBody>
      </p:sp>
    </p:spTree>
    <p:extLst>
      <p:ext uri="{BB962C8B-B14F-4D97-AF65-F5344CB8AC3E}">
        <p14:creationId xmlns:p14="http://schemas.microsoft.com/office/powerpoint/2010/main" val="148061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D6F93-B188-47CE-8050-18FDE432639F}" type="datetimeFigureOut">
              <a:rPr lang="tr-TR" smtClean="0"/>
              <a:t>24.05.2016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15030-D317-43BC-B990-162542907AFB}" type="slidenum">
              <a:rPr lang="tr-TR" smtClean="0"/>
              <a:t>‹#›</a:t>
            </a:fld>
            <a:endParaRPr lang="tr-TR"/>
          </a:p>
        </p:txBody>
      </p:sp>
    </p:spTree>
    <p:extLst>
      <p:ext uri="{BB962C8B-B14F-4D97-AF65-F5344CB8AC3E}">
        <p14:creationId xmlns:p14="http://schemas.microsoft.com/office/powerpoint/2010/main" val="4292904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7581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76593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r>
              <a:rPr lang="tr-TR" smtClean="0"/>
              <a:t>11-12/11/2015</a:t>
            </a:r>
            <a:endParaRPr lang="en-US"/>
          </a:p>
        </p:txBody>
      </p:sp>
      <p:sp>
        <p:nvSpPr>
          <p:cNvPr id="5" name="Footer Placeholder 4"/>
          <p:cNvSpPr>
            <a:spLocks noGrp="1"/>
          </p:cNvSpPr>
          <p:nvPr>
            <p:ph type="ftr" sz="quarter" idx="11"/>
          </p:nvPr>
        </p:nvSpPr>
        <p:spPr/>
        <p:txBody>
          <a:bodyPr/>
          <a:lstStyle/>
          <a:p>
            <a:r>
              <a:rPr lang="en-US" smtClean="0"/>
              <a:t>TUSAŞ Uzay/Uydu Teknolojileri Çalıştayı Programı</a:t>
            </a:r>
            <a:endParaRPr lang="en-US"/>
          </a:p>
        </p:txBody>
      </p:sp>
      <p:sp>
        <p:nvSpPr>
          <p:cNvPr id="6" name="Slide Number Placeholder 5"/>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15670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r>
              <a:rPr lang="tr-TR" smtClean="0"/>
              <a:t>11-12/11/2015</a:t>
            </a:r>
            <a:endParaRPr lang="en-US"/>
          </a:p>
        </p:txBody>
      </p:sp>
      <p:sp>
        <p:nvSpPr>
          <p:cNvPr id="5" name="Footer Placeholder 4"/>
          <p:cNvSpPr>
            <a:spLocks noGrp="1"/>
          </p:cNvSpPr>
          <p:nvPr>
            <p:ph type="ftr" sz="quarter" idx="11"/>
          </p:nvPr>
        </p:nvSpPr>
        <p:spPr/>
        <p:txBody>
          <a:bodyPr/>
          <a:lstStyle/>
          <a:p>
            <a:r>
              <a:rPr lang="en-US" smtClean="0"/>
              <a:t>TUSAŞ Uzay/Uydu Teknolojileri Çalıştayı Programı</a:t>
            </a:r>
            <a:endParaRPr lang="en-US"/>
          </a:p>
        </p:txBody>
      </p:sp>
      <p:sp>
        <p:nvSpPr>
          <p:cNvPr id="6" name="Slide Number Placeholder 5"/>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223496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r>
              <a:rPr lang="tr-TR" smtClean="0"/>
              <a:t>11-12/11/2015</a:t>
            </a:r>
            <a:endParaRPr lang="en-US"/>
          </a:p>
        </p:txBody>
      </p:sp>
      <p:sp>
        <p:nvSpPr>
          <p:cNvPr id="5" name="Footer Placeholder 4"/>
          <p:cNvSpPr>
            <a:spLocks noGrp="1"/>
          </p:cNvSpPr>
          <p:nvPr>
            <p:ph type="ftr" sz="quarter" idx="11"/>
          </p:nvPr>
        </p:nvSpPr>
        <p:spPr/>
        <p:txBody>
          <a:bodyPr/>
          <a:lstStyle/>
          <a:p>
            <a:r>
              <a:rPr lang="en-US" smtClean="0"/>
              <a:t>TUSAŞ Uzay/Uydu Teknolojileri Çalıştayı Programı</a:t>
            </a:r>
            <a:endParaRPr lang="en-US"/>
          </a:p>
        </p:txBody>
      </p:sp>
      <p:sp>
        <p:nvSpPr>
          <p:cNvPr id="6" name="Slide Number Placeholder 5"/>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267913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r>
              <a:rPr lang="tr-TR" smtClean="0"/>
              <a:t>11-12/11/2015</a:t>
            </a:r>
            <a:endParaRPr lang="en-US"/>
          </a:p>
        </p:txBody>
      </p:sp>
      <p:sp>
        <p:nvSpPr>
          <p:cNvPr id="5" name="Footer Placeholder 4"/>
          <p:cNvSpPr>
            <a:spLocks noGrp="1"/>
          </p:cNvSpPr>
          <p:nvPr>
            <p:ph type="ftr" sz="quarter" idx="11"/>
          </p:nvPr>
        </p:nvSpPr>
        <p:spPr/>
        <p:txBody>
          <a:bodyPr/>
          <a:lstStyle/>
          <a:p>
            <a:r>
              <a:rPr lang="en-US" smtClean="0"/>
              <a:t>TUSAŞ Uzay/Uydu Teknolojileri Çalıştayı Programı</a:t>
            </a:r>
            <a:endParaRPr lang="en-US"/>
          </a:p>
        </p:txBody>
      </p:sp>
      <p:sp>
        <p:nvSpPr>
          <p:cNvPr id="6" name="Slide Number Placeholder 5"/>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292679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r>
              <a:rPr lang="tr-TR" smtClean="0"/>
              <a:t>11-12/11/2015</a:t>
            </a:r>
            <a:endParaRPr lang="en-US"/>
          </a:p>
        </p:txBody>
      </p:sp>
      <p:sp>
        <p:nvSpPr>
          <p:cNvPr id="5" name="Footer Placeholder 4"/>
          <p:cNvSpPr>
            <a:spLocks noGrp="1"/>
          </p:cNvSpPr>
          <p:nvPr>
            <p:ph type="ftr" sz="quarter" idx="11"/>
          </p:nvPr>
        </p:nvSpPr>
        <p:spPr/>
        <p:txBody>
          <a:bodyPr/>
          <a:lstStyle/>
          <a:p>
            <a:r>
              <a:rPr lang="en-US" smtClean="0"/>
              <a:t>TUSAŞ Uzay/Uydu Teknolojileri Çalıştayı Programı</a:t>
            </a:r>
            <a:endParaRPr lang="en-US"/>
          </a:p>
        </p:txBody>
      </p:sp>
      <p:sp>
        <p:nvSpPr>
          <p:cNvPr id="6" name="Slide Number Placeholder 5"/>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231826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r>
              <a:rPr lang="tr-TR" smtClean="0"/>
              <a:t>11-12/11/2015</a:t>
            </a:r>
            <a:endParaRPr lang="en-US"/>
          </a:p>
        </p:txBody>
      </p:sp>
      <p:sp>
        <p:nvSpPr>
          <p:cNvPr id="6" name="Footer Placeholder 5"/>
          <p:cNvSpPr>
            <a:spLocks noGrp="1"/>
          </p:cNvSpPr>
          <p:nvPr>
            <p:ph type="ftr" sz="quarter" idx="11"/>
          </p:nvPr>
        </p:nvSpPr>
        <p:spPr/>
        <p:txBody>
          <a:bodyPr/>
          <a:lstStyle/>
          <a:p>
            <a:r>
              <a:rPr lang="en-US" smtClean="0"/>
              <a:t>TUSAŞ Uzay/Uydu Teknolojileri Çalıştayı Programı</a:t>
            </a:r>
            <a:endParaRPr lang="en-US"/>
          </a:p>
        </p:txBody>
      </p:sp>
      <p:sp>
        <p:nvSpPr>
          <p:cNvPr id="7" name="Slide Number Placeholder 6"/>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170242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31"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31"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r>
              <a:rPr lang="tr-TR" smtClean="0"/>
              <a:t>11-12/11/2015</a:t>
            </a:r>
            <a:endParaRPr lang="en-US"/>
          </a:p>
        </p:txBody>
      </p:sp>
      <p:sp>
        <p:nvSpPr>
          <p:cNvPr id="8" name="Footer Placeholder 7"/>
          <p:cNvSpPr>
            <a:spLocks noGrp="1"/>
          </p:cNvSpPr>
          <p:nvPr>
            <p:ph type="ftr" sz="quarter" idx="11"/>
          </p:nvPr>
        </p:nvSpPr>
        <p:spPr/>
        <p:txBody>
          <a:bodyPr/>
          <a:lstStyle/>
          <a:p>
            <a:r>
              <a:rPr lang="en-US" smtClean="0"/>
              <a:t>TUSAŞ Uzay/Uydu Teknolojileri Çalıştayı Programı</a:t>
            </a:r>
            <a:endParaRPr lang="en-US"/>
          </a:p>
        </p:txBody>
      </p:sp>
      <p:sp>
        <p:nvSpPr>
          <p:cNvPr id="9" name="Slide Number Placeholder 8"/>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271932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r>
              <a:rPr lang="tr-TR" smtClean="0"/>
              <a:t>11-12/11/2015</a:t>
            </a:r>
            <a:endParaRPr lang="en-US"/>
          </a:p>
        </p:txBody>
      </p:sp>
      <p:sp>
        <p:nvSpPr>
          <p:cNvPr id="4" name="Footer Placeholder 3"/>
          <p:cNvSpPr>
            <a:spLocks noGrp="1"/>
          </p:cNvSpPr>
          <p:nvPr>
            <p:ph type="ftr" sz="quarter" idx="11"/>
          </p:nvPr>
        </p:nvSpPr>
        <p:spPr/>
        <p:txBody>
          <a:bodyPr/>
          <a:lstStyle/>
          <a:p>
            <a:r>
              <a:rPr lang="en-US" smtClean="0"/>
              <a:t>TUSAŞ Uzay/Uydu Teknolojileri Çalıştayı Programı</a:t>
            </a:r>
            <a:endParaRPr lang="en-US"/>
          </a:p>
        </p:txBody>
      </p:sp>
      <p:sp>
        <p:nvSpPr>
          <p:cNvPr id="5" name="Slide Number Placeholder 4"/>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168319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11-12/11/2015</a:t>
            </a:r>
            <a:endParaRPr lang="en-US"/>
          </a:p>
        </p:txBody>
      </p:sp>
      <p:sp>
        <p:nvSpPr>
          <p:cNvPr id="3" name="Footer Placeholder 2"/>
          <p:cNvSpPr>
            <a:spLocks noGrp="1"/>
          </p:cNvSpPr>
          <p:nvPr>
            <p:ph type="ftr" sz="quarter" idx="11"/>
          </p:nvPr>
        </p:nvSpPr>
        <p:spPr/>
        <p:txBody>
          <a:bodyPr/>
          <a:lstStyle/>
          <a:p>
            <a:r>
              <a:rPr lang="en-US" smtClean="0"/>
              <a:t>TUSAŞ Uzay/Uydu Teknolojileri Çalıştayı Programı</a:t>
            </a:r>
            <a:endParaRPr lang="en-US"/>
          </a:p>
        </p:txBody>
      </p:sp>
      <p:sp>
        <p:nvSpPr>
          <p:cNvPr id="4" name="Slide Number Placeholder 3"/>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321653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2" y="204791"/>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r>
              <a:rPr lang="tr-TR" smtClean="0"/>
              <a:t>11-12/11/2015</a:t>
            </a:r>
            <a:endParaRPr lang="en-US"/>
          </a:p>
        </p:txBody>
      </p:sp>
      <p:sp>
        <p:nvSpPr>
          <p:cNvPr id="6" name="Footer Placeholder 5"/>
          <p:cNvSpPr>
            <a:spLocks noGrp="1"/>
          </p:cNvSpPr>
          <p:nvPr>
            <p:ph type="ftr" sz="quarter" idx="11"/>
          </p:nvPr>
        </p:nvSpPr>
        <p:spPr/>
        <p:txBody>
          <a:bodyPr/>
          <a:lstStyle/>
          <a:p>
            <a:r>
              <a:rPr lang="en-US" smtClean="0"/>
              <a:t>TUSAŞ Uzay/Uydu Teknolojileri Çalıştayı Programı</a:t>
            </a:r>
            <a:endParaRPr lang="en-US"/>
          </a:p>
        </p:txBody>
      </p:sp>
      <p:sp>
        <p:nvSpPr>
          <p:cNvPr id="7" name="Slide Number Placeholder 6"/>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82820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r>
              <a:rPr lang="tr-TR" smtClean="0"/>
              <a:t>11-12/11/2015</a:t>
            </a:r>
            <a:endParaRPr lang="en-US"/>
          </a:p>
        </p:txBody>
      </p:sp>
      <p:sp>
        <p:nvSpPr>
          <p:cNvPr id="6" name="Footer Placeholder 5"/>
          <p:cNvSpPr>
            <a:spLocks noGrp="1"/>
          </p:cNvSpPr>
          <p:nvPr>
            <p:ph type="ftr" sz="quarter" idx="11"/>
          </p:nvPr>
        </p:nvSpPr>
        <p:spPr/>
        <p:txBody>
          <a:bodyPr/>
          <a:lstStyle/>
          <a:p>
            <a:r>
              <a:rPr lang="en-US" smtClean="0"/>
              <a:t>TUSAŞ Uzay/Uydu Teknolojileri Çalıştayı Programı</a:t>
            </a:r>
            <a:endParaRPr lang="en-US"/>
          </a:p>
        </p:txBody>
      </p:sp>
      <p:sp>
        <p:nvSpPr>
          <p:cNvPr id="7" name="Slide Number Placeholder 6"/>
          <p:cNvSpPr>
            <a:spLocks noGrp="1"/>
          </p:cNvSpPr>
          <p:nvPr>
            <p:ph type="sldNum" sz="quarter" idx="12"/>
          </p:nvPr>
        </p:nvSpPr>
        <p:spPr/>
        <p:txBody>
          <a:bodyPr/>
          <a:lstStyle/>
          <a:p>
            <a:fld id="{DE06A8BE-BAD5-BB47-AFD3-2A0A0D9C360F}" type="slidenum">
              <a:rPr lang="en-US" smtClean="0"/>
              <a:pPr/>
              <a:t>‹#›</a:t>
            </a:fld>
            <a:endParaRPr lang="en-US"/>
          </a:p>
        </p:txBody>
      </p:sp>
    </p:spTree>
    <p:extLst>
      <p:ext uri="{BB962C8B-B14F-4D97-AF65-F5344CB8AC3E}">
        <p14:creationId xmlns:p14="http://schemas.microsoft.com/office/powerpoint/2010/main" val="105700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11-12/11/2015</a:t>
            </a:r>
            <a:endParaRPr lang="en-US"/>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TUSAŞ Uzay/Uydu Teknolojileri Çalıştayı Programı</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06A8BE-BAD5-BB47-AFD3-2A0A0D9C360F}" type="slidenum">
              <a:rPr lang="en-US" smtClean="0"/>
              <a:pPr/>
              <a:t>‹#›</a:t>
            </a:fld>
            <a:endParaRPr lang="en-US"/>
          </a:p>
        </p:txBody>
      </p:sp>
    </p:spTree>
    <p:extLst>
      <p:ext uri="{BB962C8B-B14F-4D97-AF65-F5344CB8AC3E}">
        <p14:creationId xmlns:p14="http://schemas.microsoft.com/office/powerpoint/2010/main" val="214790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oulubey\Desktop\Resi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24"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764465" y="1724245"/>
            <a:ext cx="6191710" cy="3908762"/>
          </a:xfrm>
          <a:prstGeom prst="rect">
            <a:avLst/>
          </a:prstGeom>
        </p:spPr>
        <p:txBody>
          <a:bodyPr wrap="square">
            <a:spAutoFit/>
          </a:bodyPr>
          <a:lstStyle/>
          <a:p>
            <a:pPr algn="ctr"/>
            <a:r>
              <a:rPr lang="tr-TR" altLang="tr-TR" sz="2800" b="1" dirty="0" smtClean="0"/>
              <a:t>Uydularda Isıl Kontrol</a:t>
            </a:r>
            <a:endParaRPr lang="tr-TR" altLang="tr-TR" sz="2800" b="1" dirty="0"/>
          </a:p>
          <a:p>
            <a:pPr lvl="0" algn="ctr"/>
            <a:r>
              <a:rPr lang="en-US" sz="1600" dirty="0">
                <a:solidFill>
                  <a:schemeClr val="accent1">
                    <a:lumMod val="50000"/>
                  </a:schemeClr>
                </a:solidFill>
                <a:ea typeface="Batang" panose="02030600000101010101" pitchFamily="18" charset="-127"/>
              </a:rPr>
              <a:t/>
            </a:r>
            <a:br>
              <a:rPr lang="en-US" sz="1600" dirty="0">
                <a:solidFill>
                  <a:schemeClr val="accent1">
                    <a:lumMod val="50000"/>
                  </a:schemeClr>
                </a:solidFill>
                <a:ea typeface="Batang" panose="02030600000101010101" pitchFamily="18" charset="-127"/>
              </a:rPr>
            </a:br>
            <a:r>
              <a:rPr lang="tr-TR" sz="1600" dirty="0" smtClean="0">
                <a:solidFill>
                  <a:schemeClr val="accent1">
                    <a:lumMod val="50000"/>
                  </a:schemeClr>
                </a:solidFill>
                <a:ea typeface="Batang" panose="02030600000101010101" pitchFamily="18" charset="-127"/>
              </a:rPr>
              <a:t>                            </a:t>
            </a:r>
          </a:p>
          <a:p>
            <a:pPr lvl="0"/>
            <a:endParaRPr lang="tr-TR" sz="1600" dirty="0">
              <a:solidFill>
                <a:schemeClr val="accent1">
                  <a:lumMod val="50000"/>
                </a:schemeClr>
              </a:solidFill>
              <a:ea typeface="Batang" panose="02030600000101010101" pitchFamily="18" charset="-127"/>
            </a:endParaRPr>
          </a:p>
          <a:p>
            <a:pPr lvl="0" algn="r"/>
            <a:r>
              <a:rPr lang="tr-TR" sz="1600" dirty="0" smtClean="0">
                <a:solidFill>
                  <a:schemeClr val="accent1">
                    <a:lumMod val="50000"/>
                  </a:schemeClr>
                </a:solidFill>
                <a:ea typeface="Batang" panose="02030600000101010101" pitchFamily="18" charset="-127"/>
              </a:rPr>
              <a:t>                         </a:t>
            </a:r>
            <a:endParaRPr lang="en-US" sz="1600" dirty="0">
              <a:solidFill>
                <a:schemeClr val="accent1">
                  <a:lumMod val="50000"/>
                </a:schemeClr>
              </a:solidFill>
              <a:ea typeface="Batang" panose="02030600000101010101" pitchFamily="18" charset="-127"/>
            </a:endParaRPr>
          </a:p>
          <a:p>
            <a:pPr lvl="0" algn="r"/>
            <a:r>
              <a:rPr lang="tr-TR" sz="1600" dirty="0" smtClean="0">
                <a:solidFill>
                  <a:schemeClr val="accent1">
                    <a:lumMod val="50000"/>
                  </a:schemeClr>
                </a:solidFill>
                <a:ea typeface="Batang" panose="02030600000101010101" pitchFamily="18" charset="-127"/>
              </a:rPr>
              <a:t>                          </a:t>
            </a:r>
            <a:r>
              <a:rPr lang="tr-TR" sz="1600" b="1" u="sng" dirty="0" smtClean="0">
                <a:solidFill>
                  <a:schemeClr val="accent1">
                    <a:lumMod val="50000"/>
                  </a:schemeClr>
                </a:solidFill>
                <a:ea typeface="Batang" panose="02030600000101010101" pitchFamily="18" charset="-127"/>
              </a:rPr>
              <a:t>Doç. Dr. </a:t>
            </a:r>
            <a:r>
              <a:rPr lang="en-US" sz="1600" b="1" u="sng" dirty="0" err="1" smtClean="0">
                <a:solidFill>
                  <a:schemeClr val="accent1">
                    <a:lumMod val="50000"/>
                  </a:schemeClr>
                </a:solidFill>
                <a:ea typeface="Batang" panose="02030600000101010101" pitchFamily="18" charset="-127"/>
              </a:rPr>
              <a:t>Nedim</a:t>
            </a:r>
            <a:r>
              <a:rPr lang="en-US" sz="1600" b="1" u="sng" dirty="0" smtClean="0">
                <a:solidFill>
                  <a:schemeClr val="accent1">
                    <a:lumMod val="50000"/>
                  </a:schemeClr>
                </a:solidFill>
                <a:ea typeface="Batang" panose="02030600000101010101" pitchFamily="18" charset="-127"/>
              </a:rPr>
              <a:t> SÖZBİR</a:t>
            </a:r>
            <a:r>
              <a:rPr lang="tr-TR" sz="1600" b="1" u="sng" dirty="0" smtClean="0">
                <a:solidFill>
                  <a:schemeClr val="accent1">
                    <a:lumMod val="50000"/>
                  </a:schemeClr>
                </a:solidFill>
                <a:ea typeface="Batang" panose="02030600000101010101" pitchFamily="18" charset="-127"/>
              </a:rPr>
              <a:t>,</a:t>
            </a:r>
          </a:p>
          <a:p>
            <a:pPr lvl="0" algn="r"/>
            <a:r>
              <a:rPr lang="tr-TR" sz="1600" b="1" u="sng" dirty="0" smtClean="0">
                <a:solidFill>
                  <a:schemeClr val="accent1">
                    <a:lumMod val="50000"/>
                  </a:schemeClr>
                </a:solidFill>
                <a:ea typeface="Batang" panose="02030600000101010101" pitchFamily="18" charset="-127"/>
              </a:rPr>
              <a:t> Öğretim Üyesi, Sakarya Üniversitesi</a:t>
            </a:r>
          </a:p>
          <a:p>
            <a:pPr lvl="0" algn="r"/>
            <a:r>
              <a:rPr lang="tr-TR" sz="1600" b="1" u="sng" dirty="0" smtClean="0">
                <a:solidFill>
                  <a:schemeClr val="accent1">
                    <a:lumMod val="50000"/>
                  </a:schemeClr>
                </a:solidFill>
                <a:ea typeface="Batang" panose="02030600000101010101" pitchFamily="18" charset="-127"/>
              </a:rPr>
              <a:t>Danışman, </a:t>
            </a:r>
            <a:r>
              <a:rPr lang="tr-TR" sz="1600" b="1" u="sng" dirty="0" err="1" smtClean="0">
                <a:solidFill>
                  <a:schemeClr val="accent1">
                    <a:lumMod val="50000"/>
                  </a:schemeClr>
                </a:solidFill>
                <a:ea typeface="Batang" panose="02030600000101010101" pitchFamily="18" charset="-127"/>
              </a:rPr>
              <a:t>Türksat</a:t>
            </a:r>
            <a:r>
              <a:rPr lang="tr-TR" sz="1600" b="1" u="sng" dirty="0" smtClean="0">
                <a:solidFill>
                  <a:schemeClr val="accent1">
                    <a:lumMod val="50000"/>
                  </a:schemeClr>
                </a:solidFill>
                <a:ea typeface="Batang" panose="02030600000101010101" pitchFamily="18" charset="-127"/>
              </a:rPr>
              <a:t> AŞ. ve </a:t>
            </a:r>
            <a:r>
              <a:rPr lang="tr-TR" sz="1600" b="1" u="sng" dirty="0" err="1" smtClean="0">
                <a:solidFill>
                  <a:schemeClr val="accent1">
                    <a:lumMod val="50000"/>
                  </a:schemeClr>
                </a:solidFill>
                <a:ea typeface="Batang" panose="02030600000101010101" pitchFamily="18" charset="-127"/>
              </a:rPr>
              <a:t>Tübitak</a:t>
            </a:r>
            <a:r>
              <a:rPr lang="tr-TR" sz="1600" b="1" u="sng" dirty="0" smtClean="0">
                <a:solidFill>
                  <a:schemeClr val="accent1">
                    <a:lumMod val="50000"/>
                  </a:schemeClr>
                </a:solidFill>
                <a:ea typeface="Batang" panose="02030600000101010101" pitchFamily="18" charset="-127"/>
              </a:rPr>
              <a:t> Uzay</a:t>
            </a:r>
          </a:p>
          <a:p>
            <a:pPr lvl="0" algn="r"/>
            <a:r>
              <a:rPr lang="tr-TR" sz="1600" b="1" u="sng" dirty="0" smtClean="0">
                <a:solidFill>
                  <a:schemeClr val="accent1">
                    <a:lumMod val="50000"/>
                  </a:schemeClr>
                </a:solidFill>
                <a:ea typeface="Batang" panose="02030600000101010101" pitchFamily="18" charset="-127"/>
              </a:rPr>
              <a:t>SSM Ar-GE Paneli Üyesi </a:t>
            </a:r>
            <a:endParaRPr lang="tr-TR" sz="1600" b="1" u="sng" dirty="0" smtClean="0">
              <a:solidFill>
                <a:schemeClr val="accent1">
                  <a:lumMod val="50000"/>
                </a:schemeClr>
              </a:solidFill>
              <a:ea typeface="Batang" panose="02030600000101010101" pitchFamily="18" charset="-127"/>
            </a:endParaRPr>
          </a:p>
          <a:p>
            <a:pPr lvl="0" algn="ctr"/>
            <a:endParaRPr lang="tr-TR" sz="1600" b="1" u="sng" dirty="0" smtClean="0">
              <a:solidFill>
                <a:schemeClr val="accent1">
                  <a:lumMod val="50000"/>
                </a:schemeClr>
              </a:solidFill>
              <a:ea typeface="Batang" panose="02030600000101010101" pitchFamily="18" charset="-127"/>
            </a:endParaRPr>
          </a:p>
          <a:p>
            <a:pPr lvl="0" algn="ctr"/>
            <a:endParaRPr lang="tr-TR" sz="1200" b="1" u="sng" dirty="0" smtClean="0">
              <a:solidFill>
                <a:schemeClr val="accent1">
                  <a:lumMod val="50000"/>
                </a:schemeClr>
              </a:solidFill>
              <a:ea typeface="Batang" panose="02030600000101010101" pitchFamily="18" charset="-127"/>
            </a:endParaRPr>
          </a:p>
          <a:p>
            <a:pPr lvl="0" algn="ctr"/>
            <a:endParaRPr lang="tr-TR" sz="1200" b="1" u="sng" dirty="0" smtClean="0">
              <a:solidFill>
                <a:schemeClr val="accent1">
                  <a:lumMod val="50000"/>
                </a:schemeClr>
              </a:solidFill>
              <a:ea typeface="Batang" panose="02030600000101010101" pitchFamily="18" charset="-127"/>
            </a:endParaRPr>
          </a:p>
          <a:p>
            <a:pPr lvl="0" algn="ctr"/>
            <a:r>
              <a:rPr lang="tr-TR" sz="1200" b="1" u="sng" dirty="0" smtClean="0">
                <a:solidFill>
                  <a:schemeClr val="accent1">
                    <a:lumMod val="50000"/>
                  </a:schemeClr>
                </a:solidFill>
                <a:ea typeface="Batang" panose="02030600000101010101" pitchFamily="18" charset="-127"/>
              </a:rPr>
              <a:t>27 Mayıs 2016 , İSTANBUL</a:t>
            </a:r>
            <a:r>
              <a:rPr lang="tr-TR" sz="1200" b="1" u="sng" dirty="0" smtClean="0">
                <a:solidFill>
                  <a:schemeClr val="accent1">
                    <a:lumMod val="50000"/>
                  </a:schemeClr>
                </a:solidFill>
                <a:ea typeface="Batang" panose="02030600000101010101" pitchFamily="18" charset="-127"/>
              </a:rPr>
              <a:t> </a:t>
            </a:r>
            <a:endParaRPr lang="tr-TR" sz="1200" b="1" u="sng" dirty="0" smtClean="0">
              <a:solidFill>
                <a:schemeClr val="accent1">
                  <a:lumMod val="50000"/>
                </a:schemeClr>
              </a:solidFill>
              <a:ea typeface="Batang" panose="02030600000101010101" pitchFamily="18" charset="-127"/>
            </a:endParaRPr>
          </a:p>
          <a:p>
            <a:pPr lvl="0" algn="r"/>
            <a:r>
              <a:rPr lang="en-US" sz="1600" dirty="0" smtClean="0">
                <a:solidFill>
                  <a:schemeClr val="accent1">
                    <a:lumMod val="50000"/>
                  </a:schemeClr>
                </a:solidFill>
                <a:ea typeface="Batang" panose="02030600000101010101" pitchFamily="18" charset="-127"/>
              </a:rPr>
              <a:t>                                      </a:t>
            </a:r>
            <a:endParaRPr lang="tr-TR" sz="1600" dirty="0" smtClean="0">
              <a:solidFill>
                <a:schemeClr val="accent1">
                  <a:lumMod val="50000"/>
                </a:schemeClr>
              </a:solidFill>
              <a:ea typeface="Batang" panose="02030600000101010101" pitchFamily="18" charset="-127"/>
            </a:endParaRPr>
          </a:p>
          <a:p>
            <a:pPr lvl="0"/>
            <a:r>
              <a:rPr lang="tr-TR" sz="2400" dirty="0" smtClean="0">
                <a:solidFill>
                  <a:srgbClr val="0098DB"/>
                </a:solidFill>
                <a:ea typeface="Batang" panose="02030600000101010101" pitchFamily="18" charset="-127"/>
              </a:rPr>
              <a:t>				</a:t>
            </a:r>
            <a:endParaRPr lang="tr-TR" sz="2400" dirty="0">
              <a:solidFill>
                <a:srgbClr val="0098DB"/>
              </a:solidFill>
              <a:ea typeface="Batang" panose="02030600000101010101" pitchFamily="18" charset="-127"/>
            </a:endParaRPr>
          </a:p>
        </p:txBody>
      </p:sp>
      <p:pic>
        <p:nvPicPr>
          <p:cNvPr id="6" name="Picture 3" descr="sat1"/>
          <p:cNvPicPr>
            <a:picLocks noChangeAspect="1" noChangeArrowheads="1"/>
          </p:cNvPicPr>
          <p:nvPr/>
        </p:nvPicPr>
        <p:blipFill>
          <a:blip r:embed="rId4" cstate="print">
            <a:extLst/>
          </a:blip>
          <a:srcRect/>
          <a:stretch>
            <a:fillRect/>
          </a:stretch>
        </p:blipFill>
        <p:spPr bwMode="auto">
          <a:xfrm rot="21319245">
            <a:off x="-111222" y="691305"/>
            <a:ext cx="3354777" cy="2015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11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5" y="5954"/>
            <a:ext cx="4830355" cy="547521"/>
          </a:xfrm>
        </p:spPr>
        <p:txBody>
          <a:bodyPr>
            <a:normAutofit fontScale="90000"/>
          </a:bodyPr>
          <a:lstStyle/>
          <a:p>
            <a:r>
              <a:rPr lang="tr-TR" sz="2400" dirty="0" smtClean="0">
                <a:solidFill>
                  <a:srgbClr val="0098DB"/>
                </a:solidFill>
              </a:rPr>
              <a:t>Isıl Kontrol Donanımlar- Pasif ve Aktif</a:t>
            </a:r>
            <a:endParaRPr lang="tr-TR" sz="2400" dirty="0">
              <a:solidFill>
                <a:srgbClr val="0098DB"/>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70" y="714821"/>
            <a:ext cx="5596597" cy="419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p:nvPr/>
        </p:nvPicPr>
        <p:blipFill>
          <a:blip r:embed="rId4" cstate="print"/>
          <a:srcRect/>
          <a:stretch>
            <a:fillRect/>
          </a:stretch>
        </p:blipFill>
        <p:spPr bwMode="auto">
          <a:xfrm>
            <a:off x="6140814" y="954616"/>
            <a:ext cx="2847975" cy="2133600"/>
          </a:xfrm>
          <a:prstGeom prst="rect">
            <a:avLst/>
          </a:prstGeom>
          <a:noFill/>
          <a:ln w="9525">
            <a:noFill/>
            <a:miter lim="800000"/>
            <a:headEnd/>
            <a:tailEnd/>
          </a:ln>
        </p:spPr>
      </p:pic>
      <p:sp>
        <p:nvSpPr>
          <p:cNvPr id="2" name="Dikdörtgen 1"/>
          <p:cNvSpPr/>
          <p:nvPr/>
        </p:nvSpPr>
        <p:spPr>
          <a:xfrm>
            <a:off x="6140814" y="3088216"/>
            <a:ext cx="2918189" cy="523220"/>
          </a:xfrm>
          <a:prstGeom prst="rect">
            <a:avLst/>
          </a:prstGeom>
        </p:spPr>
        <p:txBody>
          <a:bodyPr wrap="square">
            <a:spAutoFit/>
          </a:bodyPr>
          <a:lstStyle/>
          <a:p>
            <a:r>
              <a:rPr lang="en-GB" sz="1400" dirty="0" err="1"/>
              <a:t>Çevrimli</a:t>
            </a:r>
            <a:r>
              <a:rPr lang="en-GB" sz="1400" dirty="0"/>
              <a:t> </a:t>
            </a:r>
            <a:r>
              <a:rPr lang="en-GB" sz="1400" dirty="0" err="1"/>
              <a:t>ısı</a:t>
            </a:r>
            <a:r>
              <a:rPr lang="en-GB" sz="1400" dirty="0"/>
              <a:t> </a:t>
            </a:r>
            <a:r>
              <a:rPr lang="en-GB" sz="1400" dirty="0" err="1"/>
              <a:t>borusu</a:t>
            </a:r>
            <a:r>
              <a:rPr lang="en-GB" sz="1400" dirty="0"/>
              <a:t> (Loop Heat Pipe </a:t>
            </a:r>
            <a:r>
              <a:rPr lang="en-US" sz="1400" dirty="0"/>
              <a:t>http://www.ehp.be/</a:t>
            </a:r>
            <a:r>
              <a:rPr lang="en-GB" sz="1400" dirty="0"/>
              <a:t>)</a:t>
            </a:r>
            <a:endParaRPr lang="tr-TR" sz="1400" dirty="0"/>
          </a:p>
        </p:txBody>
      </p:sp>
    </p:spTree>
    <p:extLst>
      <p:ext uri="{BB962C8B-B14F-4D97-AF65-F5344CB8AC3E}">
        <p14:creationId xmlns:p14="http://schemas.microsoft.com/office/powerpoint/2010/main" val="171010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0" indent="0">
              <a:buNone/>
            </a:pPr>
            <a:r>
              <a:rPr lang="tr-TR" sz="2000" dirty="0" smtClean="0"/>
              <a:t>Isıl Kontrol Sistem Analiz; </a:t>
            </a:r>
          </a:p>
          <a:p>
            <a:r>
              <a:rPr lang="tr-TR" sz="2000" dirty="0" smtClean="0"/>
              <a:t>bir </a:t>
            </a:r>
            <a:r>
              <a:rPr lang="tr-TR" sz="2000" dirty="0"/>
              <a:t>uydunun sıcaklığını kabul edilen veya var olan bir ortamda tahmin etme ile ilgilidir. </a:t>
            </a:r>
            <a:endParaRPr lang="tr-TR" sz="2000" dirty="0" smtClean="0"/>
          </a:p>
          <a:p>
            <a:pPr marL="0" indent="0">
              <a:buNone/>
            </a:pPr>
            <a:endParaRPr lang="tr-TR" sz="2000" dirty="0" smtClean="0"/>
          </a:p>
          <a:p>
            <a:pPr marL="0" indent="0">
              <a:buNone/>
            </a:pPr>
            <a:r>
              <a:rPr lang="tr-TR" sz="2000" dirty="0" smtClean="0"/>
              <a:t>Isıl </a:t>
            </a:r>
            <a:r>
              <a:rPr lang="tr-TR" sz="2000" dirty="0"/>
              <a:t>kontrol sistem analizi uydunun farklı evrelerinde fonksiyonunu yerine getirecek şekilde yapılmaktadır. Bu evreler : </a:t>
            </a:r>
            <a:endParaRPr lang="tr-TR" sz="2000" dirty="0" smtClean="0"/>
          </a:p>
          <a:p>
            <a:r>
              <a:rPr lang="tr-TR" sz="2000" dirty="0" smtClean="0"/>
              <a:t>Yerde depolama</a:t>
            </a:r>
          </a:p>
          <a:p>
            <a:r>
              <a:rPr lang="tr-TR" sz="2000" dirty="0" smtClean="0"/>
              <a:t>Fırlatma</a:t>
            </a:r>
          </a:p>
          <a:p>
            <a:r>
              <a:rPr lang="tr-TR" sz="2000" dirty="0"/>
              <a:t>T</a:t>
            </a:r>
            <a:r>
              <a:rPr lang="tr-TR" sz="2000" dirty="0" smtClean="0"/>
              <a:t>ransfer </a:t>
            </a:r>
            <a:r>
              <a:rPr lang="tr-TR" sz="2000" dirty="0"/>
              <a:t>yörüngesi (TO) </a:t>
            </a:r>
          </a:p>
          <a:p>
            <a:r>
              <a:rPr lang="tr-TR" sz="2000" dirty="0"/>
              <a:t>D</a:t>
            </a:r>
            <a:r>
              <a:rPr lang="tr-TR" sz="2000" dirty="0" smtClean="0"/>
              <a:t>ünya </a:t>
            </a:r>
            <a:r>
              <a:rPr lang="tr-TR" sz="2000" dirty="0"/>
              <a:t>eş zamanlı yörünge(GEO</a:t>
            </a:r>
            <a:r>
              <a:rPr lang="tr-TR" sz="2000" dirty="0" smtClean="0"/>
              <a:t>)</a:t>
            </a:r>
            <a:endParaRPr lang="tr-TR" sz="2000" dirty="0"/>
          </a:p>
          <a:p>
            <a:pPr marL="0" indent="0" algn="just">
              <a:lnSpc>
                <a:spcPct val="80000"/>
              </a:lnSpc>
              <a:spcBef>
                <a:spcPts val="600"/>
              </a:spcBef>
              <a:spcAft>
                <a:spcPts val="600"/>
              </a:spcAft>
              <a:buNone/>
            </a:pPr>
            <a:endParaRPr lang="tr-TR" altLang="tr-TR" sz="2000" dirty="0"/>
          </a:p>
          <a:p>
            <a:pPr marL="52388" indent="-236538" algn="just">
              <a:lnSpc>
                <a:spcPct val="80000"/>
              </a:lnSpc>
              <a:spcBef>
                <a:spcPts val="600"/>
              </a:spcBef>
              <a:spcAft>
                <a:spcPts val="600"/>
              </a:spcAft>
              <a:buNone/>
            </a:pPr>
            <a:endParaRPr lang="tr-TR" sz="2000" dirty="0"/>
          </a:p>
        </p:txBody>
      </p:sp>
    </p:spTree>
    <p:extLst>
      <p:ext uri="{BB962C8B-B14F-4D97-AF65-F5344CB8AC3E}">
        <p14:creationId xmlns:p14="http://schemas.microsoft.com/office/powerpoint/2010/main" val="377870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0" indent="0">
              <a:buNone/>
            </a:pPr>
            <a:r>
              <a:rPr lang="tr-TR" sz="2000" dirty="0"/>
              <a:t>Farklı evrelerde, uydunun konfigürasyonuna göre farklı modeller kullanılarak ısıl analizler yapılır. Analizler sırasında kullanılacak uydu konfigürasyonlar sırası </a:t>
            </a:r>
            <a:r>
              <a:rPr lang="tr-TR" sz="2000" dirty="0" smtClean="0"/>
              <a:t>ile</a:t>
            </a:r>
          </a:p>
          <a:p>
            <a:pPr marL="0" indent="0">
              <a:buNone/>
            </a:pPr>
            <a:endParaRPr lang="tr-TR" sz="2000" dirty="0"/>
          </a:p>
          <a:p>
            <a:pPr lvl="0"/>
            <a:r>
              <a:rPr lang="tr-TR" sz="2000" dirty="0"/>
              <a:t>Yerde kapalı durumda </a:t>
            </a:r>
          </a:p>
          <a:p>
            <a:pPr lvl="0"/>
            <a:r>
              <a:rPr lang="tr-TR" sz="2000" dirty="0"/>
              <a:t>Fırlatma öncesi ve fırlatma anında </a:t>
            </a:r>
          </a:p>
          <a:p>
            <a:pPr lvl="0"/>
            <a:r>
              <a:rPr lang="tr-TR" sz="2000" dirty="0"/>
              <a:t>Yarı açık durumda transfer yörüngede </a:t>
            </a:r>
          </a:p>
          <a:p>
            <a:pPr lvl="0"/>
            <a:r>
              <a:rPr lang="tr-TR" sz="2000" dirty="0"/>
              <a:t>Tam açık durumda dünya eş zamanlı yörüngede</a:t>
            </a:r>
          </a:p>
          <a:p>
            <a:pPr marL="0" indent="0" algn="just">
              <a:lnSpc>
                <a:spcPct val="80000"/>
              </a:lnSpc>
              <a:spcBef>
                <a:spcPts val="600"/>
              </a:spcBef>
              <a:spcAft>
                <a:spcPts val="600"/>
              </a:spcAft>
              <a:buNone/>
            </a:pPr>
            <a:endParaRPr lang="tr-TR" altLang="tr-TR" sz="2000" dirty="0"/>
          </a:p>
          <a:p>
            <a:pPr marL="52388" indent="-236538" algn="just">
              <a:lnSpc>
                <a:spcPct val="80000"/>
              </a:lnSpc>
              <a:spcBef>
                <a:spcPts val="600"/>
              </a:spcBef>
              <a:spcAft>
                <a:spcPts val="600"/>
              </a:spcAft>
              <a:buNone/>
            </a:pPr>
            <a:endParaRPr lang="tr-TR" sz="2000" dirty="0"/>
          </a:p>
        </p:txBody>
      </p:sp>
    </p:spTree>
    <p:extLst>
      <p:ext uri="{BB962C8B-B14F-4D97-AF65-F5344CB8AC3E}">
        <p14:creationId xmlns:p14="http://schemas.microsoft.com/office/powerpoint/2010/main" val="271788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0" indent="0" algn="just">
              <a:lnSpc>
                <a:spcPct val="80000"/>
              </a:lnSpc>
              <a:spcBef>
                <a:spcPts val="600"/>
              </a:spcBef>
              <a:spcAft>
                <a:spcPts val="600"/>
              </a:spcAft>
              <a:buNone/>
            </a:pPr>
            <a:endParaRPr lang="tr-TR" altLang="tr-TR" sz="2000" dirty="0"/>
          </a:p>
          <a:p>
            <a:pPr marL="52388" indent="-236538" algn="just">
              <a:lnSpc>
                <a:spcPct val="80000"/>
              </a:lnSpc>
              <a:spcBef>
                <a:spcPts val="600"/>
              </a:spcBef>
              <a:spcAft>
                <a:spcPts val="600"/>
              </a:spcAft>
              <a:buNone/>
            </a:pPr>
            <a:endParaRPr lang="tr-TR" sz="2000" dirty="0"/>
          </a:p>
        </p:txBody>
      </p:sp>
      <p:pic>
        <p:nvPicPr>
          <p:cNvPr id="9" name="Picture 4"/>
          <p:cNvPicPr/>
          <p:nvPr/>
        </p:nvPicPr>
        <p:blipFill>
          <a:blip r:embed="rId3" cstate="print"/>
          <a:srcRect/>
          <a:stretch>
            <a:fillRect/>
          </a:stretch>
        </p:blipFill>
        <p:spPr bwMode="auto">
          <a:xfrm>
            <a:off x="1565274" y="749483"/>
            <a:ext cx="5800726" cy="3428999"/>
          </a:xfrm>
          <a:prstGeom prst="rect">
            <a:avLst/>
          </a:prstGeom>
          <a:noFill/>
          <a:ln w="9525">
            <a:noFill/>
            <a:miter lim="800000"/>
            <a:headEnd/>
            <a:tailEnd/>
          </a:ln>
        </p:spPr>
      </p:pic>
      <p:sp>
        <p:nvSpPr>
          <p:cNvPr id="2" name="Dikdörtgen 1"/>
          <p:cNvSpPr/>
          <p:nvPr/>
        </p:nvSpPr>
        <p:spPr>
          <a:xfrm>
            <a:off x="2777722" y="4351351"/>
            <a:ext cx="2403222" cy="369332"/>
          </a:xfrm>
          <a:prstGeom prst="rect">
            <a:avLst/>
          </a:prstGeom>
        </p:spPr>
        <p:txBody>
          <a:bodyPr wrap="none">
            <a:spAutoFit/>
          </a:bodyPr>
          <a:lstStyle/>
          <a:p>
            <a:r>
              <a:rPr lang="tr-TR" dirty="0"/>
              <a:t>Isıl analiz genel süreç</a:t>
            </a:r>
          </a:p>
        </p:txBody>
      </p:sp>
    </p:spTree>
    <p:extLst>
      <p:ext uri="{BB962C8B-B14F-4D97-AF65-F5344CB8AC3E}">
        <p14:creationId xmlns:p14="http://schemas.microsoft.com/office/powerpoint/2010/main" val="904603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48047" y="72663"/>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 name="Nesne 9"/>
          <p:cNvGraphicFramePr>
            <a:graphicFrameLocks noChangeAspect="1"/>
          </p:cNvGraphicFramePr>
          <p:nvPr>
            <p:extLst>
              <p:ext uri="{D42A27DB-BD31-4B8C-83A1-F6EECF244321}">
                <p14:modId xmlns:p14="http://schemas.microsoft.com/office/powerpoint/2010/main" val="1018934403"/>
              </p:ext>
            </p:extLst>
          </p:nvPr>
        </p:nvGraphicFramePr>
        <p:xfrm>
          <a:off x="286797" y="939801"/>
          <a:ext cx="8678333" cy="778932"/>
        </p:xfrm>
        <a:graphic>
          <a:graphicData uri="http://schemas.openxmlformats.org/presentationml/2006/ole">
            <mc:AlternateContent xmlns:mc="http://schemas.openxmlformats.org/markup-compatibility/2006">
              <mc:Choice xmlns:v="urn:schemas-microsoft-com:vml" Requires="v">
                <p:oleObj spid="_x0000_s3115" name="Denklem" r:id="rId4" imgW="5600700" imgH="444500" progId="Equation.3">
                  <p:embed/>
                </p:oleObj>
              </mc:Choice>
              <mc:Fallback>
                <p:oleObj name="Denklem" r:id="rId4" imgW="5600700" imgH="444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97" y="939801"/>
                        <a:ext cx="8678333" cy="778932"/>
                      </a:xfrm>
                      <a:prstGeom prst="rect">
                        <a:avLst/>
                      </a:prstGeom>
                      <a:noFill/>
                    </p:spPr>
                  </p:pic>
                </p:oleObj>
              </mc:Fallback>
            </mc:AlternateContent>
          </a:graphicData>
        </a:graphic>
      </p:graphicFrame>
      <p:sp>
        <p:nvSpPr>
          <p:cNvPr id="14" name="Rectangle 8"/>
          <p:cNvSpPr>
            <a:spLocks noChangeArrowheads="1"/>
          </p:cNvSpPr>
          <p:nvPr/>
        </p:nvSpPr>
        <p:spPr bwMode="auto">
          <a:xfrm>
            <a:off x="391728" y="2199905"/>
            <a:ext cx="846847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Bu denklemde,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tr-TR" altLang="tr-TR" dirty="0">
                <a:latin typeface="+mj-lt"/>
                <a:ea typeface="Times New Roman" pitchFamily="18" charset="0"/>
                <a:cs typeface="Arial" pitchFamily="34" charset="0"/>
              </a:rPr>
              <a:t>S</a:t>
            </a: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ol tarafı </a:t>
            </a:r>
          </a:p>
          <a:p>
            <a:pPr marL="742950" lvl="1" indent="-285750" defTabSz="914400" fontAlgn="base">
              <a:spcBef>
                <a:spcPct val="0"/>
              </a:spcBef>
              <a:spcAft>
                <a:spcPct val="0"/>
              </a:spcAft>
              <a:buFont typeface="Arial" panose="020B0604020202020204" pitchFamily="34" charset="0"/>
              <a:buChar char="•"/>
            </a:pPr>
            <a:r>
              <a:rPr lang="tr-TR" altLang="tr-TR" dirty="0">
                <a:latin typeface="+mj-lt"/>
                <a:ea typeface="Times New Roman" pitchFamily="18" charset="0"/>
                <a:cs typeface="Arial" pitchFamily="34" charset="0"/>
              </a:rPr>
              <a:t>U</a:t>
            </a: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ydu elemanın ısıl </a:t>
            </a:r>
            <a:r>
              <a:rPr kumimoji="0" lang="tr-TR" altLang="tr-TR" b="0" i="0" u="none" strike="noStrike" cap="none" normalizeH="0" baseline="0" dirty="0" err="1" smtClean="0">
                <a:ln>
                  <a:noFill/>
                </a:ln>
                <a:solidFill>
                  <a:schemeClr val="tx1"/>
                </a:solidFill>
                <a:effectLst/>
                <a:latin typeface="+mj-lt"/>
                <a:ea typeface="Times New Roman" pitchFamily="18" charset="0"/>
                <a:cs typeface="Arial" pitchFamily="34" charset="0"/>
              </a:rPr>
              <a:t>kapasitansını</a:t>
            </a: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 gösterir.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Eşitliğin sağ tarafı</a:t>
            </a:r>
            <a:endParaRPr kumimoji="0" lang="tr-TR" altLang="tr-TR" b="0" i="0" u="none" strike="noStrike" cap="none" normalizeH="0" dirty="0" smtClean="0">
              <a:ln>
                <a:noFill/>
              </a:ln>
              <a:solidFill>
                <a:schemeClr val="tx1"/>
              </a:solidFill>
              <a:effectLst/>
              <a:latin typeface="+mj-lt"/>
              <a:ea typeface="Times New Roman" pitchFamily="18" charset="0"/>
              <a:cs typeface="Arial" pitchFamily="34" charset="0"/>
            </a:endParaRPr>
          </a:p>
          <a:p>
            <a:pPr marL="742950" lvl="1" indent="-285750" defTabSz="914400" fontAlgn="base">
              <a:spcBef>
                <a:spcPct val="0"/>
              </a:spcBef>
              <a:spcAft>
                <a:spcPct val="0"/>
              </a:spcAft>
              <a:buFont typeface="Arial" panose="020B0604020202020204" pitchFamily="34" charset="0"/>
              <a:buChar char="•"/>
            </a:pP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ilk terim çalışma yükünü (uydu elemanlarının ürettiği ısı), </a:t>
            </a:r>
          </a:p>
          <a:p>
            <a:pPr marL="742950" lvl="1" indent="-285750" defTabSz="914400" fontAlgn="base">
              <a:spcBef>
                <a:spcPct val="0"/>
              </a:spcBef>
              <a:spcAft>
                <a:spcPct val="0"/>
              </a:spcAft>
              <a:buFont typeface="Arial" panose="020B0604020202020204" pitchFamily="34" charset="0"/>
              <a:buChar char="•"/>
            </a:pPr>
            <a:r>
              <a:rPr lang="tr-TR" altLang="tr-TR" dirty="0" smtClean="0">
                <a:latin typeface="+mj-lt"/>
                <a:ea typeface="Times New Roman" pitchFamily="18" charset="0"/>
                <a:cs typeface="Arial" pitchFamily="34" charset="0"/>
              </a:rPr>
              <a:t>İ</a:t>
            </a: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kinci terim net soğurulan ısıyı, </a:t>
            </a:r>
          </a:p>
          <a:p>
            <a:pPr marL="742950" lvl="1" indent="-285750" defTabSz="914400" fontAlgn="base">
              <a:spcBef>
                <a:spcPct val="0"/>
              </a:spcBef>
              <a:spcAft>
                <a:spcPct val="0"/>
              </a:spcAft>
              <a:buFont typeface="Arial" panose="020B0604020202020204" pitchFamily="34" charset="0"/>
              <a:buChar char="•"/>
            </a:pPr>
            <a:r>
              <a:rPr lang="tr-TR" altLang="tr-TR" dirty="0">
                <a:latin typeface="+mj-lt"/>
                <a:ea typeface="Times New Roman" pitchFamily="18" charset="0"/>
                <a:cs typeface="Arial" pitchFamily="34" charset="0"/>
              </a:rPr>
              <a:t>Ü</a:t>
            </a:r>
            <a:r>
              <a:rPr kumimoji="0" lang="tr-TR" altLang="tr-TR" b="0" i="0" u="none" strike="noStrike" cap="none" normalizeH="0" baseline="0" dirty="0" smtClean="0">
                <a:ln>
                  <a:noFill/>
                </a:ln>
                <a:solidFill>
                  <a:schemeClr val="tx1"/>
                </a:solidFill>
                <a:effectLst/>
                <a:latin typeface="+mj-lt"/>
                <a:ea typeface="Times New Roman" pitchFamily="18" charset="0"/>
                <a:cs typeface="Arial" pitchFamily="34" charset="0"/>
              </a:rPr>
              <a:t>çüncü terim ışınımla uzaya atılan ısıyı ve son terimde iç ısı iletimini gösterir</a:t>
            </a:r>
            <a:r>
              <a:rPr kumimoji="0" lang="tr-TR" alt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alt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9088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48047" y="72663"/>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254000" y="863590"/>
            <a:ext cx="7950200" cy="2308324"/>
          </a:xfrm>
          <a:prstGeom prst="rect">
            <a:avLst/>
          </a:prstGeom>
        </p:spPr>
        <p:txBody>
          <a:bodyPr wrap="square">
            <a:spAutoFit/>
          </a:bodyPr>
          <a:lstStyle/>
          <a:p>
            <a:pPr marL="457200" indent="-457200">
              <a:buFont typeface="Wingdings" pitchFamily="2" charset="2"/>
              <a:buNone/>
            </a:pPr>
            <a:r>
              <a:rPr lang="tr-TR" dirty="0"/>
              <a:t>Durum Analizleri</a:t>
            </a:r>
            <a:r>
              <a:rPr lang="en-US" dirty="0"/>
              <a:t>: </a:t>
            </a:r>
          </a:p>
          <a:p>
            <a:pPr marL="457200" indent="-457200">
              <a:buFont typeface="Wingdings" pitchFamily="2" charset="2"/>
              <a:buAutoNum type="arabicPeriod"/>
            </a:pPr>
            <a:r>
              <a:rPr lang="en-US" dirty="0"/>
              <a:t>E</a:t>
            </a:r>
            <a:r>
              <a:rPr lang="tr-TR" dirty="0" err="1"/>
              <a:t>kinoks</a:t>
            </a:r>
            <a:r>
              <a:rPr lang="en-US" dirty="0"/>
              <a:t> </a:t>
            </a:r>
            <a:r>
              <a:rPr lang="tr-TR" dirty="0"/>
              <a:t>ömür başlangıcı (</a:t>
            </a:r>
            <a:r>
              <a:rPr lang="en-US" dirty="0"/>
              <a:t>BOL</a:t>
            </a:r>
            <a:r>
              <a:rPr lang="tr-TR" dirty="0"/>
              <a:t>)</a:t>
            </a:r>
            <a:r>
              <a:rPr lang="en-US" dirty="0"/>
              <a:t>: </a:t>
            </a:r>
            <a:r>
              <a:rPr lang="tr-TR" dirty="0"/>
              <a:t>Bu durum son derece soğuk ortamı ifade eder</a:t>
            </a:r>
            <a:r>
              <a:rPr lang="tr-TR" dirty="0" smtClean="0"/>
              <a:t>.</a:t>
            </a:r>
            <a:endParaRPr lang="en-US" dirty="0"/>
          </a:p>
          <a:p>
            <a:pPr marL="457200" indent="-457200">
              <a:buFont typeface="Wingdings" pitchFamily="2" charset="2"/>
              <a:buAutoNum type="arabicPeriod"/>
            </a:pPr>
            <a:r>
              <a:rPr lang="tr-TR" dirty="0"/>
              <a:t>Yaz</a:t>
            </a:r>
            <a:r>
              <a:rPr lang="en-US" dirty="0"/>
              <a:t> </a:t>
            </a:r>
            <a:r>
              <a:rPr lang="tr-TR" dirty="0"/>
              <a:t>gündönümü</a:t>
            </a:r>
            <a:r>
              <a:rPr lang="en-US" dirty="0"/>
              <a:t> </a:t>
            </a:r>
            <a:r>
              <a:rPr lang="tr-TR" dirty="0"/>
              <a:t>ömür sonu (EOL)</a:t>
            </a:r>
            <a:r>
              <a:rPr lang="en-US" dirty="0"/>
              <a:t>: </a:t>
            </a:r>
            <a:r>
              <a:rPr lang="tr-TR" dirty="0"/>
              <a:t>Bu durum kuzey panelindeki son derece sıcak ortamı ifade eder</a:t>
            </a:r>
            <a:r>
              <a:rPr lang="tr-TR" dirty="0" smtClean="0"/>
              <a:t>.</a:t>
            </a:r>
            <a:endParaRPr lang="en-US" dirty="0"/>
          </a:p>
          <a:p>
            <a:pPr marL="457200" indent="-457200">
              <a:buFont typeface="Wingdings" pitchFamily="2" charset="2"/>
              <a:buAutoNum type="arabicPeriod"/>
            </a:pPr>
            <a:r>
              <a:rPr lang="tr-TR" dirty="0"/>
              <a:t>Kış gündönümü</a:t>
            </a:r>
            <a:r>
              <a:rPr lang="en-US" dirty="0"/>
              <a:t> </a:t>
            </a:r>
            <a:r>
              <a:rPr lang="tr-TR" dirty="0"/>
              <a:t>ömür sonu (</a:t>
            </a:r>
            <a:r>
              <a:rPr lang="en-US" dirty="0"/>
              <a:t>EOL</a:t>
            </a:r>
            <a:r>
              <a:rPr lang="tr-TR" dirty="0"/>
              <a:t>)</a:t>
            </a:r>
            <a:r>
              <a:rPr lang="en-US" dirty="0"/>
              <a:t>: </a:t>
            </a:r>
            <a:r>
              <a:rPr lang="tr-TR" dirty="0"/>
              <a:t>Bu durum güney panelindeki son derece soğuk ortamı ifade eder</a:t>
            </a:r>
            <a:r>
              <a:rPr lang="tr-TR" dirty="0" smtClean="0"/>
              <a:t>.</a:t>
            </a:r>
            <a:endParaRPr lang="en-US" dirty="0"/>
          </a:p>
          <a:p>
            <a:pPr marL="457200" indent="-457200">
              <a:buFont typeface="Wingdings" pitchFamily="2" charset="2"/>
              <a:buAutoNum type="arabicPeriod"/>
            </a:pPr>
            <a:r>
              <a:rPr lang="en-US" dirty="0"/>
              <a:t>E</a:t>
            </a:r>
            <a:r>
              <a:rPr lang="tr-TR" dirty="0" err="1"/>
              <a:t>kinoks</a:t>
            </a:r>
            <a:r>
              <a:rPr lang="tr-TR" dirty="0"/>
              <a:t> </a:t>
            </a:r>
            <a:r>
              <a:rPr lang="en-US" dirty="0"/>
              <a:t>BOL: </a:t>
            </a:r>
            <a:r>
              <a:rPr lang="tr-TR" dirty="0"/>
              <a:t>Ekinoks durumunda toplam güç ihtiyacını belirtir.</a:t>
            </a:r>
            <a:endParaRPr lang="en-US" dirty="0"/>
          </a:p>
        </p:txBody>
      </p:sp>
    </p:spTree>
    <p:extLst>
      <p:ext uri="{BB962C8B-B14F-4D97-AF65-F5344CB8AC3E}">
        <p14:creationId xmlns:p14="http://schemas.microsoft.com/office/powerpoint/2010/main" val="239803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48047" y="72663"/>
            <a:ext cx="4161485" cy="547521"/>
          </a:xfrm>
        </p:spPr>
        <p:txBody>
          <a:bodyPr>
            <a:normAutofit/>
          </a:bodyPr>
          <a:lstStyle/>
          <a:p>
            <a:r>
              <a:rPr lang="tr-TR" sz="2400" dirty="0" smtClean="0">
                <a:solidFill>
                  <a:srgbClr val="0098DB"/>
                </a:solidFill>
              </a:rPr>
              <a:t>Isıl Kontrol Sistem Analiz</a:t>
            </a:r>
            <a:endParaRPr lang="tr-TR" sz="2400" dirty="0">
              <a:solidFill>
                <a:srgbClr val="0098DB"/>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Picture 13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67" y="914400"/>
            <a:ext cx="6919335" cy="37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350122" y="4661274"/>
            <a:ext cx="8229600" cy="331787"/>
          </a:xfrm>
          <a:prstGeom prst="rect">
            <a:avLst/>
          </a:prstGeom>
          <a:noFill/>
        </p:spPr>
        <p:txBody>
          <a:bodyPr vert="horz" lIns="0" tIns="45720" rIns="0" bIns="0" rtlCol="0" anchor="b">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2400" dirty="0" err="1" smtClean="0"/>
              <a:t>Yerledöner</a:t>
            </a:r>
            <a:r>
              <a:rPr lang="tr-TR" sz="2400" dirty="0" smtClean="0"/>
              <a:t> yörüngede faydalı yük</a:t>
            </a:r>
            <a:r>
              <a:rPr lang="en-US" sz="2400" dirty="0" smtClean="0"/>
              <a:t> e</a:t>
            </a:r>
            <a:r>
              <a:rPr lang="tr-TR" sz="2400" dirty="0" err="1" smtClean="0"/>
              <a:t>kipman</a:t>
            </a:r>
            <a:r>
              <a:rPr lang="en-US" sz="2400" dirty="0" smtClean="0"/>
              <a:t> </a:t>
            </a:r>
            <a:r>
              <a:rPr lang="tr-TR" sz="2400" dirty="0" smtClean="0"/>
              <a:t>sıcaklarının tahmini</a:t>
            </a:r>
            <a:endParaRPr lang="en-US" sz="2400" dirty="0"/>
          </a:p>
        </p:txBody>
      </p:sp>
    </p:spTree>
    <p:extLst>
      <p:ext uri="{BB962C8B-B14F-4D97-AF65-F5344CB8AC3E}">
        <p14:creationId xmlns:p14="http://schemas.microsoft.com/office/powerpoint/2010/main" val="2246211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dirty="0" smtClean="0">
                <a:solidFill>
                  <a:srgbClr val="0098DB"/>
                </a:solidFill>
              </a:rPr>
              <a:t>Isıl Kontrol Sistem Testi</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r>
              <a:rPr lang="tr-TR" sz="2000" dirty="0" smtClean="0"/>
              <a:t>Uydularda </a:t>
            </a:r>
            <a:r>
              <a:rPr lang="tr-TR" sz="2000" dirty="0"/>
              <a:t>ısıl testler, ısıl analizlerden elde edilen sonuçları değerlendirmek ve tasarlanan uydunun tasarımlarının doğrulanması için yapılır. </a:t>
            </a:r>
            <a:endParaRPr lang="tr-TR" sz="2000" dirty="0" smtClean="0"/>
          </a:p>
          <a:p>
            <a:pPr marL="0" indent="0">
              <a:buNone/>
            </a:pPr>
            <a:endParaRPr lang="tr-TR" sz="2000" dirty="0" smtClean="0"/>
          </a:p>
          <a:p>
            <a:r>
              <a:rPr lang="tr-TR" sz="2000" dirty="0" smtClean="0"/>
              <a:t> </a:t>
            </a:r>
            <a:r>
              <a:rPr lang="tr-TR" sz="2000" dirty="0"/>
              <a:t>Bir uydu sisteminde ısıl testleri, ekipman, alt-sistem ve sistem seviyesinde yapılmaktadır. </a:t>
            </a:r>
            <a:endParaRPr lang="tr-TR" sz="2000" dirty="0" smtClean="0"/>
          </a:p>
          <a:p>
            <a:endParaRPr lang="tr-TR" sz="2000" dirty="0" smtClean="0"/>
          </a:p>
          <a:p>
            <a:r>
              <a:rPr lang="tr-TR" sz="2000" dirty="0" smtClean="0"/>
              <a:t>Uydunun </a:t>
            </a:r>
            <a:r>
              <a:rPr lang="tr-TR" sz="2000" dirty="0"/>
              <a:t>sistem seviyesindeki testleri ısıl vakum odasında </a:t>
            </a:r>
            <a:endParaRPr lang="tr-TR" sz="2000" dirty="0" smtClean="0"/>
          </a:p>
          <a:p>
            <a:pPr lvl="1"/>
            <a:r>
              <a:rPr lang="tr-TR" sz="1600" dirty="0" smtClean="0"/>
              <a:t>ısıl </a:t>
            </a:r>
            <a:r>
              <a:rPr lang="tr-TR" sz="1600" dirty="0"/>
              <a:t>denge testi (</a:t>
            </a:r>
            <a:r>
              <a:rPr lang="tr-TR" sz="1600" dirty="0" err="1"/>
              <a:t>thermal</a:t>
            </a:r>
            <a:r>
              <a:rPr lang="tr-TR" sz="1600" dirty="0"/>
              <a:t> </a:t>
            </a:r>
            <a:r>
              <a:rPr lang="tr-TR" sz="1600" dirty="0" err="1"/>
              <a:t>balance</a:t>
            </a:r>
            <a:r>
              <a:rPr lang="tr-TR" sz="1600" dirty="0"/>
              <a:t> test-TBT) </a:t>
            </a:r>
          </a:p>
          <a:p>
            <a:pPr lvl="1"/>
            <a:r>
              <a:rPr lang="tr-TR" sz="1600" dirty="0" smtClean="0"/>
              <a:t>ısıl </a:t>
            </a:r>
            <a:r>
              <a:rPr lang="tr-TR" sz="1600" dirty="0"/>
              <a:t>döngü testi (</a:t>
            </a:r>
            <a:r>
              <a:rPr lang="tr-TR" sz="1600" dirty="0" err="1"/>
              <a:t>thermal</a:t>
            </a:r>
            <a:r>
              <a:rPr lang="tr-TR" sz="1600" dirty="0"/>
              <a:t> </a:t>
            </a:r>
            <a:r>
              <a:rPr lang="tr-TR" sz="1600" dirty="0" err="1"/>
              <a:t>cycle</a:t>
            </a:r>
            <a:r>
              <a:rPr lang="tr-TR" sz="1600" dirty="0"/>
              <a:t> test-TCT) olarak iki aşamada gerçekleştirilir. </a:t>
            </a:r>
            <a:endParaRPr lang="tr-TR" sz="16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928860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b="1" dirty="0">
                <a:effectLst>
                  <a:outerShdw blurRad="50800" dist="38100" dir="2700000" algn="tl">
                    <a:srgbClr val="000000">
                      <a:alpha val="40000"/>
                    </a:srgbClr>
                  </a:outerShdw>
                </a:effectLst>
              </a:rPr>
              <a:t>ISIL DENGE TESTİ</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0" indent="0">
              <a:buNone/>
            </a:pPr>
            <a:r>
              <a:rPr lang="tr-TR" sz="1600" dirty="0"/>
              <a:t>Isıl denge testindeki amaç matematik modelleme kullanılarak elde edilen sıcaklık değerlerinin karşılaştırılmasıdır. Isıl denge testi 3 aşamada yapılmaktadır</a:t>
            </a:r>
            <a:r>
              <a:rPr lang="tr-TR" sz="1600" dirty="0" smtClean="0"/>
              <a:t>.</a:t>
            </a:r>
          </a:p>
          <a:p>
            <a:pPr marL="0" indent="0">
              <a:buNone/>
            </a:pPr>
            <a:endParaRPr lang="tr-TR" sz="1600" dirty="0"/>
          </a:p>
          <a:p>
            <a:pPr marL="0" indent="0">
              <a:buNone/>
            </a:pPr>
            <a:r>
              <a:rPr lang="tr-TR" sz="1600" dirty="0" smtClean="0"/>
              <a:t> </a:t>
            </a:r>
            <a:r>
              <a:rPr lang="tr-TR" sz="1600" dirty="0"/>
              <a:t>İlk aşaması olan E1 evresinde faydalı yük ekipmanları tamamen kapalı, platformu oluşturan ekipmanlar çalışır durumda,  telemetri komut ve </a:t>
            </a:r>
            <a:r>
              <a:rPr lang="tr-TR" sz="1600" dirty="0" err="1"/>
              <a:t>mesafelendirme</a:t>
            </a:r>
            <a:r>
              <a:rPr lang="tr-TR" sz="1600" dirty="0"/>
              <a:t> (TTC) ekipmanları çalışır durumda ve uydu üzerinde bulunan ısıtıcılar açık durumda test yapılmaktadır. </a:t>
            </a:r>
            <a:endParaRPr lang="tr-TR" sz="1600" dirty="0" smtClean="0"/>
          </a:p>
          <a:p>
            <a:pPr marL="0" indent="0">
              <a:buNone/>
            </a:pPr>
            <a:endParaRPr lang="tr-TR" sz="1600" dirty="0"/>
          </a:p>
          <a:p>
            <a:pPr marL="0" indent="0">
              <a:buNone/>
            </a:pPr>
            <a:r>
              <a:rPr lang="tr-TR" sz="1600" dirty="0" smtClean="0"/>
              <a:t>İkinci </a:t>
            </a:r>
            <a:r>
              <a:rPr lang="tr-TR" sz="1600" dirty="0"/>
              <a:t>aşama olan E2 evresinde E1 evresinden farklı olarak faydalı yük ekipmanlar yüksüz durumda ve ısıtıcılar kapalı durumda test yapılmaktadır. </a:t>
            </a:r>
            <a:endParaRPr lang="tr-TR" sz="1600" dirty="0" smtClean="0"/>
          </a:p>
          <a:p>
            <a:pPr marL="0" indent="0">
              <a:buNone/>
            </a:pPr>
            <a:endParaRPr lang="tr-TR" sz="1600" dirty="0"/>
          </a:p>
          <a:p>
            <a:pPr marL="0" indent="0">
              <a:buNone/>
            </a:pPr>
            <a:r>
              <a:rPr lang="tr-TR" sz="1600" dirty="0" smtClean="0"/>
              <a:t>Üçüncü </a:t>
            </a:r>
            <a:r>
              <a:rPr lang="tr-TR" sz="1600" dirty="0"/>
              <a:t>aşama olan E3 evresinde E1 evresinden farklı olarak faydalı yük ekipmanlar tam yüklü ve ısıtıcılar kapalı durumda test yapılmaktadır. </a:t>
            </a:r>
          </a:p>
          <a:p>
            <a:pPr marL="0" indent="0">
              <a:buNone/>
            </a:pPr>
            <a:endParaRPr lang="tr-TR" sz="16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2676580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b="1" dirty="0"/>
              <a:t>ISIL DÖNGÜ TESTİ</a:t>
            </a:r>
            <a:endParaRPr lang="tr-TR" sz="2400" dirty="0"/>
          </a:p>
        </p:txBody>
      </p:sp>
      <p:sp>
        <p:nvSpPr>
          <p:cNvPr id="8" name="İçerik Yer Tutucusu 7"/>
          <p:cNvSpPr>
            <a:spLocks noGrp="1"/>
          </p:cNvSpPr>
          <p:nvPr>
            <p:ph idx="1"/>
          </p:nvPr>
        </p:nvSpPr>
        <p:spPr>
          <a:xfrm>
            <a:off x="300447" y="749483"/>
            <a:ext cx="8673737" cy="4109900"/>
          </a:xfrm>
        </p:spPr>
        <p:txBody>
          <a:bodyPr>
            <a:noAutofit/>
          </a:bodyPr>
          <a:lstStyle/>
          <a:p>
            <a:pPr marL="0" indent="0">
              <a:buNone/>
            </a:pPr>
            <a:r>
              <a:rPr lang="tr-TR" sz="1600" dirty="0"/>
              <a:t>Isıl döngü testi uyduda yer alan ekipmanların vakum odasında ekipmanların çalışma sınır sıcaklık şartlarına maruz bırakılıp </a:t>
            </a:r>
            <a:r>
              <a:rPr lang="tr-TR" sz="1600" dirty="0" err="1"/>
              <a:t>performasının</a:t>
            </a:r>
            <a:r>
              <a:rPr lang="tr-TR" sz="1600" dirty="0"/>
              <a:t> kontrol edilmesi için yapılmaktadır</a:t>
            </a:r>
            <a:r>
              <a:rPr lang="tr-TR" sz="1600" dirty="0" smtClean="0"/>
              <a:t>.</a:t>
            </a:r>
          </a:p>
          <a:p>
            <a:pPr marL="0" indent="0">
              <a:buNone/>
            </a:pPr>
            <a:endParaRPr lang="tr-TR" sz="1600" dirty="0"/>
          </a:p>
          <a:p>
            <a:pPr marL="0" indent="0">
              <a:buNone/>
            </a:pPr>
            <a:r>
              <a:rPr lang="tr-TR" sz="1600" dirty="0" smtClean="0"/>
              <a:t> </a:t>
            </a:r>
            <a:r>
              <a:rPr lang="tr-TR" sz="1600" dirty="0"/>
              <a:t>Isıl döngü testi sıcak durum, soğuk durum ve çok soğuk durumları için yapılmaktadır</a:t>
            </a:r>
            <a:r>
              <a:rPr lang="tr-TR" sz="1600" dirty="0" smtClean="0"/>
              <a:t>.</a:t>
            </a:r>
          </a:p>
          <a:p>
            <a:pPr marL="0" indent="0">
              <a:buNone/>
            </a:pPr>
            <a:endParaRPr lang="tr-TR" sz="1600" dirty="0"/>
          </a:p>
          <a:p>
            <a:pPr marL="0" indent="0">
              <a:buNone/>
            </a:pPr>
            <a:r>
              <a:rPr lang="tr-TR" sz="1600" dirty="0" smtClean="0"/>
              <a:t> </a:t>
            </a:r>
            <a:r>
              <a:rPr lang="tr-TR" sz="1600" dirty="0"/>
              <a:t>Toplam sıcak durum ve soğuk durum sayısı her uydu için farklı sayıda olmaktadır</a:t>
            </a:r>
            <a:r>
              <a:rPr lang="tr-TR" sz="1600" dirty="0" smtClean="0"/>
              <a:t>.</a:t>
            </a:r>
          </a:p>
          <a:p>
            <a:pPr marL="0" indent="0">
              <a:buNone/>
            </a:pPr>
            <a:endParaRPr lang="tr-TR" sz="1600" dirty="0"/>
          </a:p>
          <a:p>
            <a:pPr marL="0" indent="0">
              <a:buNone/>
            </a:pPr>
            <a:r>
              <a:rPr lang="tr-TR" sz="1600" dirty="0" smtClean="0"/>
              <a:t> </a:t>
            </a:r>
            <a:r>
              <a:rPr lang="tr-TR" sz="1600" dirty="0"/>
              <a:t>Uyduların ısıl vakum odalarında kalış sürelerinin uzunluğu  tekrarlanan sıcak durum ve soğuk durum sayısına bağlı olarak değişmektedir. </a:t>
            </a:r>
          </a:p>
          <a:p>
            <a:pPr marL="0" indent="0">
              <a:buNone/>
            </a:pPr>
            <a:endParaRPr lang="tr-TR" sz="16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3652223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4500152" cy="547521"/>
          </a:xfrm>
        </p:spPr>
        <p:txBody>
          <a:bodyPr>
            <a:normAutofit/>
          </a:bodyPr>
          <a:lstStyle/>
          <a:p>
            <a:r>
              <a:rPr lang="tr-TR" sz="2400" dirty="0" smtClean="0">
                <a:solidFill>
                  <a:srgbClr val="0098DB"/>
                </a:solidFill>
              </a:rPr>
              <a:t>Haberleşme Uydu Sistemleri</a:t>
            </a:r>
            <a:endParaRPr lang="tr-TR" sz="2400" dirty="0">
              <a:solidFill>
                <a:srgbClr val="0098DB"/>
              </a:solidFill>
            </a:endParaRPr>
          </a:p>
        </p:txBody>
      </p:sp>
      <p:sp>
        <p:nvSpPr>
          <p:cNvPr id="9" name="Rectangle 3"/>
          <p:cNvSpPr txBox="1">
            <a:spLocks noChangeArrowheads="1"/>
          </p:cNvSpPr>
          <p:nvPr/>
        </p:nvSpPr>
        <p:spPr>
          <a:xfrm>
            <a:off x="431801" y="917577"/>
            <a:ext cx="8094133" cy="398462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dirty="0" smtClean="0"/>
              <a:t>Konum ve Yörünge Kontrol </a:t>
            </a:r>
          </a:p>
          <a:p>
            <a:r>
              <a:rPr lang="tr-TR" dirty="0" smtClean="0"/>
              <a:t>Görev ve Sistem Analiz</a:t>
            </a:r>
          </a:p>
          <a:p>
            <a:r>
              <a:rPr lang="tr-TR" dirty="0" smtClean="0"/>
              <a:t>Mekanik ve İtki Sistemleri</a:t>
            </a:r>
          </a:p>
          <a:p>
            <a:r>
              <a:rPr lang="tr-TR" dirty="0" smtClean="0">
                <a:solidFill>
                  <a:srgbClr val="FF0000"/>
                </a:solidFill>
              </a:rPr>
              <a:t>Isıl Kontrol Sistemi</a:t>
            </a:r>
          </a:p>
          <a:p>
            <a:r>
              <a:rPr lang="tr-TR" dirty="0" smtClean="0"/>
              <a:t>Elektrik Güç Sistemleri</a:t>
            </a:r>
          </a:p>
          <a:p>
            <a:r>
              <a:rPr lang="tr-TR" dirty="0" smtClean="0"/>
              <a:t>Veri İşleme Sistemi</a:t>
            </a:r>
          </a:p>
          <a:p>
            <a:r>
              <a:rPr lang="tr-TR" dirty="0" smtClean="0"/>
              <a:t>Uçuş Yazılımı Sistemi</a:t>
            </a:r>
          </a:p>
          <a:p>
            <a:r>
              <a:rPr lang="tr-TR" dirty="0" smtClean="0"/>
              <a:t>Faydalı Yük Sistemi</a:t>
            </a:r>
          </a:p>
          <a:p>
            <a:r>
              <a:rPr lang="tr-TR" dirty="0" smtClean="0"/>
              <a:t>Telemetri, </a:t>
            </a:r>
            <a:r>
              <a:rPr lang="tr-TR" dirty="0" err="1" smtClean="0"/>
              <a:t>Telekomut</a:t>
            </a:r>
            <a:r>
              <a:rPr lang="tr-TR" dirty="0" smtClean="0"/>
              <a:t> ve Konumlama Sistemi</a:t>
            </a:r>
          </a:p>
          <a:p>
            <a:r>
              <a:rPr lang="tr-TR" dirty="0" smtClean="0"/>
              <a:t>Anten Sistemleri</a:t>
            </a:r>
          </a:p>
          <a:p>
            <a:endParaRPr lang="en-US" sz="2000" dirty="0" smtClean="0"/>
          </a:p>
          <a:p>
            <a:endParaRPr lang="en-US" sz="2000" dirty="0"/>
          </a:p>
        </p:txBody>
      </p:sp>
    </p:spTree>
    <p:extLst>
      <p:ext uri="{BB962C8B-B14F-4D97-AF65-F5344CB8AC3E}">
        <p14:creationId xmlns:p14="http://schemas.microsoft.com/office/powerpoint/2010/main" val="113349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161485" cy="547521"/>
          </a:xfrm>
        </p:spPr>
        <p:txBody>
          <a:bodyPr>
            <a:normAutofit/>
          </a:bodyPr>
          <a:lstStyle/>
          <a:p>
            <a:r>
              <a:rPr lang="tr-TR" sz="2400" dirty="0" smtClean="0">
                <a:solidFill>
                  <a:srgbClr val="0098DB"/>
                </a:solidFill>
              </a:rPr>
              <a:t>Isıl Kontrol Sistem Testi</a:t>
            </a:r>
            <a:endParaRPr lang="tr-TR" sz="2400" dirty="0">
              <a:solidFill>
                <a:srgbClr val="0098DB"/>
              </a:solidFill>
            </a:endParaRPr>
          </a:p>
        </p:txBody>
      </p:sp>
      <p:pic>
        <p:nvPicPr>
          <p:cNvPr id="9" name="Picture 14"/>
          <p:cNvPicPr>
            <a:picLocks noGrp="1"/>
          </p:cNvPicPr>
          <p:nvPr>
            <p:ph idx="1"/>
          </p:nvPr>
        </p:nvPicPr>
        <p:blipFill>
          <a:blip r:embed="rId3" cstate="print"/>
          <a:srcRect/>
          <a:stretch>
            <a:fillRect/>
          </a:stretch>
        </p:blipFill>
        <p:spPr bwMode="auto">
          <a:xfrm>
            <a:off x="1683600" y="702734"/>
            <a:ext cx="5783999" cy="3759199"/>
          </a:xfrm>
          <a:prstGeom prst="rect">
            <a:avLst/>
          </a:prstGeom>
          <a:noFill/>
          <a:ln w="9525">
            <a:noFill/>
            <a:miter lim="800000"/>
            <a:headEnd/>
            <a:tailEnd/>
          </a:ln>
        </p:spPr>
      </p:pic>
    </p:spTree>
    <p:extLst>
      <p:ext uri="{BB962C8B-B14F-4D97-AF65-F5344CB8AC3E}">
        <p14:creationId xmlns:p14="http://schemas.microsoft.com/office/powerpoint/2010/main" val="3985073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11035" y="67489"/>
            <a:ext cx="2579915" cy="547521"/>
          </a:xfrm>
        </p:spPr>
        <p:txBody>
          <a:bodyPr>
            <a:normAutofit/>
          </a:bodyPr>
          <a:lstStyle/>
          <a:p>
            <a:r>
              <a:rPr lang="tr-TR" altLang="tr-TR" sz="2800" kern="0" dirty="0" smtClean="0">
                <a:solidFill>
                  <a:srgbClr val="0000FF"/>
                </a:solidFill>
                <a:latin typeface="Times New Roman"/>
                <a:cs typeface="Times New Roman"/>
              </a:rPr>
              <a:t>Sonuçlar (1)</a:t>
            </a:r>
            <a:endParaRPr lang="tr-TR" sz="2400" dirty="0">
              <a:solidFill>
                <a:srgbClr val="0098DB"/>
              </a:solidFill>
            </a:endParaRPr>
          </a:p>
        </p:txBody>
      </p:sp>
      <p:sp>
        <p:nvSpPr>
          <p:cNvPr id="9" name="6 Dikdörtgen"/>
          <p:cNvSpPr/>
          <p:nvPr/>
        </p:nvSpPr>
        <p:spPr>
          <a:xfrm>
            <a:off x="290650" y="4295548"/>
            <a:ext cx="6985001" cy="400110"/>
          </a:xfrm>
          <a:prstGeom prst="rect">
            <a:avLst/>
          </a:prstGeom>
        </p:spPr>
        <p:txBody>
          <a:bodyPr>
            <a:spAutoFit/>
          </a:bodyPr>
          <a:lstStyle/>
          <a:p>
            <a:pPr>
              <a:defRPr/>
            </a:pPr>
            <a:r>
              <a:rPr lang="tr-TR" sz="2000" dirty="0">
                <a:latin typeface="+mj-lt"/>
              </a:rPr>
              <a:t>                                       </a:t>
            </a:r>
          </a:p>
        </p:txBody>
      </p:sp>
      <p:sp>
        <p:nvSpPr>
          <p:cNvPr id="2" name="Dikdörtgen 1"/>
          <p:cNvSpPr/>
          <p:nvPr/>
        </p:nvSpPr>
        <p:spPr>
          <a:xfrm>
            <a:off x="290651" y="3287269"/>
            <a:ext cx="8196942" cy="313932"/>
          </a:xfrm>
          <a:prstGeom prst="rect">
            <a:avLst/>
          </a:prstGeom>
        </p:spPr>
        <p:txBody>
          <a:bodyPr wrap="square">
            <a:spAutoFit/>
          </a:bodyPr>
          <a:lstStyle/>
          <a:p>
            <a:pPr>
              <a:lnSpc>
                <a:spcPct val="80000"/>
              </a:lnSpc>
              <a:spcBef>
                <a:spcPts val="600"/>
              </a:spcBef>
              <a:spcAft>
                <a:spcPts val="600"/>
              </a:spcAft>
            </a:pPr>
            <a:endParaRPr lang="tr-TR" altLang="tr-TR" dirty="0"/>
          </a:p>
        </p:txBody>
      </p:sp>
      <p:sp>
        <p:nvSpPr>
          <p:cNvPr id="3" name="Dikdörtgen 2"/>
          <p:cNvSpPr/>
          <p:nvPr/>
        </p:nvSpPr>
        <p:spPr>
          <a:xfrm>
            <a:off x="450670" y="3880102"/>
            <a:ext cx="7400108" cy="369332"/>
          </a:xfrm>
          <a:prstGeom prst="rect">
            <a:avLst/>
          </a:prstGeom>
        </p:spPr>
        <p:txBody>
          <a:bodyPr wrap="square">
            <a:spAutoFit/>
          </a:bodyPr>
          <a:lstStyle/>
          <a:p>
            <a:endParaRPr lang="tr-TR" dirty="0"/>
          </a:p>
        </p:txBody>
      </p:sp>
      <p:sp>
        <p:nvSpPr>
          <p:cNvPr id="12" name="Rectangle 3"/>
          <p:cNvSpPr txBox="1">
            <a:spLocks noChangeArrowheads="1"/>
          </p:cNvSpPr>
          <p:nvPr/>
        </p:nvSpPr>
        <p:spPr>
          <a:xfrm>
            <a:off x="34924" y="655639"/>
            <a:ext cx="8858251" cy="29954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endParaRPr lang="tr-TR" altLang="tr-TR" dirty="0" smtClean="0"/>
          </a:p>
        </p:txBody>
      </p:sp>
      <p:sp>
        <p:nvSpPr>
          <p:cNvPr id="4" name="Dikdörtgen 3"/>
          <p:cNvSpPr/>
          <p:nvPr/>
        </p:nvSpPr>
        <p:spPr>
          <a:xfrm>
            <a:off x="450669" y="796499"/>
            <a:ext cx="8053755" cy="2862322"/>
          </a:xfrm>
          <a:prstGeom prst="rect">
            <a:avLst/>
          </a:prstGeom>
        </p:spPr>
        <p:txBody>
          <a:bodyPr wrap="square">
            <a:spAutoFit/>
          </a:bodyPr>
          <a:lstStyle/>
          <a:p>
            <a:pPr marL="285750" indent="-285750">
              <a:buFont typeface="Wingdings" panose="05000000000000000000" pitchFamily="2" charset="2"/>
              <a:buChar char="Ø"/>
            </a:pPr>
            <a:r>
              <a:rPr lang="tr-TR" dirty="0"/>
              <a:t>U</a:t>
            </a:r>
            <a:r>
              <a:rPr lang="tr-TR" dirty="0" smtClean="0"/>
              <a:t>ydularda </a:t>
            </a:r>
            <a:r>
              <a:rPr lang="tr-TR" dirty="0"/>
              <a:t>ısıl kontrol sistemini oluşturan  tasarım, analiz ve test </a:t>
            </a:r>
            <a:r>
              <a:rPr lang="tr-TR" dirty="0" smtClean="0"/>
              <a:t>aşamaları sunulmuştur. </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Bir </a:t>
            </a:r>
            <a:r>
              <a:rPr lang="tr-TR" dirty="0"/>
              <a:t>uydunun üzerinde bulunan ekipmanların güvenilir sıcaklıklarda çalışmaları için ısıl kontrol sistemini oluşturan bu üç aşamanın uygulanması gerekmektedir. </a:t>
            </a:r>
            <a:endParaRPr lang="tr-TR" dirty="0" smtClean="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Tasarımı  </a:t>
            </a:r>
            <a:r>
              <a:rPr lang="tr-TR" dirty="0"/>
              <a:t>iyi yapılan bir uydunun analiz sonuçları gerçeğe uygun olacak ve  bu da ısıl testlerin daha kısa sürede tamamlanmasını sağlayacaktır. </a:t>
            </a:r>
          </a:p>
          <a:p>
            <a:r>
              <a:rPr lang="tr-TR" dirty="0" smtClean="0"/>
              <a:t>. </a:t>
            </a:r>
            <a:endParaRPr lang="tr-TR" dirty="0"/>
          </a:p>
        </p:txBody>
      </p:sp>
    </p:spTree>
    <p:extLst>
      <p:ext uri="{BB962C8B-B14F-4D97-AF65-F5344CB8AC3E}">
        <p14:creationId xmlns:p14="http://schemas.microsoft.com/office/powerpoint/2010/main" val="3101056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11035" y="67489"/>
            <a:ext cx="2579915" cy="547521"/>
          </a:xfrm>
        </p:spPr>
        <p:txBody>
          <a:bodyPr>
            <a:normAutofit/>
          </a:bodyPr>
          <a:lstStyle/>
          <a:p>
            <a:r>
              <a:rPr lang="tr-TR" altLang="tr-TR" sz="2800" dirty="0" smtClean="0">
                <a:solidFill>
                  <a:srgbClr val="0000FF"/>
                </a:solidFill>
              </a:rPr>
              <a:t>Sonuçlar (2</a:t>
            </a:r>
            <a:r>
              <a:rPr lang="tr-TR" altLang="tr-TR" sz="2800" dirty="0">
                <a:solidFill>
                  <a:srgbClr val="0000FF"/>
                </a:solidFill>
              </a:rPr>
              <a:t>)</a:t>
            </a:r>
            <a:endParaRPr lang="tr-TR" sz="2400" dirty="0">
              <a:solidFill>
                <a:srgbClr val="0098DB"/>
              </a:solidFill>
            </a:endParaRPr>
          </a:p>
        </p:txBody>
      </p:sp>
      <p:sp>
        <p:nvSpPr>
          <p:cNvPr id="9" name="6 Dikdörtgen"/>
          <p:cNvSpPr/>
          <p:nvPr/>
        </p:nvSpPr>
        <p:spPr>
          <a:xfrm>
            <a:off x="290650" y="4295548"/>
            <a:ext cx="6985001" cy="400110"/>
          </a:xfrm>
          <a:prstGeom prst="rect">
            <a:avLst/>
          </a:prstGeom>
        </p:spPr>
        <p:txBody>
          <a:bodyPr>
            <a:spAutoFit/>
          </a:bodyPr>
          <a:lstStyle/>
          <a:p>
            <a:pPr>
              <a:defRPr/>
            </a:pPr>
            <a:r>
              <a:rPr lang="tr-TR" sz="2000" dirty="0">
                <a:latin typeface="+mj-lt"/>
              </a:rPr>
              <a:t>                                       </a:t>
            </a:r>
          </a:p>
        </p:txBody>
      </p:sp>
      <p:sp>
        <p:nvSpPr>
          <p:cNvPr id="2" name="Dikdörtgen 1"/>
          <p:cNvSpPr/>
          <p:nvPr/>
        </p:nvSpPr>
        <p:spPr>
          <a:xfrm>
            <a:off x="290651" y="3287269"/>
            <a:ext cx="8196942" cy="313932"/>
          </a:xfrm>
          <a:prstGeom prst="rect">
            <a:avLst/>
          </a:prstGeom>
        </p:spPr>
        <p:txBody>
          <a:bodyPr wrap="square">
            <a:spAutoFit/>
          </a:bodyPr>
          <a:lstStyle/>
          <a:p>
            <a:pPr>
              <a:lnSpc>
                <a:spcPct val="80000"/>
              </a:lnSpc>
              <a:spcBef>
                <a:spcPts val="600"/>
              </a:spcBef>
              <a:spcAft>
                <a:spcPts val="600"/>
              </a:spcAft>
            </a:pPr>
            <a:endParaRPr lang="tr-TR" altLang="tr-TR" dirty="0"/>
          </a:p>
        </p:txBody>
      </p:sp>
      <p:sp>
        <p:nvSpPr>
          <p:cNvPr id="3" name="Dikdörtgen 2"/>
          <p:cNvSpPr/>
          <p:nvPr/>
        </p:nvSpPr>
        <p:spPr>
          <a:xfrm>
            <a:off x="450670" y="3880102"/>
            <a:ext cx="7400108" cy="369332"/>
          </a:xfrm>
          <a:prstGeom prst="rect">
            <a:avLst/>
          </a:prstGeom>
        </p:spPr>
        <p:txBody>
          <a:bodyPr wrap="square">
            <a:spAutoFit/>
          </a:bodyPr>
          <a:lstStyle/>
          <a:p>
            <a:endParaRPr lang="tr-TR" dirty="0"/>
          </a:p>
        </p:txBody>
      </p:sp>
      <p:sp>
        <p:nvSpPr>
          <p:cNvPr id="12" name="Rectangle 3"/>
          <p:cNvSpPr txBox="1">
            <a:spLocks noChangeArrowheads="1"/>
          </p:cNvSpPr>
          <p:nvPr/>
        </p:nvSpPr>
        <p:spPr>
          <a:xfrm>
            <a:off x="34924" y="655638"/>
            <a:ext cx="8858251" cy="33481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defRPr/>
            </a:pPr>
            <a:endParaRPr lang="tr-TR" sz="1800" dirty="0"/>
          </a:p>
          <a:p>
            <a:pPr>
              <a:buFont typeface="Wingdings" pitchFamily="2" charset="2"/>
              <a:buNone/>
            </a:pPr>
            <a:endParaRPr lang="tr-TR" altLang="tr-TR" dirty="0" smtClean="0"/>
          </a:p>
        </p:txBody>
      </p:sp>
      <p:sp>
        <p:nvSpPr>
          <p:cNvPr id="4" name="Dikdörtgen 3"/>
          <p:cNvSpPr/>
          <p:nvPr/>
        </p:nvSpPr>
        <p:spPr>
          <a:xfrm>
            <a:off x="290649" y="802341"/>
            <a:ext cx="8515726" cy="2308324"/>
          </a:xfrm>
          <a:prstGeom prst="rect">
            <a:avLst/>
          </a:prstGeom>
        </p:spPr>
        <p:txBody>
          <a:bodyPr wrap="square">
            <a:spAutoFit/>
          </a:bodyPr>
          <a:lstStyle/>
          <a:p>
            <a:pPr marL="285750" indent="-285750">
              <a:buFont typeface="Wingdings" panose="05000000000000000000" pitchFamily="2" charset="2"/>
              <a:buChar char="Ø"/>
            </a:pPr>
            <a:r>
              <a:rPr lang="tr-TR" dirty="0"/>
              <a:t>Uydularda yer alan ekipmanların güvenli çalışması için ısı kontrol sisteminin büyük önemi vardır. Bu nedenle ısıl kontrol uygun bir şekilde yapılması gerekmektedir. </a:t>
            </a:r>
            <a:endParaRPr lang="tr-TR" dirty="0" smtClean="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r>
              <a:rPr lang="tr-TR" dirty="0" smtClean="0"/>
              <a:t>Ekipmanların </a:t>
            </a:r>
            <a:r>
              <a:rPr lang="tr-TR" dirty="0"/>
              <a:t>güvenilir aralıkta çalışmasını sağlamak için ekipmanın çalışma sıcaklık aralığını sıcaklık limitlerine fazla yaklaşmadan mümkün olduğunca en aza indirmek gerekmektedir. Çalışma sıcaklık limitleri aşılırsa, ekipmanın performansı azalır ve kısa zamanda görevini yerine getiremez</a:t>
            </a:r>
          </a:p>
        </p:txBody>
      </p:sp>
    </p:spTree>
    <p:extLst>
      <p:ext uri="{BB962C8B-B14F-4D97-AF65-F5344CB8AC3E}">
        <p14:creationId xmlns:p14="http://schemas.microsoft.com/office/powerpoint/2010/main" val="1098387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111035" y="67489"/>
            <a:ext cx="2579915" cy="547521"/>
          </a:xfrm>
        </p:spPr>
        <p:txBody>
          <a:bodyPr>
            <a:normAutofit/>
          </a:bodyPr>
          <a:lstStyle/>
          <a:p>
            <a:r>
              <a:rPr lang="tr-TR" altLang="tr-TR" sz="2800" dirty="0" smtClean="0">
                <a:solidFill>
                  <a:srgbClr val="0000FF"/>
                </a:solidFill>
              </a:rPr>
              <a:t>Reference</a:t>
            </a:r>
            <a:endParaRPr lang="tr-TR" sz="2400" dirty="0">
              <a:solidFill>
                <a:srgbClr val="0098DB"/>
              </a:solidFill>
            </a:endParaRPr>
          </a:p>
        </p:txBody>
      </p:sp>
      <p:sp>
        <p:nvSpPr>
          <p:cNvPr id="9" name="6 Dikdörtgen"/>
          <p:cNvSpPr/>
          <p:nvPr/>
        </p:nvSpPr>
        <p:spPr>
          <a:xfrm>
            <a:off x="290650" y="4295548"/>
            <a:ext cx="6985001" cy="400110"/>
          </a:xfrm>
          <a:prstGeom prst="rect">
            <a:avLst/>
          </a:prstGeom>
        </p:spPr>
        <p:txBody>
          <a:bodyPr>
            <a:spAutoFit/>
          </a:bodyPr>
          <a:lstStyle/>
          <a:p>
            <a:pPr>
              <a:defRPr/>
            </a:pPr>
            <a:r>
              <a:rPr lang="tr-TR" sz="2000" dirty="0">
                <a:latin typeface="+mj-lt"/>
              </a:rPr>
              <a:t>                                       </a:t>
            </a:r>
          </a:p>
        </p:txBody>
      </p:sp>
      <p:sp>
        <p:nvSpPr>
          <p:cNvPr id="2" name="Dikdörtgen 1"/>
          <p:cNvSpPr/>
          <p:nvPr/>
        </p:nvSpPr>
        <p:spPr>
          <a:xfrm>
            <a:off x="290651" y="3287269"/>
            <a:ext cx="8196942" cy="313932"/>
          </a:xfrm>
          <a:prstGeom prst="rect">
            <a:avLst/>
          </a:prstGeom>
        </p:spPr>
        <p:txBody>
          <a:bodyPr wrap="square">
            <a:spAutoFit/>
          </a:bodyPr>
          <a:lstStyle/>
          <a:p>
            <a:pPr>
              <a:lnSpc>
                <a:spcPct val="80000"/>
              </a:lnSpc>
              <a:spcBef>
                <a:spcPts val="600"/>
              </a:spcBef>
              <a:spcAft>
                <a:spcPts val="600"/>
              </a:spcAft>
            </a:pPr>
            <a:endParaRPr lang="tr-TR" altLang="tr-TR" dirty="0"/>
          </a:p>
        </p:txBody>
      </p:sp>
      <p:sp>
        <p:nvSpPr>
          <p:cNvPr id="3" name="Dikdörtgen 2"/>
          <p:cNvSpPr/>
          <p:nvPr/>
        </p:nvSpPr>
        <p:spPr>
          <a:xfrm>
            <a:off x="450670" y="3880102"/>
            <a:ext cx="7400108" cy="369332"/>
          </a:xfrm>
          <a:prstGeom prst="rect">
            <a:avLst/>
          </a:prstGeom>
        </p:spPr>
        <p:txBody>
          <a:bodyPr wrap="square">
            <a:spAutoFit/>
          </a:bodyPr>
          <a:lstStyle/>
          <a:p>
            <a:endParaRPr lang="tr-TR" dirty="0"/>
          </a:p>
        </p:txBody>
      </p:sp>
      <p:sp>
        <p:nvSpPr>
          <p:cNvPr id="10" name="Rectangle 3"/>
          <p:cNvSpPr txBox="1">
            <a:spLocks noChangeArrowheads="1"/>
          </p:cNvSpPr>
          <p:nvPr/>
        </p:nvSpPr>
        <p:spPr>
          <a:xfrm>
            <a:off x="34924" y="655639"/>
            <a:ext cx="8858251" cy="43800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endParaRPr lang="tr-TR" altLang="tr-TR" sz="1200" dirty="0" smtClean="0"/>
          </a:p>
          <a:p>
            <a:r>
              <a:rPr lang="tr-TR" altLang="tr-TR" sz="1200" dirty="0" smtClean="0"/>
              <a:t>Bulut, M., Kahriman, A., </a:t>
            </a:r>
            <a:r>
              <a:rPr lang="tr-TR" altLang="tr-TR" sz="1200" dirty="0" err="1" smtClean="0"/>
              <a:t>Sanli</a:t>
            </a:r>
            <a:r>
              <a:rPr lang="tr-TR" altLang="tr-TR" sz="1200" dirty="0" smtClean="0"/>
              <a:t>, E.,  </a:t>
            </a:r>
            <a:r>
              <a:rPr lang="tr-TR" altLang="tr-TR" sz="1200" dirty="0" err="1" smtClean="0"/>
              <a:t>Demircioglu</a:t>
            </a:r>
            <a:r>
              <a:rPr lang="tr-TR" altLang="tr-TR" sz="1200" dirty="0" smtClean="0"/>
              <a:t>, E., </a:t>
            </a:r>
            <a:r>
              <a:rPr lang="tr-TR" altLang="tr-TR" sz="1200" dirty="0" err="1" smtClean="0"/>
              <a:t>Cetin</a:t>
            </a:r>
            <a:r>
              <a:rPr lang="tr-TR" altLang="tr-TR" sz="1200" dirty="0" smtClean="0"/>
              <a:t>, A.M., Ekinci, A., </a:t>
            </a:r>
            <a:r>
              <a:rPr lang="tr-TR" altLang="tr-TR" sz="1200" dirty="0" err="1" smtClean="0"/>
              <a:t>and</a:t>
            </a:r>
            <a:r>
              <a:rPr lang="tr-TR" altLang="tr-TR" sz="1200" dirty="0" smtClean="0"/>
              <a:t> </a:t>
            </a:r>
            <a:r>
              <a:rPr lang="tr-TR" altLang="tr-TR" sz="1200" dirty="0" err="1" smtClean="0"/>
              <a:t>Sozbir</a:t>
            </a:r>
            <a:r>
              <a:rPr lang="tr-TR" altLang="tr-TR" sz="1200" dirty="0" smtClean="0"/>
              <a:t>, N., ‘’Design </a:t>
            </a:r>
            <a:r>
              <a:rPr lang="tr-TR" altLang="tr-TR" sz="1200" dirty="0" err="1" smtClean="0"/>
              <a:t>for</a:t>
            </a:r>
            <a:r>
              <a:rPr lang="tr-TR" altLang="tr-TR" sz="1200" dirty="0" smtClean="0"/>
              <a:t> </a:t>
            </a:r>
            <a:r>
              <a:rPr lang="tr-TR" altLang="tr-TR" sz="1200" dirty="0" err="1" smtClean="0"/>
              <a:t>spacecraft</a:t>
            </a:r>
            <a:r>
              <a:rPr lang="tr-TR" altLang="tr-TR" sz="1200" dirty="0" smtClean="0"/>
              <a:t> </a:t>
            </a:r>
            <a:r>
              <a:rPr lang="tr-TR" altLang="tr-TR" sz="1200" dirty="0" err="1" smtClean="0"/>
              <a:t>thermal</a:t>
            </a:r>
            <a:r>
              <a:rPr lang="tr-TR" altLang="tr-TR" sz="1200" dirty="0" smtClean="0"/>
              <a:t> </a:t>
            </a:r>
            <a:r>
              <a:rPr lang="tr-TR" altLang="tr-TR" sz="1200" dirty="0" err="1" smtClean="0"/>
              <a:t>control</a:t>
            </a:r>
            <a:r>
              <a:rPr lang="tr-TR" altLang="tr-TR" sz="1200" dirty="0" smtClean="0"/>
              <a:t>’’ 6th International </a:t>
            </a:r>
            <a:r>
              <a:rPr lang="tr-TR" altLang="tr-TR" sz="1200" dirty="0" err="1" smtClean="0"/>
              <a:t>Energy</a:t>
            </a:r>
            <a:r>
              <a:rPr lang="tr-TR" altLang="tr-TR" sz="1200" dirty="0" smtClean="0"/>
              <a:t> Conversion </a:t>
            </a:r>
            <a:r>
              <a:rPr lang="tr-TR" altLang="tr-TR" sz="1200" dirty="0" err="1" smtClean="0"/>
              <a:t>Engineering</a:t>
            </a:r>
            <a:r>
              <a:rPr lang="tr-TR" altLang="tr-TR" sz="1200" dirty="0" smtClean="0"/>
              <a:t> Conference, AIAA, Cleveland, Ohio, USA, 2008-5689, 2008.  </a:t>
            </a:r>
          </a:p>
          <a:p>
            <a:r>
              <a:rPr lang="tr-TR" altLang="tr-TR" sz="1200" dirty="0" smtClean="0"/>
              <a:t>Bulut, M., Demirel, S., </a:t>
            </a:r>
            <a:r>
              <a:rPr lang="tr-TR" altLang="tr-TR" sz="1200" dirty="0" err="1" smtClean="0"/>
              <a:t>Gulgonul</a:t>
            </a:r>
            <a:r>
              <a:rPr lang="tr-TR" altLang="tr-TR" sz="1200" dirty="0" smtClean="0"/>
              <a:t>, S., </a:t>
            </a:r>
            <a:r>
              <a:rPr lang="tr-TR" altLang="tr-TR" sz="1200" dirty="0" err="1" smtClean="0"/>
              <a:t>and</a:t>
            </a:r>
            <a:r>
              <a:rPr lang="tr-TR" altLang="tr-TR" sz="1200" dirty="0" smtClean="0"/>
              <a:t> </a:t>
            </a:r>
            <a:r>
              <a:rPr lang="tr-TR" altLang="tr-TR" sz="1200" dirty="0" err="1" smtClean="0"/>
              <a:t>Sozbir</a:t>
            </a:r>
            <a:r>
              <a:rPr lang="tr-TR" altLang="tr-TR" sz="1200" dirty="0" smtClean="0"/>
              <a:t>, N., ‘’</a:t>
            </a:r>
            <a:r>
              <a:rPr lang="tr-TR" altLang="tr-TR" sz="1200" dirty="0" err="1" smtClean="0"/>
              <a:t>Battery</a:t>
            </a:r>
            <a:r>
              <a:rPr lang="tr-TR" altLang="tr-TR" sz="1200" dirty="0" smtClean="0"/>
              <a:t> </a:t>
            </a:r>
            <a:r>
              <a:rPr lang="tr-TR" altLang="tr-TR" sz="1200" dirty="0" err="1" smtClean="0"/>
              <a:t>thermal</a:t>
            </a:r>
            <a:r>
              <a:rPr lang="tr-TR" altLang="tr-TR" sz="1200" dirty="0" smtClean="0"/>
              <a:t> </a:t>
            </a:r>
            <a:r>
              <a:rPr lang="tr-TR" altLang="tr-TR" sz="1200" dirty="0" err="1" smtClean="0"/>
              <a:t>design</a:t>
            </a:r>
            <a:r>
              <a:rPr lang="tr-TR" altLang="tr-TR" sz="1200" dirty="0" smtClean="0"/>
              <a:t> </a:t>
            </a:r>
            <a:r>
              <a:rPr lang="tr-TR" altLang="tr-TR" sz="1200" dirty="0" err="1" smtClean="0"/>
              <a:t>conception</a:t>
            </a:r>
            <a:r>
              <a:rPr lang="tr-TR" altLang="tr-TR" sz="1200" dirty="0" smtClean="0"/>
              <a:t> of </a:t>
            </a:r>
            <a:r>
              <a:rPr lang="tr-TR" altLang="tr-TR" sz="1200" dirty="0" err="1" smtClean="0"/>
              <a:t>Turkish</a:t>
            </a:r>
            <a:r>
              <a:rPr lang="tr-TR" altLang="tr-TR" sz="1200" dirty="0" smtClean="0"/>
              <a:t> </a:t>
            </a:r>
            <a:r>
              <a:rPr lang="tr-TR" altLang="tr-TR" sz="1200" dirty="0" err="1" smtClean="0"/>
              <a:t>satellite</a:t>
            </a:r>
            <a:r>
              <a:rPr lang="tr-TR" altLang="tr-TR" sz="1200" dirty="0" smtClean="0"/>
              <a:t>’’ 6th International </a:t>
            </a:r>
            <a:r>
              <a:rPr lang="tr-TR" altLang="tr-TR" sz="1200" dirty="0" err="1" smtClean="0"/>
              <a:t>Energy</a:t>
            </a:r>
            <a:r>
              <a:rPr lang="tr-TR" altLang="tr-TR" sz="1200" dirty="0" smtClean="0"/>
              <a:t> Conversion </a:t>
            </a:r>
            <a:r>
              <a:rPr lang="tr-TR" altLang="tr-TR" sz="1200" dirty="0" err="1" smtClean="0"/>
              <a:t>Engineering</a:t>
            </a:r>
            <a:r>
              <a:rPr lang="tr-TR" altLang="tr-TR" sz="1200" dirty="0" smtClean="0"/>
              <a:t> Conference, AIAA, Cleveland, Ohio, USA, 2008-5787, 2008. </a:t>
            </a:r>
          </a:p>
          <a:p>
            <a:r>
              <a:rPr lang="tr-TR" altLang="tr-TR" sz="1200" dirty="0" smtClean="0"/>
              <a:t>Bulut, M., </a:t>
            </a:r>
            <a:r>
              <a:rPr lang="tr-TR" altLang="tr-TR" sz="1200" dirty="0" err="1" smtClean="0"/>
              <a:t>Gulgonul</a:t>
            </a:r>
            <a:r>
              <a:rPr lang="tr-TR" altLang="tr-TR" sz="1200" dirty="0" smtClean="0"/>
              <a:t>, S., </a:t>
            </a:r>
            <a:r>
              <a:rPr lang="tr-TR" altLang="tr-TR" sz="1200" dirty="0" err="1" smtClean="0"/>
              <a:t>and</a:t>
            </a:r>
            <a:r>
              <a:rPr lang="tr-TR" altLang="tr-TR" sz="1200" dirty="0" smtClean="0"/>
              <a:t> </a:t>
            </a:r>
            <a:r>
              <a:rPr lang="tr-TR" altLang="tr-TR" sz="1200" dirty="0" err="1" smtClean="0"/>
              <a:t>Sozbir</a:t>
            </a:r>
            <a:r>
              <a:rPr lang="tr-TR" altLang="tr-TR" sz="1200" dirty="0" smtClean="0"/>
              <a:t>, N., ‘’</a:t>
            </a:r>
            <a:r>
              <a:rPr lang="tr-TR" altLang="tr-TR" sz="1200" dirty="0" err="1" smtClean="0"/>
              <a:t>Thermal</a:t>
            </a:r>
            <a:r>
              <a:rPr lang="tr-TR" altLang="tr-TR" sz="1200" dirty="0" smtClean="0"/>
              <a:t> </a:t>
            </a:r>
            <a:r>
              <a:rPr lang="tr-TR" altLang="tr-TR" sz="1200" dirty="0" err="1" smtClean="0"/>
              <a:t>control</a:t>
            </a:r>
            <a:r>
              <a:rPr lang="tr-TR" altLang="tr-TR" sz="1200" dirty="0" smtClean="0"/>
              <a:t> </a:t>
            </a:r>
            <a:r>
              <a:rPr lang="tr-TR" altLang="tr-TR" sz="1200" dirty="0" err="1" smtClean="0"/>
              <a:t>design</a:t>
            </a:r>
            <a:r>
              <a:rPr lang="tr-TR" altLang="tr-TR" sz="1200" dirty="0" smtClean="0"/>
              <a:t> of TUSAT’’ 6th International </a:t>
            </a:r>
            <a:r>
              <a:rPr lang="tr-TR" altLang="tr-TR" sz="1200" dirty="0" err="1" smtClean="0"/>
              <a:t>Energy</a:t>
            </a:r>
            <a:r>
              <a:rPr lang="tr-TR" altLang="tr-TR" sz="1200" dirty="0" smtClean="0"/>
              <a:t> Conversion </a:t>
            </a:r>
            <a:r>
              <a:rPr lang="tr-TR" altLang="tr-TR" sz="1200" dirty="0" err="1" smtClean="0"/>
              <a:t>Engineering</a:t>
            </a:r>
            <a:r>
              <a:rPr lang="tr-TR" altLang="tr-TR" sz="1200" dirty="0" smtClean="0"/>
              <a:t> Conference, AIAA, Cleveland, Ohio, USA, 2008-5751, 2008.  </a:t>
            </a:r>
          </a:p>
          <a:p>
            <a:r>
              <a:rPr lang="tr-TR" altLang="tr-TR" sz="1200" dirty="0" err="1" smtClean="0"/>
              <a:t>Sozbir</a:t>
            </a:r>
            <a:r>
              <a:rPr lang="tr-TR" altLang="tr-TR" sz="1200" dirty="0" smtClean="0"/>
              <a:t>, N., Bulut, M., </a:t>
            </a:r>
            <a:r>
              <a:rPr lang="tr-TR" altLang="tr-TR" sz="1200" dirty="0" err="1" smtClean="0"/>
              <a:t>Oktem</a:t>
            </a:r>
            <a:r>
              <a:rPr lang="tr-TR" altLang="tr-TR" sz="1200" dirty="0" smtClean="0"/>
              <a:t>, M.F., Kahriman, A., </a:t>
            </a:r>
            <a:r>
              <a:rPr lang="tr-TR" altLang="tr-TR" sz="1200" dirty="0" err="1" smtClean="0"/>
              <a:t>and</a:t>
            </a:r>
            <a:r>
              <a:rPr lang="tr-TR" altLang="tr-TR" sz="1200" dirty="0" smtClean="0"/>
              <a:t> </a:t>
            </a:r>
            <a:r>
              <a:rPr lang="tr-TR" altLang="tr-TR" sz="1200" dirty="0" err="1" smtClean="0"/>
              <a:t>Chaix</a:t>
            </a:r>
            <a:r>
              <a:rPr lang="tr-TR" altLang="tr-TR" sz="1200" dirty="0" smtClean="0"/>
              <a:t>, A., ‘’Design of </a:t>
            </a:r>
            <a:r>
              <a:rPr lang="tr-TR" altLang="tr-TR" sz="1200" dirty="0" err="1" smtClean="0"/>
              <a:t>thermal</a:t>
            </a:r>
            <a:r>
              <a:rPr lang="tr-TR" altLang="tr-TR" sz="1200" dirty="0" smtClean="0"/>
              <a:t> </a:t>
            </a:r>
            <a:r>
              <a:rPr lang="tr-TR" altLang="tr-TR" sz="1200" dirty="0" err="1" smtClean="0"/>
              <a:t>control</a:t>
            </a:r>
            <a:r>
              <a:rPr lang="tr-TR" altLang="tr-TR" sz="1200" dirty="0" smtClean="0"/>
              <a:t> </a:t>
            </a:r>
            <a:r>
              <a:rPr lang="tr-TR" altLang="tr-TR" sz="1200" dirty="0" err="1" smtClean="0"/>
              <a:t>subsystem</a:t>
            </a:r>
            <a:r>
              <a:rPr lang="tr-TR" altLang="tr-TR" sz="1200" dirty="0" smtClean="0"/>
              <a:t> </a:t>
            </a:r>
            <a:r>
              <a:rPr lang="tr-TR" altLang="tr-TR" sz="1200" dirty="0" err="1" smtClean="0"/>
              <a:t>for</a:t>
            </a:r>
            <a:r>
              <a:rPr lang="tr-TR" altLang="tr-TR" sz="1200" dirty="0" smtClean="0"/>
              <a:t> TUSAT </a:t>
            </a:r>
            <a:r>
              <a:rPr lang="tr-TR" altLang="tr-TR" sz="1200" dirty="0" err="1" smtClean="0"/>
              <a:t>telecommunication</a:t>
            </a:r>
            <a:r>
              <a:rPr lang="tr-TR" altLang="tr-TR" sz="1200" dirty="0" smtClean="0"/>
              <a:t> </a:t>
            </a:r>
            <a:r>
              <a:rPr lang="tr-TR" altLang="tr-TR" sz="1200" dirty="0" err="1" smtClean="0"/>
              <a:t>satellite</a:t>
            </a:r>
            <a:r>
              <a:rPr lang="tr-TR" altLang="tr-TR" sz="1200" dirty="0" smtClean="0"/>
              <a:t>’’ </a:t>
            </a:r>
            <a:r>
              <a:rPr lang="tr-TR" altLang="tr-TR" sz="1200" dirty="0" err="1" smtClean="0"/>
              <a:t>Proc</a:t>
            </a:r>
            <a:r>
              <a:rPr lang="tr-TR" altLang="tr-TR" sz="1200" dirty="0" smtClean="0"/>
              <a:t>. of World Academy of </a:t>
            </a:r>
            <a:r>
              <a:rPr lang="tr-TR" altLang="tr-TR" sz="1200" dirty="0" err="1" smtClean="0"/>
              <a:t>Science</a:t>
            </a:r>
            <a:r>
              <a:rPr lang="tr-TR" altLang="tr-TR" sz="1200" dirty="0" smtClean="0"/>
              <a:t>, </a:t>
            </a:r>
            <a:r>
              <a:rPr lang="tr-TR" altLang="tr-TR" sz="1200" dirty="0" err="1" smtClean="0"/>
              <a:t>Engineering</a:t>
            </a:r>
            <a:r>
              <a:rPr lang="tr-TR" altLang="tr-TR" sz="1200" dirty="0" smtClean="0"/>
              <a:t> </a:t>
            </a:r>
            <a:r>
              <a:rPr lang="tr-TR" altLang="tr-TR" sz="1200" dirty="0" err="1" smtClean="0"/>
              <a:t>and</a:t>
            </a:r>
            <a:r>
              <a:rPr lang="tr-TR" altLang="tr-TR" sz="1200" dirty="0" smtClean="0"/>
              <a:t> </a:t>
            </a:r>
            <a:r>
              <a:rPr lang="tr-TR" altLang="tr-TR" sz="1200" dirty="0" err="1" smtClean="0"/>
              <a:t>Technology</a:t>
            </a:r>
            <a:r>
              <a:rPr lang="tr-TR" altLang="tr-TR" sz="1200" dirty="0" smtClean="0"/>
              <a:t>, ICTE 2008: International Conference on </a:t>
            </a:r>
            <a:r>
              <a:rPr lang="tr-TR" altLang="tr-TR" sz="1200" dirty="0" err="1" smtClean="0"/>
              <a:t>Thermal</a:t>
            </a:r>
            <a:r>
              <a:rPr lang="tr-TR" altLang="tr-TR" sz="1200" dirty="0" smtClean="0"/>
              <a:t> </a:t>
            </a:r>
            <a:r>
              <a:rPr lang="tr-TR" altLang="tr-TR" sz="1200" dirty="0" err="1" smtClean="0"/>
              <a:t>Engineering</a:t>
            </a:r>
            <a:r>
              <a:rPr lang="tr-TR" altLang="tr-TR" sz="1200" dirty="0" smtClean="0"/>
              <a:t>, </a:t>
            </a:r>
            <a:r>
              <a:rPr lang="tr-TR" altLang="tr-TR" sz="1200" dirty="0" err="1" smtClean="0"/>
              <a:t>volume</a:t>
            </a:r>
            <a:r>
              <a:rPr lang="tr-TR" altLang="tr-TR" sz="1200" dirty="0" smtClean="0"/>
              <a:t> 33 ( 2008) 405-408. </a:t>
            </a:r>
          </a:p>
          <a:p>
            <a:r>
              <a:rPr lang="tr-TR" altLang="tr-TR" sz="1200" dirty="0" err="1" smtClean="0"/>
              <a:t>Sozbir</a:t>
            </a:r>
            <a:r>
              <a:rPr lang="tr-TR" altLang="tr-TR" sz="1200" dirty="0" smtClean="0"/>
              <a:t>, N., Bulut, M., </a:t>
            </a:r>
            <a:r>
              <a:rPr lang="tr-TR" altLang="tr-TR" sz="1200" dirty="0" err="1" smtClean="0"/>
              <a:t>and</a:t>
            </a:r>
            <a:r>
              <a:rPr lang="tr-TR" altLang="tr-TR" sz="1200" dirty="0" smtClean="0"/>
              <a:t> </a:t>
            </a:r>
            <a:r>
              <a:rPr lang="tr-TR" altLang="tr-TR" sz="1200" dirty="0" err="1" smtClean="0"/>
              <a:t>Chaix</a:t>
            </a:r>
            <a:r>
              <a:rPr lang="tr-TR" altLang="tr-TR" sz="1200" dirty="0" smtClean="0"/>
              <a:t>, A., </a:t>
            </a:r>
            <a:r>
              <a:rPr lang="tr-TR" altLang="tr-TR" sz="1200" dirty="0" err="1" smtClean="0"/>
              <a:t>Thermal</a:t>
            </a:r>
            <a:r>
              <a:rPr lang="tr-TR" altLang="tr-TR" sz="1200" dirty="0" smtClean="0"/>
              <a:t> </a:t>
            </a:r>
            <a:r>
              <a:rPr lang="tr-TR" altLang="tr-TR" sz="1200" dirty="0" err="1" smtClean="0"/>
              <a:t>control</a:t>
            </a:r>
            <a:r>
              <a:rPr lang="tr-TR" altLang="tr-TR" sz="1200" dirty="0" smtClean="0"/>
              <a:t> of CM </a:t>
            </a:r>
            <a:r>
              <a:rPr lang="tr-TR" altLang="tr-TR" sz="1200" dirty="0" err="1" smtClean="0"/>
              <a:t>and</a:t>
            </a:r>
            <a:r>
              <a:rPr lang="tr-TR" altLang="tr-TR" sz="1200" dirty="0" smtClean="0"/>
              <a:t> SM </a:t>
            </a:r>
            <a:r>
              <a:rPr lang="tr-TR" altLang="tr-TR" sz="1200" dirty="0" err="1" smtClean="0"/>
              <a:t>panels</a:t>
            </a:r>
            <a:r>
              <a:rPr lang="tr-TR" altLang="tr-TR" sz="1200" dirty="0" smtClean="0"/>
              <a:t> </a:t>
            </a:r>
            <a:r>
              <a:rPr lang="tr-TR" altLang="tr-TR" sz="1200" dirty="0" err="1" smtClean="0"/>
              <a:t>for</a:t>
            </a:r>
            <a:r>
              <a:rPr lang="tr-TR" altLang="tr-TR" sz="1200" dirty="0" smtClean="0"/>
              <a:t> </a:t>
            </a:r>
            <a:r>
              <a:rPr lang="tr-TR" altLang="tr-TR" sz="1200" dirty="0" err="1" smtClean="0"/>
              <a:t>Turkish</a:t>
            </a:r>
            <a:r>
              <a:rPr lang="tr-TR" altLang="tr-TR" sz="1200" dirty="0" smtClean="0"/>
              <a:t> </a:t>
            </a:r>
            <a:r>
              <a:rPr lang="tr-TR" altLang="tr-TR" sz="1200" dirty="0" err="1" smtClean="0"/>
              <a:t>satellite</a:t>
            </a:r>
            <a:r>
              <a:rPr lang="tr-TR" altLang="tr-TR" sz="1200" dirty="0" smtClean="0"/>
              <a:t>, SAE 39th International Conference on </a:t>
            </a:r>
            <a:r>
              <a:rPr lang="tr-TR" altLang="tr-TR" sz="1200" dirty="0" err="1" smtClean="0"/>
              <a:t>Environmental</a:t>
            </a:r>
            <a:r>
              <a:rPr lang="tr-TR" altLang="tr-TR" sz="1200" dirty="0" smtClean="0"/>
              <a:t> Conference on </a:t>
            </a:r>
            <a:r>
              <a:rPr lang="tr-TR" altLang="tr-TR" sz="1200" dirty="0" err="1" smtClean="0"/>
              <a:t>Enviromental</a:t>
            </a:r>
            <a:r>
              <a:rPr lang="tr-TR" altLang="tr-TR" sz="1200" dirty="0" smtClean="0"/>
              <a:t> </a:t>
            </a:r>
            <a:r>
              <a:rPr lang="tr-TR" altLang="tr-TR" sz="1200" dirty="0" err="1" smtClean="0"/>
              <a:t>Systems</a:t>
            </a:r>
            <a:r>
              <a:rPr lang="tr-TR" altLang="tr-TR" sz="1200" dirty="0" smtClean="0"/>
              <a:t>, </a:t>
            </a:r>
            <a:r>
              <a:rPr lang="tr-TR" altLang="tr-TR" sz="1200" dirty="0" err="1" smtClean="0"/>
              <a:t>Savannah</a:t>
            </a:r>
            <a:r>
              <a:rPr lang="tr-TR" altLang="tr-TR" sz="1200" dirty="0" smtClean="0"/>
              <a:t>, Georgia, USA, 2009-01-2376, 2009.</a:t>
            </a:r>
          </a:p>
          <a:p>
            <a:r>
              <a:rPr lang="tr-TR" altLang="tr-TR" sz="1200" dirty="0" err="1" smtClean="0"/>
              <a:t>Curran</a:t>
            </a:r>
            <a:r>
              <a:rPr lang="tr-TR" altLang="tr-TR" sz="1200" dirty="0" smtClean="0"/>
              <a:t>, D., </a:t>
            </a:r>
            <a:r>
              <a:rPr lang="tr-TR" altLang="tr-TR" sz="1200" dirty="0" err="1" smtClean="0"/>
              <a:t>and</a:t>
            </a:r>
            <a:r>
              <a:rPr lang="tr-TR" altLang="tr-TR" sz="1200" dirty="0" smtClean="0"/>
              <a:t> Lam, T.T., ‘’</a:t>
            </a:r>
            <a:r>
              <a:rPr lang="tr-TR" altLang="tr-TR" sz="1200" dirty="0" err="1" smtClean="0"/>
              <a:t>Weight</a:t>
            </a:r>
            <a:r>
              <a:rPr lang="tr-TR" altLang="tr-TR" sz="1200" dirty="0" smtClean="0"/>
              <a:t> </a:t>
            </a:r>
            <a:r>
              <a:rPr lang="tr-TR" altLang="tr-TR" sz="1200" dirty="0" err="1" smtClean="0"/>
              <a:t>optimization</a:t>
            </a:r>
            <a:r>
              <a:rPr lang="tr-TR" altLang="tr-TR" sz="1200" dirty="0" smtClean="0"/>
              <a:t> </a:t>
            </a:r>
            <a:r>
              <a:rPr lang="tr-TR" altLang="tr-TR" sz="1200" dirty="0" err="1" smtClean="0"/>
              <a:t>for</a:t>
            </a:r>
            <a:r>
              <a:rPr lang="tr-TR" altLang="tr-TR" sz="1200" dirty="0" smtClean="0"/>
              <a:t> </a:t>
            </a:r>
            <a:r>
              <a:rPr lang="tr-TR" altLang="tr-TR" sz="1200" dirty="0" err="1" smtClean="0"/>
              <a:t>honeycomb</a:t>
            </a:r>
            <a:r>
              <a:rPr lang="tr-TR" altLang="tr-TR" sz="1200" dirty="0" smtClean="0"/>
              <a:t> </a:t>
            </a:r>
            <a:r>
              <a:rPr lang="tr-TR" altLang="tr-TR" sz="1200" dirty="0" err="1" smtClean="0"/>
              <a:t>radiators</a:t>
            </a:r>
            <a:r>
              <a:rPr lang="tr-TR" altLang="tr-TR" sz="1200" dirty="0" smtClean="0"/>
              <a:t> </a:t>
            </a:r>
            <a:r>
              <a:rPr lang="tr-TR" altLang="tr-TR" sz="1200" dirty="0" err="1" smtClean="0"/>
              <a:t>with</a:t>
            </a:r>
            <a:r>
              <a:rPr lang="tr-TR" altLang="tr-TR" sz="1200" dirty="0" smtClean="0"/>
              <a:t> </a:t>
            </a:r>
            <a:r>
              <a:rPr lang="tr-TR" altLang="tr-TR" sz="1200" dirty="0" err="1" smtClean="0"/>
              <a:t>embedded</a:t>
            </a:r>
            <a:r>
              <a:rPr lang="tr-TR" altLang="tr-TR" sz="1200" dirty="0" smtClean="0"/>
              <a:t> </a:t>
            </a:r>
            <a:r>
              <a:rPr lang="tr-TR" altLang="tr-TR" sz="1200" dirty="0" err="1" smtClean="0"/>
              <a:t>heat</a:t>
            </a:r>
            <a:r>
              <a:rPr lang="tr-TR" altLang="tr-TR" sz="1200" dirty="0" smtClean="0"/>
              <a:t> </a:t>
            </a:r>
            <a:r>
              <a:rPr lang="tr-TR" altLang="tr-TR" sz="1200" dirty="0" err="1" smtClean="0"/>
              <a:t>pipes</a:t>
            </a:r>
            <a:r>
              <a:rPr lang="tr-TR" altLang="tr-TR" sz="1200" dirty="0" smtClean="0"/>
              <a:t>’’, </a:t>
            </a:r>
            <a:r>
              <a:rPr lang="tr-TR" altLang="tr-TR" sz="1200" dirty="0" err="1" smtClean="0"/>
              <a:t>Journal</a:t>
            </a:r>
            <a:r>
              <a:rPr lang="tr-TR" altLang="tr-TR" sz="1200" dirty="0" smtClean="0"/>
              <a:t> of </a:t>
            </a:r>
            <a:r>
              <a:rPr lang="tr-TR" altLang="tr-TR" sz="1200" dirty="0" err="1" smtClean="0"/>
              <a:t>Spacecraft</a:t>
            </a:r>
            <a:r>
              <a:rPr lang="tr-TR" altLang="tr-TR" sz="1200" dirty="0" smtClean="0"/>
              <a:t> </a:t>
            </a:r>
            <a:r>
              <a:rPr lang="tr-TR" altLang="tr-TR" sz="1200" dirty="0" err="1" smtClean="0"/>
              <a:t>and</a:t>
            </a:r>
            <a:r>
              <a:rPr lang="tr-TR" altLang="tr-TR" sz="1200" dirty="0" smtClean="0"/>
              <a:t> </a:t>
            </a:r>
            <a:r>
              <a:rPr lang="tr-TR" altLang="tr-TR" sz="1200" dirty="0" err="1" smtClean="0"/>
              <a:t>Rockets</a:t>
            </a:r>
            <a:r>
              <a:rPr lang="tr-TR" altLang="tr-TR" sz="1200" dirty="0" smtClean="0"/>
              <a:t>, 33, 1996, pp.822-828.</a:t>
            </a:r>
          </a:p>
          <a:p>
            <a:r>
              <a:rPr lang="tr-TR" altLang="tr-TR" sz="1200" dirty="0" smtClean="0"/>
              <a:t> Sam, K.F.C.H., </a:t>
            </a:r>
            <a:r>
              <a:rPr lang="tr-TR" altLang="tr-TR" sz="1200" dirty="0" err="1" smtClean="0"/>
              <a:t>and</a:t>
            </a:r>
            <a:r>
              <a:rPr lang="tr-TR" altLang="tr-TR" sz="1200" dirty="0" smtClean="0"/>
              <a:t> </a:t>
            </a:r>
            <a:r>
              <a:rPr lang="tr-TR" altLang="tr-TR" sz="1200" dirty="0" err="1" smtClean="0"/>
              <a:t>Deng</a:t>
            </a:r>
            <a:r>
              <a:rPr lang="tr-TR" altLang="tr-TR" sz="1200" dirty="0" smtClean="0"/>
              <a:t>, Z., ‘’</a:t>
            </a:r>
            <a:r>
              <a:rPr lang="tr-TR" altLang="tr-TR" sz="1200" dirty="0" err="1" smtClean="0"/>
              <a:t>Optimization</a:t>
            </a:r>
            <a:r>
              <a:rPr lang="tr-TR" altLang="tr-TR" sz="1200" dirty="0" smtClean="0"/>
              <a:t> of a </a:t>
            </a:r>
            <a:r>
              <a:rPr lang="tr-TR" altLang="tr-TR" sz="1200" dirty="0" err="1" smtClean="0"/>
              <a:t>space</a:t>
            </a:r>
            <a:r>
              <a:rPr lang="tr-TR" altLang="tr-TR" sz="1200" dirty="0" smtClean="0"/>
              <a:t> </a:t>
            </a:r>
            <a:r>
              <a:rPr lang="tr-TR" altLang="tr-TR" sz="1200" dirty="0" err="1" smtClean="0"/>
              <a:t>based</a:t>
            </a:r>
            <a:r>
              <a:rPr lang="tr-TR" altLang="tr-TR" sz="1200" dirty="0" smtClean="0"/>
              <a:t> </a:t>
            </a:r>
            <a:r>
              <a:rPr lang="tr-TR" altLang="tr-TR" sz="1200" dirty="0" err="1" smtClean="0"/>
              <a:t>radiator</a:t>
            </a:r>
            <a:r>
              <a:rPr lang="tr-TR" altLang="tr-TR" sz="1200" dirty="0" smtClean="0"/>
              <a:t>’’, </a:t>
            </a:r>
            <a:r>
              <a:rPr lang="tr-TR" altLang="tr-TR" sz="1200" dirty="0" err="1" smtClean="0"/>
              <a:t>Applied</a:t>
            </a:r>
            <a:r>
              <a:rPr lang="tr-TR" altLang="tr-TR" sz="1200" dirty="0" smtClean="0"/>
              <a:t> </a:t>
            </a:r>
            <a:r>
              <a:rPr lang="tr-TR" altLang="tr-TR" sz="1200" dirty="0" err="1" smtClean="0"/>
              <a:t>Thermal</a:t>
            </a:r>
            <a:r>
              <a:rPr lang="tr-TR" altLang="tr-TR" sz="1200" dirty="0" smtClean="0"/>
              <a:t> </a:t>
            </a:r>
            <a:r>
              <a:rPr lang="tr-TR" altLang="tr-TR" sz="1200" dirty="0" err="1" smtClean="0"/>
              <a:t>Engineering</a:t>
            </a:r>
            <a:r>
              <a:rPr lang="tr-TR" altLang="tr-TR" sz="1200" dirty="0" smtClean="0"/>
              <a:t>, 31, 2011, </a:t>
            </a:r>
            <a:r>
              <a:rPr lang="tr-TR" altLang="tr-TR" sz="1200" dirty="0" err="1" smtClean="0"/>
              <a:t>pp</a:t>
            </a:r>
            <a:r>
              <a:rPr lang="tr-TR" altLang="tr-TR" sz="1200" dirty="0" smtClean="0"/>
              <a:t>. 2312-2320.</a:t>
            </a:r>
          </a:p>
          <a:p>
            <a:r>
              <a:rPr lang="tr-TR" altLang="tr-TR" sz="1200" dirty="0" smtClean="0"/>
              <a:t>Bulut, M., </a:t>
            </a:r>
            <a:r>
              <a:rPr lang="tr-TR" altLang="tr-TR" sz="1200" dirty="0" err="1" smtClean="0"/>
              <a:t>and</a:t>
            </a:r>
            <a:r>
              <a:rPr lang="tr-TR" altLang="tr-TR" sz="1200" dirty="0" smtClean="0"/>
              <a:t> </a:t>
            </a:r>
            <a:r>
              <a:rPr lang="tr-TR" altLang="tr-TR" sz="1200" dirty="0" err="1" smtClean="0"/>
              <a:t>Sozbir</a:t>
            </a:r>
            <a:r>
              <a:rPr lang="tr-TR" altLang="tr-TR" sz="1200" dirty="0" smtClean="0"/>
              <a:t>, N., 2015, ‘’ </a:t>
            </a:r>
            <a:r>
              <a:rPr lang="tr-TR" altLang="tr-TR" sz="1200" dirty="0" err="1" smtClean="0"/>
              <a:t>Analytical</a:t>
            </a:r>
            <a:r>
              <a:rPr lang="tr-TR" altLang="tr-TR" sz="1200" dirty="0" smtClean="0"/>
              <a:t> </a:t>
            </a:r>
            <a:r>
              <a:rPr lang="tr-TR" altLang="tr-TR" sz="1200" dirty="0" err="1" smtClean="0"/>
              <a:t>Investigation</a:t>
            </a:r>
            <a:r>
              <a:rPr lang="tr-TR" altLang="tr-TR" sz="1200" dirty="0" smtClean="0"/>
              <a:t> of a </a:t>
            </a:r>
            <a:r>
              <a:rPr lang="tr-TR" altLang="tr-TR" sz="1200" dirty="0" err="1" smtClean="0"/>
              <a:t>Nanosatellite</a:t>
            </a:r>
            <a:r>
              <a:rPr lang="tr-TR" altLang="tr-TR" sz="1200" dirty="0" smtClean="0"/>
              <a:t> Panel </a:t>
            </a:r>
            <a:r>
              <a:rPr lang="tr-TR" altLang="tr-TR" sz="1200" dirty="0" err="1" smtClean="0"/>
              <a:t>Surface</a:t>
            </a:r>
            <a:r>
              <a:rPr lang="tr-TR" altLang="tr-TR" sz="1200" dirty="0" smtClean="0"/>
              <a:t> </a:t>
            </a:r>
            <a:r>
              <a:rPr lang="tr-TR" altLang="tr-TR" sz="1200" dirty="0" err="1" smtClean="0"/>
              <a:t>Temperatures</a:t>
            </a:r>
            <a:r>
              <a:rPr lang="tr-TR" altLang="tr-TR" sz="1200" dirty="0" smtClean="0"/>
              <a:t> </a:t>
            </a:r>
            <a:r>
              <a:rPr lang="tr-TR" altLang="tr-TR" sz="1200" dirty="0" err="1" smtClean="0"/>
              <a:t>for</a:t>
            </a:r>
            <a:r>
              <a:rPr lang="tr-TR" altLang="tr-TR" sz="1200" dirty="0" smtClean="0"/>
              <a:t> </a:t>
            </a:r>
            <a:r>
              <a:rPr lang="tr-TR" altLang="tr-TR" sz="1200" dirty="0" err="1" smtClean="0"/>
              <a:t>Different</a:t>
            </a:r>
            <a:r>
              <a:rPr lang="tr-TR" altLang="tr-TR" sz="1200" dirty="0" smtClean="0"/>
              <a:t> </a:t>
            </a:r>
            <a:r>
              <a:rPr lang="tr-TR" altLang="tr-TR" sz="1200" dirty="0" err="1" smtClean="0"/>
              <a:t>Altitudes</a:t>
            </a:r>
            <a:r>
              <a:rPr lang="tr-TR" altLang="tr-TR" sz="1200" dirty="0" smtClean="0"/>
              <a:t> </a:t>
            </a:r>
            <a:r>
              <a:rPr lang="tr-TR" altLang="tr-TR" sz="1200" dirty="0" err="1" smtClean="0"/>
              <a:t>and</a:t>
            </a:r>
            <a:r>
              <a:rPr lang="tr-TR" altLang="tr-TR" sz="1200" dirty="0" smtClean="0"/>
              <a:t> Panel </a:t>
            </a:r>
            <a:r>
              <a:rPr lang="tr-TR" altLang="tr-TR" sz="1200" dirty="0" err="1" smtClean="0"/>
              <a:t>Combinations</a:t>
            </a:r>
            <a:r>
              <a:rPr lang="tr-TR" altLang="tr-TR" sz="1200" dirty="0" smtClean="0"/>
              <a:t>’’ </a:t>
            </a:r>
            <a:r>
              <a:rPr lang="tr-TR" altLang="tr-TR" sz="1200" dirty="0" err="1" smtClean="0"/>
              <a:t>Applied</a:t>
            </a:r>
            <a:r>
              <a:rPr lang="tr-TR" altLang="tr-TR" sz="1200" dirty="0" smtClean="0"/>
              <a:t> </a:t>
            </a:r>
            <a:r>
              <a:rPr lang="tr-TR" altLang="tr-TR" sz="1200" dirty="0" err="1" smtClean="0"/>
              <a:t>Thermal</a:t>
            </a:r>
            <a:r>
              <a:rPr lang="tr-TR" altLang="tr-TR" sz="1200" dirty="0" smtClean="0"/>
              <a:t> </a:t>
            </a:r>
            <a:r>
              <a:rPr lang="tr-TR" altLang="tr-TR" sz="1200" dirty="0" err="1" smtClean="0"/>
              <a:t>Engineering</a:t>
            </a:r>
            <a:r>
              <a:rPr lang="tr-TR" altLang="tr-TR" sz="1200" dirty="0" smtClean="0"/>
              <a:t>, </a:t>
            </a:r>
            <a:r>
              <a:rPr lang="tr-TR" altLang="tr-TR" sz="1200" dirty="0" err="1" smtClean="0"/>
              <a:t>vol</a:t>
            </a:r>
            <a:r>
              <a:rPr lang="tr-TR" altLang="tr-TR" sz="1200" dirty="0" smtClean="0"/>
              <a:t>. 75, pp.1076-1083, 22 </a:t>
            </a:r>
            <a:r>
              <a:rPr lang="tr-TR" altLang="tr-TR" sz="1200" dirty="0" err="1" smtClean="0"/>
              <a:t>January</a:t>
            </a:r>
            <a:r>
              <a:rPr lang="tr-TR" altLang="tr-TR" sz="1200" dirty="0" smtClean="0"/>
              <a:t> 2015.</a:t>
            </a:r>
          </a:p>
          <a:p>
            <a:r>
              <a:rPr lang="tr-TR" altLang="tr-TR" sz="1200" dirty="0" err="1" smtClean="0"/>
              <a:t>Aguirre</a:t>
            </a:r>
            <a:r>
              <a:rPr lang="tr-TR" altLang="tr-TR" sz="1200" dirty="0" smtClean="0"/>
              <a:t>, M.R., </a:t>
            </a:r>
            <a:r>
              <a:rPr lang="tr-TR" altLang="tr-TR" sz="1200" dirty="0" err="1" smtClean="0"/>
              <a:t>Introduction</a:t>
            </a:r>
            <a:r>
              <a:rPr lang="tr-TR" altLang="tr-TR" sz="1200" dirty="0" smtClean="0"/>
              <a:t> </a:t>
            </a:r>
            <a:r>
              <a:rPr lang="tr-TR" altLang="tr-TR" sz="1200" dirty="0" err="1" smtClean="0"/>
              <a:t>to</a:t>
            </a:r>
            <a:r>
              <a:rPr lang="tr-TR" altLang="tr-TR" sz="1200" dirty="0" smtClean="0"/>
              <a:t> Space </a:t>
            </a:r>
            <a:r>
              <a:rPr lang="tr-TR" altLang="tr-TR" sz="1200" dirty="0" err="1" smtClean="0"/>
              <a:t>System</a:t>
            </a:r>
            <a:r>
              <a:rPr lang="tr-TR" altLang="tr-TR" sz="1200" dirty="0" smtClean="0"/>
              <a:t>, Design </a:t>
            </a:r>
            <a:r>
              <a:rPr lang="tr-TR" altLang="tr-TR" sz="1200" dirty="0" err="1" smtClean="0"/>
              <a:t>and</a:t>
            </a:r>
            <a:r>
              <a:rPr lang="tr-TR" altLang="tr-TR" sz="1200" dirty="0" smtClean="0"/>
              <a:t> </a:t>
            </a:r>
            <a:r>
              <a:rPr lang="tr-TR" altLang="tr-TR" sz="1200" dirty="0" err="1" smtClean="0"/>
              <a:t>Synthesis</a:t>
            </a:r>
            <a:r>
              <a:rPr lang="tr-TR" altLang="tr-TR" sz="1200" dirty="0" smtClean="0"/>
              <a:t>, Space </a:t>
            </a:r>
            <a:r>
              <a:rPr lang="tr-TR" altLang="tr-TR" sz="1200" dirty="0" err="1" smtClean="0"/>
              <a:t>Technology</a:t>
            </a:r>
            <a:r>
              <a:rPr lang="tr-TR" altLang="tr-TR" sz="1200" dirty="0" smtClean="0"/>
              <a:t> Library, </a:t>
            </a:r>
            <a:r>
              <a:rPr lang="tr-TR" altLang="tr-TR" sz="1200" dirty="0" err="1" smtClean="0"/>
              <a:t>Springer</a:t>
            </a:r>
            <a:r>
              <a:rPr lang="tr-TR" altLang="tr-TR" sz="1200" dirty="0" smtClean="0"/>
              <a:t>, 2013.</a:t>
            </a:r>
          </a:p>
          <a:p>
            <a:r>
              <a:rPr lang="tr-TR" altLang="tr-TR" sz="1200" dirty="0" err="1" smtClean="0"/>
              <a:t>Fortescue</a:t>
            </a:r>
            <a:r>
              <a:rPr lang="tr-TR" altLang="tr-TR" sz="1200" dirty="0" smtClean="0"/>
              <a:t>, P., </a:t>
            </a:r>
            <a:r>
              <a:rPr lang="tr-TR" altLang="tr-TR" sz="1200" dirty="0" err="1" smtClean="0"/>
              <a:t>Stark</a:t>
            </a:r>
            <a:r>
              <a:rPr lang="tr-TR" altLang="tr-TR" sz="1200" dirty="0" smtClean="0"/>
              <a:t>, J., </a:t>
            </a:r>
            <a:r>
              <a:rPr lang="tr-TR" altLang="tr-TR" sz="1200" dirty="0" err="1" smtClean="0"/>
              <a:t>and</a:t>
            </a:r>
            <a:r>
              <a:rPr lang="tr-TR" altLang="tr-TR" sz="1200" dirty="0" smtClean="0"/>
              <a:t> </a:t>
            </a:r>
            <a:r>
              <a:rPr lang="tr-TR" altLang="tr-TR" sz="1200" dirty="0" err="1" smtClean="0"/>
              <a:t>Swinerd</a:t>
            </a:r>
            <a:r>
              <a:rPr lang="tr-TR" altLang="tr-TR" sz="1200" dirty="0" smtClean="0"/>
              <a:t>, G., </a:t>
            </a:r>
            <a:r>
              <a:rPr lang="tr-TR" altLang="tr-TR" sz="1200" dirty="0" err="1" smtClean="0"/>
              <a:t>Spacecraft</a:t>
            </a:r>
            <a:r>
              <a:rPr lang="tr-TR" altLang="tr-TR" sz="1200" dirty="0" smtClean="0"/>
              <a:t> </a:t>
            </a:r>
            <a:r>
              <a:rPr lang="tr-TR" altLang="tr-TR" sz="1200" dirty="0" err="1" smtClean="0"/>
              <a:t>Systems</a:t>
            </a:r>
            <a:r>
              <a:rPr lang="tr-TR" altLang="tr-TR" sz="1200" dirty="0" smtClean="0"/>
              <a:t> </a:t>
            </a:r>
            <a:r>
              <a:rPr lang="tr-TR" altLang="tr-TR" sz="1200" dirty="0" err="1" smtClean="0"/>
              <a:t>Engineering</a:t>
            </a:r>
            <a:r>
              <a:rPr lang="tr-TR" altLang="tr-TR" sz="1200" dirty="0" smtClean="0"/>
              <a:t>, 3rd ed., </a:t>
            </a:r>
            <a:r>
              <a:rPr lang="tr-TR" altLang="tr-TR" sz="1200" dirty="0" err="1" smtClean="0"/>
              <a:t>Wiley</a:t>
            </a:r>
            <a:r>
              <a:rPr lang="tr-TR" altLang="tr-TR" sz="1200" dirty="0" smtClean="0"/>
              <a:t>, 2003.</a:t>
            </a:r>
          </a:p>
          <a:p>
            <a:r>
              <a:rPr lang="tr-TR" altLang="tr-TR" sz="1200" dirty="0" err="1" smtClean="0"/>
              <a:t>Gilmore</a:t>
            </a:r>
            <a:r>
              <a:rPr lang="tr-TR" altLang="tr-TR" sz="1200" dirty="0" smtClean="0"/>
              <a:t>, D.G., </a:t>
            </a:r>
            <a:r>
              <a:rPr lang="tr-TR" altLang="tr-TR" sz="1200" dirty="0" err="1" smtClean="0"/>
              <a:t>Satellite</a:t>
            </a:r>
            <a:r>
              <a:rPr lang="tr-TR" altLang="tr-TR" sz="1200" dirty="0" smtClean="0"/>
              <a:t> </a:t>
            </a:r>
            <a:r>
              <a:rPr lang="tr-TR" altLang="tr-TR" sz="1200" dirty="0" err="1" smtClean="0"/>
              <a:t>Thermal</a:t>
            </a:r>
            <a:r>
              <a:rPr lang="tr-TR" altLang="tr-TR" sz="1200" dirty="0" smtClean="0"/>
              <a:t> Control </a:t>
            </a:r>
            <a:r>
              <a:rPr lang="tr-TR" altLang="tr-TR" sz="1200" dirty="0" err="1" smtClean="0"/>
              <a:t>Handbook</a:t>
            </a:r>
            <a:r>
              <a:rPr lang="tr-TR" altLang="tr-TR" sz="1200" dirty="0" smtClean="0"/>
              <a:t>, 2nd ed., </a:t>
            </a:r>
            <a:r>
              <a:rPr lang="tr-TR" altLang="tr-TR" sz="1200" dirty="0" err="1" smtClean="0"/>
              <a:t>Aerospace</a:t>
            </a:r>
            <a:r>
              <a:rPr lang="tr-TR" altLang="tr-TR" sz="1200" dirty="0" smtClean="0"/>
              <a:t> Corporation, El </a:t>
            </a:r>
            <a:r>
              <a:rPr lang="tr-TR" altLang="tr-TR" sz="1200" dirty="0" err="1" smtClean="0"/>
              <a:t>Segundo</a:t>
            </a:r>
            <a:r>
              <a:rPr lang="tr-TR" altLang="tr-TR" sz="1200" dirty="0" smtClean="0"/>
              <a:t>, CA, 2002.</a:t>
            </a:r>
          </a:p>
          <a:p>
            <a:pPr>
              <a:buFont typeface="Wingdings" pitchFamily="2" charset="2"/>
              <a:buNone/>
            </a:pPr>
            <a:endParaRPr lang="tr-TR" altLang="tr-TR" sz="1200" dirty="0" smtClean="0"/>
          </a:p>
        </p:txBody>
      </p:sp>
    </p:spTree>
    <p:extLst>
      <p:ext uri="{BB962C8B-B14F-4D97-AF65-F5344CB8AC3E}">
        <p14:creationId xmlns:p14="http://schemas.microsoft.com/office/powerpoint/2010/main" val="2213651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val="0"/>
              </a:ext>
            </a:extLst>
          </a:blip>
          <a:stretch>
            <a:fillRect/>
          </a:stretch>
        </p:blipFill>
        <p:spPr>
          <a:xfrm>
            <a:off x="3" y="1"/>
            <a:ext cx="9143998" cy="5143500"/>
          </a:xfrm>
          <a:blipFill dpi="0" rotWithShape="1">
            <a:blip r:embed="rId5"/>
            <a:srcRect/>
            <a:tile tx="0" ty="0" sx="100000" sy="100000" flip="none" algn="tl"/>
          </a:blipFill>
          <a:ln>
            <a:gradFill flip="none" rotWithShape="1">
              <a:gsLst>
                <a:gs pos="54000">
                  <a:srgbClr val="007CB7"/>
                </a:gs>
                <a:gs pos="15000">
                  <a:schemeClr val="accent1">
                    <a:tint val="44500"/>
                    <a:satMod val="160000"/>
                  </a:schemeClr>
                </a:gs>
                <a:gs pos="73000">
                  <a:schemeClr val="accent1">
                    <a:tint val="23500"/>
                    <a:satMod val="160000"/>
                  </a:schemeClr>
                </a:gs>
              </a:gsLst>
              <a:lin ang="2700000" scaled="1"/>
              <a:tileRect/>
            </a:gradFill>
          </a:ln>
          <a:effectLst>
            <a:glow rad="647700">
              <a:schemeClr val="accent1">
                <a:alpha val="73000"/>
              </a:schemeClr>
            </a:glow>
            <a:innerShdw blurRad="63500" dist="50800" dir="16200000">
              <a:prstClr val="black">
                <a:alpha val="50000"/>
              </a:prstClr>
            </a:innerShdw>
            <a:softEdge rad="0"/>
          </a:effectLst>
          <a:scene3d>
            <a:camera prst="orthographicFront"/>
            <a:lightRig rig="threePt" dir="t"/>
          </a:scene3d>
          <a:sp3d contourW="12700">
            <a:contourClr>
              <a:srgbClr val="0098DB"/>
            </a:contourClr>
          </a:sp3d>
        </p:spPr>
      </p:pic>
      <p:pic>
        <p:nvPicPr>
          <p:cNvPr id="2053" name="Picture 5" descr="C:\Users\ugury\Desktop\turksat_logoPNG.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33674" y="302584"/>
            <a:ext cx="3848100" cy="2095501"/>
          </a:xfrm>
          <a:prstGeom prst="rect">
            <a:avLst/>
          </a:prstGeom>
          <a:gradFill>
            <a:gsLst>
              <a:gs pos="10000">
                <a:srgbClr val="0098DB">
                  <a:lumMod val="6000"/>
                  <a:lumOff val="94000"/>
                </a:srgbClr>
              </a:gs>
              <a:gs pos="83000">
                <a:srgbClr val="85C2FF"/>
              </a:gs>
              <a:gs pos="26000">
                <a:srgbClr val="C4D6EB"/>
              </a:gs>
              <a:gs pos="100000">
                <a:srgbClr val="FFEBFA">
                  <a:lumMod val="0"/>
                  <a:lumOff val="100000"/>
                  <a:alpha val="0"/>
                </a:srgbClr>
              </a:gs>
            </a:gsLst>
            <a:lin ang="5400000" scaled="0"/>
          </a:gradFill>
          <a:ln>
            <a:noFill/>
          </a:ln>
          <a:effectLst>
            <a:innerShdw blurRad="63500" dist="50800" dir="13500000">
              <a:srgbClr val="0098DB"/>
            </a:innerShdw>
          </a:effectLst>
          <a:scene3d>
            <a:camera prst="orthographicFront"/>
            <a:lightRig rig="contrasting" dir="t"/>
          </a:scene3d>
          <a:sp3d prstMaterial="softEdge"/>
        </p:spPr>
      </p:pic>
      <p:sp>
        <p:nvSpPr>
          <p:cNvPr id="9" name="Metin Yer Tutucusu 12"/>
          <p:cNvSpPr txBox="1">
            <a:spLocks/>
          </p:cNvSpPr>
          <p:nvPr/>
        </p:nvSpPr>
        <p:spPr>
          <a:xfrm>
            <a:off x="1876426" y="2914650"/>
            <a:ext cx="5562601" cy="6477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tr-TR" sz="6000" kern="1600" spc="200" dirty="0" smtClean="0">
                <a:solidFill>
                  <a:prstClr val="white"/>
                </a:solidFill>
                <a:ea typeface="Tahoma" panose="020B0604030504040204" pitchFamily="34" charset="0"/>
                <a:cs typeface="Arial" panose="020B0604020202020204" pitchFamily="34" charset="0"/>
              </a:rPr>
              <a:t>Teşekkürler</a:t>
            </a:r>
          </a:p>
        </p:txBody>
      </p:sp>
    </p:spTree>
    <p:extLst>
      <p:ext uri="{BB962C8B-B14F-4D97-AF65-F5344CB8AC3E}">
        <p14:creationId xmlns:p14="http://schemas.microsoft.com/office/powerpoint/2010/main" val="389449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4500152" cy="547521"/>
          </a:xfrm>
        </p:spPr>
        <p:txBody>
          <a:bodyPr>
            <a:normAutofit/>
          </a:bodyPr>
          <a:lstStyle/>
          <a:p>
            <a:r>
              <a:rPr lang="tr-TR" sz="2400" b="1" dirty="0">
                <a:effectLst>
                  <a:outerShdw blurRad="50800" dist="38100" dir="2700000" algn="tl">
                    <a:srgbClr val="000000">
                      <a:alpha val="40000"/>
                    </a:srgbClr>
                  </a:outerShdw>
                </a:effectLst>
              </a:rPr>
              <a:t>UYDU SİSTEMİ İŞ AKIŞI</a:t>
            </a:r>
            <a:endParaRPr lang="tr-TR" sz="2400" dirty="0">
              <a:effectLst>
                <a:outerShdw blurRad="50800" dist="38100" dir="2700000" algn="tl">
                  <a:srgbClr val="000000">
                    <a:alpha val="40000"/>
                  </a:srgbClr>
                </a:outerShdw>
              </a:effectLst>
            </a:endParaRPr>
          </a:p>
        </p:txBody>
      </p:sp>
      <p:sp>
        <p:nvSpPr>
          <p:cNvPr id="9" name="Rectangle 3"/>
          <p:cNvSpPr txBox="1">
            <a:spLocks noChangeArrowheads="1"/>
          </p:cNvSpPr>
          <p:nvPr/>
        </p:nvSpPr>
        <p:spPr>
          <a:xfrm>
            <a:off x="431801" y="917577"/>
            <a:ext cx="8094133" cy="39846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p>
          <a:p>
            <a:endParaRPr lang="en-US" sz="2000" dirty="0"/>
          </a:p>
        </p:txBody>
      </p:sp>
      <p:graphicFrame>
        <p:nvGraphicFramePr>
          <p:cNvPr id="3" name="Tablo 2"/>
          <p:cNvGraphicFramePr>
            <a:graphicFrameLocks noGrp="1"/>
          </p:cNvGraphicFramePr>
          <p:nvPr>
            <p:extLst>
              <p:ext uri="{D42A27DB-BD31-4B8C-83A1-F6EECF244321}">
                <p14:modId xmlns:p14="http://schemas.microsoft.com/office/powerpoint/2010/main" val="3342019307"/>
              </p:ext>
            </p:extLst>
          </p:nvPr>
        </p:nvGraphicFramePr>
        <p:xfrm>
          <a:off x="584791" y="711355"/>
          <a:ext cx="7485321" cy="4309490"/>
        </p:xfrm>
        <a:graphic>
          <a:graphicData uri="http://schemas.openxmlformats.org/drawingml/2006/table">
            <a:tbl>
              <a:tblPr>
                <a:tableStyleId>{5C22544A-7EE6-4342-B048-85BDC9FD1C3A}</a:tableStyleId>
              </a:tblPr>
              <a:tblGrid>
                <a:gridCol w="4295553"/>
                <a:gridCol w="3189768"/>
              </a:tblGrid>
              <a:tr h="463353">
                <a:tc gridSpan="2">
                  <a:txBody>
                    <a:bodyPr/>
                    <a:lstStyle/>
                    <a:p>
                      <a:pPr algn="ctr">
                        <a:spcAft>
                          <a:spcPts val="0"/>
                        </a:spcAft>
                      </a:pPr>
                      <a:r>
                        <a:rPr lang="tr-TR" sz="1400" dirty="0">
                          <a:effectLst>
                            <a:outerShdw sx="0" sy="0" algn="tl">
                              <a:srgbClr val="000000"/>
                            </a:outerShdw>
                          </a:effectLst>
                        </a:rPr>
                        <a:t>Tablo 1.  Proje faz çizelgesi (</a:t>
                      </a:r>
                      <a:r>
                        <a:rPr lang="tr-TR" sz="1400" dirty="0" err="1">
                          <a:effectLst>
                            <a:outerShdw sx="0" sy="0" algn="tl">
                              <a:srgbClr val="000000"/>
                            </a:outerShdw>
                          </a:effectLst>
                        </a:rPr>
                        <a:t>Pisacane</a:t>
                      </a:r>
                      <a:r>
                        <a:rPr lang="tr-TR" sz="1400" dirty="0">
                          <a:effectLst>
                            <a:outerShdw sx="0" sy="0" algn="tl">
                              <a:srgbClr val="000000"/>
                            </a:outerShdw>
                          </a:effectLst>
                        </a:rPr>
                        <a:t> </a:t>
                      </a:r>
                      <a:r>
                        <a:rPr lang="tr-TR" sz="1400" dirty="0" err="1">
                          <a:effectLst>
                            <a:outerShdw sx="0" sy="0" algn="tl">
                              <a:srgbClr val="000000"/>
                            </a:outerShdw>
                          </a:effectLst>
                        </a:rPr>
                        <a:t>vd</a:t>
                      </a:r>
                      <a:r>
                        <a:rPr lang="tr-TR" sz="1400" dirty="0">
                          <a:effectLst>
                            <a:outerShdw sx="0" sy="0" algn="tl">
                              <a:srgbClr val="000000"/>
                            </a:outerShdw>
                          </a:effectLst>
                        </a:rPr>
                        <a:t>, 2005).</a:t>
                      </a:r>
                      <a:endParaRPr lang="tr-TR" sz="1400" dirty="0">
                        <a:effectLst>
                          <a:outerShdw blurRad="50800" dist="38100" dir="2700000" algn="tl">
                            <a:srgbClr val="000000">
                              <a:alpha val="40000"/>
                            </a:srgbClr>
                          </a:outerShdw>
                        </a:effectLst>
                        <a:latin typeface="CG Times"/>
                        <a:ea typeface="Times New Roman"/>
                        <a:cs typeface="Times New Roman"/>
                      </a:endParaRPr>
                    </a:p>
                  </a:txBody>
                  <a:tcPr marL="44450" marR="44450" marT="0" marB="0"/>
                </a:tc>
                <a:tc hMerge="1">
                  <a:txBody>
                    <a:bodyPr/>
                    <a:lstStyle/>
                    <a:p>
                      <a:endParaRPr lang="tr-TR"/>
                    </a:p>
                  </a:txBody>
                  <a:tcPr/>
                </a:tc>
              </a:tr>
              <a:tr h="836127">
                <a:tc gridSpan="2">
                  <a:txBody>
                    <a:bodyPr/>
                    <a:lstStyle/>
                    <a:p>
                      <a:pPr indent="182880" algn="just">
                        <a:spcAft>
                          <a:spcPts val="0"/>
                        </a:spcAft>
                        <a:tabLst>
                          <a:tab pos="182880" algn="l"/>
                        </a:tabLst>
                      </a:pPr>
                      <a:r>
                        <a:rPr lang="tr-TR" sz="1400" u="none" strike="noStrike" dirty="0">
                          <a:effectLst/>
                        </a:rPr>
                        <a:t> </a:t>
                      </a:r>
                      <a:endParaRPr lang="tr-TR" sz="1400" dirty="0">
                        <a:effectLst/>
                      </a:endParaRPr>
                    </a:p>
                    <a:p>
                      <a:pPr indent="182880" algn="just">
                        <a:spcAft>
                          <a:spcPts val="0"/>
                        </a:spcAft>
                        <a:tabLst>
                          <a:tab pos="182880" algn="l"/>
                        </a:tabLst>
                      </a:pPr>
                      <a:r>
                        <a:rPr lang="tr-TR" sz="1400" u="sng" dirty="0">
                          <a:effectLst/>
                        </a:rPr>
                        <a:t>FAZ</a:t>
                      </a:r>
                      <a:r>
                        <a:rPr lang="tr-TR" sz="1400" dirty="0">
                          <a:effectLst/>
                        </a:rPr>
                        <a:t>			</a:t>
                      </a:r>
                      <a:endParaRPr lang="tr-TR" sz="1400" dirty="0">
                        <a:effectLst/>
                        <a:latin typeface="Times New Roman"/>
                        <a:ea typeface="Times New Roman"/>
                      </a:endParaRPr>
                    </a:p>
                  </a:txBody>
                  <a:tcPr marL="44450" marR="44450" marT="0" marB="0"/>
                </a:tc>
                <a:tc hMerge="1">
                  <a:txBody>
                    <a:bodyPr/>
                    <a:lstStyle/>
                    <a:p>
                      <a:endParaRPr lang="tr-TR"/>
                    </a:p>
                  </a:txBody>
                  <a:tcPr/>
                </a:tc>
              </a:tr>
              <a:tr h="418063">
                <a:tc>
                  <a:txBody>
                    <a:bodyPr/>
                    <a:lstStyle/>
                    <a:p>
                      <a:pPr indent="182880" algn="just">
                        <a:spcAft>
                          <a:spcPts val="0"/>
                        </a:spcAft>
                        <a:tabLst>
                          <a:tab pos="182880" algn="l"/>
                        </a:tabLst>
                      </a:pPr>
                      <a:r>
                        <a:rPr lang="tr-TR" sz="1400" dirty="0">
                          <a:effectLst/>
                        </a:rPr>
                        <a:t>Faz A </a:t>
                      </a:r>
                      <a:r>
                        <a:rPr lang="tr-TR" sz="1400" dirty="0" smtClean="0">
                          <a:effectLst/>
                        </a:rPr>
                        <a:t>öncesi (</a:t>
                      </a:r>
                      <a:r>
                        <a:rPr lang="tr-TR" sz="1400" kern="1200" dirty="0" smtClean="0">
                          <a:solidFill>
                            <a:schemeClr val="dk1"/>
                          </a:solidFill>
                          <a:effectLst/>
                          <a:latin typeface="+mn-lt"/>
                          <a:ea typeface="+mn-ea"/>
                          <a:cs typeface="+mn-cs"/>
                        </a:rPr>
                        <a:t>proje program ve proje tanımlanır)</a:t>
                      </a:r>
                      <a:endParaRPr lang="tr-TR" sz="1400" kern="1200" dirty="0">
                        <a:solidFill>
                          <a:schemeClr val="dk1"/>
                        </a:solidFill>
                        <a:effectLst/>
                        <a:latin typeface="+mn-lt"/>
                        <a:ea typeface="+mn-ea"/>
                        <a:cs typeface="+mn-cs"/>
                      </a:endParaRPr>
                    </a:p>
                  </a:txBody>
                  <a:tcPr marL="44450" marR="44450" marT="0" marB="0"/>
                </a:tc>
                <a:tc>
                  <a:txBody>
                    <a:bodyPr/>
                    <a:lstStyle/>
                    <a:p>
                      <a:pPr marL="712470" indent="182880" algn="just">
                        <a:spcAft>
                          <a:spcPts val="0"/>
                        </a:spcAft>
                        <a:tabLst>
                          <a:tab pos="182880" algn="l"/>
                        </a:tabLst>
                      </a:pPr>
                      <a:r>
                        <a:rPr lang="tr-TR" sz="1400" dirty="0">
                          <a:effectLst/>
                        </a:rPr>
                        <a:t>-</a:t>
                      </a:r>
                      <a:endParaRPr lang="tr-TR" sz="1400" dirty="0">
                        <a:effectLst/>
                        <a:latin typeface="Times New Roman"/>
                        <a:ea typeface="Times New Roman"/>
                      </a:endParaRPr>
                    </a:p>
                  </a:txBody>
                  <a:tcPr marL="44450" marR="44450" marT="0" marB="0"/>
                </a:tc>
              </a:tr>
              <a:tr h="418063">
                <a:tc>
                  <a:txBody>
                    <a:bodyPr/>
                    <a:lstStyle/>
                    <a:p>
                      <a:pPr indent="182880" algn="just">
                        <a:spcAft>
                          <a:spcPts val="0"/>
                        </a:spcAft>
                        <a:tabLst>
                          <a:tab pos="182880" algn="l"/>
                        </a:tabLst>
                      </a:pPr>
                      <a:r>
                        <a:rPr lang="tr-TR" sz="1400" kern="1200" dirty="0">
                          <a:solidFill>
                            <a:schemeClr val="dk1"/>
                          </a:solidFill>
                          <a:effectLst/>
                          <a:latin typeface="+mn-lt"/>
                          <a:ea typeface="+mn-ea"/>
                          <a:cs typeface="+mn-cs"/>
                        </a:rPr>
                        <a:t>Faz </a:t>
                      </a:r>
                      <a:r>
                        <a:rPr lang="tr-TR" sz="1400" kern="1200" dirty="0" smtClean="0">
                          <a:solidFill>
                            <a:schemeClr val="dk1"/>
                          </a:solidFill>
                          <a:effectLst/>
                          <a:latin typeface="+mn-lt"/>
                          <a:ea typeface="+mn-ea"/>
                          <a:cs typeface="+mn-cs"/>
                        </a:rPr>
                        <a:t>A (kavramsal tasarım olup uydu için gerekli olan ihtiyaçlar ve gereksinmeler belirlenir)</a:t>
                      </a:r>
                      <a:endParaRPr lang="tr-TR" sz="1400" kern="1200" dirty="0">
                        <a:solidFill>
                          <a:schemeClr val="dk1"/>
                        </a:solidFill>
                        <a:effectLst/>
                        <a:latin typeface="+mn-lt"/>
                        <a:ea typeface="+mn-ea"/>
                        <a:cs typeface="+mn-cs"/>
                      </a:endParaRPr>
                    </a:p>
                  </a:txBody>
                  <a:tcPr marL="44450" marR="44450" marT="0" marB="0"/>
                </a:tc>
                <a:tc>
                  <a:txBody>
                    <a:bodyPr/>
                    <a:lstStyle/>
                    <a:p>
                      <a:pPr marL="1108710" indent="182880" algn="just">
                        <a:spcAft>
                          <a:spcPts val="0"/>
                        </a:spcAft>
                        <a:tabLst>
                          <a:tab pos="182880" algn="l"/>
                        </a:tabLst>
                      </a:pPr>
                      <a:r>
                        <a:rPr lang="tr-TR" sz="1400" dirty="0" smtClean="0">
                          <a:effectLst/>
                        </a:rPr>
                        <a:t>2-3 AY</a:t>
                      </a:r>
                      <a:endParaRPr lang="tr-TR" sz="1400" dirty="0">
                        <a:effectLst/>
                        <a:latin typeface="Times New Roman"/>
                        <a:ea typeface="Times New Roman"/>
                      </a:endParaRPr>
                    </a:p>
                  </a:txBody>
                  <a:tcPr marL="44450" marR="44450" marT="0" marB="0"/>
                </a:tc>
              </a:tr>
              <a:tr h="418063">
                <a:tc>
                  <a:txBody>
                    <a:bodyPr/>
                    <a:lstStyle/>
                    <a:p>
                      <a:pPr marL="0" indent="182880" algn="just" defTabSz="457200" rtl="0" eaLnBrk="1" latinLnBrk="0" hangingPunct="1">
                        <a:spcAft>
                          <a:spcPts val="0"/>
                        </a:spcAft>
                        <a:tabLst>
                          <a:tab pos="182880" algn="l"/>
                        </a:tabLst>
                      </a:pPr>
                      <a:r>
                        <a:rPr lang="tr-TR" sz="1400" kern="1200" dirty="0">
                          <a:solidFill>
                            <a:schemeClr val="dk1"/>
                          </a:solidFill>
                          <a:effectLst/>
                          <a:latin typeface="+mn-lt"/>
                          <a:ea typeface="+mn-ea"/>
                          <a:cs typeface="+mn-cs"/>
                        </a:rPr>
                        <a:t>Faz </a:t>
                      </a:r>
                      <a:r>
                        <a:rPr lang="tr-TR" sz="1400" kern="1200" dirty="0" smtClean="0">
                          <a:solidFill>
                            <a:schemeClr val="dk1"/>
                          </a:solidFill>
                          <a:effectLst/>
                          <a:latin typeface="+mn-lt"/>
                          <a:ea typeface="+mn-ea"/>
                          <a:cs typeface="+mn-cs"/>
                        </a:rPr>
                        <a:t>B (tanımlama aşaması olup ihtiyaç ve gereksinmeler uygun olan temel sistem tanımlanır)</a:t>
                      </a:r>
                      <a:endParaRPr lang="tr-TR" sz="1400" kern="1200" dirty="0">
                        <a:solidFill>
                          <a:schemeClr val="dk1"/>
                        </a:solidFill>
                        <a:effectLst/>
                        <a:latin typeface="+mn-lt"/>
                        <a:ea typeface="+mn-ea"/>
                        <a:cs typeface="+mn-cs"/>
                      </a:endParaRPr>
                    </a:p>
                  </a:txBody>
                  <a:tcPr marL="44450" marR="44450" marT="0" marB="0"/>
                </a:tc>
                <a:tc>
                  <a:txBody>
                    <a:bodyPr/>
                    <a:lstStyle/>
                    <a:p>
                      <a:pPr marL="1108710" indent="182880" algn="just">
                        <a:spcAft>
                          <a:spcPts val="0"/>
                        </a:spcAft>
                        <a:tabLst>
                          <a:tab pos="182880" algn="l"/>
                        </a:tabLst>
                      </a:pPr>
                      <a:r>
                        <a:rPr lang="tr-TR" sz="1400" dirty="0" smtClean="0">
                          <a:effectLst/>
                        </a:rPr>
                        <a:t>3-4 AY</a:t>
                      </a:r>
                      <a:endParaRPr lang="tr-TR" sz="1400" dirty="0">
                        <a:effectLst/>
                        <a:latin typeface="Times New Roman"/>
                        <a:ea typeface="Times New Roman"/>
                      </a:endParaRPr>
                    </a:p>
                  </a:txBody>
                  <a:tcPr marL="44450" marR="44450" marT="0" marB="0"/>
                </a:tc>
              </a:tr>
              <a:tr h="418063">
                <a:tc>
                  <a:txBody>
                    <a:bodyPr/>
                    <a:lstStyle/>
                    <a:p>
                      <a:pPr indent="182880" algn="just">
                        <a:spcAft>
                          <a:spcPts val="0"/>
                        </a:spcAft>
                        <a:tabLst>
                          <a:tab pos="182880" algn="l"/>
                        </a:tabLst>
                      </a:pPr>
                      <a:r>
                        <a:rPr lang="tr-TR" sz="1400" kern="1200" dirty="0">
                          <a:solidFill>
                            <a:schemeClr val="dk1"/>
                          </a:solidFill>
                          <a:effectLst/>
                          <a:latin typeface="+mn-lt"/>
                          <a:ea typeface="+mn-ea"/>
                          <a:cs typeface="+mn-cs"/>
                        </a:rPr>
                        <a:t>Faz </a:t>
                      </a:r>
                      <a:r>
                        <a:rPr lang="tr-TR" sz="1400" kern="1200" dirty="0" smtClean="0">
                          <a:solidFill>
                            <a:schemeClr val="dk1"/>
                          </a:solidFill>
                          <a:effectLst/>
                          <a:latin typeface="+mn-lt"/>
                          <a:ea typeface="+mn-ea"/>
                          <a:cs typeface="+mn-cs"/>
                        </a:rPr>
                        <a:t>C (tasarım aşaması olup ayrıntılı tasarım ve analiz yapılmaktadır)</a:t>
                      </a:r>
                      <a:endParaRPr lang="tr-TR" sz="1400" kern="1200" dirty="0">
                        <a:solidFill>
                          <a:schemeClr val="dk1"/>
                        </a:solidFill>
                        <a:effectLst/>
                        <a:latin typeface="+mn-lt"/>
                        <a:ea typeface="+mn-ea"/>
                        <a:cs typeface="+mn-cs"/>
                      </a:endParaRPr>
                    </a:p>
                  </a:txBody>
                  <a:tcPr marL="44450" marR="44450" marT="0" marB="0"/>
                </a:tc>
                <a:tc>
                  <a:txBody>
                    <a:bodyPr/>
                    <a:lstStyle/>
                    <a:p>
                      <a:pPr marL="1073150" indent="182880" algn="just">
                        <a:spcAft>
                          <a:spcPts val="0"/>
                        </a:spcAft>
                        <a:tabLst>
                          <a:tab pos="182880" algn="l"/>
                        </a:tabLst>
                      </a:pPr>
                      <a:r>
                        <a:rPr lang="tr-TR" sz="1400" dirty="0" smtClean="0">
                          <a:effectLst/>
                        </a:rPr>
                        <a:t>6-14 AY</a:t>
                      </a:r>
                      <a:endParaRPr lang="tr-TR" sz="1400" dirty="0">
                        <a:effectLst/>
                        <a:latin typeface="Times New Roman"/>
                        <a:ea typeface="Times New Roman"/>
                      </a:endParaRPr>
                    </a:p>
                  </a:txBody>
                  <a:tcPr marL="44450" marR="44450" marT="0" marB="0"/>
                </a:tc>
              </a:tr>
              <a:tr h="418063">
                <a:tc>
                  <a:txBody>
                    <a:bodyPr/>
                    <a:lstStyle/>
                    <a:p>
                      <a:pPr indent="182880" algn="just">
                        <a:spcAft>
                          <a:spcPts val="0"/>
                        </a:spcAft>
                        <a:tabLst>
                          <a:tab pos="182880" algn="l"/>
                        </a:tabLst>
                      </a:pPr>
                      <a:r>
                        <a:rPr lang="tr-TR" sz="1400" kern="1200" dirty="0">
                          <a:solidFill>
                            <a:schemeClr val="dk1"/>
                          </a:solidFill>
                          <a:effectLst/>
                          <a:latin typeface="+mn-lt"/>
                          <a:ea typeface="+mn-ea"/>
                          <a:cs typeface="+mn-cs"/>
                        </a:rPr>
                        <a:t>Faz </a:t>
                      </a:r>
                      <a:r>
                        <a:rPr lang="tr-TR" sz="1400" kern="1200" dirty="0" smtClean="0">
                          <a:solidFill>
                            <a:schemeClr val="dk1"/>
                          </a:solidFill>
                          <a:effectLst/>
                          <a:latin typeface="+mn-lt"/>
                          <a:ea typeface="+mn-ea"/>
                          <a:cs typeface="+mn-cs"/>
                        </a:rPr>
                        <a:t>D(geliştirme aşaması olup uydunun üretimi ve testi bu aşamada yapılmaktadır)</a:t>
                      </a:r>
                      <a:endParaRPr lang="tr-TR" sz="1400" kern="1200" dirty="0">
                        <a:solidFill>
                          <a:schemeClr val="dk1"/>
                        </a:solidFill>
                        <a:effectLst/>
                        <a:latin typeface="+mn-lt"/>
                        <a:ea typeface="+mn-ea"/>
                        <a:cs typeface="+mn-cs"/>
                      </a:endParaRPr>
                    </a:p>
                  </a:txBody>
                  <a:tcPr marL="44450" marR="44450" marT="0" marB="0"/>
                </a:tc>
                <a:tc>
                  <a:txBody>
                    <a:bodyPr/>
                    <a:lstStyle/>
                    <a:p>
                      <a:pPr marL="1042670" indent="182880" algn="just">
                        <a:spcAft>
                          <a:spcPts val="0"/>
                        </a:spcAft>
                        <a:tabLst>
                          <a:tab pos="182880" algn="l"/>
                        </a:tabLst>
                      </a:pPr>
                      <a:r>
                        <a:rPr lang="tr-TR" sz="1400" dirty="0" smtClean="0">
                          <a:effectLst/>
                        </a:rPr>
                        <a:t>13-27 AY</a:t>
                      </a:r>
                      <a:endParaRPr lang="tr-TR" sz="1400" dirty="0">
                        <a:effectLst/>
                        <a:latin typeface="Times New Roman"/>
                        <a:ea typeface="Times New Roman"/>
                      </a:endParaRPr>
                    </a:p>
                  </a:txBody>
                  <a:tcPr marL="44450" marR="44450" marT="0" marB="0"/>
                </a:tc>
              </a:tr>
              <a:tr h="467004">
                <a:tc>
                  <a:txBody>
                    <a:bodyPr/>
                    <a:lstStyle/>
                    <a:p>
                      <a:pPr indent="182880" algn="just">
                        <a:spcAft>
                          <a:spcPts val="0"/>
                        </a:spcAft>
                        <a:tabLst>
                          <a:tab pos="182880" algn="l"/>
                        </a:tabLst>
                      </a:pPr>
                      <a:r>
                        <a:rPr lang="tr-TR" sz="1400" kern="1200" dirty="0">
                          <a:solidFill>
                            <a:schemeClr val="dk1"/>
                          </a:solidFill>
                          <a:effectLst/>
                          <a:latin typeface="+mn-lt"/>
                          <a:ea typeface="+mn-ea"/>
                          <a:cs typeface="+mn-cs"/>
                        </a:rPr>
                        <a:t>Faz </a:t>
                      </a:r>
                      <a:r>
                        <a:rPr lang="tr-TR" sz="1400" kern="1200" dirty="0" smtClean="0">
                          <a:solidFill>
                            <a:schemeClr val="dk1"/>
                          </a:solidFill>
                          <a:effectLst/>
                          <a:latin typeface="+mn-lt"/>
                          <a:ea typeface="+mn-ea"/>
                          <a:cs typeface="+mn-cs"/>
                        </a:rPr>
                        <a:t>E(operasyon fazıdır)</a:t>
                      </a:r>
                      <a:endParaRPr lang="tr-TR" sz="1400" kern="1200" dirty="0">
                        <a:solidFill>
                          <a:schemeClr val="dk1"/>
                        </a:solidFill>
                        <a:effectLst/>
                        <a:latin typeface="+mn-lt"/>
                        <a:ea typeface="+mn-ea"/>
                        <a:cs typeface="+mn-cs"/>
                      </a:endParaRPr>
                    </a:p>
                  </a:txBody>
                  <a:tcPr marL="44450" marR="44450" marT="0" marB="0"/>
                </a:tc>
                <a:tc>
                  <a:txBody>
                    <a:bodyPr/>
                    <a:lstStyle/>
                    <a:p>
                      <a:pPr marL="1169670" indent="182880" algn="just">
                        <a:spcAft>
                          <a:spcPts val="0"/>
                        </a:spcAft>
                        <a:tabLst>
                          <a:tab pos="182880" algn="l"/>
                        </a:tabLst>
                      </a:pPr>
                      <a:r>
                        <a:rPr lang="tr-TR" sz="1400">
                          <a:effectLst/>
                        </a:rPr>
                        <a:t>-</a:t>
                      </a:r>
                      <a:endParaRPr lang="tr-TR" sz="1400">
                        <a:effectLst/>
                        <a:latin typeface="Times New Roman"/>
                        <a:ea typeface="Times New Roman"/>
                      </a:endParaRPr>
                    </a:p>
                  </a:txBody>
                  <a:tcPr marL="44450" marR="44450" marT="0" marB="0"/>
                </a:tc>
              </a:tr>
              <a:tr h="418063">
                <a:tc>
                  <a:txBody>
                    <a:bodyPr/>
                    <a:lstStyle/>
                    <a:p>
                      <a:pPr indent="182880" algn="just">
                        <a:spcAft>
                          <a:spcPts val="0"/>
                        </a:spcAft>
                        <a:tabLst>
                          <a:tab pos="182880" algn="l"/>
                          <a:tab pos="449580" algn="l"/>
                        </a:tabLst>
                      </a:pPr>
                      <a:r>
                        <a:rPr lang="tr-TR" sz="1400" dirty="0">
                          <a:effectLst/>
                        </a:rPr>
                        <a:t>      TOPLAM</a:t>
                      </a:r>
                      <a:endParaRPr lang="tr-TR" sz="1400" dirty="0">
                        <a:effectLst/>
                        <a:latin typeface="Times New Roman"/>
                        <a:ea typeface="Times New Roman"/>
                      </a:endParaRPr>
                    </a:p>
                  </a:txBody>
                  <a:tcPr marL="44450" marR="44450" marT="0" marB="0"/>
                </a:tc>
                <a:tc>
                  <a:txBody>
                    <a:bodyPr/>
                    <a:lstStyle/>
                    <a:p>
                      <a:pPr marL="585470" indent="182880" algn="just">
                        <a:spcAft>
                          <a:spcPts val="0"/>
                        </a:spcAft>
                        <a:tabLst>
                          <a:tab pos="182880" algn="l"/>
                        </a:tabLst>
                      </a:pPr>
                      <a:r>
                        <a:rPr lang="tr-TR" sz="1400" dirty="0">
                          <a:effectLst/>
                        </a:rPr>
                        <a:t>         </a:t>
                      </a:r>
                      <a:r>
                        <a:rPr lang="tr-TR" sz="1400" dirty="0" smtClean="0">
                          <a:effectLst/>
                        </a:rPr>
                        <a:t> 24-48 AY </a:t>
                      </a:r>
                      <a:endParaRPr lang="tr-TR" sz="1400" dirty="0">
                        <a:effectLst/>
                        <a:latin typeface="Times New Roman"/>
                        <a:ea typeface="Times New Roman"/>
                      </a:endParaRPr>
                    </a:p>
                  </a:txBody>
                  <a:tcPr marL="44450" marR="44450" marT="0" marB="0"/>
                </a:tc>
              </a:tr>
            </a:tbl>
          </a:graphicData>
        </a:graphic>
      </p:graphicFrame>
    </p:spTree>
    <p:extLst>
      <p:ext uri="{BB962C8B-B14F-4D97-AF65-F5344CB8AC3E}">
        <p14:creationId xmlns:p14="http://schemas.microsoft.com/office/powerpoint/2010/main" val="234028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4500152" cy="547521"/>
          </a:xfrm>
        </p:spPr>
        <p:txBody>
          <a:bodyPr>
            <a:normAutofit/>
          </a:bodyPr>
          <a:lstStyle/>
          <a:p>
            <a:r>
              <a:rPr lang="tr-TR" sz="2400" dirty="0" smtClean="0">
                <a:solidFill>
                  <a:srgbClr val="0098DB"/>
                </a:solidFill>
              </a:rPr>
              <a:t>Haberleşme Uydu Sistemleri</a:t>
            </a:r>
            <a:endParaRPr lang="tr-TR" sz="2400" dirty="0">
              <a:solidFill>
                <a:srgbClr val="0098DB"/>
              </a:solidFill>
            </a:endParaRPr>
          </a:p>
        </p:txBody>
      </p:sp>
      <p:pic>
        <p:nvPicPr>
          <p:cNvPr id="8"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77800" y="722313"/>
            <a:ext cx="3817938" cy="3570287"/>
          </a:xfrm>
        </p:spPr>
      </p:pic>
      <p:pic>
        <p:nvPicPr>
          <p:cNvPr id="10" name="Picture 2"/>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3981815" y="901171"/>
            <a:ext cx="4878387" cy="3182937"/>
          </a:xfrm>
        </p:spPr>
      </p:pic>
    </p:spTree>
    <p:extLst>
      <p:ext uri="{BB962C8B-B14F-4D97-AF65-F5344CB8AC3E}">
        <p14:creationId xmlns:p14="http://schemas.microsoft.com/office/powerpoint/2010/main" val="327113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3534952" cy="547521"/>
          </a:xfrm>
        </p:spPr>
        <p:txBody>
          <a:bodyPr>
            <a:normAutofit/>
          </a:bodyPr>
          <a:lstStyle/>
          <a:p>
            <a:r>
              <a:rPr lang="tr-TR" sz="2400" dirty="0" smtClean="0">
                <a:solidFill>
                  <a:srgbClr val="0098DB"/>
                </a:solidFill>
              </a:rPr>
              <a:t>Isıl Kontrol Sistem</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158750" algn="just">
              <a:lnSpc>
                <a:spcPct val="80000"/>
              </a:lnSpc>
              <a:spcBef>
                <a:spcPts val="600"/>
              </a:spcBef>
              <a:spcAft>
                <a:spcPts val="600"/>
              </a:spcAft>
              <a:buFont typeface="Arial" panose="020B0604020202020204" pitchFamily="34" charset="0"/>
              <a:buChar char="•"/>
            </a:pPr>
            <a:r>
              <a:rPr lang="tr-TR" altLang="tr-TR" sz="2000" dirty="0"/>
              <a:t>Uydularda yer alan alt-sistemlerden ısıl kontrol sistemin başlıca </a:t>
            </a:r>
            <a:r>
              <a:rPr lang="tr-TR" altLang="tr-TR" sz="2000" dirty="0" smtClean="0"/>
              <a:t>      fonksiyonu </a:t>
            </a:r>
            <a:r>
              <a:rPr lang="tr-TR" altLang="tr-TR" sz="2000" dirty="0"/>
              <a:t>uyduda yer alan ekipmanların uydunun görevi süresi boyunca güvenli sıcaklık aralıklarında çalışmasını sağlamasıdır. </a:t>
            </a:r>
          </a:p>
          <a:p>
            <a:pPr marL="158750" algn="just">
              <a:lnSpc>
                <a:spcPct val="80000"/>
              </a:lnSpc>
              <a:spcBef>
                <a:spcPts val="600"/>
              </a:spcBef>
              <a:spcAft>
                <a:spcPts val="600"/>
              </a:spcAft>
              <a:buFont typeface="Arial" panose="020B0604020202020204" pitchFamily="34" charset="0"/>
              <a:buChar char="•"/>
            </a:pPr>
            <a:r>
              <a:rPr lang="tr-TR" altLang="tr-TR" sz="2000" dirty="0"/>
              <a:t>Ekipmanların ömürleri ile çalışma sıcaklıkları arasında yakın bir ilişki her zaman vardır. Bu nedenle ekipmanların iyi bir </a:t>
            </a:r>
            <a:r>
              <a:rPr lang="tr-TR" altLang="tr-TR" sz="2000" dirty="0" err="1" smtClean="0"/>
              <a:t>performans’da</a:t>
            </a:r>
            <a:r>
              <a:rPr lang="tr-TR" altLang="tr-TR" sz="2000" dirty="0" smtClean="0"/>
              <a:t> </a:t>
            </a:r>
            <a:r>
              <a:rPr lang="tr-TR" altLang="tr-TR" sz="2000" dirty="0"/>
              <a:t>çalışıp ömürlerinin daha uzun olması için ısıl kontrol sisteme ihtiyaç vardır. </a:t>
            </a:r>
            <a:endParaRPr lang="tr-TR" altLang="tr-TR" sz="2000" dirty="0" smtClean="0"/>
          </a:p>
          <a:p>
            <a:pPr marL="158750" algn="just">
              <a:lnSpc>
                <a:spcPct val="80000"/>
              </a:lnSpc>
              <a:spcBef>
                <a:spcPts val="600"/>
              </a:spcBef>
              <a:spcAft>
                <a:spcPts val="600"/>
              </a:spcAft>
              <a:buFont typeface="Arial" panose="020B0604020202020204" pitchFamily="34" charset="0"/>
              <a:buChar char="•"/>
            </a:pPr>
            <a:r>
              <a:rPr lang="tr-TR" altLang="tr-TR" sz="2000" dirty="0" smtClean="0"/>
              <a:t>Uyduda </a:t>
            </a:r>
            <a:r>
              <a:rPr lang="tr-TR" altLang="tr-TR" sz="2000" dirty="0"/>
              <a:t>bulunan bütün alt sistemlerde yer alan ekipmanların çalışabileceği sıcaklık aralıkları farklı olup buna uygun ısıl kontrol yapılmaktadır.  </a:t>
            </a:r>
            <a:endParaRPr lang="tr-TR" altLang="tr-TR" sz="2000" dirty="0" smtClean="0"/>
          </a:p>
          <a:p>
            <a:pPr marL="158750" algn="just">
              <a:lnSpc>
                <a:spcPct val="80000"/>
              </a:lnSpc>
              <a:spcBef>
                <a:spcPts val="600"/>
              </a:spcBef>
              <a:spcAft>
                <a:spcPts val="600"/>
              </a:spcAft>
              <a:buFont typeface="Arial" panose="020B0604020202020204" pitchFamily="34" charset="0"/>
              <a:buChar char="•"/>
            </a:pPr>
            <a:r>
              <a:rPr lang="tr-TR" altLang="tr-TR" sz="2000" dirty="0" smtClean="0"/>
              <a:t>Uydu </a:t>
            </a:r>
            <a:r>
              <a:rPr lang="tr-TR" altLang="tr-TR" sz="2000" dirty="0"/>
              <a:t>ısıl kontrol sistemi ile ekipmanların güvenli sıcaklık aralıklarında çalışması sağlanmaktadır</a:t>
            </a:r>
            <a:r>
              <a:rPr lang="tr-TR" altLang="tr-TR" sz="2000" dirty="0" smtClean="0"/>
              <a:t>.</a:t>
            </a:r>
            <a:endParaRPr lang="tr-TR" altLang="tr-TR" sz="2000" dirty="0"/>
          </a:p>
        </p:txBody>
      </p:sp>
    </p:spTree>
    <p:extLst>
      <p:ext uri="{BB962C8B-B14F-4D97-AF65-F5344CB8AC3E}">
        <p14:creationId xmlns:p14="http://schemas.microsoft.com/office/powerpoint/2010/main" val="2941232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3636552" cy="547521"/>
          </a:xfrm>
        </p:spPr>
        <p:txBody>
          <a:bodyPr>
            <a:normAutofit/>
          </a:bodyPr>
          <a:lstStyle/>
          <a:p>
            <a:r>
              <a:rPr lang="tr-TR" sz="2400" dirty="0" smtClean="0">
                <a:solidFill>
                  <a:srgbClr val="0098DB"/>
                </a:solidFill>
              </a:rPr>
              <a:t>Isıl Kontrol Sistem</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0" indent="0" algn="just">
              <a:lnSpc>
                <a:spcPct val="80000"/>
              </a:lnSpc>
              <a:spcBef>
                <a:spcPts val="600"/>
              </a:spcBef>
              <a:spcAft>
                <a:spcPts val="600"/>
              </a:spcAft>
              <a:buNone/>
            </a:pPr>
            <a:r>
              <a:rPr lang="tr-TR" altLang="tr-TR" sz="2000" dirty="0" smtClean="0"/>
              <a:t>Isıl </a:t>
            </a:r>
            <a:r>
              <a:rPr lang="tr-TR" altLang="tr-TR" sz="2000" dirty="0"/>
              <a:t>Kontrol </a:t>
            </a:r>
            <a:r>
              <a:rPr lang="tr-TR" altLang="tr-TR" sz="2000" dirty="0" smtClean="0"/>
              <a:t>Sistem:</a:t>
            </a:r>
          </a:p>
          <a:p>
            <a:pPr marL="0" indent="0" algn="just">
              <a:lnSpc>
                <a:spcPct val="80000"/>
              </a:lnSpc>
              <a:spcBef>
                <a:spcPts val="600"/>
              </a:spcBef>
              <a:spcAft>
                <a:spcPts val="600"/>
              </a:spcAft>
              <a:buNone/>
            </a:pPr>
            <a:endParaRPr lang="tr-TR" altLang="tr-TR" sz="2000" dirty="0" smtClean="0"/>
          </a:p>
          <a:p>
            <a:pPr marL="0" indent="0" algn="just">
              <a:lnSpc>
                <a:spcPct val="80000"/>
              </a:lnSpc>
              <a:spcBef>
                <a:spcPts val="600"/>
              </a:spcBef>
              <a:spcAft>
                <a:spcPts val="600"/>
              </a:spcAft>
              <a:buNone/>
            </a:pPr>
            <a:r>
              <a:rPr lang="tr-TR" altLang="tr-TR" sz="2000" dirty="0" smtClean="0"/>
              <a:t>Isıl </a:t>
            </a:r>
            <a:r>
              <a:rPr lang="tr-TR" altLang="tr-TR" sz="2000" dirty="0"/>
              <a:t>kontrol sistem uydunun görev süresi boyunca bütün alt sistemlerin güvenli sıcaklık aralıklarında çalışmasını sağlamaktadır. </a:t>
            </a:r>
            <a:endParaRPr lang="tr-TR" altLang="tr-TR" sz="2000" dirty="0" smtClean="0"/>
          </a:p>
          <a:p>
            <a:pPr marL="0" indent="0" algn="just">
              <a:lnSpc>
                <a:spcPct val="80000"/>
              </a:lnSpc>
              <a:spcBef>
                <a:spcPts val="600"/>
              </a:spcBef>
              <a:spcAft>
                <a:spcPts val="600"/>
              </a:spcAft>
              <a:buNone/>
            </a:pPr>
            <a:endParaRPr lang="tr-TR" altLang="tr-TR" sz="2000" dirty="0" smtClean="0"/>
          </a:p>
          <a:p>
            <a:pPr marL="0" indent="0" algn="just">
              <a:lnSpc>
                <a:spcPct val="80000"/>
              </a:lnSpc>
              <a:spcBef>
                <a:spcPts val="600"/>
              </a:spcBef>
              <a:spcAft>
                <a:spcPts val="600"/>
              </a:spcAft>
              <a:buNone/>
            </a:pPr>
            <a:r>
              <a:rPr lang="tr-TR" altLang="tr-TR" sz="2000" dirty="0" smtClean="0"/>
              <a:t>Isıl Kontrol </a:t>
            </a:r>
            <a:r>
              <a:rPr lang="tr-TR" altLang="tr-TR" sz="2000" dirty="0"/>
              <a:t>Sistem İş Akış </a:t>
            </a:r>
            <a:r>
              <a:rPr lang="tr-TR" altLang="tr-TR" sz="2000" dirty="0" smtClean="0"/>
              <a:t>Şeması:</a:t>
            </a:r>
            <a:endParaRPr lang="tr-TR" altLang="tr-TR" sz="2000" dirty="0"/>
          </a:p>
          <a:p>
            <a:pPr marL="158750" algn="just">
              <a:lnSpc>
                <a:spcPct val="80000"/>
              </a:lnSpc>
              <a:spcBef>
                <a:spcPts val="600"/>
              </a:spcBef>
              <a:spcAft>
                <a:spcPts val="600"/>
              </a:spcAft>
              <a:buFont typeface="Arial" panose="020B0604020202020204" pitchFamily="34" charset="0"/>
              <a:buChar char="•"/>
            </a:pPr>
            <a:r>
              <a:rPr lang="tr-TR" altLang="tr-TR" sz="2000" dirty="0" smtClean="0"/>
              <a:t>Isıl </a:t>
            </a:r>
            <a:r>
              <a:rPr lang="tr-TR" altLang="tr-TR" sz="2000" dirty="0"/>
              <a:t>Kontrol Sistem </a:t>
            </a:r>
            <a:r>
              <a:rPr lang="tr-TR" altLang="tr-TR" sz="2000" dirty="0" smtClean="0"/>
              <a:t>Tasarım</a:t>
            </a:r>
            <a:endParaRPr lang="tr-TR" altLang="tr-TR" sz="2000" dirty="0"/>
          </a:p>
          <a:p>
            <a:pPr marL="158750" algn="just">
              <a:lnSpc>
                <a:spcPct val="80000"/>
              </a:lnSpc>
              <a:spcBef>
                <a:spcPts val="600"/>
              </a:spcBef>
              <a:spcAft>
                <a:spcPts val="600"/>
              </a:spcAft>
              <a:buFont typeface="Arial" panose="020B0604020202020204" pitchFamily="34" charset="0"/>
              <a:buChar char="•"/>
            </a:pPr>
            <a:r>
              <a:rPr lang="tr-TR" altLang="tr-TR" sz="2000" dirty="0" smtClean="0"/>
              <a:t>Isıl </a:t>
            </a:r>
            <a:r>
              <a:rPr lang="tr-TR" altLang="tr-TR" sz="2000" dirty="0"/>
              <a:t>Kontrol Sistem Analiz</a:t>
            </a:r>
          </a:p>
          <a:p>
            <a:pPr marL="158750" algn="just">
              <a:lnSpc>
                <a:spcPct val="80000"/>
              </a:lnSpc>
              <a:spcBef>
                <a:spcPts val="600"/>
              </a:spcBef>
              <a:spcAft>
                <a:spcPts val="600"/>
              </a:spcAft>
              <a:buFont typeface="Arial" panose="020B0604020202020204" pitchFamily="34" charset="0"/>
              <a:buChar char="•"/>
            </a:pPr>
            <a:r>
              <a:rPr lang="tr-TR" altLang="tr-TR" sz="2000" dirty="0" smtClean="0"/>
              <a:t>Isıl </a:t>
            </a:r>
            <a:r>
              <a:rPr lang="tr-TR" altLang="tr-TR" sz="2000" dirty="0"/>
              <a:t>Kontrol Sistem </a:t>
            </a:r>
            <a:r>
              <a:rPr lang="tr-TR" altLang="tr-TR" sz="2000" dirty="0" smtClean="0"/>
              <a:t>Test</a:t>
            </a:r>
            <a:endParaRPr lang="tr-TR" altLang="tr-TR" sz="2000" dirty="0"/>
          </a:p>
        </p:txBody>
      </p:sp>
    </p:spTree>
    <p:extLst>
      <p:ext uri="{BB962C8B-B14F-4D97-AF65-F5344CB8AC3E}">
        <p14:creationId xmlns:p14="http://schemas.microsoft.com/office/powerpoint/2010/main" val="3689498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3966752" cy="547521"/>
          </a:xfrm>
        </p:spPr>
        <p:txBody>
          <a:bodyPr>
            <a:normAutofit/>
          </a:bodyPr>
          <a:lstStyle/>
          <a:p>
            <a:r>
              <a:rPr lang="tr-TR" sz="2400" dirty="0" smtClean="0">
                <a:solidFill>
                  <a:srgbClr val="0098DB"/>
                </a:solidFill>
              </a:rPr>
              <a:t>Isıl Kontrol Sistem</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marL="158750" algn="just">
              <a:lnSpc>
                <a:spcPct val="80000"/>
              </a:lnSpc>
              <a:spcBef>
                <a:spcPts val="600"/>
              </a:spcBef>
              <a:spcAft>
                <a:spcPts val="600"/>
              </a:spcAft>
              <a:buFont typeface="Arial" panose="020B0604020202020204" pitchFamily="34" charset="0"/>
              <a:buChar char="•"/>
            </a:pPr>
            <a:endParaRPr lang="tr-TR" altLang="tr-TR" sz="2000" dirty="0" smtClean="0">
              <a:solidFill>
                <a:srgbClr val="FF0000"/>
              </a:solidFill>
            </a:endParaRPr>
          </a:p>
          <a:p>
            <a:pPr marL="158750" algn="just">
              <a:lnSpc>
                <a:spcPct val="80000"/>
              </a:lnSpc>
              <a:spcBef>
                <a:spcPts val="600"/>
              </a:spcBef>
              <a:spcAft>
                <a:spcPts val="600"/>
              </a:spcAft>
              <a:buFont typeface="Arial" panose="020B0604020202020204" pitchFamily="34" charset="0"/>
              <a:buChar char="•"/>
            </a:pPr>
            <a:r>
              <a:rPr lang="tr-TR" altLang="tr-TR" sz="2000" dirty="0" smtClean="0">
                <a:solidFill>
                  <a:srgbClr val="FF0000"/>
                </a:solidFill>
              </a:rPr>
              <a:t>Isıl </a:t>
            </a:r>
            <a:r>
              <a:rPr lang="tr-TR" altLang="tr-TR" sz="2000" dirty="0">
                <a:solidFill>
                  <a:srgbClr val="FF0000"/>
                </a:solidFill>
              </a:rPr>
              <a:t>Kontrol Sistem </a:t>
            </a:r>
            <a:r>
              <a:rPr lang="tr-TR" altLang="tr-TR" sz="2000" dirty="0" smtClean="0">
                <a:solidFill>
                  <a:srgbClr val="FF0000"/>
                </a:solidFill>
              </a:rPr>
              <a:t>Tasarım:</a:t>
            </a:r>
          </a:p>
          <a:p>
            <a:pPr marL="0" indent="0" algn="just">
              <a:lnSpc>
                <a:spcPct val="80000"/>
              </a:lnSpc>
              <a:spcBef>
                <a:spcPts val="600"/>
              </a:spcBef>
              <a:spcAft>
                <a:spcPts val="600"/>
              </a:spcAft>
              <a:buNone/>
            </a:pPr>
            <a:r>
              <a:rPr lang="tr-TR" altLang="tr-TR" sz="2000" dirty="0" smtClean="0"/>
              <a:t>Tasarım aşamasında  </a:t>
            </a:r>
            <a:r>
              <a:rPr lang="tr-TR" altLang="tr-TR" sz="2000" dirty="0"/>
              <a:t>termal model ve ölçülendirme durum analizi  yapılarak radyatör alanı, ısı boru ağı tanımlaması yapılacaktır.</a:t>
            </a:r>
          </a:p>
          <a:p>
            <a:pPr marL="158750" algn="just">
              <a:lnSpc>
                <a:spcPct val="80000"/>
              </a:lnSpc>
              <a:spcBef>
                <a:spcPts val="600"/>
              </a:spcBef>
              <a:spcAft>
                <a:spcPts val="600"/>
              </a:spcAft>
              <a:buFont typeface="Arial" panose="020B0604020202020204" pitchFamily="34" charset="0"/>
              <a:buChar char="•"/>
            </a:pPr>
            <a:r>
              <a:rPr lang="tr-TR" altLang="tr-TR" sz="2000" dirty="0" smtClean="0">
                <a:solidFill>
                  <a:srgbClr val="FF0000"/>
                </a:solidFill>
              </a:rPr>
              <a:t>Isıl </a:t>
            </a:r>
            <a:r>
              <a:rPr lang="tr-TR" altLang="tr-TR" sz="2000" dirty="0">
                <a:solidFill>
                  <a:srgbClr val="FF0000"/>
                </a:solidFill>
              </a:rPr>
              <a:t>Kontrol Sistem </a:t>
            </a:r>
            <a:r>
              <a:rPr lang="tr-TR" altLang="tr-TR" sz="2000" dirty="0" smtClean="0">
                <a:solidFill>
                  <a:srgbClr val="FF0000"/>
                </a:solidFill>
              </a:rPr>
              <a:t>Analiz:</a:t>
            </a:r>
            <a:endParaRPr lang="tr-TR" altLang="tr-TR" sz="2000" dirty="0">
              <a:solidFill>
                <a:srgbClr val="FF0000"/>
              </a:solidFill>
            </a:endParaRPr>
          </a:p>
          <a:p>
            <a:pPr marL="0" indent="0" algn="just">
              <a:lnSpc>
                <a:spcPct val="80000"/>
              </a:lnSpc>
              <a:spcBef>
                <a:spcPts val="600"/>
              </a:spcBef>
              <a:spcAft>
                <a:spcPts val="600"/>
              </a:spcAft>
              <a:buNone/>
            </a:pPr>
            <a:r>
              <a:rPr lang="tr-TR" altLang="tr-TR" sz="2000" dirty="0" smtClean="0"/>
              <a:t>Tasarımı yapılmış olan </a:t>
            </a:r>
            <a:r>
              <a:rPr lang="tr-TR" altLang="tr-TR" sz="2000" dirty="0"/>
              <a:t>uydunun  matematiksel modeli kullanılarak </a:t>
            </a:r>
            <a:r>
              <a:rPr lang="tr-TR" altLang="tr-TR" sz="2000" dirty="0" smtClean="0"/>
              <a:t>ısıl  </a:t>
            </a:r>
            <a:r>
              <a:rPr lang="tr-TR" altLang="tr-TR" sz="2000" dirty="0"/>
              <a:t>analizler yapılacaktır. Isıtıcı gücü ve sıcaklıklar analizler sonucunda </a:t>
            </a:r>
            <a:r>
              <a:rPr lang="tr-TR" altLang="tr-TR" sz="2000" dirty="0" err="1"/>
              <a:t>tesbit</a:t>
            </a:r>
            <a:r>
              <a:rPr lang="tr-TR" altLang="tr-TR" sz="2000" dirty="0"/>
              <a:t> edilecektir.</a:t>
            </a:r>
          </a:p>
          <a:p>
            <a:pPr marL="158750" algn="just">
              <a:lnSpc>
                <a:spcPct val="80000"/>
              </a:lnSpc>
              <a:spcBef>
                <a:spcPts val="600"/>
              </a:spcBef>
              <a:spcAft>
                <a:spcPts val="600"/>
              </a:spcAft>
              <a:buFont typeface="Arial" panose="020B0604020202020204" pitchFamily="34" charset="0"/>
              <a:buChar char="•"/>
            </a:pPr>
            <a:r>
              <a:rPr lang="tr-TR" altLang="tr-TR" sz="2000" dirty="0" smtClean="0">
                <a:solidFill>
                  <a:srgbClr val="FF0000"/>
                </a:solidFill>
              </a:rPr>
              <a:t>Isıl </a:t>
            </a:r>
            <a:r>
              <a:rPr lang="tr-TR" altLang="tr-TR" sz="2000" dirty="0">
                <a:solidFill>
                  <a:srgbClr val="FF0000"/>
                </a:solidFill>
              </a:rPr>
              <a:t>Kontrol Sistem </a:t>
            </a:r>
            <a:r>
              <a:rPr lang="tr-TR" altLang="tr-TR" sz="2000" dirty="0" smtClean="0">
                <a:solidFill>
                  <a:srgbClr val="FF0000"/>
                </a:solidFill>
              </a:rPr>
              <a:t>Test:</a:t>
            </a:r>
          </a:p>
          <a:p>
            <a:pPr marL="0" indent="0" algn="just">
              <a:lnSpc>
                <a:spcPct val="80000"/>
              </a:lnSpc>
              <a:spcBef>
                <a:spcPts val="600"/>
              </a:spcBef>
              <a:spcAft>
                <a:spcPts val="600"/>
              </a:spcAft>
              <a:buNone/>
            </a:pPr>
            <a:r>
              <a:rPr lang="tr-TR" altLang="tr-TR" sz="2000" dirty="0" smtClean="0"/>
              <a:t>Tasarım </a:t>
            </a:r>
            <a:r>
              <a:rPr lang="tr-TR" altLang="tr-TR" sz="2000" dirty="0"/>
              <a:t>ve analizi </a:t>
            </a:r>
            <a:r>
              <a:rPr lang="tr-TR" altLang="tr-TR" sz="2000" dirty="0" smtClean="0"/>
              <a:t>yapılmış </a:t>
            </a:r>
            <a:r>
              <a:rPr lang="tr-TR" altLang="tr-TR" sz="2000" dirty="0"/>
              <a:t>olan uydunun gerçek uzay ortamına uygun şartların sağlandığı Termal Vakum Odası (TVAC) da testleri yapılacaktır .</a:t>
            </a:r>
          </a:p>
          <a:p>
            <a:pPr marL="158750" algn="just">
              <a:lnSpc>
                <a:spcPct val="80000"/>
              </a:lnSpc>
              <a:spcBef>
                <a:spcPts val="600"/>
              </a:spcBef>
              <a:spcAft>
                <a:spcPts val="600"/>
              </a:spcAft>
              <a:buFont typeface="Arial" panose="020B0604020202020204" pitchFamily="34" charset="0"/>
              <a:buChar char="•"/>
            </a:pPr>
            <a:endParaRPr lang="tr-TR" altLang="tr-TR" sz="2000" dirty="0"/>
          </a:p>
        </p:txBody>
      </p:sp>
    </p:spTree>
    <p:extLst>
      <p:ext uri="{BB962C8B-B14F-4D97-AF65-F5344CB8AC3E}">
        <p14:creationId xmlns:p14="http://schemas.microsoft.com/office/powerpoint/2010/main" val="284892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7" y="5954"/>
            <a:ext cx="4864220" cy="547521"/>
          </a:xfrm>
        </p:spPr>
        <p:txBody>
          <a:bodyPr>
            <a:normAutofit/>
          </a:bodyPr>
          <a:lstStyle/>
          <a:p>
            <a:r>
              <a:rPr lang="tr-TR" sz="2400" dirty="0" smtClean="0">
                <a:solidFill>
                  <a:srgbClr val="0098DB"/>
                </a:solidFill>
              </a:rPr>
              <a:t>Isıl Kontrol Sistem Tasarım</a:t>
            </a:r>
            <a:endParaRPr lang="tr-TR" sz="2400" dirty="0">
              <a:solidFill>
                <a:srgbClr val="0098DB"/>
              </a:solidFill>
            </a:endParaRPr>
          </a:p>
        </p:txBody>
      </p:sp>
      <p:sp>
        <p:nvSpPr>
          <p:cNvPr id="8" name="İçerik Yer Tutucusu 7"/>
          <p:cNvSpPr>
            <a:spLocks noGrp="1"/>
          </p:cNvSpPr>
          <p:nvPr>
            <p:ph idx="1"/>
          </p:nvPr>
        </p:nvSpPr>
        <p:spPr>
          <a:xfrm>
            <a:off x="300447" y="749483"/>
            <a:ext cx="8673737" cy="4109900"/>
          </a:xfrm>
        </p:spPr>
        <p:txBody>
          <a:bodyPr>
            <a:noAutofit/>
          </a:bodyPr>
          <a:lstStyle/>
          <a:p>
            <a:pPr algn="just">
              <a:lnSpc>
                <a:spcPct val="80000"/>
              </a:lnSpc>
              <a:spcBef>
                <a:spcPts val="600"/>
              </a:spcBef>
              <a:spcAft>
                <a:spcPts val="600"/>
              </a:spcAft>
            </a:pPr>
            <a:r>
              <a:rPr lang="tr-TR" altLang="tr-TR" sz="2000" dirty="0"/>
              <a:t>Uydu ısıl kontrol sistemlerinin ilk aşaması tasarımdır. </a:t>
            </a:r>
            <a:endParaRPr lang="tr-TR" altLang="tr-TR" sz="2000" dirty="0" smtClean="0"/>
          </a:p>
          <a:p>
            <a:pPr marL="685800" lvl="1" algn="just">
              <a:lnSpc>
                <a:spcPct val="80000"/>
              </a:lnSpc>
              <a:spcBef>
                <a:spcPts val="600"/>
              </a:spcBef>
              <a:spcAft>
                <a:spcPts val="600"/>
              </a:spcAft>
            </a:pPr>
            <a:r>
              <a:rPr lang="tr-TR" altLang="tr-TR" sz="1600" dirty="0" smtClean="0"/>
              <a:t>Isıl </a:t>
            </a:r>
            <a:r>
              <a:rPr lang="tr-TR" altLang="tr-TR" sz="1600" dirty="0"/>
              <a:t>tasarım ön tasarım gözden geçirme </a:t>
            </a:r>
            <a:r>
              <a:rPr lang="tr-TR" altLang="tr-TR" sz="1600" dirty="0">
                <a:solidFill>
                  <a:srgbClr val="FF0000"/>
                </a:solidFill>
              </a:rPr>
              <a:t>(PDR) </a:t>
            </a:r>
          </a:p>
          <a:p>
            <a:pPr marL="685800" lvl="1" algn="just">
              <a:lnSpc>
                <a:spcPct val="80000"/>
              </a:lnSpc>
              <a:spcBef>
                <a:spcPts val="600"/>
              </a:spcBef>
              <a:spcAft>
                <a:spcPts val="600"/>
              </a:spcAft>
            </a:pPr>
            <a:r>
              <a:rPr lang="tr-TR" altLang="tr-TR" sz="1600" dirty="0"/>
              <a:t>K</a:t>
            </a:r>
            <a:r>
              <a:rPr lang="tr-TR" altLang="tr-TR" sz="1600" dirty="0" smtClean="0"/>
              <a:t>ritik </a:t>
            </a:r>
            <a:r>
              <a:rPr lang="tr-TR" altLang="tr-TR" sz="1600" dirty="0"/>
              <a:t>tasarım gözden geçirme</a:t>
            </a:r>
            <a:r>
              <a:rPr lang="tr-TR" altLang="tr-TR" sz="1600" dirty="0">
                <a:solidFill>
                  <a:srgbClr val="FF0000"/>
                </a:solidFill>
              </a:rPr>
              <a:t> (CDR) </a:t>
            </a:r>
            <a:r>
              <a:rPr lang="tr-TR" altLang="tr-TR" sz="1600" dirty="0"/>
              <a:t>olarak  iki adımdan oluşur. </a:t>
            </a:r>
          </a:p>
          <a:p>
            <a:pPr algn="just">
              <a:lnSpc>
                <a:spcPct val="80000"/>
              </a:lnSpc>
              <a:spcBef>
                <a:spcPts val="600"/>
              </a:spcBef>
              <a:spcAft>
                <a:spcPts val="600"/>
              </a:spcAft>
              <a:buFont typeface="Arial" panose="020B0604020202020204" pitchFamily="34" charset="0"/>
              <a:buChar char="•"/>
            </a:pPr>
            <a:r>
              <a:rPr lang="tr-TR" altLang="tr-TR" sz="2000" dirty="0"/>
              <a:t>Ön tasarım gözden geçirme aşamasında (PDR), ısıl kontrol sistemini  sınırlayan başlıca faktörler şunlardır. </a:t>
            </a:r>
          </a:p>
          <a:p>
            <a:pPr marL="400050" lvl="1" indent="0" algn="just">
              <a:lnSpc>
                <a:spcPct val="80000"/>
              </a:lnSpc>
              <a:spcBef>
                <a:spcPts val="600"/>
              </a:spcBef>
              <a:spcAft>
                <a:spcPts val="600"/>
              </a:spcAft>
              <a:buNone/>
            </a:pPr>
            <a:r>
              <a:rPr lang="tr-TR" altLang="tr-TR" sz="1600" dirty="0"/>
              <a:t>•	Ekipmanların üretmiş olduğu ısı değerleri</a:t>
            </a:r>
          </a:p>
          <a:p>
            <a:pPr marL="400050" lvl="1" indent="0" algn="just">
              <a:lnSpc>
                <a:spcPct val="80000"/>
              </a:lnSpc>
              <a:spcBef>
                <a:spcPts val="600"/>
              </a:spcBef>
              <a:spcAft>
                <a:spcPts val="600"/>
              </a:spcAft>
              <a:buNone/>
            </a:pPr>
            <a:r>
              <a:rPr lang="tr-TR" altLang="tr-TR" sz="1600" dirty="0"/>
              <a:t>•	Ekipmanların minimum ve maksimum çalışma aralığı sıcaklık değerleri</a:t>
            </a:r>
          </a:p>
          <a:p>
            <a:pPr marL="400050" lvl="1" indent="0" algn="just">
              <a:lnSpc>
                <a:spcPct val="80000"/>
              </a:lnSpc>
              <a:spcBef>
                <a:spcPts val="600"/>
              </a:spcBef>
              <a:spcAft>
                <a:spcPts val="600"/>
              </a:spcAft>
              <a:buNone/>
            </a:pPr>
            <a:r>
              <a:rPr lang="tr-TR" altLang="tr-TR" sz="1600" dirty="0"/>
              <a:t>•	Uydunun ömrü boyunca hareketleri</a:t>
            </a:r>
          </a:p>
          <a:p>
            <a:pPr marL="400050" lvl="1" indent="0" algn="just">
              <a:lnSpc>
                <a:spcPct val="80000"/>
              </a:lnSpc>
              <a:spcBef>
                <a:spcPts val="600"/>
              </a:spcBef>
              <a:spcAft>
                <a:spcPts val="600"/>
              </a:spcAft>
              <a:buNone/>
            </a:pPr>
            <a:r>
              <a:rPr lang="tr-TR" altLang="tr-TR" sz="1600" dirty="0"/>
              <a:t>•	Maksimum gerekli olan radyatör </a:t>
            </a:r>
            <a:r>
              <a:rPr lang="tr-TR" altLang="tr-TR" sz="1600" dirty="0" smtClean="0"/>
              <a:t>alanı</a:t>
            </a:r>
            <a:endParaRPr lang="tr-TR" altLang="tr-TR" sz="2000" dirty="0"/>
          </a:p>
          <a:p>
            <a:pPr algn="just">
              <a:lnSpc>
                <a:spcPct val="80000"/>
              </a:lnSpc>
              <a:spcBef>
                <a:spcPts val="600"/>
              </a:spcBef>
              <a:spcAft>
                <a:spcPts val="600"/>
              </a:spcAft>
              <a:buFont typeface="Arial" panose="020B0604020202020204" pitchFamily="34" charset="0"/>
              <a:buChar char="•"/>
            </a:pPr>
            <a:r>
              <a:rPr lang="tr-TR" altLang="tr-TR" sz="2000" dirty="0"/>
              <a:t>Kritik tasarım gözden geçirme aşamasında (CDR) detaylı olarak ısıl kontrol sistemin tasarımları yapılır. Bu aşamada yapılan tasarımdaki değişiklikler küçüktür. </a:t>
            </a:r>
          </a:p>
          <a:p>
            <a:pPr marL="0" indent="0" algn="just">
              <a:lnSpc>
                <a:spcPct val="80000"/>
              </a:lnSpc>
              <a:spcBef>
                <a:spcPts val="600"/>
              </a:spcBef>
              <a:spcAft>
                <a:spcPts val="600"/>
              </a:spcAft>
              <a:buNone/>
            </a:pPr>
            <a:endParaRPr lang="tr-TR" altLang="tr-TR" sz="2000" dirty="0"/>
          </a:p>
          <a:p>
            <a:pPr marL="0" indent="0" algn="just">
              <a:lnSpc>
                <a:spcPct val="80000"/>
              </a:lnSpc>
              <a:spcBef>
                <a:spcPts val="600"/>
              </a:spcBef>
              <a:spcAft>
                <a:spcPts val="600"/>
              </a:spcAft>
              <a:buNone/>
            </a:pPr>
            <a:endParaRPr lang="tr-TR" altLang="tr-TR" sz="2000" dirty="0"/>
          </a:p>
          <a:p>
            <a:pPr marL="52388" indent="-236538" algn="just">
              <a:lnSpc>
                <a:spcPct val="80000"/>
              </a:lnSpc>
              <a:spcBef>
                <a:spcPts val="600"/>
              </a:spcBef>
              <a:spcAft>
                <a:spcPts val="600"/>
              </a:spcAft>
              <a:buNone/>
            </a:pPr>
            <a:endParaRPr lang="tr-TR" sz="2000" dirty="0"/>
          </a:p>
        </p:txBody>
      </p:sp>
    </p:spTree>
    <p:extLst>
      <p:ext uri="{BB962C8B-B14F-4D97-AF65-F5344CB8AC3E}">
        <p14:creationId xmlns:p14="http://schemas.microsoft.com/office/powerpoint/2010/main" val="205473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9402" y="229625"/>
            <a:ext cx="2590800" cy="323850"/>
          </a:xfrm>
          <a:prstGeom prst="rect">
            <a:avLst/>
          </a:prstGeom>
        </p:spPr>
      </p:pic>
      <p:cxnSp>
        <p:nvCxnSpPr>
          <p:cNvPr id="6" name="Düz Bağlayıcı 5"/>
          <p:cNvCxnSpPr/>
          <p:nvPr/>
        </p:nvCxnSpPr>
        <p:spPr>
          <a:xfrm>
            <a:off x="0" y="628651"/>
            <a:ext cx="9144000" cy="9525"/>
          </a:xfrm>
          <a:prstGeom prst="line">
            <a:avLst/>
          </a:prstGeom>
        </p:spPr>
        <p:style>
          <a:lnRef idx="2">
            <a:schemeClr val="accent1"/>
          </a:lnRef>
          <a:fillRef idx="0">
            <a:schemeClr val="accent1"/>
          </a:fillRef>
          <a:effectRef idx="1">
            <a:schemeClr val="accent1"/>
          </a:effectRef>
          <a:fontRef idx="minor">
            <a:schemeClr val="tx1"/>
          </a:fontRef>
        </p:style>
      </p:cxnSp>
      <p:sp>
        <p:nvSpPr>
          <p:cNvPr id="7" name="Başlık 6"/>
          <p:cNvSpPr>
            <a:spLocks noGrp="1"/>
          </p:cNvSpPr>
          <p:nvPr>
            <p:ph type="title"/>
          </p:nvPr>
        </p:nvSpPr>
        <p:spPr>
          <a:xfrm>
            <a:off x="71848" y="5954"/>
            <a:ext cx="3557620" cy="547521"/>
          </a:xfrm>
        </p:spPr>
        <p:txBody>
          <a:bodyPr>
            <a:normAutofit/>
          </a:bodyPr>
          <a:lstStyle/>
          <a:p>
            <a:r>
              <a:rPr lang="tr-TR" sz="2400" dirty="0" smtClean="0">
                <a:solidFill>
                  <a:srgbClr val="0098DB"/>
                </a:solidFill>
              </a:rPr>
              <a:t>Isıl Kontrol Donanımlar</a:t>
            </a:r>
            <a:endParaRPr lang="tr-TR" sz="2400" dirty="0">
              <a:solidFill>
                <a:srgbClr val="0098DB"/>
              </a:solidFill>
            </a:endParaRPr>
          </a:p>
        </p:txBody>
      </p:sp>
      <p:sp>
        <p:nvSpPr>
          <p:cNvPr id="10" name="İçerik Yer Tutucusu 7"/>
          <p:cNvSpPr>
            <a:spLocks noGrp="1"/>
          </p:cNvSpPr>
          <p:nvPr>
            <p:ph idx="1"/>
          </p:nvPr>
        </p:nvSpPr>
        <p:spPr>
          <a:xfrm>
            <a:off x="300447" y="749483"/>
            <a:ext cx="8673737" cy="4109900"/>
          </a:xfrm>
        </p:spPr>
        <p:txBody>
          <a:bodyPr>
            <a:noAutofit/>
          </a:bodyPr>
          <a:lstStyle/>
          <a:p>
            <a:pPr marL="0" indent="0" algn="just">
              <a:lnSpc>
                <a:spcPct val="80000"/>
              </a:lnSpc>
              <a:spcBef>
                <a:spcPts val="600"/>
              </a:spcBef>
              <a:spcAft>
                <a:spcPts val="600"/>
              </a:spcAft>
              <a:buNone/>
            </a:pPr>
            <a:r>
              <a:rPr lang="tr-TR" altLang="tr-TR" sz="2000" dirty="0"/>
              <a:t>Uydularının tasarım aşamalarında çeşitli ısıl donanımlar kullanılmaktadır. Bu donanımlar yapıları gereği ve çalışma durumları göz önüne alınarak pasif ve aktif olarak  iki grupta yer almaktadır. </a:t>
            </a:r>
            <a:endParaRPr lang="tr-TR" altLang="tr-TR" sz="2000" dirty="0" smtClean="0"/>
          </a:p>
          <a:p>
            <a:pPr marL="685800" lvl="1" algn="just">
              <a:lnSpc>
                <a:spcPct val="80000"/>
              </a:lnSpc>
              <a:spcBef>
                <a:spcPts val="600"/>
              </a:spcBef>
              <a:spcAft>
                <a:spcPts val="600"/>
              </a:spcAft>
            </a:pPr>
            <a:r>
              <a:rPr lang="tr-TR" altLang="tr-TR" sz="1600" dirty="0" smtClean="0"/>
              <a:t>Pasif </a:t>
            </a:r>
            <a:r>
              <a:rPr lang="tr-TR" altLang="tr-TR" sz="1600" dirty="0"/>
              <a:t>grup olarak adlandırılan pasif ısıl kontrol sistemi , hareketli parçalar bulunmayan , enerji harcamayan ve yüzey özellikleri ve kaplama malzemelerinin uygun seçimi ile yapılmaktadır.  </a:t>
            </a:r>
            <a:endParaRPr lang="tr-TR" altLang="tr-TR" sz="1600" dirty="0" smtClean="0"/>
          </a:p>
          <a:p>
            <a:pPr marL="685800" lvl="1" algn="just">
              <a:lnSpc>
                <a:spcPct val="80000"/>
              </a:lnSpc>
              <a:spcBef>
                <a:spcPts val="600"/>
              </a:spcBef>
              <a:spcAft>
                <a:spcPts val="600"/>
              </a:spcAft>
            </a:pPr>
            <a:r>
              <a:rPr lang="tr-TR" altLang="tr-TR" sz="1600" dirty="0" smtClean="0"/>
              <a:t>Aktif </a:t>
            </a:r>
            <a:r>
              <a:rPr lang="tr-TR" altLang="tr-TR" sz="1600" dirty="0"/>
              <a:t>ısıl kontrol sistemi enerjiye ihtiyaç duyan ve/veya hareketli parçalardan oluşmaktadır.  </a:t>
            </a:r>
          </a:p>
          <a:p>
            <a:pPr marL="0" indent="0" algn="just">
              <a:lnSpc>
                <a:spcPct val="80000"/>
              </a:lnSpc>
              <a:spcBef>
                <a:spcPts val="600"/>
              </a:spcBef>
              <a:spcAft>
                <a:spcPts val="600"/>
              </a:spcAft>
              <a:buNone/>
            </a:pPr>
            <a:r>
              <a:rPr lang="tr-TR" altLang="tr-TR" sz="2000" b="1" dirty="0" smtClean="0">
                <a:solidFill>
                  <a:srgbClr val="FF0000"/>
                </a:solidFill>
              </a:rPr>
              <a:t>Pasif </a:t>
            </a:r>
            <a:r>
              <a:rPr lang="tr-TR" altLang="tr-TR" sz="2000" b="1" dirty="0">
                <a:solidFill>
                  <a:srgbClr val="FF0000"/>
                </a:solidFill>
              </a:rPr>
              <a:t>ısıl </a:t>
            </a:r>
            <a:r>
              <a:rPr lang="tr-TR" altLang="tr-TR" sz="2000" b="1" dirty="0" smtClean="0">
                <a:solidFill>
                  <a:srgbClr val="FF0000"/>
                </a:solidFill>
              </a:rPr>
              <a:t>kontrol </a:t>
            </a:r>
            <a:r>
              <a:rPr lang="tr-TR" altLang="tr-TR" sz="2000" dirty="0" smtClean="0">
                <a:solidFill>
                  <a:srgbClr val="FF0000"/>
                </a:solidFill>
              </a:rPr>
              <a:t>donanımlar</a:t>
            </a:r>
            <a:r>
              <a:rPr lang="tr-TR" altLang="tr-TR" sz="2000" dirty="0">
                <a:solidFill>
                  <a:srgbClr val="FF0000"/>
                </a:solidFill>
              </a:rPr>
              <a:t>: </a:t>
            </a:r>
            <a:endParaRPr lang="tr-TR" altLang="tr-TR" sz="2000" dirty="0" smtClean="0">
              <a:solidFill>
                <a:srgbClr val="FF0000"/>
              </a:solidFill>
            </a:endParaRPr>
          </a:p>
          <a:p>
            <a:pPr marL="0" indent="0" algn="just">
              <a:lnSpc>
                <a:spcPct val="80000"/>
              </a:lnSpc>
              <a:spcBef>
                <a:spcPts val="600"/>
              </a:spcBef>
              <a:spcAft>
                <a:spcPts val="600"/>
              </a:spcAft>
              <a:buNone/>
            </a:pPr>
            <a:r>
              <a:rPr lang="tr-TR" altLang="tr-TR" sz="2000" dirty="0" smtClean="0"/>
              <a:t>Isıl </a:t>
            </a:r>
            <a:r>
              <a:rPr lang="tr-TR" altLang="tr-TR" sz="2000" dirty="0"/>
              <a:t>kontrol kaplamaları, çok katmanlı izolasyon malzemesi  (MLI), optik güneş reflektörü (OSR), sabit </a:t>
            </a:r>
            <a:r>
              <a:rPr lang="tr-TR" altLang="tr-TR" sz="2000" dirty="0" err="1"/>
              <a:t>iletimli</a:t>
            </a:r>
            <a:r>
              <a:rPr lang="tr-TR" altLang="tr-TR" sz="2000" dirty="0"/>
              <a:t> ısı boruları, ısıl takviye elemanı, hal değiştiriciler, radyatör. </a:t>
            </a:r>
          </a:p>
          <a:p>
            <a:pPr marL="0" indent="0" algn="just">
              <a:lnSpc>
                <a:spcPct val="80000"/>
              </a:lnSpc>
              <a:spcBef>
                <a:spcPts val="600"/>
              </a:spcBef>
              <a:spcAft>
                <a:spcPts val="600"/>
              </a:spcAft>
              <a:buNone/>
            </a:pPr>
            <a:r>
              <a:rPr lang="tr-TR" altLang="tr-TR" sz="2000" b="1" dirty="0">
                <a:solidFill>
                  <a:srgbClr val="FF0000"/>
                </a:solidFill>
              </a:rPr>
              <a:t>Aktif ısıl kontrol </a:t>
            </a:r>
            <a:r>
              <a:rPr lang="tr-TR" altLang="tr-TR" sz="2000" dirty="0" smtClean="0">
                <a:solidFill>
                  <a:srgbClr val="FF0000"/>
                </a:solidFill>
              </a:rPr>
              <a:t>donanımlar</a:t>
            </a:r>
            <a:r>
              <a:rPr lang="tr-TR" altLang="tr-TR" sz="2000" dirty="0">
                <a:solidFill>
                  <a:srgbClr val="FF0000"/>
                </a:solidFill>
              </a:rPr>
              <a:t>: </a:t>
            </a:r>
            <a:endParaRPr lang="tr-TR" altLang="tr-TR" sz="2000" dirty="0" smtClean="0">
              <a:solidFill>
                <a:srgbClr val="FF0000"/>
              </a:solidFill>
            </a:endParaRPr>
          </a:p>
          <a:p>
            <a:pPr marL="0" indent="0" algn="just">
              <a:lnSpc>
                <a:spcPct val="80000"/>
              </a:lnSpc>
              <a:spcBef>
                <a:spcPts val="600"/>
              </a:spcBef>
              <a:spcAft>
                <a:spcPts val="600"/>
              </a:spcAft>
              <a:buNone/>
            </a:pPr>
            <a:r>
              <a:rPr lang="tr-TR" altLang="tr-TR" sz="2000" dirty="0" smtClean="0"/>
              <a:t>Elektrikli </a:t>
            </a:r>
            <a:r>
              <a:rPr lang="tr-TR" altLang="tr-TR" sz="2000" dirty="0"/>
              <a:t>ısıtıcılar, çevrimli ısı boruları, ısı </a:t>
            </a:r>
            <a:r>
              <a:rPr lang="tr-TR" altLang="tr-TR" sz="2000" dirty="0" err="1"/>
              <a:t>kapaçıkları</a:t>
            </a:r>
            <a:r>
              <a:rPr lang="tr-TR" altLang="tr-TR" sz="2000" dirty="0"/>
              <a:t> /ısı panjuru (</a:t>
            </a:r>
            <a:r>
              <a:rPr lang="tr-TR" altLang="tr-TR" sz="2000" dirty="0" err="1"/>
              <a:t>louvers</a:t>
            </a:r>
            <a:r>
              <a:rPr lang="tr-TR" altLang="tr-TR" sz="2000" dirty="0"/>
              <a:t>), </a:t>
            </a:r>
            <a:r>
              <a:rPr lang="tr-TR" altLang="tr-TR" sz="2000" dirty="0" err="1"/>
              <a:t>termistörler</a:t>
            </a:r>
            <a:r>
              <a:rPr lang="tr-TR" altLang="tr-TR" sz="2000" dirty="0"/>
              <a:t>. </a:t>
            </a:r>
          </a:p>
          <a:p>
            <a:pPr marL="0" indent="0" algn="just">
              <a:lnSpc>
                <a:spcPct val="80000"/>
              </a:lnSpc>
              <a:spcBef>
                <a:spcPts val="600"/>
              </a:spcBef>
              <a:spcAft>
                <a:spcPts val="600"/>
              </a:spcAft>
              <a:buNone/>
            </a:pPr>
            <a:endParaRPr lang="tr-TR" altLang="tr-TR" sz="2000" dirty="0"/>
          </a:p>
          <a:p>
            <a:pPr marL="0" indent="0" algn="just">
              <a:lnSpc>
                <a:spcPct val="80000"/>
              </a:lnSpc>
              <a:spcBef>
                <a:spcPts val="600"/>
              </a:spcBef>
              <a:spcAft>
                <a:spcPts val="600"/>
              </a:spcAft>
              <a:buNone/>
            </a:pPr>
            <a:endParaRPr lang="tr-TR" altLang="tr-TR" sz="2000" dirty="0"/>
          </a:p>
          <a:p>
            <a:pPr marL="52388" indent="-236538" algn="just">
              <a:lnSpc>
                <a:spcPct val="80000"/>
              </a:lnSpc>
              <a:spcBef>
                <a:spcPts val="600"/>
              </a:spcBef>
              <a:spcAft>
                <a:spcPts val="600"/>
              </a:spcAft>
              <a:buNone/>
            </a:pPr>
            <a:endParaRPr lang="tr-TR" sz="2000" dirty="0"/>
          </a:p>
        </p:txBody>
      </p:sp>
    </p:spTree>
    <p:extLst>
      <p:ext uri="{BB962C8B-B14F-4D97-AF65-F5344CB8AC3E}">
        <p14:creationId xmlns:p14="http://schemas.microsoft.com/office/powerpoint/2010/main" val="3969179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ho">
      <a:majorFont>
        <a:latin typeface="Soho Gothic Pro"/>
        <a:ea typeface=""/>
        <a:cs typeface=""/>
      </a:majorFont>
      <a:minorFont>
        <a:latin typeface="Soho Gothic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8DB"/>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TotalTime>
  <Words>1570</Words>
  <Application>Microsoft Office PowerPoint</Application>
  <PresentationFormat>Ekran Gösterisi (16:9)</PresentationFormat>
  <Paragraphs>175</Paragraphs>
  <Slides>24</Slides>
  <Notes>2</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Katıştırılmış OLE Hizmet Programları</vt:lpstr>
      </vt:variant>
      <vt:variant>
        <vt:i4>1</vt:i4>
      </vt:variant>
      <vt:variant>
        <vt:lpstr>Slayt Başlıkları</vt:lpstr>
      </vt:variant>
      <vt:variant>
        <vt:i4>24</vt:i4>
      </vt:variant>
    </vt:vector>
  </HeadingPairs>
  <TitlesOfParts>
    <vt:vector size="35" baseType="lpstr">
      <vt:lpstr>Arial</vt:lpstr>
      <vt:lpstr>Times New Roman</vt:lpstr>
      <vt:lpstr>Batang</vt:lpstr>
      <vt:lpstr>CG Times</vt:lpstr>
      <vt:lpstr>Soho Gothic Pro Light</vt:lpstr>
      <vt:lpstr>Soho Gothic Pro</vt:lpstr>
      <vt:lpstr>Calibri</vt:lpstr>
      <vt:lpstr>Wingdings</vt:lpstr>
      <vt:lpstr>Tahoma</vt:lpstr>
      <vt:lpstr>Office Theme</vt:lpstr>
      <vt:lpstr>Denklem</vt:lpstr>
      <vt:lpstr>PowerPoint Sunusu</vt:lpstr>
      <vt:lpstr>Haberleşme Uydu Sistemleri</vt:lpstr>
      <vt:lpstr>UYDU SİSTEMİ İŞ AKIŞI</vt:lpstr>
      <vt:lpstr>Haberleşme Uydu Sistemleri</vt:lpstr>
      <vt:lpstr>Isıl Kontrol Sistem</vt:lpstr>
      <vt:lpstr>Isıl Kontrol Sistem</vt:lpstr>
      <vt:lpstr>Isıl Kontrol Sistem</vt:lpstr>
      <vt:lpstr>Isıl Kontrol Sistem Tasarım</vt:lpstr>
      <vt:lpstr>Isıl Kontrol Donanımlar</vt:lpstr>
      <vt:lpstr>Isıl Kontrol Donanımlar- Pasif ve Aktif</vt:lpstr>
      <vt:lpstr>Isıl Kontrol Sistem Analiz</vt:lpstr>
      <vt:lpstr>Isıl Kontrol Sistem Analiz</vt:lpstr>
      <vt:lpstr>Isıl Kontrol Sistem Analiz</vt:lpstr>
      <vt:lpstr>Isıl Kontrol Sistem Analiz</vt:lpstr>
      <vt:lpstr>Isıl Kontrol Sistem Analiz</vt:lpstr>
      <vt:lpstr>Isıl Kontrol Sistem Analiz</vt:lpstr>
      <vt:lpstr>Isıl Kontrol Sistem Testi</vt:lpstr>
      <vt:lpstr>ISIL DENGE TESTİ</vt:lpstr>
      <vt:lpstr>ISIL DÖNGÜ TESTİ</vt:lpstr>
      <vt:lpstr>Isıl Kontrol Sistem Testi</vt:lpstr>
      <vt:lpstr>Sonuçlar (1)</vt:lpstr>
      <vt:lpstr>Sonuçlar (2)</vt:lpstr>
      <vt:lpstr>Reference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demirden2</dc:creator>
  <cp:lastModifiedBy>Nedim Sözbir</cp:lastModifiedBy>
  <cp:revision>447</cp:revision>
  <dcterms:created xsi:type="dcterms:W3CDTF">2014-01-29T15:11:54Z</dcterms:created>
  <dcterms:modified xsi:type="dcterms:W3CDTF">2016-05-24T19:12:49Z</dcterms:modified>
</cp:coreProperties>
</file>