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92" r:id="rId5"/>
    <p:sldId id="260" r:id="rId6"/>
    <p:sldId id="29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01" r:id="rId16"/>
    <p:sldId id="269" r:id="rId17"/>
    <p:sldId id="303" r:id="rId18"/>
    <p:sldId id="302" r:id="rId19"/>
    <p:sldId id="270" r:id="rId20"/>
    <p:sldId id="271" r:id="rId21"/>
    <p:sldId id="272" r:id="rId22"/>
    <p:sldId id="304" r:id="rId23"/>
    <p:sldId id="273" r:id="rId24"/>
    <p:sldId id="274" r:id="rId25"/>
    <p:sldId id="275" r:id="rId26"/>
    <p:sldId id="305" r:id="rId27"/>
    <p:sldId id="276" r:id="rId28"/>
    <p:sldId id="277" r:id="rId29"/>
    <p:sldId id="278" r:id="rId30"/>
    <p:sldId id="293" r:id="rId31"/>
    <p:sldId id="316" r:id="rId32"/>
    <p:sldId id="315" r:id="rId33"/>
    <p:sldId id="317" r:id="rId34"/>
    <p:sldId id="279" r:id="rId35"/>
    <p:sldId id="311" r:id="rId36"/>
    <p:sldId id="280" r:id="rId37"/>
    <p:sldId id="282" r:id="rId38"/>
    <p:sldId id="281" r:id="rId39"/>
    <p:sldId id="283" r:id="rId40"/>
    <p:sldId id="284" r:id="rId41"/>
    <p:sldId id="307" r:id="rId42"/>
    <p:sldId id="308" r:id="rId43"/>
    <p:sldId id="285" r:id="rId44"/>
    <p:sldId id="309" r:id="rId45"/>
    <p:sldId id="286" r:id="rId46"/>
    <p:sldId id="287" r:id="rId47"/>
    <p:sldId id="312" r:id="rId48"/>
    <p:sldId id="291" r:id="rId49"/>
    <p:sldId id="310" r:id="rId50"/>
    <p:sldId id="288" r:id="rId51"/>
    <p:sldId id="289" r:id="rId52"/>
    <p:sldId id="314" r:id="rId5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31.10.2020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bah.com.tr/akdeniz/2018/10/29/komsuluk-iliskileri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markakonutlar.projehaber.com/Akinpark-Sitesi-projesi-14601" TargetMode="Externa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2700" dirty="0" err="1"/>
              <a:t>Şeh</a:t>
            </a:r>
            <a:r>
              <a:rPr lang="tr-TR" sz="2700" dirty="0" err="1"/>
              <a:t>irlerimiz</a:t>
            </a:r>
            <a:r>
              <a:rPr lang="tr-TR" sz="2700" dirty="0"/>
              <a:t> </a:t>
            </a:r>
            <a:r>
              <a:rPr lang="en-US" sz="2700" dirty="0"/>
              <a:t>-</a:t>
            </a:r>
            <a:r>
              <a:rPr lang="tr-TR" sz="2700" dirty="0"/>
              <a:t>K</a:t>
            </a:r>
            <a:r>
              <a:rPr lang="en-US" sz="2700" dirty="0" err="1"/>
              <a:t>ültürümüz</a:t>
            </a:r>
            <a:r>
              <a:rPr lang="en-US" sz="2700" dirty="0"/>
              <a:t>-</a:t>
            </a:r>
            <a:r>
              <a:rPr lang="tr-TR" sz="2700" dirty="0"/>
              <a:t>G</a:t>
            </a:r>
            <a:r>
              <a:rPr lang="en-US" sz="2700" dirty="0" err="1"/>
              <a:t>eleceğimiz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tr-TR" dirty="0"/>
            </a:br>
            <a:br>
              <a:rPr lang="tr-TR" dirty="0"/>
            </a:br>
            <a:r>
              <a:rPr lang="tr-TR" sz="4000" b="1" dirty="0">
                <a:solidFill>
                  <a:schemeClr val="accent6">
                    <a:lumMod val="50000"/>
                  </a:schemeClr>
                </a:solidFill>
              </a:rPr>
              <a:t>GÜNÜMÜZ ŞEHİRLERİNDE KÜLTÜRÜMÜZLE </a:t>
            </a:r>
            <a:br>
              <a:rPr lang="tr-TR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tr-TR" sz="4000" b="1" dirty="0">
                <a:solidFill>
                  <a:schemeClr val="accent6">
                    <a:lumMod val="50000"/>
                  </a:schemeClr>
                </a:solidFill>
              </a:rPr>
              <a:t>VAR OLMAK</a:t>
            </a:r>
            <a:br>
              <a:rPr lang="tr-TR" dirty="0"/>
            </a:br>
            <a:r>
              <a:rPr lang="tr-TR" dirty="0"/>
              <a:t>  </a:t>
            </a:r>
            <a:br>
              <a:rPr lang="en-US" dirty="0"/>
            </a:br>
            <a:r>
              <a:rPr lang="tr-TR" dirty="0"/>
              <a:t> </a:t>
            </a:r>
            <a:endParaRPr lang="en-US" dirty="0"/>
          </a:p>
        </p:txBody>
      </p:sp>
      <p:sp>
        <p:nvSpPr>
          <p:cNvPr id="5" name="Metin Yer Tutucusu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tr-TR" sz="2800" dirty="0">
              <a:solidFill>
                <a:schemeClr val="tx1"/>
              </a:solidFill>
            </a:endParaRPr>
          </a:p>
          <a:p>
            <a:pPr algn="r"/>
            <a:r>
              <a:rPr lang="tr-TR" sz="2400" dirty="0">
                <a:solidFill>
                  <a:schemeClr val="tx1"/>
                </a:solidFill>
              </a:rPr>
              <a:t>Dr. İdris OĞURLU</a:t>
            </a:r>
          </a:p>
          <a:p>
            <a:pPr algn="r"/>
            <a:r>
              <a:rPr lang="tr-TR" sz="2000" dirty="0">
                <a:solidFill>
                  <a:schemeClr val="tx1"/>
                </a:solidFill>
              </a:rPr>
              <a:t>İstanbul-2019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5" y="476672"/>
            <a:ext cx="302433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453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Şehirlerimizin büyüme hikayesi</a:t>
            </a:r>
            <a:br>
              <a:rPr lang="en-US" dirty="0"/>
            </a:b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050" y="1495690"/>
            <a:ext cx="5111750" cy="3407833"/>
          </a:xfrm>
          <a:prstGeom prst="rect">
            <a:avLst/>
          </a:prstGeo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tr-TR" dirty="0"/>
              <a:t>Ülkemizde gecekondular, köyden şehre göçen kitlelerin şehre intibak etmesinde çok önemli bir fonksiyon ifa etmiştir ( bütünleştirici -yumuşak şehirleşme).</a:t>
            </a:r>
          </a:p>
          <a:p>
            <a:pPr algn="ctr"/>
            <a:r>
              <a:rPr lang="tr-TR" dirty="0"/>
              <a:t>Anadolu’dan gelenlerin İstanbul’u milli kültür unsurları bakımından beslemiş olduğu bir vakıadır</a:t>
            </a:r>
            <a:endParaRPr lang="en-US" dirty="0"/>
          </a:p>
          <a:p>
            <a:r>
              <a:rPr lang="tr-TR" dirty="0"/>
              <a:t>Bugün biz şehirlere akıp gelen toplulukların kitle kültürü karşısında nasıl korunması ve gelenlerin taşıdığı değerlerin milli kültür lehine nasıl kullanılabileceği üzerine kafa yormalıyız.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4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Milli kültürümüz gecekonduyu sefil etmedi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/>
              <a:t>Şehirde </a:t>
            </a:r>
            <a:r>
              <a:rPr lang="tr-TR" dirty="0"/>
              <a:t>kültürümüzün yaşamasına hizmet eden dinamiklerin bizatihi kültürümüz içinde mevcut bulunduğunu söyleyebiliriz. Bunu taşradan İstanbul’a yönelen ve uzun yıllar devam etmiş göçlerde görürüz.</a:t>
            </a:r>
          </a:p>
          <a:p>
            <a:r>
              <a:rPr lang="tr-TR" dirty="0"/>
              <a:t>İlk göçlerle oluşan gecekondu semtlerimiz bunu yansıtan örneklerle doludur. Mesela gecekondu veya kenar mahalleler, elektrik-su gibi hizmetleri alamadıkları ve sakinlerinin kalıcı iş edinemedikleri zamanlarda bile Batı ‘</a:t>
            </a:r>
            <a:r>
              <a:rPr lang="tr-TR" dirty="0" err="1"/>
              <a:t>daki</a:t>
            </a:r>
            <a:r>
              <a:rPr lang="tr-TR" dirty="0"/>
              <a:t> gibi çaresiz kalmamışlardır. </a:t>
            </a:r>
          </a:p>
          <a:p>
            <a:r>
              <a:rPr lang="tr-TR" dirty="0"/>
              <a:t>Bizdeki gecekondular hiçbir zaman o ülkelerdeki sefalet yuvaları gibi olmamıştır.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 descr="C:\Users\iogurlu\Pictures\at_araba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1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Nasıl oldu, bu?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milli kültürün sosyal dayanışmayı teşvik eden destekleriyle ..</a:t>
            </a:r>
          </a:p>
          <a:p>
            <a:r>
              <a:rPr lang="tr-TR" dirty="0"/>
              <a:t>Zekat, fitre, sadaka ve bağışlar akrabalık ve hemşerilik dayanan dayanışma, her dönemde sosyal ve ekonomik krizleri daha kolay atlatmamızı sağlayan kültürel zenginlik kaynağımız olmuştur. </a:t>
            </a:r>
          </a:p>
          <a:p>
            <a:r>
              <a:rPr lang="tr-TR" dirty="0"/>
              <a:t>hem ekmeğini birbiriyle paylaşan mahalleli, hem de kenar semtlere yardım elini uzatan varlıklı insanlar sayesinde gecekondu sefalet yaşamamıştır. </a:t>
            </a:r>
          </a:p>
          <a:p>
            <a:r>
              <a:rPr lang="tr-TR" dirty="0"/>
              <a:t> bu kültür zenginliğine bugün de ihtiyacımız var diyorsak bunu sağlayacak bir </a:t>
            </a:r>
            <a:r>
              <a:rPr lang="tr-TR" dirty="0" err="1"/>
              <a:t>sosyo</a:t>
            </a:r>
            <a:r>
              <a:rPr lang="tr-TR" dirty="0"/>
              <a:t>-kültürel ortamın ihya edilmesine de ihtiyacımız var demektir.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575" y="1923256"/>
            <a:ext cx="2552700" cy="2552700"/>
          </a:xfrm>
        </p:spPr>
      </p:pic>
    </p:spTree>
    <p:extLst>
      <p:ext uri="{BB962C8B-B14F-4D97-AF65-F5344CB8AC3E}">
        <p14:creationId xmlns:p14="http://schemas.microsoft.com/office/powerpoint/2010/main" val="295113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Şehre Göçenlerin İki Neslinden </a:t>
            </a:r>
            <a:r>
              <a:rPr lang="tr-TR" dirty="0" err="1"/>
              <a:t>Moderniteye</a:t>
            </a:r>
            <a:r>
              <a:rPr lang="tr-TR" dirty="0"/>
              <a:t> İki Ayrı Cevap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İlk nesil gecekondunun sakini olan ilk göçmen nesil, kendisine başını sokacak kadar bir ev yapmıştır.  </a:t>
            </a:r>
            <a:r>
              <a:rPr lang="tr-TR" i="1" dirty="0"/>
              <a:t>Bu kültürümüzdeki tevazu ve kanaate tekabül eder.</a:t>
            </a:r>
            <a:endParaRPr lang="en-US" i="1" dirty="0"/>
          </a:p>
          <a:p>
            <a:r>
              <a:rPr lang="tr-TR" dirty="0"/>
              <a:t>İlk neslin ne yapacağı ve nerede duracağı belliydi. İkinci nesil ise –ya alıp satmak veya oğluna, torununa ev yapmak için - başka arsalar da aramaya başladı. Yani, yatırım yapmayı öğrenmişti artık. Bu ise Anadolu kültürüne mensup insanlarda </a:t>
            </a:r>
            <a:r>
              <a:rPr lang="tr-TR" i="1" dirty="0"/>
              <a:t>kapitalist davranışın gözle görülür ilk tezahürleri idi</a:t>
            </a:r>
          </a:p>
          <a:p>
            <a:r>
              <a:rPr lang="tr-TR" dirty="0"/>
              <a:t>1970-80 dönemine gelindiğinde artık gecekondu yapım sürecinin tamamen ticarileşmiş ve “toprak spekülasyonunu başlamış idi ki bu süreç bu hâlâ devam etmektedir.</a:t>
            </a:r>
          </a:p>
          <a:p>
            <a:r>
              <a:rPr lang="tr-TR" dirty="0"/>
              <a:t> “</a:t>
            </a:r>
            <a:r>
              <a:rPr lang="tr-TR" i="1" dirty="0"/>
              <a:t>Bize göre şehir</a:t>
            </a:r>
            <a:r>
              <a:rPr lang="tr-TR" dirty="0"/>
              <a:t>” arayışımız, işte bu sürecin kontrol edilmesinden ayrı düşünülemez.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722" y="2037638"/>
            <a:ext cx="5111750" cy="247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672408" y="449431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https://img-hangikredi.mncdn.com/wp-content/uploads/2016/12/arsa-kredisi.jpg</a:t>
            </a:r>
          </a:p>
        </p:txBody>
      </p:sp>
    </p:spTree>
    <p:extLst>
      <p:ext uri="{BB962C8B-B14F-4D97-AF65-F5344CB8AC3E}">
        <p14:creationId xmlns:p14="http://schemas.microsoft.com/office/powerpoint/2010/main" val="149460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Şehir Hayatı ve Sakinlerinin Ruh Sağlığı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eskileri yıkılmakta, yerlerine daha sık daha sıkışık ve daha yüksek binalar yapılmaktadır. </a:t>
            </a:r>
          </a:p>
          <a:p>
            <a:r>
              <a:rPr lang="tr-TR" dirty="0"/>
              <a:t>Bu, sakinlerinde mekân/hatıra ilişkilerinin zayıflamasına sebebiyet vermekte, o şehre ait olamama duygusu gelişmekte, ardından da şehre kayıtsız kalma, havası hakim olmaktadır.</a:t>
            </a:r>
            <a:endParaRPr lang="en-US" dirty="0"/>
          </a:p>
          <a:p>
            <a:r>
              <a:rPr lang="tr-TR" dirty="0"/>
              <a:t>Halbuki şehir, içinde yaşayanlara, hem aidiyet duygusu hem de onların ruhen sağlam kalmasını temin edecek mekânlar ve gönüllerini besleyecek sosyal-manevi ortamlar verebilmelidir.  </a:t>
            </a:r>
            <a:endParaRPr lang="en-US" dirty="0"/>
          </a:p>
        </p:txBody>
      </p:sp>
      <p:pic>
        <p:nvPicPr>
          <p:cNvPr id="5" name="Picture 2" descr="C:\Users\OMERNCR\Desktop\Çevre Ve Kimlik\2013-11-11-yenibogazici-belediyesi-uluslararasi-cittaslow-sakinyavas-sehirler-arasina-gird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03144"/>
            <a:ext cx="5111750" cy="3392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378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İçinde yaşayan yaşadığı şehirde –maddi, manevi-  aradığını bulabiliyorsa şehri sahiplenir.</a:t>
            </a:r>
          </a:p>
          <a:p>
            <a:r>
              <a:rPr lang="tr-TR" dirty="0"/>
              <a:t>İdeal bir şehir, içinde yaşayanın şehrin dışına çıkıp kendini tabiatın kucağına atma ihtiyacını en az duyacağı yerdir..</a:t>
            </a:r>
            <a:endParaRPr lang="en-US" dirty="0"/>
          </a:p>
          <a:p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050" y="476672"/>
            <a:ext cx="5111750" cy="383381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563888" y="4314582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tr-TR" sz="800" dirty="0">
                <a:solidFill>
                  <a:prstClr val="black"/>
                </a:solidFill>
                <a:latin typeface="Rockwell" panose="02060603020205020403"/>
              </a:rPr>
              <a:t>http://1.bp.blogspot.com/-0fqAkKiRZEo/VeWjqMAIdkI/AAAAAAAAiBc/VgfOBgUeMaY/s1600/susamislarkonagi.JPG</a:t>
            </a:r>
          </a:p>
        </p:txBody>
      </p:sp>
    </p:spTree>
    <p:extLst>
      <p:ext uri="{BB962C8B-B14F-4D97-AF65-F5344CB8AC3E}">
        <p14:creationId xmlns:p14="http://schemas.microsoft.com/office/powerpoint/2010/main" val="265066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Kurduğun Şehir Bugünden Yarına Değişmeyecek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Bugün kurulan bir şehri istersek hemen yarın değiştiremeyeceğimiz bilmeliyiz</a:t>
            </a:r>
            <a:endParaRPr lang="en-US" dirty="0"/>
          </a:p>
          <a:p>
            <a:r>
              <a:rPr lang="tr-TR" dirty="0"/>
              <a:t> </a:t>
            </a:r>
            <a:endParaRPr lang="en-US" dirty="0"/>
          </a:p>
        </p:txBody>
      </p:sp>
      <p:pic>
        <p:nvPicPr>
          <p:cNvPr id="5" name="İçerik Yer Tutucusu 4" descr="su, gök, dağ, açık hava içeren bir resim&#10;&#10;Çok yüksek güvenilirlikle oluşturulmuş açıklama">
            <a:extLst>
              <a:ext uri="{FF2B5EF4-FFF2-40B4-BE49-F238E27FC236}">
                <a16:creationId xmlns:a16="http://schemas.microsoft.com/office/drawing/2014/main" id="{C2D44379-E72B-477A-BDAC-5D3C3BAE4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65" r="20385"/>
          <a:stretch/>
        </p:blipFill>
        <p:spPr>
          <a:xfrm>
            <a:off x="3575050" y="880960"/>
            <a:ext cx="5111750" cy="463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9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Sıkıntılı şehirden kaçmak marifet değil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Büyük şehirlerden kaçıp uzaklaşmak şehre dışarıdan gelenlere mahsus bir davranış şekli değildir. </a:t>
            </a:r>
          </a:p>
          <a:p>
            <a:r>
              <a:rPr lang="tr-TR" dirty="0"/>
              <a:t>Nesiller boyu o semtte yaşayan insanların da aynı tarzda hareket ettiğini fırsat buldukça şehir dışına daha sakin yerlere çıkmaya çalıştığını görüyoruz. </a:t>
            </a:r>
          </a:p>
          <a:p>
            <a:r>
              <a:rPr lang="tr-TR" dirty="0"/>
              <a:t>Halbuki çözüm yaşadığımız şehirleri yaşanacak şehir haline getirmek değil midir?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2050002"/>
            <a:ext cx="5111750" cy="229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43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Avrupa ülkelerinin feodal sistem ve Kilise hakimiyeti ile şekillenen şehirlerine karşılık </a:t>
            </a:r>
          </a:p>
          <a:p>
            <a:r>
              <a:rPr lang="tr-TR" dirty="0"/>
              <a:t>Türk şehirlerinde din kurumu, halk üzerinde bir baskı aracı değil, bilakis insanların eğitimi için fiziki ve  sosyal ortamlar hazırlayan bir fonksiyon ifa etmiştir.</a:t>
            </a:r>
          </a:p>
          <a:p>
            <a:r>
              <a:rPr lang="tr-TR" dirty="0"/>
              <a:t>Anadolu’da camii, medrese, tekke ve çarşı; şehir ahalisine hitap eden terbiye müesseseleri olarak kabul edilmektedir. </a:t>
            </a:r>
          </a:p>
          <a:p>
            <a:r>
              <a:rPr lang="tr-TR" dirty="0"/>
              <a:t>Bu sebeple, bir yerde/mevkide evvela bir camii, tekke veya dergâhın kurulup sonra da onun etrafına yerleşen ahaliyle oluşan yerleşimler vardır. İstanbul’da Eyüp Sultan, Konya’da Seydişehir gibi. 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762872"/>
            <a:ext cx="5111750" cy="287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600400" y="46542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https://www.yeniasya.com.tr/Sites/YeniAsya/Upload/images/Content/2018/05/28/ES123455555555555.gif</a:t>
            </a:r>
          </a:p>
        </p:txBody>
      </p:sp>
    </p:spTree>
    <p:extLst>
      <p:ext uri="{BB962C8B-B14F-4D97-AF65-F5344CB8AC3E}">
        <p14:creationId xmlns:p14="http://schemas.microsoft.com/office/powerpoint/2010/main" val="1762701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Şehrin nasıl olsun istersin?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Biz aynı ideallere, kültüre ve zevke sahip kimseler bir araya gelip birlikte yaşamaya  ve yaşayacağımız yerlerin nasıl olacağına kendimiz karar versek nasıl olurdu? </a:t>
            </a:r>
          </a:p>
          <a:p>
            <a:r>
              <a:rPr lang="tr-TR" dirty="0"/>
              <a:t>Herhalde orada kendi ilim ve kültür ocaklarımız, müesseselerimiz olur, biz de onun çevresini saran semt sakinleri ve komşular olurduk. </a:t>
            </a:r>
          </a:p>
          <a:p>
            <a:r>
              <a:rPr lang="tr-TR" dirty="0"/>
              <a:t>Bunun ekonomik temelini oluşturduğumuz takdirde olmayacak iş değil bu.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796" y="2204864"/>
            <a:ext cx="4934700" cy="37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8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Şehir ruhu olan bir mekan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Şehir dediğimiz  bir mekânda yoğunlaşmış yapı ve insan kalabalığı değildir; </a:t>
            </a:r>
            <a:endParaRPr lang="en-US" dirty="0"/>
          </a:p>
          <a:p>
            <a:r>
              <a:rPr lang="tr-TR" dirty="0"/>
              <a:t>Şehir, adeta ruhu olan bir mekandır.</a:t>
            </a:r>
          </a:p>
          <a:p>
            <a:r>
              <a:rPr lang="tr-TR" dirty="0"/>
              <a:t>Belli bir kültürü temsil eden bir sahnedir.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766491"/>
            <a:ext cx="5111750" cy="286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563888" y="465313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https://yenisafak.feo.doracdn.com/resize/47uQufiZbmsgHk3H/840/0/resim/imagecrop/2019/12/06/12/29/resized_0c5e3-75d9dbbc17764.jpg</a:t>
            </a:r>
          </a:p>
        </p:txBody>
      </p:sp>
    </p:spTree>
    <p:extLst>
      <p:ext uri="{BB962C8B-B14F-4D97-AF65-F5344CB8AC3E}">
        <p14:creationId xmlns:p14="http://schemas.microsoft.com/office/powerpoint/2010/main" val="253634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Bu bir çeşit gettolaşma olmaz mı diye düşünülebilir. </a:t>
            </a:r>
          </a:p>
          <a:p>
            <a:r>
              <a:rPr lang="tr-TR" dirty="0"/>
              <a:t>Hayır. </a:t>
            </a:r>
          </a:p>
          <a:p>
            <a:r>
              <a:rPr lang="tr-TR" dirty="0"/>
              <a:t>Zira şehrin parçaları, şehrin  bütünlüğü tamamlar. </a:t>
            </a:r>
          </a:p>
          <a:p>
            <a:r>
              <a:rPr lang="tr-TR" dirty="0"/>
              <a:t>Hem de şehir; farklı olanları bir araya toplayan, bütün kimlik ve farklılıklara yaşama alanı sunabilen, bu farklılıklardan şehre özgü bir ruh ve kültürel hayata odak oluşturan bir zemin  olmak zorundadır. </a:t>
            </a:r>
          </a:p>
          <a:p>
            <a:r>
              <a:rPr lang="tr-TR" dirty="0"/>
              <a:t>Böyle olduğu ölçüde şehir, sakinleri tarafından kendisinin değer gördüğü, kendini ifade zemini bulduğu emniyetli bir mekân olarak sahiplenilir.</a:t>
            </a:r>
          </a:p>
          <a:p>
            <a:r>
              <a:rPr lang="tr-TR" dirty="0"/>
              <a:t>Şehrin sakinlerinden her biri; «bu şehir benim» diyebilir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8893" y="1611461"/>
            <a:ext cx="4804064" cy="317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91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Nasıl olsun istersen şehrin öyle olur.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Buna göre, sakini nasıl istiyorsa şehir öyle olur ve olmalıdır, denilebilir.  Yani, şehirlerimizin şekillenmesinin bu şekilde olabileceğini söylüyoruz. </a:t>
            </a:r>
            <a:endParaRPr lang="en-US" dirty="0"/>
          </a:p>
          <a:p>
            <a:r>
              <a:rPr lang="tr-TR" dirty="0"/>
              <a:t>İyi ama, bir şehrin ayrı yerleri ayrı sosyal grupların talep ve tercihlerine göre şekillenecek olursa böyle mozaik bir yapıda bütünlük ve ahengi nasıl sağlarız diye düşünebilirsiniz; atalarımızın yaptığını yaparız. </a:t>
            </a:r>
          </a:p>
          <a:p>
            <a:r>
              <a:rPr lang="tr-TR" dirty="0"/>
              <a:t>Yani, herkes birbirinin varlığını kabullenir, hakkını teslim eder, birbirine saygılı komşular olur, birbirine güvenir ve kendi yoluna devam eder.  Bu topraklarda asırlarca sürüp gittiği gibi.</a:t>
            </a:r>
          </a:p>
          <a:p>
            <a:r>
              <a:rPr lang="tr-TR" dirty="0"/>
              <a:t>Geleneksel hayat tarzımız ve Türk evi bu </a:t>
            </a:r>
            <a:r>
              <a:rPr lang="tr-TR"/>
              <a:t>konuda ilham vermektedir</a:t>
            </a:r>
            <a:r>
              <a:rPr lang="tr-TR" dirty="0"/>
              <a:t>.</a:t>
            </a:r>
            <a:endParaRPr lang="en-US" dirty="0"/>
          </a:p>
          <a:p>
            <a:r>
              <a:rPr lang="tr-TR" dirty="0"/>
              <a:t> 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722" y="1960394"/>
            <a:ext cx="5111750" cy="24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7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Şimdi tercih bize ait. Kendimizi ve neslimizi büyük balıkların yaşadığı tehlikeli akıntılara koyuvermek veya kendi güvenli barınaklarımızı inşa etmek.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613" y="717764"/>
            <a:ext cx="4546875" cy="340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4896544" y="41194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https://2.bp.blogspot.com/-zrsGME1LuEs/WoVjZ8NyzvI/AAAAAAAADMI/rymXnaQwsYkDAXW08kT92V58meSpIt-QgCLcBGAs/s320/ruyada-suda-balik-gormek.jpg</a:t>
            </a:r>
          </a:p>
        </p:txBody>
      </p:sp>
    </p:spTree>
    <p:extLst>
      <p:ext uri="{BB962C8B-B14F-4D97-AF65-F5344CB8AC3E}">
        <p14:creationId xmlns:p14="http://schemas.microsoft.com/office/powerpoint/2010/main" val="3518880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Şehrimizin surları var mı? İşe yarıyor mu?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Şehirler kültür ve medeniyet beşikleridir. Ancak bunun için şehrin emniyet içinde bulunması ve güvenle gelişebilmesi gerekmektedir. </a:t>
            </a:r>
          </a:p>
          <a:p>
            <a:r>
              <a:rPr lang="tr-TR" dirty="0"/>
              <a:t>Her şehrin surla çevrilmesi bu sebepledir.</a:t>
            </a:r>
            <a:endParaRPr lang="en-US" dirty="0"/>
          </a:p>
          <a:p>
            <a:r>
              <a:rPr lang="tr-TR" dirty="0"/>
              <a:t>Çünkü etrafında sur olmazsa şehir kendini koruyamaz, ayak altında kalırdı..</a:t>
            </a:r>
          </a:p>
          <a:p>
            <a:r>
              <a:rPr lang="tr-TR" dirty="0"/>
              <a:t>Biz de bugün kültürümüzü ise ayak altında kalmaktan koruyan kültür surları inşa edemezsek ..</a:t>
            </a:r>
          </a:p>
          <a:p>
            <a:r>
              <a:rPr lang="tr-TR" dirty="0"/>
              <a:t>…şehirlerimiz fikir üreten, medeniyet sunan yerler olmazlar, olamazlar; milli kültürümüzü besleyen yerler olmaktan uzaklaşırlar.</a:t>
            </a:r>
            <a:endParaRPr lang="en-US" dirty="0"/>
          </a:p>
          <a:p>
            <a:r>
              <a:rPr lang="tr-TR" dirty="0"/>
              <a:t>,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600400" y="51066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https://1.bp.blogspot.com/-HxEP1rWxMtk/WdQkANh1AfI/AAAAAAAAlmw/NcoiJ7xnvccjatz8eE-G6DPCFlereCRbACLcBGAs/s1600/sur_kale_istanbul.jpg</a:t>
            </a:r>
          </a:p>
        </p:txBody>
      </p:sp>
    </p:spTree>
    <p:extLst>
      <p:ext uri="{BB962C8B-B14F-4D97-AF65-F5344CB8AC3E}">
        <p14:creationId xmlns:p14="http://schemas.microsoft.com/office/powerpoint/2010/main" val="1379481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tr-TR" dirty="0"/>
              <a:t>kültürün ocağı şehirler,</a:t>
            </a:r>
            <a:br>
              <a:rPr lang="tr-TR" dirty="0"/>
            </a:br>
            <a:r>
              <a:rPr lang="tr-TR" dirty="0"/>
              <a:t>ya internet?</a:t>
            </a:r>
            <a:br>
              <a:rPr lang="tr-TR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Dün şehrin gölgesine giren ahaliyi kendi potasında eriterek onları ortak bir kültürün kalıbına sokan ve böylece ona </a:t>
            </a:r>
            <a:r>
              <a:rPr lang="tr-TR" i="1" dirty="0"/>
              <a:t>şehir kültürü</a:t>
            </a:r>
            <a:r>
              <a:rPr lang="tr-TR" dirty="0"/>
              <a:t> kazandıran şehrin bu birleştiricilik ve ortak kültür aşılama rolü, bugün kitle iletişim araçları karşısında son derece gerilemiş haldedir. </a:t>
            </a:r>
          </a:p>
          <a:p>
            <a:r>
              <a:rPr lang="tr-TR" dirty="0"/>
              <a:t>Yani, şehir, öğreticilik vasfını yeni ortamlara ve araçlara kaptırmıştır. </a:t>
            </a:r>
          </a:p>
          <a:p>
            <a:r>
              <a:rPr lang="tr-TR" dirty="0"/>
              <a:t>Şu halde yapılması gereken; bu araçları da ortak /milli kültüre hizmet eder hale getirebilmek veya sanal âlemin dışında paylaşım mekânları kurmaktır. </a:t>
            </a:r>
          </a:p>
          <a:p>
            <a:r>
              <a:rPr lang="tr-TR" dirty="0"/>
              <a:t>Peki, bu nasıl yapılacak, nasıl başarılacaktır?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426468"/>
            <a:ext cx="5111750" cy="35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600400" y="494116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https://www.magazinizmir.com/images/fotogaleri/pasaport-iskelesi-ve-liman_57.jpg</a:t>
            </a:r>
          </a:p>
        </p:txBody>
      </p:sp>
    </p:spTree>
    <p:extLst>
      <p:ext uri="{BB962C8B-B14F-4D97-AF65-F5344CB8AC3E}">
        <p14:creationId xmlns:p14="http://schemas.microsoft.com/office/powerpoint/2010/main" val="1768876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Kültüre hizmetin yolu sanal alemden geçmek zorunda mı dersiniz?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Peygamberler de filozoflar da bildiklerini paylaşırken hep muhataplarıyla yüz yüze, göz göze olmuşlardır. Kültürün oluşması da gelişmesi de yayılması da böyle yakın temasların üründür.</a:t>
            </a:r>
            <a:endParaRPr lang="en-US" dirty="0"/>
          </a:p>
          <a:p>
            <a:r>
              <a:rPr lang="tr-TR" i="1" dirty="0"/>
              <a:t>O, o devirdeydi şimdi temas elektronik ortamda sağlanıyor,</a:t>
            </a:r>
            <a:r>
              <a:rPr lang="tr-TR" dirty="0"/>
              <a:t>. Öyleyse k</a:t>
            </a:r>
            <a:r>
              <a:rPr lang="tr-TR" i="1" dirty="0"/>
              <a:t>ültürümüze hizmetin yolu da sanal âlemden geçmek zorundadır</a:t>
            </a:r>
            <a:r>
              <a:rPr lang="tr-TR" dirty="0"/>
              <a:t> diyenlerimiz olabilir.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400778"/>
            <a:ext cx="3744415" cy="379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470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Olabilir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Ne var ki, fikri-kültürel çalışma ürünlerinizle  sizin sanal âlemde işgal ettiğiniz yer, ne yaparsanız yapın koskoca web ağı deryasında bir damla kadar yer tutmayacaktır. </a:t>
            </a:r>
          </a:p>
          <a:p>
            <a:r>
              <a:rPr lang="tr-TR" dirty="0"/>
              <a:t>Hatta bir süre sonra yazıp çizdiklerinizle, internete koyduklarınızla o değirmene su taşımaktan öte gidemediğinizi fark etmenin mümkündür.</a:t>
            </a:r>
          </a:p>
          <a:p>
            <a:r>
              <a:rPr lang="tr-TR" dirty="0"/>
              <a:t>O zaman, kültürünüzün aktarılması için oraya koyduklarınız, sanal âlemde insan avlayan sayısız tuzak yemi arasında kaybolup gidecek…</a:t>
            </a:r>
          </a:p>
          <a:p>
            <a:r>
              <a:rPr lang="tr-TR" dirty="0"/>
              <a:t>….üstelik belki de sayfanızı tıklayanları sanal âlemin tehlikeli dalgalarına doğru yönlendirmenin vebalini yükleneceksiniz.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050" y="1163181"/>
            <a:ext cx="4212406" cy="33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39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Komşuluk kültürü veya kültürün gelişimi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Kültürümüze hizmette internetin hiçbir şekilde yüz yüze temasın ve aynı mekânı paylaşmanın yerini tutamayacağı söylemek yanlış mıdır?</a:t>
            </a:r>
            <a:endParaRPr lang="en-US" dirty="0"/>
          </a:p>
          <a:p>
            <a:r>
              <a:rPr lang="tr-TR" dirty="0"/>
              <a:t>Kültür dünyamızı ve milli değerlerimizi yaşatan ve güne taşıyan belki de en önemli zemin, komşuluk kültürü (komşu olmak ve komşuluk yapmak) olmuştur</a:t>
            </a:r>
            <a:endParaRPr lang="en-US" dirty="0"/>
          </a:p>
          <a:p>
            <a:r>
              <a:rPr lang="tr-TR" dirty="0"/>
              <a:t> Kültürümüze uygun yaşama veya başka bir ifadeyle </a:t>
            </a:r>
            <a:r>
              <a:rPr lang="tr-TR" i="1" dirty="0"/>
              <a:t>kendimiz olarak</a:t>
            </a:r>
            <a:r>
              <a:rPr lang="tr-TR" dirty="0"/>
              <a:t> </a:t>
            </a:r>
            <a:r>
              <a:rPr lang="tr-TR" i="1" dirty="0"/>
              <a:t>yaşama</a:t>
            </a:r>
            <a:r>
              <a:rPr lang="tr-TR" dirty="0"/>
              <a:t>nın, yanımızda, yöremizde aynı değerleri paylaştığımız komşular olmadan olmayacağını görürüz. </a:t>
            </a:r>
            <a:endParaRPr lang="en-US" dirty="0"/>
          </a:p>
          <a:p>
            <a:r>
              <a:rPr lang="tr-TR" dirty="0"/>
              <a:t>Haftada ayda bir-iki saatlik sohbet, seminer, konferans gibi toplanmalar-dağılmalar, ara sıra kültürel değerlerimizi anmaktan ibaret hoş (nostaljik) çabalar mesabesinde kalır.</a:t>
            </a:r>
          </a:p>
          <a:p>
            <a:r>
              <a:rPr lang="tr-TR" dirty="0"/>
              <a:t>Oysa iyi bir komşunun bizim için huzur güven ve moral kaynağı, çocuklarımızın terbiyesinde ise en yakın yardımcı olduğunu görürüz . 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907106"/>
            <a:ext cx="5111750" cy="25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600400" y="458112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https://www.islamveihsan.com/wp-content/uploads/2017/12/%C3%A7ocuk-702x336.jpg</a:t>
            </a:r>
          </a:p>
        </p:txBody>
      </p:sp>
    </p:spTree>
    <p:extLst>
      <p:ext uri="{BB962C8B-B14F-4D97-AF65-F5344CB8AC3E}">
        <p14:creationId xmlns:p14="http://schemas.microsoft.com/office/powerpoint/2010/main" val="4037430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Komşudaki çorbanın kokusunu duymak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komşunuzun gün içerisinde teklifsiz sizi çaya davet edivermesinin veya komşudan gelen bir tas çorbanın yerini hangi elektronik imkân doldurabilir acaba? </a:t>
            </a:r>
          </a:p>
          <a:p>
            <a:r>
              <a:rPr lang="tr-TR" dirty="0"/>
              <a:t>Şu halde kültürümüzün yaşaması için aynı değerleri paylaştığımız insanlarla </a:t>
            </a:r>
            <a:r>
              <a:rPr lang="tr-TR" dirty="0" err="1"/>
              <a:t>fiziken</a:t>
            </a:r>
            <a:r>
              <a:rPr lang="tr-TR" dirty="0"/>
              <a:t>/mekân olarak da yakın olmamız lazımdır. </a:t>
            </a:r>
          </a:p>
          <a:p>
            <a:r>
              <a:rPr lang="tr-TR" dirty="0"/>
              <a:t>İdeali; komşuda pişen çorbanın kokusunu duyacağımız mesafede olmaktır. </a:t>
            </a:r>
            <a:endParaRPr lang="en-US" dirty="0"/>
          </a:p>
          <a:p>
            <a:r>
              <a:rPr lang="tr-TR" dirty="0"/>
              <a:t>Evimiz, komşularımızla paylaşmaya- açık, mahremiyeti sağlayacak ölçüde de korunaklı olmalı, yani ev plan ve mimarisiyle  bunu sağlamalı. </a:t>
            </a:r>
          </a:p>
          <a:p>
            <a:r>
              <a:rPr lang="tr-TR" dirty="0"/>
              <a:t>Şehirlerin en başta evlerden oluştuğunu söyleyerek bu faslı bitirelim. </a:t>
            </a:r>
            <a:endParaRPr lang="en-US" dirty="0"/>
          </a:p>
          <a:p>
            <a:endParaRPr lang="en-US" dirty="0"/>
          </a:p>
        </p:txBody>
      </p:sp>
      <p:sp>
        <p:nvSpPr>
          <p:cNvPr id="7" name="Dikdörtgen 6"/>
          <p:cNvSpPr/>
          <p:nvPr/>
        </p:nvSpPr>
        <p:spPr>
          <a:xfrm>
            <a:off x="3779912" y="45091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https://encrypted-tbn0.gstatic.com/images?q=tbn:ANd9GcQ0ZtTb2GZF20IWpZ8xzAZTv7owe_PR2TseNmnKqEY_9vrByMpAWg&amp;s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941" y="1818743"/>
            <a:ext cx="4797968" cy="276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422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Ev Planından Şehir Planına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Toplumun yapıtaşı ailedir; kültür hayatımızın yaşadığı yerlerin başında ise evlerimiz gelir</a:t>
            </a:r>
            <a:endParaRPr lang="en-US" dirty="0"/>
          </a:p>
          <a:p>
            <a:r>
              <a:rPr lang="tr-TR" dirty="0"/>
              <a:t>Ev günlük yaşantımız sırasında milli değerlerin de yaşama zemini bulduğu mekândır. </a:t>
            </a:r>
          </a:p>
          <a:p>
            <a:r>
              <a:rPr lang="tr-TR" dirty="0"/>
              <a:t>Evin iç planı -ve daha büyük ölçekte de sokak ve şehrin planı- milli bünyemize uygun ise -veya uygun olduğu ölçüde -ev milli değerlerin yaşamasına hizmet edecektir. </a:t>
            </a:r>
          </a:p>
          <a:p>
            <a:r>
              <a:rPr lang="tr-TR" dirty="0"/>
              <a:t>Kültürün maddi unsurları insanın dış çevresini, toplumun kendisi de iç çevresini meydana getirdiğinden evi, bizatihi şehrin kendisi olarak kabul ederler. </a:t>
            </a:r>
          </a:p>
          <a:p>
            <a:r>
              <a:rPr lang="tr-TR" dirty="0"/>
              <a:t>Fertler hayat tarzlarını -şuuraltında da olsa- şehrin kültürel sistemine uyumlu hale getirmek istedikleri için evin ve ev plan şemasının kültürel mevcudiyetimiz noktasındaki önemi zannedildiğinden de fazladır. </a:t>
            </a:r>
            <a:endParaRPr lang="en-US" dirty="0"/>
          </a:p>
        </p:txBody>
      </p:sp>
      <p:pic>
        <p:nvPicPr>
          <p:cNvPr id="5" name="Picture 2" descr="safranbolu ile ilgili görsel sonuc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2238775"/>
            <a:ext cx="5111750" cy="192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42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Küçükler kan kaybediyor, </a:t>
            </a:r>
            <a:br>
              <a:rPr lang="tr-TR" dirty="0"/>
            </a:br>
            <a:r>
              <a:rPr lang="tr-TR" dirty="0"/>
              <a:t>büyükler şişiyor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Küçük şehirlerimiz göç verip kan kaybediyor; göç alan büyük şehirler ise sağlıksız büyüyor.</a:t>
            </a:r>
            <a:endParaRPr lang="en-US" dirty="0"/>
          </a:p>
          <a:p>
            <a:r>
              <a:rPr lang="tr-TR" i="1" dirty="0"/>
              <a:t> “</a:t>
            </a:r>
            <a:r>
              <a:rPr lang="tr-TR" dirty="0"/>
              <a:t>Irmakların denize akışı gibi, taşra, şehre akıyor, şehre dökülüyor. Akıp gelenler bir müddet sonra o şehirdekilerin hemşerisi ve epeyce sonra da </a:t>
            </a:r>
            <a:r>
              <a:rPr lang="tr-TR" i="1" dirty="0"/>
              <a:t>“şehirli”</a:t>
            </a:r>
            <a:r>
              <a:rPr lang="tr-TR" dirty="0"/>
              <a:t> oluyorlar.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563888" y="508634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https://c.pxhere.com/photos/50/dc/istanbul_turkey_road_human_quantitative_mass_shopping_shopping_street-876718.jpg!d</a:t>
            </a:r>
          </a:p>
        </p:txBody>
      </p:sp>
    </p:spTree>
    <p:extLst>
      <p:ext uri="{BB962C8B-B14F-4D97-AF65-F5344CB8AC3E}">
        <p14:creationId xmlns:p14="http://schemas.microsoft.com/office/powerpoint/2010/main" val="63115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Yiğit düştüğü yerden…</a:t>
            </a:r>
            <a:br>
              <a:rPr lang="tr-TR" dirty="0"/>
            </a:br>
            <a:r>
              <a:rPr lang="tr-TR" dirty="0"/>
              <a:t>Türk /Osmanlı evi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Geleneksel evlerimiz (Türk/Osmanlı evi) ve geleneksel mimari bu konuda geliştirilecek projelere ışık tutacak zenginliktedir.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487587"/>
            <a:ext cx="5111750" cy="342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703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Osmanlı evi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Türk evi mahremiyet esasına göre kurulmuştur.</a:t>
            </a:r>
          </a:p>
          <a:p>
            <a:r>
              <a:rPr lang="tr-TR" dirty="0"/>
              <a:t>Türk evinin en önemli unsuru odadır. </a:t>
            </a:r>
          </a:p>
          <a:p>
            <a:r>
              <a:rPr lang="tr-TR" dirty="0"/>
              <a:t>Neredeyse asırlar boyunca mahiyeti aynı kalmış, pek az değişmiştir.</a:t>
            </a:r>
          </a:p>
          <a:p>
            <a:r>
              <a:rPr lang="tr-TR" dirty="0"/>
              <a:t>Oda özerkleşmiştir. Her oda yeni evli bir çiftin her ihtiyacını karşılayacak şekilde planlanmıştır. </a:t>
            </a:r>
          </a:p>
          <a:p>
            <a:r>
              <a:rPr lang="tr-TR" dirty="0"/>
              <a:t>Her oda bir aileye mahsustur; ev halkından mahrem olmayanlar o odaya girmezler.</a:t>
            </a:r>
          </a:p>
          <a:p>
            <a:r>
              <a:rPr lang="tr-TR" dirty="0"/>
              <a:t>Bunun sonucu bir evde birden çok aile (birden çok çift) rahatlıkla yaşayabilir.</a:t>
            </a:r>
          </a:p>
          <a:p>
            <a:endParaRPr lang="en-US" dirty="0"/>
          </a:p>
        </p:txBody>
      </p:sp>
      <p:pic>
        <p:nvPicPr>
          <p:cNvPr id="5" name="İçerik Yer Tutucusu 3" descr="http://img227.imageshack.us/img227/2609/bursarp8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44553" y="273050"/>
            <a:ext cx="4572744" cy="5853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34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Türk evine ait tipik bir plan şeması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Ev halkının ortak mekanı ise sofadır.</a:t>
            </a:r>
          </a:p>
          <a:p>
            <a:r>
              <a:rPr lang="tr-TR" dirty="0"/>
              <a:t>En az iki katlı olup üst kat yaşama katı olarak belirginleşir ve amaçlanan planı verir. </a:t>
            </a:r>
          </a:p>
          <a:p>
            <a:r>
              <a:rPr lang="tr-TR" dirty="0"/>
              <a:t>Üst kat çıkmalarla sokağa uzanır.</a:t>
            </a:r>
          </a:p>
          <a:p>
            <a:r>
              <a:rPr lang="tr-TR" dirty="0"/>
              <a:t>Plan bakımından halktan birinin evinde neyse yönetici sınıfın evlerinde de aynıdır. </a:t>
            </a:r>
          </a:p>
          <a:p>
            <a:r>
              <a:rPr lang="tr-TR" dirty="0"/>
              <a:t>Zenginlik, sadece oda sayısına ve süslemeye etki eder.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492162"/>
            <a:ext cx="4834880" cy="362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619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Ev sadece ev değil </a:t>
            </a:r>
            <a:br>
              <a:rPr lang="tr-TR" dirty="0"/>
            </a:br>
            <a:r>
              <a:rPr lang="tr-TR" dirty="0"/>
              <a:t>sosyal ve kültürel ortamdır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458616" cy="4691063"/>
          </a:xfrm>
        </p:spPr>
        <p:txBody>
          <a:bodyPr/>
          <a:lstStyle/>
          <a:p>
            <a:r>
              <a:rPr lang="tr-TR" dirty="0"/>
              <a:t>Çekirdek aileden geniş aileye doğru gidildikçe yaşanan mekan daha sosyal ve kültürel açıdan daha zengin bir mekan haline gelir.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419" y="2708921"/>
            <a:ext cx="630607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131840" y="609387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https://www.sabah.com.tr/akdeniz/2018/10/29/komsuluk-iliskileri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48166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Gurbet (Şehir) Sıla Oluncaya Kadar 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Yaşadığımız şehir aramızdan kaçımız için sıladır? Yani bizler tarafından sıla gibi hissedilmektedir. </a:t>
            </a:r>
          </a:p>
          <a:p>
            <a:r>
              <a:rPr lang="tr-TR" dirty="0"/>
              <a:t>Yoksa </a:t>
            </a:r>
            <a:r>
              <a:rPr lang="tr-TR" i="1" dirty="0"/>
              <a:t>“burası ekmek kapımızdır; sıla ise ötelerde bir yerdedir</a:t>
            </a:r>
            <a:r>
              <a:rPr lang="tr-TR" dirty="0"/>
              <a:t> mi demekteyiz. </a:t>
            </a:r>
          </a:p>
          <a:p>
            <a:r>
              <a:rPr lang="tr-TR" dirty="0"/>
              <a:t>Şayet böyle diyorsak biz bu şehirde gurbetteyiz, demektir. </a:t>
            </a:r>
          </a:p>
        </p:txBody>
      </p:sp>
      <p:pic>
        <p:nvPicPr>
          <p:cNvPr id="5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175" y="851694"/>
            <a:ext cx="2857500" cy="4695825"/>
          </a:xfrm>
        </p:spPr>
      </p:pic>
    </p:spTree>
    <p:extLst>
      <p:ext uri="{BB962C8B-B14F-4D97-AF65-F5344CB8AC3E}">
        <p14:creationId xmlns:p14="http://schemas.microsoft.com/office/powerpoint/2010/main" val="879661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Ev her yerde evdir; gurbetten sılaya dönüş gibidir.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b="1" dirty="0"/>
          </a:p>
          <a:p>
            <a:r>
              <a:rPr lang="tr-TR" dirty="0"/>
              <a:t>Peki, biz bu şehri yurt edindik dersek gurbetten kurtulmakta mıyız? Veya soruyu; </a:t>
            </a:r>
            <a:r>
              <a:rPr lang="tr-TR" i="1" dirty="0"/>
              <a:t>“yurt edindiğimiz şehir ne zaman sılamız olur da gurbet sona erer?”</a:t>
            </a:r>
            <a:r>
              <a:rPr lang="tr-TR" dirty="0"/>
              <a:t> diye sorsak?</a:t>
            </a:r>
          </a:p>
          <a:p>
            <a:endParaRPr lang="tr-TR" b="1" dirty="0"/>
          </a:p>
          <a:p>
            <a:r>
              <a:rPr lang="tr-TR" b="1" dirty="0"/>
              <a:t>SORU</a:t>
            </a:r>
            <a:r>
              <a:rPr lang="tr-TR" dirty="0"/>
              <a:t>; Şehir ne zamandan sonra –hangi sürecin sonunda- gelenin geldiği yerin yerini alır. Yani, gelen o şehri yurdu-yuvası-sılası olarak görmeye başlar?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3116"/>
            <a:ext cx="5111750" cy="383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528392" y="512699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b="1" dirty="0"/>
              <a:t>Kaynak: </a:t>
            </a:r>
            <a:r>
              <a:rPr lang="tr-TR" sz="1000" b="1" dirty="0" err="1"/>
              <a:t>Vacit</a:t>
            </a:r>
            <a:r>
              <a:rPr lang="tr-TR" sz="1000" b="1" dirty="0"/>
              <a:t>  İMAMOĞLU</a:t>
            </a:r>
          </a:p>
        </p:txBody>
      </p:sp>
    </p:spTree>
    <p:extLst>
      <p:ext uri="{BB962C8B-B14F-4D97-AF65-F5344CB8AC3E}">
        <p14:creationId xmlns:p14="http://schemas.microsoft.com/office/powerpoint/2010/main" val="2293219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Gelende şehre ait bir aidiyet duygusu  oluştuğu zaman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b="1" dirty="0" err="1"/>
              <a:t>CEVAP</a:t>
            </a:r>
            <a:r>
              <a:rPr lang="tr-TR" dirty="0" err="1"/>
              <a:t>:Gelende</a:t>
            </a:r>
            <a:r>
              <a:rPr lang="tr-TR" dirty="0"/>
              <a:t> şehre ait bir aidiyet duygusu  oluştuğu/ geliştiği zaman. </a:t>
            </a:r>
          </a:p>
          <a:p>
            <a:r>
              <a:rPr lang="tr-TR" dirty="0"/>
              <a:t>Şu halde şehir bu insana ne kadar erken “</a:t>
            </a:r>
            <a:r>
              <a:rPr lang="tr-TR" i="1" dirty="0"/>
              <a:t>bizim yerimiz-yurdumuz-sılamız burası”</a:t>
            </a:r>
            <a:r>
              <a:rPr lang="tr-TR" dirty="0"/>
              <a:t>, çocukları için de “</a:t>
            </a:r>
            <a:r>
              <a:rPr lang="tr-TR" i="1" dirty="0"/>
              <a:t>ben bu şehrin evladıyım</a:t>
            </a:r>
            <a:r>
              <a:rPr lang="tr-TR" dirty="0"/>
              <a:t>” dedirtebiliyorsa o kadar iyi.</a:t>
            </a:r>
          </a:p>
          <a:p>
            <a:r>
              <a:rPr lang="tr-TR" dirty="0"/>
              <a:t>Pekiyi şehirde ne olmalıdır bu olabilsin? </a:t>
            </a:r>
          </a:p>
          <a:p>
            <a:r>
              <a:rPr lang="tr-TR" dirty="0"/>
              <a:t>Olması gerekenleri başlıca: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Şehrin yeni sakinini yabancılık hissinden korumak,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Aidiyet unsurları geliştirmek 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Karar süreçlerine katılım şeklinde özetleyebiliriz.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639527"/>
            <a:ext cx="5111750" cy="31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426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İstanbul’da Urfa’nın lahmacunu, Erzurum’un lavaşı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Anadolu milli kültür ve geleneğin ana taşıyıcısı, İstanbul, Ankara gibi büyük şehirlerimiz ise harmanıdır. </a:t>
            </a:r>
          </a:p>
          <a:p>
            <a:r>
              <a:rPr lang="tr-TR" dirty="0"/>
              <a:t>Büyükşehirlere yerleşenin geleneksel hayat tarzını yaşaması ve dolayısıyla mili kültüre ait değerleri taşıması için büyük şehirlerde buna imkân verecek mekânların da planlanması gerekmektedir. </a:t>
            </a:r>
            <a:endParaRPr lang="en-US" dirty="0"/>
          </a:p>
          <a:p>
            <a:r>
              <a:rPr lang="tr-TR" dirty="0"/>
              <a:t>Bugün İstanbul’da Urfa’nın lahmacununu, Erzurum’un lavaşını Konya’nın etli ekmeğini bulabilmeleri , gelenlerin intibakını ve yeni yerlerini benimsemelerini hızlandırıyor olsa gerektir</a:t>
            </a:r>
            <a:endParaRPr lang="en-US" dirty="0"/>
          </a:p>
          <a:p>
            <a:r>
              <a:rPr lang="tr-TR" dirty="0"/>
              <a:t>Bunlar Anadolu’dan gelen insanın yeni yerini yadırgamaktan ve kendini boşlukta hissetmekten koruyan unsurlardır. 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499950"/>
            <a:ext cx="5111750" cy="33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217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dirty="0"/>
              <a:t>Şehrin yeni sakinini yabancılaşmaktan korumak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Kültürün manevi unsurları için de bunların yaşandığı veya hayata geçirildiği mekânlara yer verecek bir şehir  planlama anlayışına ihtiyaç vardır. </a:t>
            </a:r>
          </a:p>
          <a:p>
            <a:r>
              <a:rPr lang="tr-TR" dirty="0"/>
              <a:t>Tabii bir de buna imkân veren kültür politikamız olmalıdır. </a:t>
            </a:r>
          </a:p>
          <a:p>
            <a:r>
              <a:rPr lang="tr-TR" dirty="0"/>
              <a:t>Bu, devlete ait bir görev olmakla birlikte, bunu devletten beklemenin uzun bir bekleyiş olabileceğini hesaba katarak “komşu olmalıyız”  diyoruz.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139" y="273050"/>
            <a:ext cx="3895571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4176464" y="613568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http://cdn.bursahayat.com.tr/haber/2019/05/19/223517-5ce1bf87ee7e5.jpg</a:t>
            </a:r>
          </a:p>
        </p:txBody>
      </p:sp>
    </p:spTree>
    <p:extLst>
      <p:ext uri="{BB962C8B-B14F-4D97-AF65-F5344CB8AC3E}">
        <p14:creationId xmlns:p14="http://schemas.microsoft.com/office/powerpoint/2010/main" val="1277526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Buna öncülük edecek olan da gönüllü kuruluşlarımız yani STK’lar olacaktır. </a:t>
            </a:r>
          </a:p>
          <a:p>
            <a:r>
              <a:rPr lang="tr-TR" dirty="0"/>
              <a:t>Devletin bu konudaki rolü önemlidir. Ağırlığı da ona göredir. </a:t>
            </a:r>
          </a:p>
          <a:p>
            <a:r>
              <a:rPr lang="tr-TR" dirty="0"/>
              <a:t>Ama bu iş tek başına Devletin harcı değildir. </a:t>
            </a:r>
          </a:p>
          <a:p>
            <a:r>
              <a:rPr lang="tr-TR" dirty="0"/>
              <a:t>Hatta Devlet bu işte–denetleme görevi hariç - sadece katalizör rolü oynayabilir.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760744"/>
            <a:ext cx="5111750" cy="287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600400" y="460261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https://lh3.googleusercontent.com/L8S1gTFtszzUT7T7XqERtZqmlcTmwNmCAshhOy6K1qlyo-k5AaTwVJm9Q3-I001VTyGKROvG=w1080-h608-p-no-v0</a:t>
            </a:r>
          </a:p>
        </p:txBody>
      </p:sp>
    </p:spTree>
    <p:extLst>
      <p:ext uri="{BB962C8B-B14F-4D97-AF65-F5344CB8AC3E}">
        <p14:creationId xmlns:p14="http://schemas.microsoft.com/office/powerpoint/2010/main" val="321901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Şehre gelip yerleşmek ile, şehirlileşmek farklı şeyler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nüfusun  göçlerle şehirlerde birikmesi sosyolojik manada bir şehirleşmeye tekabül etmemektedir.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70236"/>
            <a:ext cx="5111750" cy="325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528392" y="479831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https://foto.haberler.com/haber/2013/03/04/koyluler-traktorlerle-sehri-basti-4389109_o.jpg</a:t>
            </a:r>
          </a:p>
        </p:txBody>
      </p:sp>
    </p:spTree>
    <p:extLst>
      <p:ext uri="{BB962C8B-B14F-4D97-AF65-F5344CB8AC3E}">
        <p14:creationId xmlns:p14="http://schemas.microsoft.com/office/powerpoint/2010/main" val="3364649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Şehrin Gidişatında Katılımın Yeri  </a:t>
            </a:r>
            <a:r>
              <a:rPr lang="tr-TR" b="0" i="1" dirty="0"/>
              <a:t>«Bana soran mı var sanki dedirtmemek»</a:t>
            </a:r>
            <a:br>
              <a:rPr lang="en-US" b="0" dirty="0"/>
            </a:br>
            <a:endParaRPr lang="en-US" b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Kırda-köyde yaşayan biri; yaşadığı yeri  ve yeri geldiğinde derhal müdahale gidişatı üzerinde doğrudan etkili olmakta veya olmaya çalışmaktadır. Bu katılım, aidiyeti de canlı tutmaktadır. </a:t>
            </a:r>
          </a:p>
          <a:p>
            <a:r>
              <a:rPr lang="tr-TR" dirty="0"/>
              <a:t>Böyle bir katılım şehirde de sağlanabilirse -sağlandığı ölçüde- şehre aidiyet duygusu ve şehirlinin şehrine sahip çıkması  sağlanacaktır.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3462"/>
            <a:ext cx="5111750" cy="383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20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1800" dirty="0">
                <a:solidFill>
                  <a:srgbClr val="FFC000"/>
                </a:solidFill>
              </a:rPr>
              <a:t>Üsküdar , Doğancılar parkı / İstanbul </a:t>
            </a:r>
            <a:r>
              <a:rPr lang="tr-TR" sz="3200" dirty="0">
                <a:solidFill>
                  <a:srgbClr val="FF0000"/>
                </a:solidFill>
              </a:rPr>
              <a:t>1940-2018</a:t>
            </a: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br>
              <a:rPr lang="tr-TR" sz="3200" dirty="0"/>
            </a:br>
            <a:r>
              <a:rPr lang="tr-TR" sz="3200" dirty="0"/>
              <a:t>    </a:t>
            </a:r>
            <a:br>
              <a:rPr lang="tr-TR" sz="4800" dirty="0"/>
            </a:br>
            <a:r>
              <a:rPr lang="tr-TR" sz="1800" dirty="0"/>
              <a:t>Üsküdar –Doğancılar Parkı</a:t>
            </a:r>
            <a:br>
              <a:rPr lang="tr-TR" sz="1800" dirty="0"/>
            </a:br>
            <a:r>
              <a:rPr lang="tr-TR" sz="1800" dirty="0"/>
              <a:t>1940-2018</a:t>
            </a:r>
            <a:br>
              <a:rPr lang="tr-TR" sz="4800" dirty="0"/>
            </a:br>
            <a:r>
              <a:rPr lang="tr-TR" sz="3200" dirty="0"/>
              <a:t>                            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985" y="825955"/>
            <a:ext cx="4392487" cy="5711593"/>
          </a:xfrm>
          <a:prstGeom prst="rect">
            <a:avLst/>
          </a:prstGeom>
        </p:spPr>
      </p:pic>
      <p:sp>
        <p:nvSpPr>
          <p:cNvPr id="3" name="Metin Yer Tutucus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Bizde olan şudur: Şehirli, yaşadığı şehir hakkında beklentilerini ifade eden fikirleri veya taleplerini ifade etme imkânı bulamamaktadır. </a:t>
            </a:r>
          </a:p>
          <a:p>
            <a:r>
              <a:rPr lang="tr-TR" dirty="0"/>
              <a:t>Çünkü bugünkü idari işleyişte bunu sağlayacak demokratik/</a:t>
            </a:r>
            <a:r>
              <a:rPr lang="tr-TR" dirty="0" err="1"/>
              <a:t>istişari</a:t>
            </a:r>
            <a:r>
              <a:rPr lang="tr-TR" dirty="0"/>
              <a:t> mekanizmalar ya yoktur ya da sağlıklı çalışmamaktadır.</a:t>
            </a:r>
          </a:p>
          <a:p>
            <a:r>
              <a:rPr lang="tr-TR" dirty="0"/>
              <a:t>BM tarafından 1996 yılında İstanbul’da düzenlenen </a:t>
            </a:r>
            <a:r>
              <a:rPr lang="tr-TR" b="1" dirty="0">
                <a:solidFill>
                  <a:srgbClr val="FF0000"/>
                </a:solidFill>
              </a:rPr>
              <a:t>Habitat II İnsan Yerleşimleri Konferansı</a:t>
            </a:r>
            <a:r>
              <a:rPr lang="tr-TR" dirty="0"/>
              <a:t> (Kent Zirvesi)</a:t>
            </a:r>
            <a:endParaRPr lang="en-US" dirty="0"/>
          </a:p>
          <a:p>
            <a:r>
              <a:rPr lang="tr-TR" dirty="0"/>
              <a:t>• Kentler ölçeğinde sürdürülebilir gelişme </a:t>
            </a:r>
          </a:p>
          <a:p>
            <a:r>
              <a:rPr lang="tr-TR" dirty="0"/>
              <a:t>• Kentsel demokrasi ve yurttaşın kentteki yerinin belirlenmesi istenmiştir.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68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Böyle de olabilirdi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Böyle bir şehre Türk kültürünün hangi unsuruna nasıl yer verebilirdik. </a:t>
            </a:r>
          </a:p>
          <a:p>
            <a:r>
              <a:rPr lang="tr-TR" dirty="0"/>
              <a:t>Yoksa  burada ancak global kültürün dediği mi olur?</a:t>
            </a: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688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i="1" dirty="0"/>
              <a:t>Şehrin Kara delikleri; </a:t>
            </a:r>
            <a:br>
              <a:rPr lang="tr-TR" i="1" dirty="0"/>
            </a:br>
            <a:r>
              <a:rPr lang="tr-TR" i="1" dirty="0"/>
              <a:t>halka kapalı  alanlar </a:t>
            </a: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Aidiyet hissi önündeki engellerden biri de şehirlerdeki kamu kullanımına kapalı sitelerdir. </a:t>
            </a:r>
          </a:p>
          <a:p>
            <a:r>
              <a:rPr lang="tr-TR" dirty="0"/>
              <a:t>Şehir sakini için orada-burada yoluna çıkan, ama kendisinin giremediği, ancak etrafından dolanabildiği mekânların oluşması ve bunların günden güne artması, şehir sakinini şehrin o alanlarından koparmakta, şehrin ona ait olmayan yerleri çoğaldıkça, onun da şehre aidiyeti zayıflamaktadır. </a:t>
            </a:r>
          </a:p>
          <a:p>
            <a:r>
              <a:rPr lang="tr-TR" dirty="0"/>
              <a:t>Dünün zengin muhitlerinde, mutena semtlerinde, “sosyete” beldelerinde fakirler, hamallar, gurbetçiler dolaşabiliyorlardı.</a:t>
            </a:r>
          </a:p>
          <a:p>
            <a:r>
              <a:rPr lang="tr-TR" dirty="0"/>
              <a:t>Bugünün şehir halkına kapalıdır.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510136" y="5157192"/>
            <a:ext cx="5238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https://cdn02.hemlak.com/TEtIcFNCOUh3T3JSL2I5MW9UbngwYUxmNHJOMGRhTE9HV0djQ3p4OTAyYnl6ZTArMUJodE9EV2RTRFA5Zzl4cC9jKzNxd1VTV0Q0WVBKOGFNZ2l2N3BvWm83U2FrWjhMNTdYMEE0N3VHY1k9.jpg</a:t>
            </a:r>
          </a:p>
        </p:txBody>
      </p:sp>
    </p:spTree>
    <p:extLst>
      <p:ext uri="{BB962C8B-B14F-4D97-AF65-F5344CB8AC3E}">
        <p14:creationId xmlns:p14="http://schemas.microsoft.com/office/powerpoint/2010/main" val="2765720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098576" cy="1162050"/>
          </a:xfrm>
        </p:spPr>
        <p:txBody>
          <a:bodyPr/>
          <a:lstStyle/>
          <a:p>
            <a:r>
              <a:rPr lang="tr-TR" dirty="0"/>
              <a:t>Kamu arsalarını </a:t>
            </a:r>
            <a:br>
              <a:rPr lang="tr-TR" dirty="0"/>
            </a:br>
            <a:r>
              <a:rPr lang="tr-TR" dirty="0"/>
              <a:t>azaltma, çoğalt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1666528" cy="4691063"/>
          </a:xfrm>
        </p:spPr>
        <p:txBody>
          <a:bodyPr/>
          <a:lstStyle/>
          <a:p>
            <a:r>
              <a:rPr lang="tr-TR" dirty="0"/>
              <a:t>Bu sıkıntıyı hafifletecek en pratik tedbir; şehirlerde mevcut kamu arsa stoklarını arttırıp, buralarda amme menfaati gözetilerek kamuya açık, kamu kullanımına imkân veren mekânlar oluşturmaktır.</a:t>
            </a:r>
            <a:endParaRPr lang="en-US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716" y="548681"/>
            <a:ext cx="670522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26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Netice-i Kelam </a:t>
            </a:r>
            <a:br>
              <a:rPr lang="tr-TR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760" cy="4691063"/>
          </a:xfrm>
        </p:spPr>
        <p:txBody>
          <a:bodyPr>
            <a:normAutofit/>
          </a:bodyPr>
          <a:lstStyle/>
          <a:p>
            <a:r>
              <a:rPr lang="tr-TR" b="1" dirty="0"/>
              <a:t>Şehirleşme maceramızda milli kültürün yaşanabileceği şehre yer var mı? </a:t>
            </a:r>
          </a:p>
          <a:p>
            <a:pPr marL="342900" indent="-342900">
              <a:buAutoNum type="arabicPeriod"/>
            </a:pPr>
            <a:r>
              <a:rPr lang="tr-TR" dirty="0"/>
              <a:t>şehirleşme süreci sosyal ve ekonomik faktörlerin etkisi altında gelişmektedir. </a:t>
            </a:r>
          </a:p>
          <a:p>
            <a:pPr marL="342900" indent="-342900">
              <a:buAutoNum type="arabicPeriod"/>
            </a:pPr>
            <a:r>
              <a:rPr lang="tr-TR" dirty="0"/>
              <a:t>sosyoekonomik ve sosyokültürel değişimleri aynı zaman diliminde ve aynı mekânda ( </a:t>
            </a:r>
            <a:r>
              <a:rPr lang="tr-TR" dirty="0" err="1"/>
              <a:t>içiçe</a:t>
            </a:r>
            <a:r>
              <a:rPr lang="tr-TR" dirty="0"/>
              <a:t>-eşzamanlı )) cereyan etmektedir.</a:t>
            </a:r>
          </a:p>
          <a:p>
            <a:pPr marL="342900" indent="-342900">
              <a:buAutoNum type="arabicPeriod"/>
            </a:pPr>
            <a:r>
              <a:rPr lang="tr-TR" dirty="0"/>
              <a:t>Kitle haberleşme araçlarının etkisiyle yayılan bir kitle kültürü hükmetmektedir.  Buna karşı strateji geliştirmek  ve bunu resmi-gönüllü eğitim kurumları vasıtasıyla) hayata geçirmenin yolları aranmalıdır.</a:t>
            </a:r>
          </a:p>
          <a:p>
            <a:pPr marL="342900" indent="-342900">
              <a:buAutoNum type="arabicPeriod"/>
            </a:pPr>
            <a:r>
              <a:rPr lang="tr-TR" dirty="0"/>
              <a:t>Milli kültürün bütün bir şehir çapında gıpta uyandıracak tarzda yaşadığı şehirler teşkil etmek ütopya değildir.</a:t>
            </a:r>
            <a:endParaRPr lang="en-US" dirty="0"/>
          </a:p>
          <a:p>
            <a:endParaRPr lang="en-US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28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Türkevi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Milli kültürümüze ait değerlerin korunması ve kültürün yaşaması her ailenin müstakilen yaşayabileceği ve aynı zamanda komşusuyla kolayca temas edebileceği, komşuluk münasebetlerini yük/külfet değil, zevk haline getirecek mekânlarda sağlanabilir.</a:t>
            </a:r>
          </a:p>
          <a:p>
            <a:r>
              <a:rPr lang="tr-TR" dirty="0"/>
              <a:t>Türk kültürüne en uygun, en rahat edeceğimiz, en mutlu olacağımız mekanlar bunlardır.</a:t>
            </a:r>
          </a:p>
          <a:p>
            <a:r>
              <a:rPr lang="tr-TR" dirty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856721"/>
            <a:ext cx="5111750" cy="468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491880" y="55079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https://www.grafimx.com/img.php?src=foto/u5/2014-08-18grfmx15282d1ac4b723cdedf.jpg&amp;w=1140</a:t>
            </a:r>
          </a:p>
        </p:txBody>
      </p:sp>
    </p:spTree>
    <p:extLst>
      <p:ext uri="{BB962C8B-B14F-4D97-AF65-F5344CB8AC3E}">
        <p14:creationId xmlns:p14="http://schemas.microsoft.com/office/powerpoint/2010/main" val="2075648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Türkevi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Evlerimiz için buna imkân verecek bir plan şeması ile buna elveren bir mimari tarzı benimsemek ve bu tarz yapılanmayı sağlayacak bir şehir planlama yaklaşımı geliştirmemiz gerekmektedir. </a:t>
            </a:r>
          </a:p>
          <a:p>
            <a:r>
              <a:rPr lang="tr-TR" dirty="0"/>
              <a:t>Esasen Osmanlı/Türk evi bu konuda bize sağlam ipuçları ve güçlü bir ilham vermektedir.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734238"/>
            <a:ext cx="5111750" cy="293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528392" y="46531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https://www.icmimarlikdergisi.com/wp-content/uploads/2016/10/Eski-T%C3%BCrk-Evleri-750x430.jpg</a:t>
            </a:r>
          </a:p>
        </p:txBody>
      </p:sp>
    </p:spTree>
    <p:extLst>
      <p:ext uri="{BB962C8B-B14F-4D97-AF65-F5344CB8AC3E}">
        <p14:creationId xmlns:p14="http://schemas.microsoft.com/office/powerpoint/2010/main" val="1007212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şehre sahip çıkmak </a:t>
            </a:r>
            <a:r>
              <a:rPr lang="tr-TR" dirty="0" err="1"/>
              <a:t>Ülke’ye</a:t>
            </a:r>
            <a:r>
              <a:rPr lang="tr-TR" dirty="0"/>
              <a:t> sahip çıkmaktır </a:t>
            </a:r>
            <a:br>
              <a:rPr lang="tr-TR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Sahip olduğumuz dev kültür mirasından ve mili kültürümüzün engin kaynaklarından rasyonel tarzda yararlanabildiğimiz takdirde şehirleşmenin yol açtığı sosyal ve kültürel meselelerin çözümü yolunda mesafe alabiliriz. </a:t>
            </a:r>
          </a:p>
          <a:p>
            <a:r>
              <a:rPr lang="tr-TR" dirty="0"/>
              <a:t>Eğitim yoluyla ve birtakım idari tedbirlerle, şehirlerde yaşanan sosyal değişimin toplumumuzun geleneksel yapısına uygun yöne </a:t>
            </a:r>
            <a:r>
              <a:rPr lang="tr-TR" dirty="0" err="1"/>
              <a:t>evrilmesi</a:t>
            </a:r>
            <a:r>
              <a:rPr lang="tr-TR" dirty="0"/>
              <a:t> ve şehirlerin milli kültürün beslendiği etkin ocaklar haline gelmesi sağlanabilir.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175" y="1737519"/>
            <a:ext cx="43815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3995936" y="472572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https://www.cekulvakfi.org.tr/files/images/img_3451_0.jpg</a:t>
            </a:r>
          </a:p>
        </p:txBody>
      </p:sp>
    </p:spTree>
    <p:extLst>
      <p:ext uri="{BB962C8B-B14F-4D97-AF65-F5344CB8AC3E}">
        <p14:creationId xmlns:p14="http://schemas.microsoft.com/office/powerpoint/2010/main" val="3691319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İlim ve talim,</a:t>
            </a:r>
            <a:br>
              <a:rPr lang="tr-TR" dirty="0"/>
            </a:br>
            <a:r>
              <a:rPr lang="tr-TR" dirty="0"/>
              <a:t>her zaman her yerde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Eğitimin önemini tam idrak eden bir şehir toplumu; oturduğu evleri, camiden cem evine kadar her mekânı, kınagecesinden sıra gecesine kadar her sosyal ortamı eğitim zemini ve milli kültürün yaşatıldığı yerler haline getirebilir. </a:t>
            </a:r>
          </a:p>
          <a:p>
            <a:r>
              <a:rPr lang="tr-TR" dirty="0"/>
              <a:t>Bu ise şehrin hiçbir yönüne kayıtsız kalmamakla ve her imkânı kültürümüzün gösterdiği istikamette kullanmayı bilmekle olur. 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496705"/>
            <a:ext cx="5111750" cy="340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30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Ekmek davası,</a:t>
            </a:r>
            <a:br>
              <a:rPr lang="tr-TR" dirty="0"/>
            </a:br>
            <a:r>
              <a:rPr lang="tr-TR" dirty="0"/>
              <a:t>mecburen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Bugün büyük şehirlerimiz insanların yaşadıklarını hissettiği, yaşamak istediği yerler olmaktan ziyade, kahrını mecburen çektikleri ekmek kapıları gibidir. </a:t>
            </a:r>
          </a:p>
          <a:p>
            <a:r>
              <a:rPr lang="tr-TR" dirty="0"/>
              <a:t>Hâlbuki şehir insanının ihtiyacı sadece karnını doyurmak  barınacak bir yer bulmaktan veya güzel vakit geçirmek ibaret değildir.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14326"/>
            <a:ext cx="5111750" cy="33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528392" y="479831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https://foto.haberler.com/haber/2016/12/22/soguk-havada-ekmek-kavgasi-9087964_o.jpg</a:t>
            </a:r>
          </a:p>
        </p:txBody>
      </p:sp>
    </p:spTree>
    <p:extLst>
      <p:ext uri="{BB962C8B-B14F-4D97-AF65-F5344CB8AC3E}">
        <p14:creationId xmlns:p14="http://schemas.microsoft.com/office/powerpoint/2010/main" val="888265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Bize göre bir </a:t>
            </a:r>
            <a:r>
              <a:rPr lang="tr-TR" dirty="0" err="1"/>
              <a:t>siteleşme</a:t>
            </a:r>
            <a:r>
              <a:rPr lang="tr-TR" dirty="0"/>
              <a:t> mümkün mü? Cevaz var mı?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Kapalı siteler şehirleşmede makbul sayılmamasına rağmen kültür ve medeniyetimizin yaşamasına hizmet edecek ise düşünebiliriz.</a:t>
            </a:r>
          </a:p>
          <a:p>
            <a:r>
              <a:rPr lang="tr-TR" dirty="0"/>
              <a:t>Toplumdan tecrit edilmemiş mütevazı- örnekler ortaya konulabilirse bunlar ekonominin arz-talep dengesinin elverdiği ölçüde yaygınlık kazanabilir. </a:t>
            </a:r>
          </a:p>
          <a:p>
            <a:r>
              <a:rPr lang="tr-TR" i="1" dirty="0"/>
              <a:t>Gettolaşma</a:t>
            </a:r>
            <a:r>
              <a:rPr lang="tr-TR" dirty="0"/>
              <a:t>yı andırmayacak ve medeniyetimize zıt düşmeyen bir toplu yapılanmaya toplum tarafından da sıcak bakılabilir.</a:t>
            </a:r>
          </a:p>
          <a:p>
            <a:r>
              <a:rPr lang="tr-TR" dirty="0"/>
              <a:t>Dolayısıyla biz de kültürel açıdan dünkü mahalleye tekabül edecek, onun yerini tutacak ve hatta dolduracak, hem kendi içinde uyumlu hem de komşu mekânlarla yabancılaşmayan bir </a:t>
            </a:r>
            <a:r>
              <a:rPr lang="tr-TR" dirty="0" err="1"/>
              <a:t>siteleşmeye</a:t>
            </a:r>
            <a:r>
              <a:rPr lang="tr-TR" dirty="0"/>
              <a:t> cevaz verilebilir.</a:t>
            </a:r>
            <a:endParaRPr lang="en-US" dirty="0"/>
          </a:p>
          <a:p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714" y="1179364"/>
            <a:ext cx="51117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3528392" y="505556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https://encrypted-tbn0.gstatic.com/images?q=tbn:ANd9GcQ0ZtTb2GZF20IWpZ8xzAZTv7owe_PR2TseNmnKqEY_9vrByMpAWg&amp;s</a:t>
            </a:r>
          </a:p>
        </p:txBody>
      </p:sp>
    </p:spTree>
    <p:extLst>
      <p:ext uri="{BB962C8B-B14F-4D97-AF65-F5344CB8AC3E}">
        <p14:creationId xmlns:p14="http://schemas.microsoft.com/office/powerpoint/2010/main" val="3577505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Planlama tedbirleri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endParaRPr lang="tr-TR" sz="1000" dirty="0">
              <a:solidFill>
                <a:schemeClr val="accent6">
                  <a:lumMod val="50000"/>
                </a:schemeClr>
              </a:solidFill>
              <a:hlinkClick r:id="rId2"/>
            </a:endParaRPr>
          </a:p>
          <a:p>
            <a:pPr marL="0" indent="0">
              <a:buNone/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https://markakonutlar.projehaber.com/Akinpark-Sitesi-projesi-14601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Toplumda her kesimin kendini ifade edecek mekânlar inşa edip onda yaşama hakkı vardır. </a:t>
            </a:r>
          </a:p>
          <a:p>
            <a:r>
              <a:rPr lang="tr-TR" dirty="0"/>
              <a:t>Ancak bu kesimleri ortak bir şehir kültürü noktasında buluşturacak kültürel zemini ve bunu sağlayacak ortak mekânları oluşturmaya yarayacak kültürel - mimari  ve idari planlama tedbirleri düşünülmelidir.</a:t>
            </a:r>
            <a:endParaRPr lang="en-US" dirty="0"/>
          </a:p>
          <a:p>
            <a:endParaRPr lang="en-US" dirty="0"/>
          </a:p>
        </p:txBody>
      </p:sp>
      <p:pic>
        <p:nvPicPr>
          <p:cNvPr id="10242" name="Picture 2" descr="C:\Users\iogurlu\Desktop\Akınpark Sitesi_files\14601-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969444"/>
            <a:ext cx="5040559" cy="283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99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Kendimize bakalım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Yaşadığımız mekanlar, şehirler evlerimize, evlerimiz de  bize benzer.</a:t>
            </a:r>
          </a:p>
          <a:p>
            <a:r>
              <a:rPr lang="tr-TR" dirty="0"/>
              <a:t>Türkler neden </a:t>
            </a:r>
            <a:r>
              <a:rPr lang="tr-TR" dirty="0" err="1"/>
              <a:t>Türkevinde</a:t>
            </a:r>
            <a:r>
              <a:rPr lang="tr-TR" dirty="0"/>
              <a:t> değiller, bugün diye sorsak</a:t>
            </a:r>
          </a:p>
          <a:p>
            <a:r>
              <a:rPr lang="tr-TR" dirty="0"/>
              <a:t>Türk-İslam medeniyetini temsil etme görevimiz devam ediyorsa,  hayatımızda dine ve geleneğe  yeterince yer vermeden bunu yapabilir miyiz?</a:t>
            </a:r>
          </a:p>
          <a:p>
            <a:r>
              <a:rPr lang="tr-TR" dirty="0"/>
              <a:t>Ne kadar Türk, ne kadar Müslümanız? Evimiz, sokağımız, şehrimiz de ona göre şekil alacak çünkü.</a:t>
            </a:r>
          </a:p>
          <a:p>
            <a:r>
              <a:rPr lang="tr-TR" dirty="0"/>
              <a:t>Kendimizi yoklayalım, ne istediğimizi bir bilelim.  </a:t>
            </a:r>
          </a:p>
          <a:p>
            <a:r>
              <a:rPr lang="tr-TR" dirty="0"/>
              <a:t>Sonrası kolay.</a:t>
            </a:r>
          </a:p>
          <a:p>
            <a:endParaRPr lang="en-US" dirty="0"/>
          </a:p>
        </p:txBody>
      </p:sp>
      <p:pic>
        <p:nvPicPr>
          <p:cNvPr id="5" name="Picture 2" descr="C:\Users\iogurlu\Pictures\1346832915_toplukonut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282700"/>
            <a:ext cx="5111750" cy="3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1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Dünyada mekan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O, insan olması hasebiyle temiz, nezih, ferah mekânlar ve bu mekânlarda aynı zevkleri ve idealleri paylaştığı insanlarla bir arada olmak ve sonra da o mekânı o haliyle çocuklarına bırakmak ister.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2" descr="C:\Users\iogurlu\Pictures\kültürel farklar\imagesCAZBZG4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33" b="12333"/>
          <a:stretch>
            <a:fillRect/>
          </a:stretch>
        </p:blipFill>
        <p:spPr bwMode="auto">
          <a:xfrm>
            <a:off x="539552" y="3333842"/>
            <a:ext cx="2143125" cy="160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2119" y="598138"/>
            <a:ext cx="3312369" cy="41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75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Şehir; devralınan kültürün ve bunu gelecek nesillere devretmenin mekanı</a:t>
            </a:r>
            <a:endParaRPr lang="en-US" dirty="0"/>
          </a:p>
        </p:txBody>
      </p:sp>
      <p:pic>
        <p:nvPicPr>
          <p:cNvPr id="5" name="Picture 2" descr="C:\Users\iogurlu\Pictures\imagesCA3H5WX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97437" y="227568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İstenen;  öncekilerden devralınan kültür mirasına dayanarak yaşamak ve bunu gelecek nesillere devretmektir. </a:t>
            </a:r>
          </a:p>
          <a:p>
            <a:r>
              <a:rPr lang="tr-TR" dirty="0"/>
              <a:t>Şu halde şehrin bu kültürün yaşaması ve yaşatılmasına da elveriyor olması gerekir. </a:t>
            </a:r>
          </a:p>
          <a:p>
            <a:r>
              <a:rPr lang="tr-TR" dirty="0"/>
              <a:t>Şehirlerin ülkenin milli kültürünü genç kuşaklara aktarma gibi bir görevi vardır.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6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Öz kültürüme göre içinde yaşamaktan zevk alacağım mekanlar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Şehirleri, eğitim kurumları başta olmak üzere, resmi ve gayri- resmi/gönüllü kurumlar ve yine çeşitli kültürel faaliyetler vasıtasıyla insanlar için içinde yaşamaktan zevk alacakları ve öz kültürlerini yaşatabilecekleri yer ve mekanlar haline getirmemiz lazımdır. </a:t>
            </a:r>
          </a:p>
          <a:p>
            <a:r>
              <a:rPr lang="tr-TR" dirty="0"/>
              <a:t>Kitle kültürünün veya popüler kültürün etkilerini yönetme görevi ise doğrudan bir devlet politikası gerektirmektedir.</a:t>
            </a:r>
            <a:endParaRPr lang="en-US" dirty="0"/>
          </a:p>
          <a:p>
            <a:endParaRPr lang="en-US" dirty="0"/>
          </a:p>
        </p:txBody>
      </p:sp>
      <p:pic>
        <p:nvPicPr>
          <p:cNvPr id="5" name="4 İçerik Yer Tutucusu" descr="53477427n3o3v1w625obm5l8zz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050" y="1605821"/>
            <a:ext cx="5111750" cy="3187571"/>
          </a:xfrm>
        </p:spPr>
      </p:pic>
    </p:spTree>
    <p:extLst>
      <p:ext uri="{BB962C8B-B14F-4D97-AF65-F5344CB8AC3E}">
        <p14:creationId xmlns:p14="http://schemas.microsoft.com/office/powerpoint/2010/main" val="320480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Ahlaki ve Uhrevi boyut</a:t>
            </a:r>
            <a:endParaRPr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/>
              <a:t>Evler, yollar, gökdelenlerle  şekillendirdiğiniz şehrin akşamdan sabaha değişmeyeceğini ve bu şehirde çocuklarımızın yaşayacağını bilirsek, bunun bir ahlaki yönünün de olduğu anlaşılır. </a:t>
            </a:r>
          </a:p>
          <a:p>
            <a:r>
              <a:rPr lang="tr-TR" dirty="0"/>
              <a:t>Ardımızda bizden sonrakilerin iyi yaşayabileceği huzurlu mekânlar ve bize hayır –dua ederek kullanabileceği eserler bırakmak; Dünya durdukça bize sevap kazandıracak sadaka-i cariye bırakmaktır. </a:t>
            </a:r>
          </a:p>
          <a:p>
            <a:r>
              <a:rPr lang="tr-TR" dirty="0"/>
              <a:t>Bizden sonraki nesilleri düşünmek milli-ahlaki bir sorumluluktur. </a:t>
            </a:r>
            <a:endParaRPr lang="en-US" dirty="0"/>
          </a:p>
        </p:txBody>
      </p:sp>
      <p:pic>
        <p:nvPicPr>
          <p:cNvPr id="8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197" y="1260663"/>
            <a:ext cx="2909455" cy="3877887"/>
          </a:xfrm>
        </p:spPr>
      </p:pic>
    </p:spTree>
    <p:extLst>
      <p:ext uri="{BB962C8B-B14F-4D97-AF65-F5344CB8AC3E}">
        <p14:creationId xmlns:p14="http://schemas.microsoft.com/office/powerpoint/2010/main" val="1827762923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3665</Words>
  <Application>Microsoft Office PowerPoint</Application>
  <PresentationFormat>Ekran Gösterisi (4:3)</PresentationFormat>
  <Paragraphs>275</Paragraphs>
  <Slides>52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6" baseType="lpstr">
      <vt:lpstr>Arial</vt:lpstr>
      <vt:lpstr>Calibri</vt:lpstr>
      <vt:lpstr>Rockwell</vt:lpstr>
      <vt:lpstr>Ofis Teması</vt:lpstr>
      <vt:lpstr>Şehirlerimiz -Kültürümüz-Geleceğimiz   GÜNÜMÜZ ŞEHİRLERİNDE KÜLTÜRÜMÜZLE  VAR OLMAK     </vt:lpstr>
      <vt:lpstr>Şehir ruhu olan bir mekan</vt:lpstr>
      <vt:lpstr>Küçükler kan kaybediyor,  büyükler şişiyor</vt:lpstr>
      <vt:lpstr>Şehre gelip yerleşmek ile, şehirlileşmek farklı şeyler</vt:lpstr>
      <vt:lpstr>Ekmek davası, mecburen</vt:lpstr>
      <vt:lpstr>Dünyada mekan</vt:lpstr>
      <vt:lpstr>Şehir; devralınan kültürün ve bunu gelecek nesillere devretmenin mekanı</vt:lpstr>
      <vt:lpstr>Öz kültürüme göre içinde yaşamaktan zevk alacağım mekanlar</vt:lpstr>
      <vt:lpstr>Ahlaki ve Uhrevi boyut</vt:lpstr>
      <vt:lpstr>Şehirlerimizin büyüme hikayesi </vt:lpstr>
      <vt:lpstr>Milli kültürümüz gecekonduyu sefil etmedi</vt:lpstr>
      <vt:lpstr>Nasıl oldu, bu?</vt:lpstr>
      <vt:lpstr>Şehre Göçenlerin İki Neslinden Moderniteye İki Ayrı Cevap</vt:lpstr>
      <vt:lpstr>Şehir Hayatı ve Sakinlerinin Ruh Sağlığı </vt:lpstr>
      <vt:lpstr>PowerPoint Sunusu</vt:lpstr>
      <vt:lpstr>Kurduğun Şehir Bugünden Yarına Değişmeyecek </vt:lpstr>
      <vt:lpstr>Sıkıntılı şehirden kaçmak marifet değil</vt:lpstr>
      <vt:lpstr>PowerPoint Sunusu</vt:lpstr>
      <vt:lpstr>Şehrin nasıl olsun istersin? </vt:lpstr>
      <vt:lpstr>PowerPoint Sunusu</vt:lpstr>
      <vt:lpstr>Nasıl olsun istersen şehrin öyle olur. </vt:lpstr>
      <vt:lpstr>PowerPoint Sunusu</vt:lpstr>
      <vt:lpstr>Şehrimizin surları var mı? İşe yarıyor mu? </vt:lpstr>
      <vt:lpstr> kültürün ocağı şehirler, ya internet? </vt:lpstr>
      <vt:lpstr>Kültüre hizmetin yolu sanal alemden geçmek zorunda mı dersiniz?</vt:lpstr>
      <vt:lpstr>Olabilir</vt:lpstr>
      <vt:lpstr>Komşuluk kültürü veya kültürün gelişimi</vt:lpstr>
      <vt:lpstr>Komşudaki çorbanın kokusunu duymak </vt:lpstr>
      <vt:lpstr>Ev Planından Şehir Planına </vt:lpstr>
      <vt:lpstr>Yiğit düştüğü yerden… Türk /Osmanlı evi</vt:lpstr>
      <vt:lpstr>Osmanlı evi</vt:lpstr>
      <vt:lpstr>Türk evine ait tipik bir plan şeması</vt:lpstr>
      <vt:lpstr>Ev sadece ev değil  sosyal ve kültürel ortamdır</vt:lpstr>
      <vt:lpstr>Gurbet (Şehir) Sıla Oluncaya Kadar  </vt:lpstr>
      <vt:lpstr>Ev her yerde evdir; gurbetten sılaya dönüş gibidir.</vt:lpstr>
      <vt:lpstr>Gelende şehre ait bir aidiyet duygusu  oluştuğu zaman</vt:lpstr>
      <vt:lpstr>İstanbul’da Urfa’nın lahmacunu, Erzurum’un lavaşı</vt:lpstr>
      <vt:lpstr>Şehrin yeni sakinini yabancılaşmaktan korumak</vt:lpstr>
      <vt:lpstr>PowerPoint Sunusu</vt:lpstr>
      <vt:lpstr>Şehrin Gidişatında Katılımın Yeri  «Bana soran mı var sanki dedirtmemek» </vt:lpstr>
      <vt:lpstr>Üsküdar , Doğancılar parkı / İstanbul 1940-2018               Üsküdar –Doğancılar Parkı 1940-2018                             </vt:lpstr>
      <vt:lpstr>Böyle de olabilirdi</vt:lpstr>
      <vt:lpstr>Şehrin Kara delikleri;  halka kapalı  alanlar  </vt:lpstr>
      <vt:lpstr>Kamu arsalarını  azaltma, çoğalt</vt:lpstr>
      <vt:lpstr>Netice-i Kelam   </vt:lpstr>
      <vt:lpstr>Türkevi</vt:lpstr>
      <vt:lpstr>Türkevi </vt:lpstr>
      <vt:lpstr>şehre sahip çıkmak Ülke’ye sahip çıkmaktır   </vt:lpstr>
      <vt:lpstr>İlim ve talim, her zaman her yerde</vt:lpstr>
      <vt:lpstr>Bize göre bir siteleşme mümkün mü? Cevaz var mı?</vt:lpstr>
      <vt:lpstr>Planlama tedbirleri</vt:lpstr>
      <vt:lpstr>Kendimize bakalım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şehİrlerimİz-kültürümüz-geleceğİmİz</dc:title>
  <dc:creator>İdris Oğurlu</dc:creator>
  <cp:lastModifiedBy>Ömer Taha Sözgen</cp:lastModifiedBy>
  <cp:revision>75</cp:revision>
  <dcterms:created xsi:type="dcterms:W3CDTF">2019-12-09T13:57:11Z</dcterms:created>
  <dcterms:modified xsi:type="dcterms:W3CDTF">2020-10-31T14:36:04Z</dcterms:modified>
</cp:coreProperties>
</file>