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34" r:id="rId4"/>
    <p:sldId id="335" r:id="rId5"/>
    <p:sldId id="398" r:id="rId6"/>
    <p:sldId id="258" r:id="rId7"/>
    <p:sldId id="40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99" r:id="rId51"/>
    <p:sldId id="304" r:id="rId52"/>
    <p:sldId id="305" r:id="rId53"/>
    <p:sldId id="306" r:id="rId54"/>
    <p:sldId id="319" r:id="rId55"/>
    <p:sldId id="307" r:id="rId56"/>
    <p:sldId id="308" r:id="rId57"/>
    <p:sldId id="309" r:id="rId58"/>
    <p:sldId id="310" r:id="rId59"/>
    <p:sldId id="397" r:id="rId60"/>
    <p:sldId id="311" r:id="rId61"/>
    <p:sldId id="396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40" r:id="rId83"/>
    <p:sldId id="341" r:id="rId84"/>
    <p:sldId id="342" r:id="rId85"/>
    <p:sldId id="343" r:id="rId86"/>
    <p:sldId id="350" r:id="rId87"/>
    <p:sldId id="344" r:id="rId88"/>
    <p:sldId id="345" r:id="rId89"/>
    <p:sldId id="351" r:id="rId90"/>
    <p:sldId id="346" r:id="rId91"/>
    <p:sldId id="347" r:id="rId92"/>
    <p:sldId id="348" r:id="rId93"/>
    <p:sldId id="349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3" r:id="rId126"/>
    <p:sldId id="384" r:id="rId127"/>
    <p:sldId id="385" r:id="rId128"/>
    <p:sldId id="386" r:id="rId129"/>
    <p:sldId id="387" r:id="rId130"/>
    <p:sldId id="388" r:id="rId131"/>
    <p:sldId id="389" r:id="rId132"/>
    <p:sldId id="390" r:id="rId133"/>
    <p:sldId id="391" r:id="rId134"/>
    <p:sldId id="392" r:id="rId135"/>
    <p:sldId id="393" r:id="rId136"/>
    <p:sldId id="394" r:id="rId137"/>
    <p:sldId id="395" r:id="rId1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358" autoAdjust="0"/>
    <p:restoredTop sz="94671" autoAdjust="0"/>
  </p:normalViewPr>
  <p:slideViewPr>
    <p:cSldViewPr>
      <p:cViewPr varScale="1">
        <p:scale>
          <a:sx n="61" d="100"/>
          <a:sy n="6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70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017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229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38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846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20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6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142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82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93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6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08.10.2020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340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Ekolojik Mimarlık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Prof. Dr. </a:t>
            </a:r>
            <a:r>
              <a:rPr lang="tr-TR" dirty="0" smtClean="0">
                <a:solidFill>
                  <a:schemeClr val="tx1"/>
                </a:solidFill>
              </a:rPr>
              <a:t>İdris OĞURLU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sz="2800" dirty="0" smtClean="0">
                <a:solidFill>
                  <a:srgbClr val="002060"/>
                </a:solidFill>
              </a:rPr>
              <a:t>İstanbul Ticaret Üniversitesi</a:t>
            </a:r>
          </a:p>
          <a:p>
            <a:endParaRPr lang="tr-TR" sz="2400" dirty="0" smtClean="0">
              <a:solidFill>
                <a:srgbClr val="0070C0"/>
              </a:solidFill>
            </a:endParaRPr>
          </a:p>
          <a:p>
            <a:r>
              <a:rPr lang="tr-TR" sz="2800" dirty="0" smtClean="0">
                <a:solidFill>
                  <a:srgbClr val="0070C0"/>
                </a:solidFill>
              </a:rPr>
              <a:t>2020</a:t>
            </a:r>
            <a:endParaRPr lang="tr-T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C00000"/>
                </a:solidFill>
              </a:rPr>
              <a:t>Ekolojik </a:t>
            </a:r>
            <a:r>
              <a:rPr lang="tr-TR" sz="3600" dirty="0" smtClean="0">
                <a:solidFill>
                  <a:srgbClr val="C00000"/>
                </a:solidFill>
              </a:rPr>
              <a:t>mimarlık veya sürdürülebilir </a:t>
            </a:r>
            <a:r>
              <a:rPr lang="tr-TR" sz="3600" dirty="0">
                <a:solidFill>
                  <a:srgbClr val="C00000"/>
                </a:solidFill>
              </a:rPr>
              <a:t>mimarlık;</a:t>
            </a:r>
            <a:r>
              <a:rPr lang="tr-TR" sz="3600" dirty="0"/>
              <a:t/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Ekolojik mimarlık, diğer adıyla sürdürülebilir mimarlık;</a:t>
            </a:r>
          </a:p>
          <a:p>
            <a:r>
              <a:rPr lang="tr-TR" dirty="0" smtClean="0"/>
              <a:t>sadece insan odaklı – konfor, estetik, ekonomik- kaygılarla hareket eden bir tasarım yaklaşımı olmayıp aynı zamanda ekolojik dengeyi gözeten, </a:t>
            </a:r>
          </a:p>
          <a:p>
            <a:r>
              <a:rPr lang="tr-TR" dirty="0" smtClean="0"/>
              <a:t>çevreye duyarlı,</a:t>
            </a:r>
          </a:p>
          <a:p>
            <a:r>
              <a:rPr lang="tr-TR" dirty="0" smtClean="0"/>
              <a:t>canlıları, onların hayat alanlarını ve </a:t>
            </a:r>
            <a:r>
              <a:rPr lang="tr-TR" dirty="0" smtClean="0">
                <a:solidFill>
                  <a:srgbClr val="C00000"/>
                </a:solidFill>
              </a:rPr>
              <a:t>ekolojik kaynakları korumayı hedefleyen bir yaklaşım </a:t>
            </a:r>
            <a:r>
              <a:rPr lang="tr-TR" dirty="0" smtClean="0"/>
              <a:t>tarzıdır.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0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Mekanlar arasında hava </a:t>
            </a:r>
            <a:r>
              <a:rPr lang="tr-TR" dirty="0" err="1" smtClean="0"/>
              <a:t>hareketipanjurlu</a:t>
            </a:r>
            <a:r>
              <a:rPr lang="tr-TR" dirty="0" smtClean="0"/>
              <a:t> </a:t>
            </a:r>
            <a:r>
              <a:rPr lang="tr-TR" dirty="0"/>
              <a:t>kapılar, yatay açılımlı pencereler ile sağlanabilir. </a:t>
            </a:r>
            <a:endParaRPr lang="tr-TR" dirty="0" smtClean="0"/>
          </a:p>
          <a:p>
            <a:r>
              <a:rPr lang="tr-TR" dirty="0" smtClean="0"/>
              <a:t>Gerektiğinde kullanılabilen katlanır</a:t>
            </a:r>
            <a:r>
              <a:rPr lang="tr-TR" dirty="0"/>
              <a:t>, portatif bölücüler de mekanların ayrılmasında kullanılabilir.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03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Yapının güney cephesinde bulunan mekanlarda ısınan hava genleşir. </a:t>
            </a:r>
            <a:endParaRPr lang="tr-TR" dirty="0" smtClean="0"/>
          </a:p>
          <a:p>
            <a:r>
              <a:rPr lang="tr-TR" dirty="0" smtClean="0"/>
              <a:t>Sıcak </a:t>
            </a:r>
            <a:r>
              <a:rPr lang="tr-TR" dirty="0"/>
              <a:t>hava </a:t>
            </a:r>
            <a:r>
              <a:rPr lang="tr-TR" dirty="0" smtClean="0"/>
              <a:t>soğuk havadan </a:t>
            </a:r>
            <a:r>
              <a:rPr lang="tr-TR" dirty="0"/>
              <a:t>daha hafiftir, aradaki basınç farkı sıcak havanın yükselmesine, soğuk </a:t>
            </a:r>
            <a:r>
              <a:rPr lang="tr-TR" dirty="0" smtClean="0"/>
              <a:t>havanın çökmesine yol açar</a:t>
            </a:r>
          </a:p>
          <a:p>
            <a:r>
              <a:rPr lang="tr-TR" dirty="0" smtClean="0"/>
              <a:t>Basınç </a:t>
            </a:r>
            <a:r>
              <a:rPr lang="tr-TR" dirty="0"/>
              <a:t>farklarından oluşan bu hava hareketine “ baca etkisi” </a:t>
            </a:r>
            <a:r>
              <a:rPr lang="tr-TR" dirty="0" smtClean="0"/>
              <a:t>denir.</a:t>
            </a:r>
          </a:p>
          <a:p>
            <a:r>
              <a:rPr lang="tr-TR" dirty="0" smtClean="0"/>
              <a:t>Baca etkisi, </a:t>
            </a:r>
            <a:r>
              <a:rPr lang="tr-TR" dirty="0"/>
              <a:t>sıcaklığın yükselmesi ve buna bağlı olarak hava </a:t>
            </a:r>
            <a:r>
              <a:rPr lang="tr-TR" dirty="0" smtClean="0"/>
              <a:t>yoğunluğunun azalması </a:t>
            </a:r>
            <a:r>
              <a:rPr lang="tr-TR" dirty="0"/>
              <a:t>sonucu oluşur. </a:t>
            </a:r>
            <a:endParaRPr lang="tr-TR" dirty="0" smtClean="0"/>
          </a:p>
          <a:p>
            <a:r>
              <a:rPr lang="tr-TR" dirty="0" smtClean="0"/>
              <a:t>Baca </a:t>
            </a:r>
            <a:r>
              <a:rPr lang="tr-TR" dirty="0"/>
              <a:t>etkisi binaların havalandırılması </a:t>
            </a:r>
            <a:r>
              <a:rPr lang="tr-TR" dirty="0" smtClean="0"/>
              <a:t>amacıyla kullanılmaktadır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81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Mekanların fazla sayıda bölücü duvarla birbirinden ayrıldığı yapılarda hava </a:t>
            </a:r>
            <a:r>
              <a:rPr lang="tr-TR" dirty="0" smtClean="0"/>
              <a:t>hareketi engellenmektedir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Yapının </a:t>
            </a:r>
            <a:r>
              <a:rPr lang="tr-TR" dirty="0"/>
              <a:t>merkeze yakın bir noktasına yerleştirilecek merdiven </a:t>
            </a:r>
            <a:r>
              <a:rPr lang="tr-TR" dirty="0" smtClean="0"/>
              <a:t>boşluğu düşey </a:t>
            </a:r>
            <a:r>
              <a:rPr lang="tr-TR" dirty="0"/>
              <a:t>havalandırma kanalı görevi görebilmektedir. </a:t>
            </a:r>
            <a:endParaRPr lang="tr-TR" dirty="0" smtClean="0"/>
          </a:p>
          <a:p>
            <a:r>
              <a:rPr lang="tr-TR" dirty="0" smtClean="0"/>
              <a:t>Ayrıca </a:t>
            </a:r>
            <a:r>
              <a:rPr lang="tr-TR" dirty="0"/>
              <a:t>çok katlı yapılarda, üst </a:t>
            </a:r>
            <a:r>
              <a:rPr lang="tr-TR" dirty="0" smtClean="0"/>
              <a:t>katlarda bitmeyen </a:t>
            </a:r>
            <a:r>
              <a:rPr lang="tr-TR" dirty="0"/>
              <a:t>döşemeler kullanılarak havanın düşey hareketi sağlanabilir. </a:t>
            </a:r>
            <a:endParaRPr lang="tr-TR" dirty="0" smtClean="0"/>
          </a:p>
          <a:p>
            <a:r>
              <a:rPr lang="tr-TR" dirty="0" smtClean="0"/>
              <a:t>Çatıda oluşturulacak açıklıklarla </a:t>
            </a:r>
            <a:r>
              <a:rPr lang="tr-TR" dirty="0"/>
              <a:t>sıcak hava dışarı atılır böylece yapıda sürekli bir hava hareketi </a:t>
            </a:r>
            <a:r>
              <a:rPr lang="tr-TR" dirty="0" smtClean="0"/>
              <a:t>gerçekleştirilmiş olur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16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Binada baca etkisiyle havalandırma </a:t>
            </a:r>
            <a:r>
              <a:rPr lang="tr-TR" dirty="0" smtClean="0"/>
              <a:t>sağlanması </a:t>
            </a:r>
            <a:endParaRPr lang="tr-TR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59" y="1600200"/>
            <a:ext cx="550348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9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Ekolojik </a:t>
            </a:r>
            <a:r>
              <a:rPr lang="tr-TR" dirty="0" smtClean="0"/>
              <a:t>tasarımda </a:t>
            </a:r>
            <a:r>
              <a:rPr lang="tr-TR" dirty="0"/>
              <a:t>mekan organizasyonu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Ekolojik tasarımda mekan organizasyonu yapılırken mekanlarda fonksiyona göre </a:t>
            </a:r>
            <a:r>
              <a:rPr lang="tr-TR" dirty="0" smtClean="0"/>
              <a:t>ihtiyaç duyulan </a:t>
            </a:r>
            <a:r>
              <a:rPr lang="tr-TR" dirty="0"/>
              <a:t>ısı, ışık ve havalandırma miktarı dikkate alınmalıdır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smtClean="0"/>
              <a:t>Mekanların </a:t>
            </a:r>
            <a:r>
              <a:rPr lang="tr-TR" dirty="0"/>
              <a:t>organizasyonunda ısı üreten mutfak vb. mekanların yerleşimi </a:t>
            </a:r>
            <a:r>
              <a:rPr lang="tr-TR" dirty="0" smtClean="0"/>
              <a:t>önem taşımaktadır</a:t>
            </a:r>
            <a:r>
              <a:rPr lang="tr-TR" dirty="0"/>
              <a:t>.  Mesela, sıcak iklimlerde aşırı ısınmayı engellemek için bu tip mekanlar </a:t>
            </a:r>
            <a:r>
              <a:rPr lang="tr-TR" dirty="0" smtClean="0"/>
              <a:t>ısıyı binanın tamamına yaymayacak </a:t>
            </a:r>
            <a:r>
              <a:rPr lang="tr-TR" dirty="0"/>
              <a:t>şekilde kurgulanmalı, iyi havalandırılmalı ya da </a:t>
            </a:r>
            <a:r>
              <a:rPr lang="tr-TR" dirty="0" smtClean="0"/>
              <a:t>mümkünse binanın </a:t>
            </a:r>
            <a:r>
              <a:rPr lang="tr-TR" dirty="0"/>
              <a:t>dışında </a:t>
            </a:r>
            <a:r>
              <a:rPr lang="tr-TR" dirty="0" smtClean="0"/>
              <a:t>konumlandırılmalıdır.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76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Bina kabuğu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Bina kabuğu bina ile dış çevreyi birbirinden ayıran tüm yapı bileşenlerinin </a:t>
            </a:r>
            <a:r>
              <a:rPr lang="tr-TR" dirty="0" smtClean="0"/>
              <a:t>oluşturduğu tasarım </a:t>
            </a:r>
            <a:r>
              <a:rPr lang="tr-TR" dirty="0"/>
              <a:t>ögesidir.</a:t>
            </a:r>
          </a:p>
          <a:p>
            <a:r>
              <a:rPr lang="tr-TR" dirty="0"/>
              <a:t>Kabuk dış yüzeylerini etkileyen sıcaklıklar ve rüzgarlar gibi iklimsel etkenler yönlere </a:t>
            </a:r>
            <a:r>
              <a:rPr lang="tr-TR" dirty="0" smtClean="0"/>
              <a:t>göre değişim </a:t>
            </a:r>
            <a:r>
              <a:rPr lang="tr-TR" dirty="0"/>
              <a:t>gösterdiklerinden, optimum yönlendiriliş </a:t>
            </a:r>
            <a:r>
              <a:rPr lang="tr-TR" dirty="0" smtClean="0"/>
              <a:t>şekli araştırıldıktan sonra </a:t>
            </a:r>
            <a:r>
              <a:rPr lang="tr-TR" dirty="0"/>
              <a:t>kabuğun fiziksel özelliklerinin araştırılması süreci başlatılmalıdır.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62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Bina kabuğunun temel görevleri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Dış mekandaki güneş ışıması, hava sıcaklığı ve iç mekanda oluşacak nemi kontrol </a:t>
            </a:r>
            <a:r>
              <a:rPr lang="tr-TR" dirty="0" smtClean="0"/>
              <a:t>altına alarak </a:t>
            </a:r>
            <a:r>
              <a:rPr lang="tr-TR" dirty="0"/>
              <a:t>konfor </a:t>
            </a:r>
            <a:r>
              <a:rPr lang="tr-TR" dirty="0" smtClean="0"/>
              <a:t>şartlarını </a:t>
            </a:r>
            <a:r>
              <a:rPr lang="tr-TR" dirty="0"/>
              <a:t>yerine getirmek,</a:t>
            </a:r>
          </a:p>
          <a:p>
            <a:r>
              <a:rPr lang="tr-TR" dirty="0"/>
              <a:t>İ</a:t>
            </a:r>
            <a:r>
              <a:rPr lang="tr-TR" dirty="0" smtClean="0"/>
              <a:t>ç </a:t>
            </a:r>
            <a:r>
              <a:rPr lang="tr-TR" dirty="0"/>
              <a:t>mekan ile dış mekan arasındaki görsel iletişimi sağlamak,</a:t>
            </a:r>
          </a:p>
          <a:p>
            <a:r>
              <a:rPr lang="tr-TR" dirty="0" smtClean="0"/>
              <a:t>Dış </a:t>
            </a:r>
            <a:r>
              <a:rPr lang="tr-TR" dirty="0"/>
              <a:t>mekandaki gürültüden iç mekanı korumak ve iç mekanda işitsel konforu sağlamak,</a:t>
            </a:r>
          </a:p>
          <a:p>
            <a:r>
              <a:rPr lang="tr-TR" dirty="0" smtClean="0"/>
              <a:t>Üretim</a:t>
            </a:r>
            <a:r>
              <a:rPr lang="tr-TR" dirty="0"/>
              <a:t>, kullanım ve dönüşüm aşamalarında çevreyi kirletmemek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1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Bina kabuğunda açılan kapı ve pencere boşluklarının oran ve kabuk üzerindeki </a:t>
            </a:r>
            <a:r>
              <a:rPr lang="tr-TR" dirty="0" smtClean="0"/>
              <a:t>yerleşimi binanın </a:t>
            </a:r>
            <a:r>
              <a:rPr lang="tr-TR" dirty="0"/>
              <a:t>ısı kayıp ve kazançlarını, dolayısıyla iç mekandaki konfor </a:t>
            </a:r>
            <a:r>
              <a:rPr lang="tr-TR" dirty="0" smtClean="0"/>
              <a:t>şartlarını </a:t>
            </a:r>
            <a:r>
              <a:rPr lang="tr-TR" dirty="0"/>
              <a:t>belirlemektedir.</a:t>
            </a:r>
          </a:p>
          <a:p>
            <a:r>
              <a:rPr lang="tr-TR" dirty="0"/>
              <a:t>Pencere ve kapı boşluklarının yerleşimi ve cephe biçimlenişi binada güneşlenme ve </a:t>
            </a:r>
            <a:r>
              <a:rPr lang="tr-TR" dirty="0" smtClean="0"/>
              <a:t>doğal havalandırma </a:t>
            </a:r>
            <a:r>
              <a:rPr lang="tr-TR" dirty="0"/>
              <a:t>sağlama açısından önemlidir.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44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Soğuk iklimlerde binada güneş ışığından maksimumda fayda sağlayabilmek için </a:t>
            </a:r>
            <a:r>
              <a:rPr lang="tr-TR" dirty="0" smtClean="0"/>
              <a:t>güney cephesine </a:t>
            </a:r>
            <a:r>
              <a:rPr lang="tr-TR" dirty="0"/>
              <a:t>büyük pencereler açılmalıdır. </a:t>
            </a:r>
            <a:endParaRPr lang="tr-TR" dirty="0" smtClean="0"/>
          </a:p>
          <a:p>
            <a:r>
              <a:rPr lang="tr-TR" dirty="0" smtClean="0"/>
              <a:t>Binada </a:t>
            </a:r>
            <a:r>
              <a:rPr lang="tr-TR" dirty="0"/>
              <a:t>ısı kayıplarını en aza indirgemek </a:t>
            </a:r>
            <a:r>
              <a:rPr lang="tr-TR" dirty="0" smtClean="0"/>
              <a:t>için mümkün </a:t>
            </a:r>
            <a:r>
              <a:rPr lang="tr-TR" dirty="0"/>
              <a:t>olduğunca az pencere açılmalıdır</a:t>
            </a:r>
            <a:r>
              <a:rPr lang="tr-TR" dirty="0" smtClean="0"/>
              <a:t>.</a:t>
            </a:r>
          </a:p>
          <a:p>
            <a:r>
              <a:rPr lang="tr-TR" dirty="0"/>
              <a:t>Batı yönünden gelen yatay ve kuvvetli </a:t>
            </a:r>
            <a:r>
              <a:rPr lang="tr-TR" dirty="0" smtClean="0"/>
              <a:t>güneş ışınlarını </a:t>
            </a:r>
            <a:r>
              <a:rPr lang="tr-TR" dirty="0"/>
              <a:t>engellemek için de batı cephesinde büyük pencerelerden kaçınılmalıdır. </a:t>
            </a:r>
            <a:endParaRPr lang="tr-TR" dirty="0" smtClean="0"/>
          </a:p>
          <a:p>
            <a:r>
              <a:rPr lang="tr-TR" dirty="0" smtClean="0"/>
              <a:t>Bina kabuğunda </a:t>
            </a:r>
            <a:r>
              <a:rPr lang="tr-TR" dirty="0"/>
              <a:t>açılacak boşlukların %40 ile sınırlandırılması tavsiye edilmektedir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7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Sıcak iklimlerde güneş ışınlarının etkilerinden korunmak için güney ve batı cephelerine </a:t>
            </a:r>
            <a:r>
              <a:rPr lang="tr-TR" dirty="0" smtClean="0"/>
              <a:t>az pencere </a:t>
            </a:r>
            <a:r>
              <a:rPr lang="tr-TR" dirty="0"/>
              <a:t>açılmalıdır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Bu </a:t>
            </a:r>
            <a:r>
              <a:rPr lang="tr-TR" dirty="0"/>
              <a:t>cephelerde güneş kontrolü sağlamak için güneş kırıcı </a:t>
            </a:r>
            <a:r>
              <a:rPr lang="tr-TR" dirty="0" smtClean="0"/>
              <a:t>elemanlar kullanılmalıdır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Hakim </a:t>
            </a:r>
            <a:r>
              <a:rPr lang="tr-TR" dirty="0"/>
              <a:t>rüzgar yönüne açılacak boşluklarla iç mekanda etkin </a:t>
            </a:r>
            <a:r>
              <a:rPr lang="tr-TR" dirty="0" smtClean="0"/>
              <a:t>doğal havalandırma </a:t>
            </a:r>
            <a:r>
              <a:rPr lang="tr-TR" dirty="0"/>
              <a:t>sağlanmalıdır.</a:t>
            </a:r>
          </a:p>
          <a:p>
            <a:r>
              <a:rPr lang="tr-TR" dirty="0"/>
              <a:t>Ekolojik tasarımda bina kabuğu tasarlanırken doğal havalandırma gerekliliği de göz </a:t>
            </a:r>
            <a:r>
              <a:rPr lang="tr-TR" dirty="0" smtClean="0"/>
              <a:t>önünde bulundurulmalıdır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07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>
                <a:solidFill>
                  <a:srgbClr val="7030A0"/>
                </a:solidFill>
              </a:rPr>
              <a:t>Ekolojik mimarlıkta </a:t>
            </a:r>
            <a:r>
              <a:rPr lang="tr-TR" sz="3600" dirty="0" smtClean="0">
                <a:solidFill>
                  <a:srgbClr val="7030A0"/>
                </a:solidFill>
              </a:rPr>
              <a:t>temel yaklaşım, enerji ihtiyacını </a:t>
            </a:r>
            <a:r>
              <a:rPr lang="tr-TR" sz="3600" dirty="0" err="1" smtClean="0">
                <a:solidFill>
                  <a:srgbClr val="7030A0"/>
                </a:solidFill>
              </a:rPr>
              <a:t>minimalize</a:t>
            </a:r>
            <a:r>
              <a:rPr lang="tr-TR" sz="3600" dirty="0" smtClean="0">
                <a:solidFill>
                  <a:srgbClr val="7030A0"/>
                </a:solidFill>
              </a:rPr>
              <a:t> etmek</a:t>
            </a:r>
            <a:r>
              <a:rPr lang="tr-TR" sz="3600" dirty="0"/>
              <a:t/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Ekolojik mimari;</a:t>
            </a:r>
          </a:p>
          <a:p>
            <a:r>
              <a:rPr lang="tr-TR" dirty="0" smtClean="0"/>
              <a:t>arazi,  iklim ve doğal çevrenin karakterini dikkate alarak,</a:t>
            </a:r>
          </a:p>
          <a:p>
            <a:r>
              <a:rPr lang="tr-TR" dirty="0" smtClean="0"/>
              <a:t>mimari yapının yerleşimi, tasarımı ve malzeme seçiminde yapılan bilinçli tercihlerle yapının </a:t>
            </a:r>
            <a:r>
              <a:rPr lang="tr-TR" dirty="0" smtClean="0">
                <a:solidFill>
                  <a:srgbClr val="7030A0"/>
                </a:solidFill>
              </a:rPr>
              <a:t>enerji ihtiyacını en aza indirmeye çalışmak</a:t>
            </a:r>
            <a:r>
              <a:rPr lang="tr-TR" dirty="0" smtClean="0"/>
              <a:t>.</a:t>
            </a:r>
            <a:r>
              <a:rPr lang="tr-TR" sz="1800" dirty="0" smtClean="0">
                <a:solidFill>
                  <a:prstClr val="black"/>
                </a:solidFill>
              </a:rPr>
              <a:t> </a:t>
            </a:r>
            <a:r>
              <a:rPr lang="tr-TR" sz="1800" dirty="0">
                <a:solidFill>
                  <a:prstClr val="black"/>
                </a:solidFill>
              </a:rPr>
              <a:t>(1). </a:t>
            </a:r>
            <a:endParaRPr lang="tr-TR" sz="1800" dirty="0" smtClean="0">
              <a:solidFill>
                <a:prstClr val="black"/>
              </a:solidFill>
            </a:endParaRPr>
          </a:p>
          <a:p>
            <a:r>
              <a:rPr lang="tr-TR" dirty="0" smtClean="0"/>
              <a:t>Enerji tüketimini olabildiğince düşük tutabilmektir.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35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Binalarda doğal havalandırma istenmesinin </a:t>
            </a:r>
            <a:r>
              <a:rPr lang="tr-TR" dirty="0" smtClean="0"/>
              <a:t>sebepleri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Temiz hava sağlamak</a:t>
            </a:r>
          </a:p>
          <a:p>
            <a:r>
              <a:rPr lang="tr-TR" dirty="0" smtClean="0"/>
              <a:t>Kullanıcıların </a:t>
            </a:r>
            <a:r>
              <a:rPr lang="tr-TR" dirty="0"/>
              <a:t>ısınması ve serinletilmesi için konfor havalandırması sağlamak</a:t>
            </a:r>
          </a:p>
          <a:p>
            <a:r>
              <a:rPr lang="tr-TR" dirty="0" smtClean="0"/>
              <a:t>Binanın </a:t>
            </a:r>
            <a:r>
              <a:rPr lang="tr-TR" dirty="0"/>
              <a:t>ısıtılması ve serinletilmesi için doğal havalandırma </a:t>
            </a:r>
            <a:r>
              <a:rPr lang="tr-TR" dirty="0" smtClean="0"/>
              <a:t>sağlamak ve böylece tükenmeyen </a:t>
            </a:r>
            <a:r>
              <a:rPr lang="tr-TR" dirty="0"/>
              <a:t>enerji kaynaklarını daha verimli kullanmak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77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Özellikle sıcak ve sıcak nemli iklimlerde yapıların doğal yöntemler </a:t>
            </a:r>
            <a:r>
              <a:rPr lang="tr-TR" dirty="0" smtClean="0"/>
              <a:t>kullanılarak havalandırılması </a:t>
            </a:r>
            <a:r>
              <a:rPr lang="tr-TR" dirty="0"/>
              <a:t>önemlidir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Bu </a:t>
            </a:r>
            <a:r>
              <a:rPr lang="tr-TR" dirty="0"/>
              <a:t>sebeple bina kabuğunda açılacak boşlukların yerlerine </a:t>
            </a:r>
            <a:r>
              <a:rPr lang="tr-TR" dirty="0" smtClean="0"/>
              <a:t>karar verilirken </a:t>
            </a:r>
            <a:r>
              <a:rPr lang="tr-TR" dirty="0"/>
              <a:t>verimli doğal havalandırma sağlanmasına dikkat edilmelidir.</a:t>
            </a:r>
          </a:p>
        </p:txBody>
      </p:sp>
    </p:spTree>
    <p:extLst>
      <p:ext uri="{BB962C8B-B14F-4D97-AF65-F5344CB8AC3E}">
        <p14:creationId xmlns:p14="http://schemas.microsoft.com/office/powerpoint/2010/main" val="37487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Pencerelerin hava alış yönüne doğru olan cephenin zıt tarafındaki yüzeyi </a:t>
            </a:r>
            <a:r>
              <a:rPr lang="tr-TR" dirty="0" smtClean="0"/>
              <a:t>üzerine yerleştirilmesi</a:t>
            </a:r>
            <a:r>
              <a:rPr lang="tr-TR" dirty="0"/>
              <a:t>, yüksek hızlı yakın hava alışı sağlayacaktır. </a:t>
            </a:r>
            <a:endParaRPr lang="tr-TR" dirty="0" smtClean="0"/>
          </a:p>
          <a:p>
            <a:r>
              <a:rPr lang="tr-TR" dirty="0" smtClean="0"/>
              <a:t>Eğer </a:t>
            </a:r>
            <a:r>
              <a:rPr lang="tr-TR" dirty="0"/>
              <a:t>pencereler rüzgar yönünde </a:t>
            </a:r>
            <a:r>
              <a:rPr lang="tr-TR" dirty="0" smtClean="0"/>
              <a:t>ve rüzgara </a:t>
            </a:r>
            <a:r>
              <a:rPr lang="tr-TR" dirty="0"/>
              <a:t>zıt yöne doğru yerleştirilirse, havanın iç mekana akışı </a:t>
            </a:r>
            <a:r>
              <a:rPr lang="tr-TR" dirty="0" smtClean="0"/>
              <a:t>sağlanır.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33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Karşılıklı duvarlarda açılan boşluklar sayesinde oluşan hava hareketi 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0980"/>
            <a:ext cx="8229600" cy="3844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1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Pencere ve kapı boşluklarının karşılıklı olarak açılmasıyla (Sekil 3.8) iç mekandaki </a:t>
            </a:r>
            <a:r>
              <a:rPr lang="tr-TR" dirty="0" err="1" smtClean="0"/>
              <a:t>havaakımı</a:t>
            </a:r>
            <a:r>
              <a:rPr lang="tr-TR" dirty="0" smtClean="0"/>
              <a:t> </a:t>
            </a:r>
            <a:r>
              <a:rPr lang="tr-TR" dirty="0"/>
              <a:t>hızı yüksek olacaktır. </a:t>
            </a:r>
            <a:endParaRPr lang="tr-TR" dirty="0" smtClean="0"/>
          </a:p>
          <a:p>
            <a:r>
              <a:rPr lang="tr-TR" dirty="0" smtClean="0"/>
              <a:t>Fakat </a:t>
            </a:r>
            <a:r>
              <a:rPr lang="tr-TR" dirty="0"/>
              <a:t>bu durumda mekanın büyük bir bölümü havalandırılmamış olacaktır. </a:t>
            </a:r>
            <a:endParaRPr lang="tr-TR" dirty="0" smtClean="0"/>
          </a:p>
          <a:p>
            <a:r>
              <a:rPr lang="tr-TR" dirty="0" smtClean="0"/>
              <a:t>Bu sebeple, </a:t>
            </a:r>
            <a:r>
              <a:rPr lang="tr-TR" dirty="0"/>
              <a:t>iç </a:t>
            </a:r>
            <a:r>
              <a:rPr lang="tr-TR" dirty="0" smtClean="0"/>
              <a:t>mekan, mekanın </a:t>
            </a:r>
            <a:r>
              <a:rPr lang="tr-TR" dirty="0"/>
              <a:t>yan duvarlarına çapraz şekilde boşluklar açılarak </a:t>
            </a:r>
            <a:r>
              <a:rPr lang="tr-TR" dirty="0" smtClean="0"/>
              <a:t>havalandırılmalıdır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38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Bitişik duvarlara açılan boşluklar sayesinde oluşan hava hareketi 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2224"/>
            <a:ext cx="8229600" cy="2601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9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Ekolojik tasarımlarda ısı kayıplarını mümkün olduğunca azaltmak için bina dış </a:t>
            </a:r>
            <a:r>
              <a:rPr lang="tr-TR" dirty="0" smtClean="0"/>
              <a:t>yüzeylerinde ve </a:t>
            </a:r>
            <a:r>
              <a:rPr lang="tr-TR" dirty="0"/>
              <a:t>pencerelerde ısı yalıtımı sağlanmalıdır. </a:t>
            </a:r>
            <a:endParaRPr lang="tr-TR" dirty="0" smtClean="0"/>
          </a:p>
          <a:p>
            <a:r>
              <a:rPr lang="tr-TR" dirty="0"/>
              <a:t>A</a:t>
            </a:r>
            <a:r>
              <a:rPr lang="tr-TR" dirty="0" smtClean="0"/>
              <a:t>ncak </a:t>
            </a:r>
            <a:r>
              <a:rPr lang="tr-TR" dirty="0"/>
              <a:t>bu yalıtımların binanın </a:t>
            </a:r>
            <a:r>
              <a:rPr lang="tr-TR" dirty="0" smtClean="0"/>
              <a:t>havalandırılmasını da </a:t>
            </a:r>
            <a:r>
              <a:rPr lang="tr-TR" dirty="0"/>
              <a:t>etkileyeceği düşünülerek optimum havalandırma için de </a:t>
            </a:r>
            <a:r>
              <a:rPr lang="tr-TR" dirty="0" smtClean="0"/>
              <a:t>ayrıca önlemler </a:t>
            </a:r>
            <a:r>
              <a:rPr lang="tr-TR" dirty="0"/>
              <a:t>alınmalıdır.</a:t>
            </a:r>
          </a:p>
        </p:txBody>
      </p:sp>
    </p:spTree>
    <p:extLst>
      <p:ext uri="{BB962C8B-B14F-4D97-AF65-F5344CB8AC3E}">
        <p14:creationId xmlns:p14="http://schemas.microsoft.com/office/powerpoint/2010/main" val="14786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Çatı ve dış yüzeylerde yalıtım sağlamak için yeşil dokudan da faydalanılmaktadır. </a:t>
            </a:r>
            <a:endParaRPr lang="tr-TR" dirty="0" smtClean="0"/>
          </a:p>
          <a:p>
            <a:r>
              <a:rPr lang="tr-TR" dirty="0" smtClean="0"/>
              <a:t>Bu doğal yöntem </a:t>
            </a:r>
            <a:r>
              <a:rPr lang="tr-TR" dirty="0"/>
              <a:t>aynı zamanda binanın iklimlendirme maliyetlerini de düşürmektedir. </a:t>
            </a:r>
            <a:endParaRPr lang="tr-TR" dirty="0" smtClean="0"/>
          </a:p>
          <a:p>
            <a:r>
              <a:rPr lang="tr-TR" dirty="0" smtClean="0"/>
              <a:t>Yeşillendirilmiş çatılar </a:t>
            </a:r>
            <a:r>
              <a:rPr lang="tr-TR" dirty="0"/>
              <a:t>veya çatı bahçeleri soğuk iklim kuşağında iç mekanın sıcaklığını depoladıkları ve </a:t>
            </a:r>
            <a:r>
              <a:rPr lang="tr-TR" dirty="0" smtClean="0"/>
              <a:t>dış mekanla </a:t>
            </a:r>
            <a:r>
              <a:rPr lang="tr-TR" dirty="0"/>
              <a:t>izolasyon sağlayıp “ısıtıcı” etkide bulunmaları  dolayısıyla , sıcak iklim kuşağında ise dış mekanın sıcaklığını iç mekana yansıtmayıp “serinletici” etki oluşturmaları sebebiyle kullanım alanı bulmuşlardır.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70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Bina dış duvarlarında kullanılan bitkiler duvar ile yapraklar arasında hava tabakası oluşturur.</a:t>
            </a:r>
          </a:p>
          <a:p>
            <a:r>
              <a:rPr lang="tr-TR" dirty="0"/>
              <a:t>Bu hava tabakası sıcak mevsimlerde dıştaki sıcak havanın içeri girmesini, soğuk </a:t>
            </a:r>
            <a:r>
              <a:rPr lang="tr-TR" dirty="0" smtClean="0"/>
              <a:t>mevsimlerde ise </a:t>
            </a:r>
            <a:r>
              <a:rPr lang="tr-TR" dirty="0"/>
              <a:t>iç mekandaki ısınan havanın dışarı çıkmasını engeller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Özellikle güney ve </a:t>
            </a:r>
            <a:r>
              <a:rPr lang="tr-TR" dirty="0" smtClean="0"/>
              <a:t>batı cephelerinde </a:t>
            </a:r>
            <a:r>
              <a:rPr lang="tr-TR" dirty="0"/>
              <a:t>yaprak döken bitkilerin kullanılması durumunda, bitki yaprakları </a:t>
            </a:r>
            <a:r>
              <a:rPr lang="tr-TR" dirty="0" smtClean="0"/>
              <a:t>yaz mevsiminde </a:t>
            </a:r>
            <a:r>
              <a:rPr lang="tr-TR" dirty="0"/>
              <a:t>güneş ışınlarını engellerken, </a:t>
            </a:r>
            <a:r>
              <a:rPr lang="tr-TR" dirty="0" smtClean="0"/>
              <a:t>kış </a:t>
            </a:r>
            <a:r>
              <a:rPr lang="tr-TR" dirty="0"/>
              <a:t>mevsiminde yapraklar dökülerek bina dış </a:t>
            </a:r>
            <a:r>
              <a:rPr lang="tr-TR" dirty="0" smtClean="0"/>
              <a:t>duvar yüzeylerinin </a:t>
            </a:r>
            <a:r>
              <a:rPr lang="tr-TR" dirty="0"/>
              <a:t>ısınması sağlanır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23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Ekolojik tasarımda bina kabuğunun nasıl olması </a:t>
            </a:r>
            <a:r>
              <a:rPr lang="tr-TR" dirty="0" smtClean="0"/>
              <a:t>gerekiyor (Özet)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Bina kabuğunda açılan pencere ve kapı boşlukları binanın ısı kazanç ve </a:t>
            </a:r>
            <a:r>
              <a:rPr lang="tr-TR" dirty="0" smtClean="0"/>
              <a:t>kayıplarını etkilemektedir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Sıcak </a:t>
            </a:r>
            <a:r>
              <a:rPr lang="tr-TR" dirty="0"/>
              <a:t>nemli iklimlerde bina kabuğu biçimlendirilirken doğal </a:t>
            </a:r>
            <a:r>
              <a:rPr lang="tr-TR" dirty="0" smtClean="0"/>
              <a:t>havalandırma ihtiyacı </a:t>
            </a:r>
            <a:r>
              <a:rPr lang="tr-TR" dirty="0"/>
              <a:t>göz önünde bulundurulmalıdır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İç </a:t>
            </a:r>
            <a:r>
              <a:rPr lang="tr-TR" dirty="0"/>
              <a:t>mekanda ısınarak yükselen havanın </a:t>
            </a:r>
            <a:r>
              <a:rPr lang="tr-TR" dirty="0" smtClean="0"/>
              <a:t>dışarı atılabilmesi </a:t>
            </a:r>
            <a:r>
              <a:rPr lang="tr-TR" dirty="0"/>
              <a:t>için hava çıkışları bulunmalıdır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38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Yeni bir şey değil!</a:t>
            </a:r>
            <a:br>
              <a:rPr lang="tr-TR" dirty="0" smtClean="0"/>
            </a:br>
            <a:r>
              <a:rPr lang="tr-TR" dirty="0" smtClean="0"/>
              <a:t>Tasarım elbette doğaya uygun olmalı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Tasarımın doğal çevre ve yerel iklim dikkate alınarak tatbik edilmesi gerektiği aslında çok önceleri fark edilmiştir. </a:t>
            </a:r>
          </a:p>
          <a:p>
            <a:r>
              <a:rPr lang="tr-TR" dirty="0" smtClean="0"/>
              <a:t>İnsanoğlu yüzyıllar boyunca binaların tasarımı ve uygulamasında iklim şartlarını göz önünde bulundurarak evlerini buna göre yapmış</a:t>
            </a:r>
          </a:p>
          <a:p>
            <a:r>
              <a:rPr lang="tr-TR" dirty="0" smtClean="0"/>
              <a:t>Buna uygun mimari eserler ortaya koymuştur.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24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Bina iç mekanında iyi bir havalandırma için pencere ve kapı boşlukları karşılıklı </a:t>
            </a:r>
            <a:r>
              <a:rPr lang="tr-TR" dirty="0" smtClean="0"/>
              <a:t>olarak rüzgar </a:t>
            </a:r>
            <a:r>
              <a:rPr lang="tr-TR" dirty="0"/>
              <a:t>ve tersi yönlere yerleştirilmelidir. </a:t>
            </a:r>
            <a:endParaRPr lang="tr-TR" dirty="0" smtClean="0"/>
          </a:p>
          <a:p>
            <a:r>
              <a:rPr lang="tr-TR" dirty="0" smtClean="0"/>
              <a:t>İç </a:t>
            </a:r>
            <a:r>
              <a:rPr lang="tr-TR" dirty="0"/>
              <a:t>mekanda hava akışının fazla olması </a:t>
            </a:r>
            <a:r>
              <a:rPr lang="tr-TR" dirty="0" smtClean="0"/>
              <a:t>ve havanın </a:t>
            </a:r>
            <a:r>
              <a:rPr lang="tr-TR" dirty="0"/>
              <a:t>mekanın tümüne yayılabilmesi için bina kabuğundaki boşluklar çapraz </a:t>
            </a:r>
            <a:r>
              <a:rPr lang="tr-TR" dirty="0" smtClean="0"/>
              <a:t>olarak yerleştirilmelidir.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42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Sürdürülebilir tasarımda sıcak iklimlerde güneş ışınlarının etkilerinden korunmak </a:t>
            </a:r>
            <a:r>
              <a:rPr lang="tr-TR" dirty="0" smtClean="0"/>
              <a:t>için batı </a:t>
            </a:r>
            <a:r>
              <a:rPr lang="tr-TR" dirty="0"/>
              <a:t>cephelerine az pencere açılmalıdır.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cephelerde güneş kontrolü sağlayabilmek </a:t>
            </a:r>
            <a:r>
              <a:rPr lang="tr-TR" dirty="0" smtClean="0"/>
              <a:t>için güneş </a:t>
            </a:r>
            <a:r>
              <a:rPr lang="tr-TR" dirty="0"/>
              <a:t>kırıcılar kullanılmalıdır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67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Ekolojik </a:t>
            </a:r>
            <a:r>
              <a:rPr lang="tr-TR" dirty="0" smtClean="0"/>
              <a:t>tasarımda malzeme seçimi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Yapı ile birlikte yapıda kullanılan malzemeler de ekosistemin bir parçasıdır. </a:t>
            </a:r>
            <a:endParaRPr lang="tr-TR" dirty="0" smtClean="0"/>
          </a:p>
          <a:p>
            <a:r>
              <a:rPr lang="tr-TR" dirty="0" smtClean="0"/>
              <a:t>kullanılan </a:t>
            </a:r>
            <a:r>
              <a:rPr lang="tr-TR" dirty="0"/>
              <a:t>malzemeler çevreye saygılı ve doğal olmalıdır. </a:t>
            </a:r>
            <a:endParaRPr lang="tr-TR" dirty="0" smtClean="0"/>
          </a:p>
          <a:p>
            <a:r>
              <a:rPr lang="tr-TR" dirty="0" smtClean="0"/>
              <a:t>üretim ve nakliye </a:t>
            </a:r>
            <a:r>
              <a:rPr lang="tr-TR" dirty="0"/>
              <a:t>aşamasında az enerjiye ihtiyaç duyulan ve bu aşamalarda doğaya mümkün </a:t>
            </a:r>
            <a:r>
              <a:rPr lang="tr-TR" dirty="0" smtClean="0"/>
              <a:t>olduğunca az </a:t>
            </a:r>
            <a:r>
              <a:rPr lang="tr-TR" dirty="0"/>
              <a:t>zarar veren malzemeler kullanılmalıdır. </a:t>
            </a:r>
            <a:endParaRPr lang="tr-TR" dirty="0" smtClean="0"/>
          </a:p>
          <a:p>
            <a:r>
              <a:rPr lang="tr-TR" dirty="0" smtClean="0"/>
              <a:t>Malzemeler </a:t>
            </a:r>
            <a:r>
              <a:rPr lang="tr-TR" dirty="0"/>
              <a:t>binanın yapım, kullanım ve </a:t>
            </a:r>
            <a:r>
              <a:rPr lang="tr-TR" dirty="0" smtClean="0"/>
              <a:t>yıkım aşamalarında </a:t>
            </a:r>
            <a:r>
              <a:rPr lang="tr-TR" dirty="0"/>
              <a:t>doğaya en az zarar vermeli, yıkımdan sonra tekrar kullanılabilmelidir.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07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Malzemelerin tekrar kullanılabilir olması, geri dönüştürülüp değerlendirilmesi </a:t>
            </a:r>
            <a:r>
              <a:rPr lang="tr-TR" dirty="0" smtClean="0"/>
              <a:t>doğal kaynakların </a:t>
            </a:r>
            <a:r>
              <a:rPr lang="tr-TR" dirty="0"/>
              <a:t>tüketimini azaltmaktadır.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83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Malzeme seçimlerinde </a:t>
            </a:r>
            <a:r>
              <a:rPr lang="tr-TR" dirty="0" smtClean="0"/>
              <a:t>şu </a:t>
            </a:r>
            <a:r>
              <a:rPr lang="tr-TR" dirty="0"/>
              <a:t>özelliklere dikkat edilmelidir.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Üretim aşamasında gerek duyulan enerji miktarı</a:t>
            </a:r>
          </a:p>
          <a:p>
            <a:r>
              <a:rPr lang="tr-TR" dirty="0" smtClean="0"/>
              <a:t>Üretim </a:t>
            </a:r>
            <a:r>
              <a:rPr lang="tr-TR" dirty="0"/>
              <a:t>aşamasında atık madde ve yan ürün olarak çıkan zararlı maddeler</a:t>
            </a:r>
          </a:p>
          <a:p>
            <a:r>
              <a:rPr lang="tr-TR" dirty="0" smtClean="0"/>
              <a:t>Malzemenin </a:t>
            </a:r>
            <a:r>
              <a:rPr lang="tr-TR" dirty="0"/>
              <a:t>geri dönüşebilirdik</a:t>
            </a:r>
          </a:p>
          <a:p>
            <a:r>
              <a:rPr lang="tr-TR" dirty="0" smtClean="0"/>
              <a:t>Malzemenin </a:t>
            </a:r>
            <a:r>
              <a:rPr lang="tr-TR" dirty="0"/>
              <a:t>tekrar kullanılabilirliği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59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Şu halde ekolojik mimari uygulamaları için seçilecek  malzemenin </a:t>
            </a:r>
            <a:r>
              <a:rPr lang="tr-TR" dirty="0" smtClean="0"/>
              <a:t> kullanılacağı </a:t>
            </a:r>
            <a:r>
              <a:rPr lang="tr-TR" dirty="0"/>
              <a:t>yörenin iklim karakteristiklerine göre yapı içindeki konforu </a:t>
            </a:r>
            <a:r>
              <a:rPr lang="tr-TR" dirty="0" smtClean="0"/>
              <a:t>sağlayıcı nitelikte </a:t>
            </a:r>
            <a:r>
              <a:rPr lang="tr-TR" dirty="0"/>
              <a:t>olması hususu gözetilmelidir . </a:t>
            </a:r>
            <a:endParaRPr lang="tr-TR" dirty="0" smtClean="0"/>
          </a:p>
          <a:p>
            <a:r>
              <a:rPr lang="tr-TR" dirty="0" smtClean="0"/>
              <a:t>mesela  </a:t>
            </a:r>
            <a:r>
              <a:rPr lang="tr-TR" dirty="0"/>
              <a:t>sıcak iklimde inşa edilecek binaların tasarım ve yapımında kullanılacak malzeme, iç mekanın serin kalmasını sağlamalıdır.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55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Tükenmeyen Enerji Kaynaklarının Kullanımı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Ekolojik mimarlıkta bina tasarımı konusunda işlevsel </a:t>
            </a:r>
            <a:r>
              <a:rPr lang="tr-TR" dirty="0"/>
              <a:t>ve strüktürel gereklerin yanı sıra enerji kayıplarının minimuma indirilmesi </a:t>
            </a:r>
            <a:r>
              <a:rPr lang="tr-TR" dirty="0" smtClean="0"/>
              <a:t>ve tükenmeyen </a:t>
            </a:r>
            <a:r>
              <a:rPr lang="tr-TR" dirty="0"/>
              <a:t>enerji kaynaklarından faydalanılması </a:t>
            </a:r>
            <a:r>
              <a:rPr lang="tr-TR" dirty="0" smtClean="0"/>
              <a:t>önem </a:t>
            </a:r>
            <a:r>
              <a:rPr lang="tr-TR" dirty="0"/>
              <a:t>kazanmaktadır. </a:t>
            </a:r>
            <a:endParaRPr lang="tr-TR" dirty="0" smtClean="0"/>
          </a:p>
          <a:p>
            <a:r>
              <a:rPr lang="tr-TR" dirty="0" smtClean="0"/>
              <a:t>Enerjiden tasarruf, </a:t>
            </a:r>
            <a:r>
              <a:rPr lang="tr-TR" dirty="0"/>
              <a:t>verimli </a:t>
            </a:r>
            <a:r>
              <a:rPr lang="tr-TR" dirty="0" smtClean="0"/>
              <a:t>kullanım </a:t>
            </a:r>
            <a:r>
              <a:rPr lang="tr-TR" dirty="0"/>
              <a:t>ve </a:t>
            </a:r>
            <a:r>
              <a:rPr lang="tr-TR" dirty="0" smtClean="0"/>
              <a:t>kazanım </a:t>
            </a:r>
            <a:r>
              <a:rPr lang="tr-TR" dirty="0"/>
              <a:t>için binanın tasarım aşamasında </a:t>
            </a:r>
            <a:r>
              <a:rPr lang="tr-TR" dirty="0" smtClean="0"/>
              <a:t>bazı tedbirler uygulanmalıdır.</a:t>
            </a:r>
          </a:p>
          <a:p>
            <a:r>
              <a:rPr lang="tr-TR" dirty="0"/>
              <a:t>Rasyonel enerji kullanımı için iklim verilerin tasarımda dikkate alınması </a:t>
            </a:r>
            <a:r>
              <a:rPr lang="tr-TR" dirty="0" smtClean="0"/>
              <a:t>ve kullanıcıların </a:t>
            </a:r>
            <a:r>
              <a:rPr lang="tr-TR" dirty="0"/>
              <a:t>konforu önemlidir.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44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Tükenmeye enerji kaynağı: Güneş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Güneş, rüzgar ve su tükenmeyen enerji kaynaklarının en önemlileri arasında yer almaktadır.</a:t>
            </a:r>
          </a:p>
          <a:p>
            <a:r>
              <a:rPr lang="tr-TR" dirty="0"/>
              <a:t>Özellikle güneş enerjisinin mimarlıkta kullanımı üzerine çeşitli alternatifler söz </a:t>
            </a:r>
            <a:r>
              <a:rPr lang="tr-TR" dirty="0" smtClean="0"/>
              <a:t>konusudur. Bunların </a:t>
            </a:r>
            <a:r>
              <a:rPr lang="tr-TR" dirty="0"/>
              <a:t>en önemlileri;</a:t>
            </a:r>
          </a:p>
          <a:p>
            <a:r>
              <a:rPr lang="tr-TR" dirty="0" smtClean="0"/>
              <a:t>Pasif </a:t>
            </a:r>
            <a:r>
              <a:rPr lang="tr-TR" dirty="0"/>
              <a:t>solar sistemler yoluyla güneşten enerji kazanılması,</a:t>
            </a:r>
          </a:p>
          <a:p>
            <a:r>
              <a:rPr lang="tr-TR" dirty="0" smtClean="0"/>
              <a:t>Aktif </a:t>
            </a:r>
            <a:r>
              <a:rPr lang="tr-TR" dirty="0"/>
              <a:t>solar sistemler yoluyla güneşten enerji kazanılması,</a:t>
            </a:r>
          </a:p>
          <a:p>
            <a:r>
              <a:rPr lang="tr-TR" dirty="0" smtClean="0"/>
              <a:t>Fotoelektrik </a:t>
            </a:r>
            <a:r>
              <a:rPr lang="tr-TR" dirty="0"/>
              <a:t>değişim yoluyla elektrik enerjisi kazanılmasıdır.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65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Pasif kullanımda sistem binaya entegre edilmiştir. Binaya ait yapı elemanları, </a:t>
            </a:r>
            <a:r>
              <a:rPr lang="tr-TR" dirty="0" smtClean="0"/>
              <a:t>pencereler, duvarlar</a:t>
            </a:r>
            <a:r>
              <a:rPr lang="tr-TR" dirty="0"/>
              <a:t>, döşemeler vb. aynı zamanda sistemin elemanı olmuşlardır. </a:t>
            </a:r>
            <a:endParaRPr lang="tr-TR" dirty="0" smtClean="0"/>
          </a:p>
          <a:p>
            <a:r>
              <a:rPr lang="tr-TR" dirty="0" smtClean="0"/>
              <a:t>Pasif </a:t>
            </a:r>
            <a:r>
              <a:rPr lang="tr-TR" dirty="0"/>
              <a:t>solar </a:t>
            </a:r>
            <a:r>
              <a:rPr lang="tr-TR" dirty="0" smtClean="0"/>
              <a:t>sistemlerde aktif </a:t>
            </a:r>
            <a:r>
              <a:rPr lang="tr-TR" dirty="0"/>
              <a:t>sistemlere göre daha az tesisat kullanımı vardır, bina tasarımında alınacak </a:t>
            </a:r>
            <a:r>
              <a:rPr lang="tr-TR" dirty="0" smtClean="0"/>
              <a:t>önlemler öncelik </a:t>
            </a:r>
            <a:r>
              <a:rPr lang="tr-TR" dirty="0"/>
              <a:t>taşımaktadır.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46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Pasif soğutma sistemleri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Çevre, enerji ve yapı arasındaki ilişki dikkate alındığında bina iklimlendirilmesi en çok enerji harcanan uygulamadır. </a:t>
            </a:r>
          </a:p>
          <a:p>
            <a:r>
              <a:rPr lang="tr-TR" dirty="0" smtClean="0"/>
              <a:t>Özellikle sıcak iklim bölgelerinde soğutma için harcanan enerji miktarını en aza indirgemek için çeşitli pasif sistemlerden ya da doğal iklimlendirme yöntemlerinden faydalanılmaktadır.</a:t>
            </a:r>
          </a:p>
          <a:p>
            <a:r>
              <a:rPr lang="tr-TR" dirty="0" smtClean="0"/>
              <a:t>Pasif soğutma, mekanik olmayan sistemler kullanılarak, hava hareketini arttırmayı ve bina tarafından emilen güneş ışımasını azaltmayı hedefleyerek ortamdaki ısı kazançlarını minimuma indirme metodudur.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77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Geleneksel mimari doğaya </a:t>
            </a:r>
            <a:r>
              <a:rPr lang="tr-TR" dirty="0" smtClean="0"/>
              <a:t>uygun mu?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Geleneksel mimari – dünyanın her yerinde- doğaya uygun yapım tarzını temsil etmiştir. </a:t>
            </a:r>
          </a:p>
          <a:p>
            <a:r>
              <a:rPr lang="tr-TR" dirty="0" smtClean="0"/>
              <a:t>Geleneksel </a:t>
            </a:r>
            <a:r>
              <a:rPr lang="tr-TR" dirty="0"/>
              <a:t>mimari </a:t>
            </a:r>
            <a:r>
              <a:rPr lang="tr-TR" dirty="0" smtClean="0"/>
              <a:t>yapılarda, binaların iklim ve tabiat şartları dikkate alınarak biçimlendirilip, enerji tasarrufu sağlandığını gösteren  ve günümüze ulaşan örnekler mevcuttur </a:t>
            </a:r>
            <a:r>
              <a:rPr lang="tr-TR" sz="1800" dirty="0" smtClean="0"/>
              <a:t>(1).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92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Sıcak nemli iklim bölgelerinde; yapı içi havalandırma sağlanması açısından </a:t>
            </a:r>
            <a:r>
              <a:rPr lang="tr-TR" dirty="0" smtClean="0"/>
              <a:t>hava hareketlerine </a:t>
            </a:r>
            <a:r>
              <a:rPr lang="tr-TR" dirty="0"/>
              <a:t>gerek duyulabilir. </a:t>
            </a:r>
            <a:endParaRPr lang="tr-TR" dirty="0" smtClean="0"/>
          </a:p>
          <a:p>
            <a:r>
              <a:rPr lang="tr-TR" dirty="0" smtClean="0"/>
              <a:t>Sıcak </a:t>
            </a:r>
            <a:r>
              <a:rPr lang="tr-TR" dirty="0"/>
              <a:t>kuru iklim bölgelerinde doğal </a:t>
            </a:r>
            <a:r>
              <a:rPr lang="tr-TR" dirty="0" smtClean="0"/>
              <a:t>tasınım </a:t>
            </a:r>
            <a:r>
              <a:rPr lang="tr-TR" dirty="0"/>
              <a:t>yoluyla </a:t>
            </a:r>
            <a:r>
              <a:rPr lang="tr-TR" dirty="0" smtClean="0"/>
              <a:t>oluşacak bina </a:t>
            </a:r>
            <a:r>
              <a:rPr lang="tr-TR" dirty="0"/>
              <a:t>içi avlu arası hava akımları, sıcak nemli iklim bölgelerinde rüzgar basıncı ile </a:t>
            </a:r>
            <a:r>
              <a:rPr lang="tr-TR" dirty="0" smtClean="0"/>
              <a:t>elde edilmektedir.</a:t>
            </a:r>
          </a:p>
          <a:p>
            <a:r>
              <a:rPr lang="tr-TR" dirty="0"/>
              <a:t>Pasif soğutma sistemleri çoğunlukla sıcak ve sıcak nemli iklimlerde </a:t>
            </a:r>
            <a:r>
              <a:rPr lang="tr-TR" dirty="0" smtClean="0"/>
              <a:t>uygulanmaktadır.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85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Pasif soğutma yönteminin genel amacı, aşırı ısınmayı engellemektir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Pasif soğutma </a:t>
            </a:r>
            <a:r>
              <a:rPr lang="tr-TR" dirty="0" smtClean="0"/>
              <a:t>güneş kaynaklı </a:t>
            </a:r>
            <a:r>
              <a:rPr lang="tr-TR" dirty="0"/>
              <a:t>bir yöntem değildir, hatta </a:t>
            </a:r>
            <a:r>
              <a:rPr lang="tr-TR" dirty="0" err="1" smtClean="0"/>
              <a:t>güneşiten</a:t>
            </a:r>
            <a:r>
              <a:rPr lang="tr-TR" dirty="0" smtClean="0"/>
              <a:t> </a:t>
            </a:r>
            <a:r>
              <a:rPr lang="tr-TR" dirty="0"/>
              <a:t>faydalanan sistemlerin tersi </a:t>
            </a:r>
            <a:r>
              <a:rPr lang="tr-TR" dirty="0" smtClean="0"/>
              <a:t>olduğu söylenebilir.</a:t>
            </a:r>
          </a:p>
          <a:p>
            <a:r>
              <a:rPr lang="tr-TR" dirty="0"/>
              <a:t>Pasif soğutma </a:t>
            </a:r>
            <a:r>
              <a:rPr lang="tr-TR" dirty="0" smtClean="0"/>
              <a:t>uygulan çeşitli yöntemler vardır.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99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Pasif soğutma </a:t>
            </a:r>
            <a:r>
              <a:rPr lang="tr-TR" dirty="0" smtClean="0"/>
              <a:t>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Havalandırma yoluyla pasif soğutma</a:t>
            </a:r>
          </a:p>
          <a:p>
            <a:r>
              <a:rPr lang="tr-TR" dirty="0" smtClean="0"/>
              <a:t>Yayınım </a:t>
            </a:r>
            <a:r>
              <a:rPr lang="tr-TR" dirty="0"/>
              <a:t>yoluyla pasif soğutma</a:t>
            </a:r>
          </a:p>
          <a:p>
            <a:r>
              <a:rPr lang="tr-TR" dirty="0" smtClean="0"/>
              <a:t>Isıma </a:t>
            </a:r>
            <a:r>
              <a:rPr lang="tr-TR" dirty="0"/>
              <a:t>yoluyla pasif soğutma</a:t>
            </a:r>
          </a:p>
          <a:p>
            <a:r>
              <a:rPr lang="tr-TR" dirty="0" smtClean="0"/>
              <a:t>Buharlaşma </a:t>
            </a:r>
            <a:r>
              <a:rPr lang="tr-TR" dirty="0"/>
              <a:t>yoluyla pasif soğutma</a:t>
            </a:r>
          </a:p>
          <a:p>
            <a:r>
              <a:rPr lang="tr-TR" dirty="0" smtClean="0"/>
              <a:t>Nemini </a:t>
            </a:r>
            <a:r>
              <a:rPr lang="tr-TR" dirty="0"/>
              <a:t>alma yoluyla pasif soğutma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02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Buharlaşma Yoluyla Pasif Soğutma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Hava içindeki hissedilen ısının ıslak yüzeylerdeki su damlacıklarının gizli ısısıyla </a:t>
            </a:r>
            <a:r>
              <a:rPr lang="tr-TR" dirty="0" smtClean="0"/>
              <a:t>yer değiştirmesidir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Havada </a:t>
            </a:r>
            <a:r>
              <a:rPr lang="tr-TR" dirty="0"/>
              <a:t>bulunan ısının bir kısmı suyun buharlaşmasında kullanılır, </a:t>
            </a:r>
            <a:r>
              <a:rPr lang="tr-TR" dirty="0" smtClean="0"/>
              <a:t>dolayısıyla iç </a:t>
            </a:r>
            <a:r>
              <a:rPr lang="tr-TR" dirty="0"/>
              <a:t>mekan ısısı azalır ve serinletme sağlanmış 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55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Sıhhi Tesisat ve Dolaşım Sistemleri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Binanın </a:t>
            </a:r>
            <a:r>
              <a:rPr lang="tr-TR" dirty="0"/>
              <a:t>kullanımı sırasında termal, sıvı ve katı atıkların miktarlarını minimuma indirmek </a:t>
            </a:r>
            <a:r>
              <a:rPr lang="tr-TR" dirty="0" smtClean="0"/>
              <a:t>üzere düzenlenmiş </a:t>
            </a:r>
            <a:r>
              <a:rPr lang="tr-TR" dirty="0"/>
              <a:t>dolaşım sistemleridir. </a:t>
            </a:r>
            <a:endParaRPr lang="tr-TR" dirty="0" smtClean="0"/>
          </a:p>
          <a:p>
            <a:r>
              <a:rPr lang="tr-TR" dirty="0" smtClean="0"/>
              <a:t>En </a:t>
            </a:r>
            <a:r>
              <a:rPr lang="tr-TR" dirty="0"/>
              <a:t>önemlileri yağmur suyu kullanımı, </a:t>
            </a:r>
            <a:r>
              <a:rPr lang="tr-TR" dirty="0" smtClean="0"/>
              <a:t>çöp ayırımı</a:t>
            </a:r>
            <a:r>
              <a:rPr lang="tr-TR" dirty="0"/>
              <a:t>, bina tesisatlarından elde edilen katı ve sıvı atıklar, ... </a:t>
            </a:r>
            <a:r>
              <a:rPr lang="tr-TR" dirty="0" err="1"/>
              <a:t>vb</a:t>
            </a:r>
            <a:r>
              <a:rPr lang="tr-TR" dirty="0"/>
              <a:t>.’</a:t>
            </a:r>
            <a:r>
              <a:rPr lang="tr-TR" dirty="0" err="1"/>
              <a:t>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/>
              <a:t>Su, tükenmekte olan kaynakların </a:t>
            </a:r>
            <a:r>
              <a:rPr lang="tr-TR" dirty="0" smtClean="0"/>
              <a:t>başında </a:t>
            </a:r>
            <a:r>
              <a:rPr lang="tr-TR" dirty="0"/>
              <a:t>gelmektedir. Bu </a:t>
            </a:r>
            <a:r>
              <a:rPr lang="tr-TR" dirty="0" smtClean="0"/>
              <a:t>sebeple, </a:t>
            </a:r>
            <a:r>
              <a:rPr lang="tr-TR" dirty="0"/>
              <a:t>sürdürülebilir tasarımda </a:t>
            </a:r>
            <a:r>
              <a:rPr lang="tr-TR" dirty="0" smtClean="0"/>
              <a:t>suyun </a:t>
            </a:r>
            <a:r>
              <a:rPr lang="tr-TR" dirty="0"/>
              <a:t>toplanıp  </a:t>
            </a:r>
            <a:r>
              <a:rPr lang="tr-TR" dirty="0" smtClean="0"/>
              <a:t>yeniden kullanılması önemlidir.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71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Binanın kullanımı sırasında </a:t>
            </a:r>
            <a:r>
              <a:rPr lang="tr-TR" dirty="0" smtClean="0"/>
              <a:t>termal, </a:t>
            </a:r>
            <a:r>
              <a:rPr lang="tr-TR" dirty="0"/>
              <a:t>sıvı ve katı atıkların miktarlarını minimuma indirmek </a:t>
            </a:r>
            <a:r>
              <a:rPr lang="tr-TR" dirty="0" smtClean="0"/>
              <a:t>üzere düzenlenmiş dolaşım </a:t>
            </a:r>
            <a:r>
              <a:rPr lang="tr-TR" dirty="0"/>
              <a:t>sistemleridir. Bunların en önemlileri yağmur suyunun kullanımı, çöp</a:t>
            </a:r>
          </a:p>
          <a:p>
            <a:r>
              <a:rPr lang="tr-TR" dirty="0"/>
              <a:t>ayırımı, bina tesisatlarından elde edilen katı ve sıvı atıklar, ... </a:t>
            </a:r>
            <a:r>
              <a:rPr lang="tr-TR" dirty="0" err="1"/>
              <a:t>vb</a:t>
            </a:r>
            <a:r>
              <a:rPr lang="tr-TR" dirty="0"/>
              <a:t>.’</a:t>
            </a:r>
            <a:r>
              <a:rPr lang="tr-TR" dirty="0" err="1"/>
              <a:t>dir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43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Doğada her madde </a:t>
            </a:r>
            <a:r>
              <a:rPr lang="tr-TR" dirty="0" smtClean="0"/>
              <a:t>çeşitli </a:t>
            </a:r>
            <a:r>
              <a:rPr lang="tr-TR" dirty="0"/>
              <a:t>aşamalardan geçer, dönüşür, </a:t>
            </a:r>
            <a:r>
              <a:rPr lang="tr-TR" dirty="0" smtClean="0"/>
              <a:t>fakat hiçbir </a:t>
            </a:r>
            <a:r>
              <a:rPr lang="tr-TR" dirty="0"/>
              <a:t>şekilde </a:t>
            </a:r>
            <a:r>
              <a:rPr lang="tr-TR" dirty="0" smtClean="0"/>
              <a:t>atık oluşturmaz.</a:t>
            </a:r>
            <a:endParaRPr lang="tr-TR" dirty="0"/>
          </a:p>
          <a:p>
            <a:r>
              <a:rPr lang="tr-TR" dirty="0" smtClean="0"/>
              <a:t>Ekolojik yaklaşımda da </a:t>
            </a:r>
            <a:r>
              <a:rPr lang="tr-TR" dirty="0"/>
              <a:t>atıklar işlem gördükten sonra tekrar hammadde olarak </a:t>
            </a:r>
            <a:r>
              <a:rPr lang="tr-TR" dirty="0" smtClean="0"/>
              <a:t>kullanıma sunulmaktadır</a:t>
            </a:r>
            <a:r>
              <a:rPr lang="tr-TR" dirty="0"/>
              <a:t>.</a:t>
            </a:r>
          </a:p>
          <a:p>
            <a:r>
              <a:rPr lang="tr-TR" dirty="0"/>
              <a:t>Tükenmekte olan kaynakların </a:t>
            </a:r>
            <a:r>
              <a:rPr lang="tr-TR" dirty="0" smtClean="0"/>
              <a:t>başında </a:t>
            </a:r>
            <a:r>
              <a:rPr lang="tr-TR" dirty="0"/>
              <a:t>gelen suyun toplanması ve yeniden kullanılması, </a:t>
            </a:r>
            <a:r>
              <a:rPr lang="tr-TR" dirty="0" smtClean="0"/>
              <a:t>bina tesisatlarından </a:t>
            </a:r>
            <a:r>
              <a:rPr lang="tr-TR" dirty="0"/>
              <a:t>elde edilen katı ve sıvı atıkların arıtma sistemleri yardımıyla kullanılır </a:t>
            </a:r>
            <a:r>
              <a:rPr lang="tr-TR" dirty="0" smtClean="0"/>
              <a:t>hale getirilmesi</a:t>
            </a:r>
            <a:r>
              <a:rPr lang="tr-TR" dirty="0"/>
              <a:t>, çöplerin ayrıştırılarak bir kısmının tekrar hammadde olarak kullanıma </a:t>
            </a:r>
            <a:r>
              <a:rPr lang="tr-TR" dirty="0" smtClean="0"/>
              <a:t>sunulması ekolojik </a:t>
            </a:r>
            <a:r>
              <a:rPr lang="tr-TR" dirty="0"/>
              <a:t>tasarım </a:t>
            </a:r>
            <a:r>
              <a:rPr lang="tr-TR" dirty="0" smtClean="0"/>
              <a:t>uygulamaları arasında yer </a:t>
            </a:r>
            <a:r>
              <a:rPr lang="tr-TR" dirty="0"/>
              <a:t>almaktadır.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84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KAYNAKLAR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1-AKTUNA</a:t>
            </a:r>
            <a:r>
              <a:rPr lang="tr-TR" dirty="0"/>
              <a:t>, Mine, Geleneksel Mimaride </a:t>
            </a:r>
            <a:r>
              <a:rPr lang="tr-TR" dirty="0" smtClean="0"/>
              <a:t>Binaların Sürdürülebilir </a:t>
            </a:r>
            <a:r>
              <a:rPr lang="tr-TR" dirty="0"/>
              <a:t>Tasarım Kriterleri  </a:t>
            </a:r>
            <a:r>
              <a:rPr lang="tr-TR" dirty="0" smtClean="0"/>
              <a:t>Bağlamında Değerlendirilmesi-  </a:t>
            </a:r>
            <a:r>
              <a:rPr lang="tr-TR" dirty="0"/>
              <a:t>Antalya Kaleiçi Evleri Örneği, Yüksek Lisans tezi,  Yıldız Teknik </a:t>
            </a:r>
            <a:r>
              <a:rPr lang="tr-TR" dirty="0" err="1"/>
              <a:t>Üniv</a:t>
            </a:r>
            <a:r>
              <a:rPr lang="tr-TR" dirty="0"/>
              <a:t>. FBE Mimarlık Anabilim Dalı Mimari Tasarım Programında İstanbul, 2007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21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Bugünün bina </a:t>
            </a:r>
            <a:r>
              <a:rPr lang="tr-TR" dirty="0"/>
              <a:t>tasarım ve uygulama </a:t>
            </a:r>
            <a:r>
              <a:rPr lang="tr-TR" dirty="0" smtClean="0"/>
              <a:t>yöntemlerini sorgulamak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Şu halde, ekolojik mimarlığın aslında yüzyıllardır var olan ve günümüzde hala örnekleri bulunan geleneksel mimarlık temeline dayandığı söylenebilir. </a:t>
            </a:r>
          </a:p>
          <a:p>
            <a:r>
              <a:rPr lang="tr-TR" dirty="0" smtClean="0"/>
              <a:t>Ekolojik mimarlığın gündeme gelmesiyle birlikte modern bina tasarım ve uygulama yöntemleri  de sorgulanmaya başlamıştır.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3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ekolojik </a:t>
            </a:r>
            <a:r>
              <a:rPr lang="tr-TR" dirty="0" smtClean="0"/>
              <a:t>mimarlık; </a:t>
            </a:r>
            <a:r>
              <a:rPr lang="tr-TR" dirty="0"/>
              <a:t>çevre sorunlarına karşı önerilen etkili çözümlerden biri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smtClean="0"/>
              <a:t>Çevreye duyarlı, yenilenebilir enerji kaynaklarının kullanımına yönelik tasarımlarla, binalarda tüketilen enerji miktarını</a:t>
            </a:r>
          </a:p>
          <a:p>
            <a:pPr marL="0" indent="0" algn="ctr">
              <a:buNone/>
            </a:pPr>
            <a:r>
              <a:rPr lang="tr-TR" dirty="0" smtClean="0"/>
              <a:t> asgariye düşürmeyi amaçlayan </a:t>
            </a:r>
          </a:p>
          <a:p>
            <a:pPr marL="0" indent="0" algn="ctr">
              <a:buNone/>
            </a:pPr>
            <a:r>
              <a:rPr lang="tr-TR" dirty="0" smtClean="0"/>
              <a:t>ekolojik mimarlık, </a:t>
            </a:r>
          </a:p>
          <a:p>
            <a:pPr marL="0" indent="0" algn="ctr">
              <a:buNone/>
            </a:pPr>
            <a:r>
              <a:rPr lang="tr-TR" dirty="0" smtClean="0"/>
              <a:t>çevre sorunlarına karşı önerilen</a:t>
            </a:r>
          </a:p>
          <a:p>
            <a:pPr marL="0" indent="0" algn="ctr">
              <a:buNone/>
            </a:pPr>
            <a:r>
              <a:rPr lang="tr-TR" dirty="0" smtClean="0"/>
              <a:t> etkili çözümlerden biri olarak görülmektedir.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09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Fosil yakıtlar gitgide kıtlaşacak,</a:t>
            </a:r>
            <a:br>
              <a:rPr lang="tr-TR" dirty="0" smtClean="0"/>
            </a:br>
            <a:r>
              <a:rPr lang="tr-TR" dirty="0" smtClean="0"/>
              <a:t> o zaman ne yapacağız?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Avrupa kıtasının yaklaşık yarısında binalar, işletmeler ve trafiğin enerji ihtiyacını karşılamak için büyük ölçüde </a:t>
            </a:r>
            <a:r>
              <a:rPr lang="tr-TR" sz="2400" dirty="0" smtClean="0"/>
              <a:t>yeniden kazanılması mümkün olmayan bir kaynak olan </a:t>
            </a:r>
            <a:r>
              <a:rPr lang="tr-TR" dirty="0" smtClean="0"/>
              <a:t>fosil yakıtlar kullanılmaktadır. </a:t>
            </a:r>
          </a:p>
          <a:p>
            <a:r>
              <a:rPr lang="tr-TR" dirty="0" smtClean="0"/>
              <a:t>bu gruptaki yakıt türleri </a:t>
            </a:r>
            <a:r>
              <a:rPr lang="tr-TR" dirty="0"/>
              <a:t>daha sonraki nesillerde iyice kıtlaşacak ve onların ihtiyacını karşılamaya yetmeyecektir...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91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Kirlilik artıyor, doğal hayat geriliyor, ne yapacağız?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Kırsal </a:t>
            </a:r>
            <a:r>
              <a:rPr lang="tr-TR" dirty="0"/>
              <a:t>veya tarımsal </a:t>
            </a:r>
            <a:r>
              <a:rPr lang="tr-TR" dirty="0" smtClean="0"/>
              <a:t>alanlarda bilinçsiz üretim sektörlerinin zararlı hammadde ve  atık depoları gün be gün çoğalmakta ve doğal hayat mekânları gittikçe azalmaktadır...</a:t>
            </a:r>
          </a:p>
          <a:p>
            <a:r>
              <a:rPr lang="tr-TR" dirty="0" smtClean="0"/>
              <a:t> Bu durum, özellikle inşaat alanında faaliyet gösteren tasarımcılar ve firmaların, düşünce sistematiğinde hızlı ve amaca uygun bir değişiklik yapmalarını gerektirmektedir.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6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Yapılı çevreyi şekillendirirken ilkemiz: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Doğaya karşı sorumluluk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Yapay </a:t>
            </a:r>
            <a:r>
              <a:rPr lang="tr-TR" dirty="0"/>
              <a:t>çevrenin biçimlendirilmesinde </a:t>
            </a:r>
            <a:r>
              <a:rPr lang="tr-TR" dirty="0" smtClean="0"/>
              <a:t>;</a:t>
            </a:r>
            <a:endParaRPr lang="tr-TR" dirty="0"/>
          </a:p>
          <a:p>
            <a:pPr marL="0" indent="0" algn="ctr">
              <a:buNone/>
            </a:pPr>
            <a:endParaRPr lang="tr-TR" sz="2400" dirty="0" smtClean="0"/>
          </a:p>
          <a:p>
            <a:pPr marL="0" indent="0" algn="ctr">
              <a:buNone/>
            </a:pPr>
            <a:r>
              <a:rPr lang="tr-TR" sz="2400" dirty="0" smtClean="0"/>
              <a:t>Tabiata karşı sorumluluk duygusu taşıyan</a:t>
            </a:r>
          </a:p>
          <a:p>
            <a:pPr marL="0" indent="0" algn="ctr">
              <a:buNone/>
            </a:pPr>
            <a:r>
              <a:rPr lang="tr-TR" sz="2400" dirty="0" smtClean="0"/>
              <a:t> </a:t>
            </a:r>
            <a:r>
              <a:rPr lang="tr-TR" dirty="0" smtClean="0"/>
              <a:t>“doğaya saygılı” faaliyetler ve</a:t>
            </a:r>
          </a:p>
          <a:p>
            <a:pPr marL="0" indent="0" algn="ctr">
              <a:buNone/>
            </a:pPr>
            <a:endParaRPr lang="tr-TR" sz="2400" dirty="0" smtClean="0"/>
          </a:p>
          <a:p>
            <a:pPr marL="0" indent="0" algn="ctr">
              <a:buNone/>
            </a:pPr>
            <a:r>
              <a:rPr lang="tr-TR" sz="2400" dirty="0" smtClean="0"/>
              <a:t>tükenmeyen enerji kaynağı olan </a:t>
            </a:r>
          </a:p>
          <a:p>
            <a:pPr marL="0" indent="0" algn="ctr">
              <a:buNone/>
            </a:pPr>
            <a:r>
              <a:rPr lang="tr-TR" dirty="0" smtClean="0"/>
              <a:t>güneş enerjisi kullanımı </a:t>
            </a:r>
          </a:p>
          <a:p>
            <a:pPr marL="0" indent="0" algn="ctr">
              <a:buNone/>
            </a:pPr>
            <a:r>
              <a:rPr lang="tr-TR" dirty="0" smtClean="0"/>
              <a:t>esas alınmalıdır.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41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Mimarlıkta ekoloji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/>
              <a:t>Mimarlıkta </a:t>
            </a:r>
            <a:r>
              <a:rPr lang="tr-TR" dirty="0" smtClean="0"/>
              <a:t>ekoloji, </a:t>
            </a:r>
            <a:r>
              <a:rPr lang="tr-TR" dirty="0"/>
              <a:t>binanın kendine yetecek şekilde tasarlanmasıdır.</a:t>
            </a:r>
          </a:p>
          <a:p>
            <a:pPr marL="0" indent="0" algn="ctr">
              <a:buNone/>
            </a:pPr>
            <a:r>
              <a:rPr lang="tr-TR" dirty="0" smtClean="0"/>
              <a:t>Ekolojik mimari ürünü olan yapılar bulundukları çevre ile uyum içinde,</a:t>
            </a:r>
          </a:p>
          <a:p>
            <a:pPr marL="0" indent="0" algn="ctr">
              <a:buNone/>
            </a:pPr>
            <a:r>
              <a:rPr lang="tr-TR" dirty="0" smtClean="0"/>
              <a:t>kaynakların optimum kullanımının sağlandığı yapılardır.  </a:t>
            </a:r>
          </a:p>
          <a:p>
            <a:pPr marL="0" indent="0" algn="ctr">
              <a:buNone/>
            </a:pPr>
            <a:r>
              <a:rPr lang="tr-TR" dirty="0" smtClean="0"/>
              <a:t>Yapının, bulunduğu çevreye etkisinin minimum olması amaçlanmaktadır.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58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konforlu yaşamak istiyoruz,</a:t>
            </a:r>
            <a:br>
              <a:rPr lang="tr-TR" dirty="0" smtClean="0"/>
            </a:br>
            <a:r>
              <a:rPr lang="tr-TR" dirty="0" smtClean="0"/>
              <a:t> ama enerji tüketimi de artıyor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İnsanların teknolojiyi kullanarak konforlu bir hayat sürmek istemesi enerji tüketimini arttırdı.</a:t>
            </a:r>
          </a:p>
          <a:p>
            <a:r>
              <a:rPr lang="tr-TR" dirty="0" smtClean="0"/>
              <a:t>Çünkü modern mimari,  konforu, enerji harcayarak sağlamaya çalışmakta. 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251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ekolojik </a:t>
            </a:r>
            <a:r>
              <a:rPr lang="tr-TR" dirty="0" smtClean="0"/>
              <a:t>bina tasarımı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Mimarlıkta ekolojik ilkelere dayalı tasarımlar üç başlık altında incelenebilir: </a:t>
            </a:r>
            <a:r>
              <a:rPr lang="tr-TR" sz="1800" dirty="0" smtClean="0"/>
              <a:t>(1)</a:t>
            </a:r>
            <a:endParaRPr lang="tr-TR" dirty="0" smtClean="0"/>
          </a:p>
          <a:p>
            <a:r>
              <a:rPr lang="tr-TR" dirty="0" smtClean="0"/>
              <a:t>Eski binaların yeniden değerlendirilerek kullanılması</a:t>
            </a:r>
          </a:p>
          <a:p>
            <a:r>
              <a:rPr lang="tr-TR" dirty="0" smtClean="0"/>
              <a:t>Binanın ekolojik prensiplere uygun şekilde tasarlanması  (Ekolojik Tasarım)</a:t>
            </a:r>
          </a:p>
          <a:p>
            <a:r>
              <a:rPr lang="tr-TR" dirty="0" smtClean="0"/>
              <a:t>Akıllı binalar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30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Ekolojik mimari konut tasarım kriterleri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Ekolojik Mimarlık  ilkelerine Uygun Konut Tasarımında –Yönlendirici- Kriterler:</a:t>
            </a:r>
          </a:p>
          <a:p>
            <a:pPr marL="0" indent="0" algn="ctr">
              <a:buNone/>
            </a:pPr>
            <a:r>
              <a:rPr lang="tr-TR" dirty="0" smtClean="0"/>
              <a:t>Ekolojik tasarımda binayı yörenin iklim özelliklerini dikkate alarak konumlandırılmaktan başlayıp, bina formu, mekân organizasyonu, </a:t>
            </a:r>
          </a:p>
          <a:p>
            <a:pPr marL="0" indent="0" algn="ctr">
              <a:buNone/>
            </a:pPr>
            <a:r>
              <a:rPr lang="tr-TR" dirty="0" smtClean="0"/>
              <a:t>Uygun malzeme seçimi, sıhhi tesisat, bitki örtüsü,... vb. ile devam eden bir dizi fiziksel kriter bulunmaktadır.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51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Ekolojik mimari konut tasarım kriterleri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Binanın çevreye uygun ve enerji tasarrufu bakımından akılcı bir yaklaşım benimseyerek konumlandırılması, </a:t>
            </a:r>
          </a:p>
          <a:p>
            <a:r>
              <a:rPr lang="tr-TR" dirty="0" smtClean="0"/>
              <a:t>binanın formunu ve tasarım düzenini, kullanılacak mekânların fonksiyonlarını gözeterek seçmek,</a:t>
            </a:r>
          </a:p>
          <a:p>
            <a:r>
              <a:rPr lang="tr-TR" dirty="0" smtClean="0"/>
              <a:t>malzeme, sıhhi tesisat  ve oluşacak bitki örtüsünü uygun belirlemek ve böylece..</a:t>
            </a:r>
          </a:p>
          <a:p>
            <a:r>
              <a:rPr lang="tr-TR" dirty="0"/>
              <a:t>binanın yapımı ve kullanımı </a:t>
            </a:r>
            <a:r>
              <a:rPr lang="tr-TR" dirty="0" smtClean="0"/>
              <a:t>sırasında enerji ve doğal kaynakların kullanımını en aza indirgeyecek yönde hareket etmek,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34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>
                <a:solidFill>
                  <a:schemeClr val="bg1">
                    <a:lumMod val="65000"/>
                  </a:schemeClr>
                </a:solidFill>
              </a:rPr>
              <a:t>Ekolojik mimari konut tasarım kriterleri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Doğal çevre sistemlerinin rasyonel kullanılması  (güneş enerjisinden yararlanma, tabii iklimlendirme, yeşil örtü,...)</a:t>
            </a:r>
          </a:p>
          <a:p>
            <a:r>
              <a:rPr lang="tr-TR" dirty="0" smtClean="0"/>
              <a:t>Termal, sıvı ve katı atıkların toprak ve su havzalarına verebileceği kirliliği  minimuma indirmek,</a:t>
            </a:r>
          </a:p>
          <a:p>
            <a:r>
              <a:rPr lang="tr-TR" dirty="0" smtClean="0"/>
              <a:t>Bölgedeki bitki ve hayvan potansiyelini korumak ve hatta mevcudu miktar ve çeşit olarak arttırmak,</a:t>
            </a:r>
          </a:p>
          <a:p>
            <a:r>
              <a:rPr lang="tr-TR" dirty="0" smtClean="0"/>
              <a:t>Binayı doğal çevreyi mümkün olduğu kadar az zedeleyerek yerine oturtmak ve böylece sağlıklı bir ikamet ve çalışma çevresi yaratmak.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42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Yerleşim Kriterleri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Ekolojik mimarlık, bize, yapının çevreyle bir bütün olarak tasarlanması gerekliliğini söyler.</a:t>
            </a:r>
          </a:p>
          <a:p>
            <a:r>
              <a:rPr lang="tr-TR" dirty="0" smtClean="0"/>
              <a:t>Bunun için evvela yapının konumlandırılacağı araziye ait çevresel veriler belirlenmeli ve değerlendirilmelidir.</a:t>
            </a:r>
          </a:p>
          <a:p>
            <a:r>
              <a:rPr lang="tr-TR" dirty="0" smtClean="0"/>
              <a:t> Yer seçimi konusu;  yapının tasarımından yıkımına kadar geçen süre içerisinde binanın bulunduğu çevreyi, tasarımcıyı ve kullanıcıyı etkilemektedir.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81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 kriterler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Ekolojik tasarıma ön veri oluşturabilecek kriterler:</a:t>
            </a:r>
          </a:p>
          <a:p>
            <a:r>
              <a:rPr lang="tr-TR" dirty="0" smtClean="0"/>
              <a:t>Arazi verileri,</a:t>
            </a:r>
          </a:p>
          <a:p>
            <a:r>
              <a:rPr lang="tr-TR" dirty="0" smtClean="0"/>
              <a:t>topografya,</a:t>
            </a:r>
          </a:p>
          <a:p>
            <a:r>
              <a:rPr lang="tr-TR" dirty="0" smtClean="0"/>
              <a:t>iklim verileri, </a:t>
            </a:r>
          </a:p>
          <a:p>
            <a:r>
              <a:rPr lang="tr-TR" dirty="0" smtClean="0"/>
              <a:t>doğal çevre örtüsü, </a:t>
            </a:r>
          </a:p>
          <a:p>
            <a:r>
              <a:rPr lang="tr-TR" dirty="0" smtClean="0"/>
              <a:t>Çevrenin yapay  unsurlarıdır.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96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>Binada konumlandırma, form ve malzeme seçimi arazi verilerine göre olur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Ekolojik tasarım kriterleri en belirgin olarak;</a:t>
            </a:r>
          </a:p>
          <a:p>
            <a:r>
              <a:rPr lang="tr-TR" dirty="0" smtClean="0"/>
              <a:t> yapının konumlandırılmasında ve yönlendirilmesinde,</a:t>
            </a:r>
          </a:p>
          <a:p>
            <a:r>
              <a:rPr lang="tr-TR" dirty="0" smtClean="0"/>
              <a:t> yapı formunun oluşturulmasında,</a:t>
            </a:r>
          </a:p>
          <a:p>
            <a:r>
              <a:rPr lang="tr-TR" dirty="0" smtClean="0"/>
              <a:t> malzeme seçiminde etkili olmaktadır.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94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Arazi Verileri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Ekolojik tasarım binayı bulunduğu çevre ile uyumlaştırmalı-bütünleştirmelidir.</a:t>
            </a:r>
          </a:p>
          <a:p>
            <a:r>
              <a:rPr lang="tr-TR" dirty="0" smtClean="0"/>
              <a:t>Yapının çevre ve doğa ile bağlantısı, üzerinde bulunduğu arazi, yani üzerine oturduğu toprak ile sağlanır.</a:t>
            </a:r>
          </a:p>
          <a:p>
            <a:r>
              <a:rPr lang="tr-TR" dirty="0" smtClean="0"/>
              <a:t>Yapının arazi üzerine doğru şekilde konumlandırılması ve yönlendirilmesi arazi özelliklerinin incelenip analiz edilmesiyle mümkündür.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73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İyi bir arazi etüdü ile enerjiden tasarruf veya yükü azaltma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Arazi verileri; yapının enerji ihtiyacının belirlenmesinde önemli rol oynamaktadır.  </a:t>
            </a:r>
          </a:p>
          <a:p>
            <a:r>
              <a:rPr lang="tr-TR" dirty="0" smtClean="0"/>
              <a:t>Yazın havalandırma ve serinletme yükü ile kışın ısıtma yükü iyi bir arazi planlamasıyla azaltılabilir.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09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Yapının yeri iklim şartlarını dayanacak özelliklere sahip olmalı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Yapılı çevreyi taşıyacak arazinin, o bölgenin iklim karakterine en iyi ayak uyduran yerlerden olması gerekmektedir.</a:t>
            </a:r>
          </a:p>
          <a:p>
            <a:r>
              <a:rPr lang="tr-TR" dirty="0" smtClean="0"/>
              <a:t>Arazinin bu özelliği taşıyıp taşımadığı, onun yönüne, eğimine ve </a:t>
            </a:r>
            <a:r>
              <a:rPr lang="tr-TR" dirty="0" err="1" smtClean="0"/>
              <a:t>topoğrafik</a:t>
            </a:r>
            <a:r>
              <a:rPr lang="tr-TR" dirty="0" smtClean="0"/>
              <a:t> düzendeki yüksekliğine bağlıdır.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07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Modern binada konforun maliyeti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Modern bina tasarımında insan konforu için gereken yürüyen merdiven benzeri bir donatı veya aydınlatma, ısıtma, serinletme, nemlendirme, havalandırma vs işlemler için gereken enerji, elektrik harcanarak karşılanıyor. </a:t>
            </a:r>
            <a:r>
              <a:rPr lang="tr-TR" sz="1900" dirty="0" smtClean="0"/>
              <a:t>İO</a:t>
            </a:r>
          </a:p>
          <a:p>
            <a:pPr lvl="0"/>
            <a:r>
              <a:rPr lang="tr-TR" dirty="0" smtClean="0"/>
              <a:t>Elektrik ise termik santral, baraj ve HES gibi tesislerde üretiliyor. </a:t>
            </a:r>
          </a:p>
          <a:p>
            <a:pPr lvl="0"/>
            <a:r>
              <a:rPr lang="tr-TR" dirty="0" smtClean="0"/>
              <a:t>Bu tesislerin ekolojik maliyeti var ve modern binadaki konforun maliyetine bu maliyeti de eklemek zorundayız. </a:t>
            </a:r>
            <a:r>
              <a:rPr lang="tr-TR" sz="1900" dirty="0">
                <a:solidFill>
                  <a:prstClr val="black"/>
                </a:solidFill>
              </a:rPr>
              <a:t>İO</a:t>
            </a:r>
          </a:p>
        </p:txBody>
      </p:sp>
    </p:spTree>
    <p:extLst>
      <p:ext uri="{BB962C8B-B14F-4D97-AF65-F5344CB8AC3E}">
        <p14:creationId xmlns:p14="http://schemas.microsoft.com/office/powerpoint/2010/main" val="2258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topoğrafya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Ekolojik mimarlıkta yapıların iklim özellikleri dikkate alınarak arazi eğimine uygun şekilde konumlandırılması gerekmektedir. </a:t>
            </a:r>
          </a:p>
          <a:p>
            <a:r>
              <a:rPr lang="tr-TR" dirty="0" smtClean="0"/>
              <a:t>Mesela, sıcak nemli iklimlerde , yapı için hava hareketinin fazla olduğu yüksek araziler ve vadi sırtları uygundur </a:t>
            </a:r>
            <a:r>
              <a:rPr lang="tr-TR" sz="1800" dirty="0">
                <a:solidFill>
                  <a:prstClr val="black"/>
                </a:solidFill>
              </a:rPr>
              <a:t>(1)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5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arazinin mevcut formunu ve doğal halini korumak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Toprak üstü ve toprak altı zenginliklerini ve mevcut arazi formunu mümkün olduğunca az zedeleyecek şekilde binayı konumlandırmak ekolojik tasarım anlayışının önde gelen kriterlerinden biridir.</a:t>
            </a:r>
          </a:p>
          <a:p>
            <a:r>
              <a:rPr lang="tr-TR" dirty="0" smtClean="0"/>
              <a:t>Ekolojik tasarımda </a:t>
            </a:r>
            <a:r>
              <a:rPr lang="tr-TR" dirty="0"/>
              <a:t>doğal çevreye minimum etki </a:t>
            </a:r>
            <a:r>
              <a:rPr lang="tr-TR" dirty="0" smtClean="0"/>
              <a:t>prensibi </a:t>
            </a:r>
            <a:r>
              <a:rPr lang="tr-TR" dirty="0"/>
              <a:t>göz önünde bulundurularak, </a:t>
            </a:r>
            <a:r>
              <a:rPr lang="tr-TR" dirty="0" smtClean="0"/>
              <a:t>yapıyı </a:t>
            </a:r>
            <a:r>
              <a:rPr lang="tr-TR" dirty="0"/>
              <a:t>araziye oturturken arazinin doğal formunun korunmasına dikkat edilmelidir.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43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Arazinin doğal yapısını, toprağın </a:t>
            </a:r>
            <a:r>
              <a:rPr lang="tr-TR" dirty="0"/>
              <a:t>altını </a:t>
            </a:r>
            <a:r>
              <a:rPr lang="tr-TR" dirty="0" smtClean="0"/>
              <a:t>ve üstünü korumak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Çevrenin mevcut  doğal halini değiştirecek çapta hafriyat ve dolgu gibi maliyeti yüksek uygulamalardan kaçınılmalıdır. </a:t>
            </a:r>
          </a:p>
          <a:p>
            <a:r>
              <a:rPr lang="tr-TR" dirty="0" smtClean="0"/>
              <a:t>Toprağın üst tabakasının, üzerinde yaşayan mikroorganizmalar ve doğal bitki örtüsüyle birlikte korunması ekolojik planlamanın ilk adımıdır.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98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Arazinin yapı ve eğimine göre yapı tasarlamak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Arazi özellikleri , binanın zemin veya bodrum katlarının biçimlendirilmesinde yönlendirici bir kriter olarak kabul edilmelidir. </a:t>
            </a:r>
          </a:p>
          <a:p>
            <a:r>
              <a:rPr lang="tr-TR" dirty="0" smtClean="0"/>
              <a:t>Arazi </a:t>
            </a:r>
            <a:r>
              <a:rPr lang="tr-TR" dirty="0"/>
              <a:t>eğimli bir yapıya sahipse bina </a:t>
            </a:r>
            <a:r>
              <a:rPr lang="tr-TR" dirty="0" smtClean="0"/>
              <a:t>da arazinin bu </a:t>
            </a:r>
            <a:r>
              <a:rPr lang="tr-TR" dirty="0"/>
              <a:t>eğimine uygun olarak tasarlanmalıdır.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4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Topografya ve bitki örtüsünün avantajlarını kullanmak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Mimari yapının topografya, mevcut bitki örtüsü ve yapılara uygun olarak konumlandırılması solar ve klimatik avantaj sağlayabilir.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19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Arazinin </a:t>
            </a:r>
            <a:r>
              <a:rPr lang="tr-TR" dirty="0" err="1"/>
              <a:t>topografik</a:t>
            </a:r>
            <a:r>
              <a:rPr lang="tr-TR" dirty="0"/>
              <a:t> düzendeki yüksekliğinin </a:t>
            </a:r>
            <a:r>
              <a:rPr lang="tr-TR" dirty="0" smtClean="0"/>
              <a:t>önemi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 klimatik karakteri etkileyebilmesi ve</a:t>
            </a:r>
          </a:p>
          <a:p>
            <a:r>
              <a:rPr lang="tr-TR" dirty="0" smtClean="0"/>
              <a:t>dağ-vadi rüzgârıyla soğuk hava akımları gibi lokal olayların </a:t>
            </a:r>
            <a:r>
              <a:rPr lang="tr-TR" dirty="0" err="1" smtClean="0"/>
              <a:t>topografik</a:t>
            </a:r>
            <a:r>
              <a:rPr lang="tr-TR" dirty="0" smtClean="0"/>
              <a:t> düzene bağlı olarak meydana gelmesidir. </a:t>
            </a:r>
          </a:p>
          <a:p>
            <a:r>
              <a:rPr lang="tr-TR" dirty="0" smtClean="0"/>
              <a:t>Bunda en büyük etken güneş ışınımlarıdır.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28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Arazinin yüksek ve alçak yerlerinde </a:t>
            </a:r>
            <a:r>
              <a:rPr lang="tr-TR" smtClean="0"/>
              <a:t>güneş radyasyonu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Arazinin yüksek yerleri, alçak yerlere oranla gündüz saatleri süresince daha çok güneş radyasyonu alırlar ve güneş battıktan sonra da kazandıkları ısı enerjisini ters ışınımla atmosfere verirler...</a:t>
            </a:r>
          </a:p>
          <a:p>
            <a:r>
              <a:rPr lang="tr-TR" dirty="0" smtClean="0"/>
              <a:t> Yükseklik farklılıklarına göre değişik olan bu radyasyon alış verişi arazi yüzeyi ile buna yakın hava katmanında değişik sıcaklıklar meydana getirir.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29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Yapıyı konumlandırmada iklim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Yapıların topografyaya uygun konumlandırılmasında iklim özellikleri de dikkate alınmalıdır.</a:t>
            </a:r>
          </a:p>
          <a:p>
            <a:r>
              <a:rPr lang="tr-TR" dirty="0" smtClean="0"/>
              <a:t>Sıcak kuru, sıcak nemli ve ılıman iklimlerin arazi üzerine yerleşimleri birbirinden farklıdır.</a:t>
            </a:r>
          </a:p>
          <a:p>
            <a:r>
              <a:rPr lang="tr-TR" dirty="0" smtClean="0"/>
              <a:t>Mesela; sıcak kuru iklim yerleşmeleri için soğuk hava akımlarının etkisinde olan vadi tabanları, sıcak nemli iklimler için vadi sırtları, ılıman iklimler için yamaçlar uygundur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88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iklim özelliklerine uygun </a:t>
            </a:r>
            <a:r>
              <a:rPr lang="tr-TR" dirty="0" err="1" smtClean="0"/>
              <a:t>topografik</a:t>
            </a:r>
            <a:r>
              <a:rPr lang="tr-TR" dirty="0" smtClean="0"/>
              <a:t> konumlar </a:t>
            </a:r>
            <a:endParaRPr lang="tr-TR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4225"/>
            <a:ext cx="8229600" cy="3076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9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Sıcak ve nemli iklimlerde yerleşim için vadilerden kaçınmak gerek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Sıcak nemli iklim bölgelerinde yerleşmeler için aşırı nemin oluşacağı vadilerden kaçınılmalı ve</a:t>
            </a:r>
          </a:p>
          <a:p>
            <a:r>
              <a:rPr lang="tr-TR" dirty="0" smtClean="0"/>
              <a:t>mümkün olduğunca eğimli sokaklar oluşturulmalıdır. </a:t>
            </a:r>
          </a:p>
          <a:p>
            <a:r>
              <a:rPr lang="tr-TR" dirty="0" smtClean="0"/>
              <a:t>Sokaklar rüzgârı yerleşimin iç kısımlarına alacak şekilde planlanmalıdır.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67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Mesela geleneksel mimaride konfor var mıydı?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Modern yapılarda konfor aranıyor, geleneksel mimari konfor ihtiyacını karşılaması bakımından nasıldı/nasıldır acaba?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499992" y="5370601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dirty="0"/>
              <a:t>https://www.google.com.tr/search?rlz=1C1CAFB_enTR675TR676&amp;biw=1076&amp;bih=486&amp;tbm=isch&amp;sa=1&amp;ei=qfC9W72sEoXFwALdsY7IBw&amp;q=t%C3%BCrkevi+i%C3%A7+mekan&amp;oq=t%C3%BCrkevi+i%C3%A7+mekan&amp;gs_l=img.3...38557.41272.0.42047.9.9.0.0.0.0.108.793.7j2.9.0....0...1c.1.64.img..0.2.201...0j0i24k1.0.eJWrxE4Z94U#imgrc=cDylyxhY9VE5_M:</a:t>
            </a:r>
          </a:p>
        </p:txBody>
      </p:sp>
    </p:spTree>
    <p:extLst>
      <p:ext uri="{BB962C8B-B14F-4D97-AF65-F5344CB8AC3E}">
        <p14:creationId xmlns:p14="http://schemas.microsoft.com/office/powerpoint/2010/main" val="35055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Ayaklı yapı: ekolojik yaklaşım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Arazi üzerine yükseltilmiş ayaklar yardımıyla oturan yapılar, topografyaya ve yeşil dokuya minimum zarar verdiği için ekolojik bir yaklaşımdır.</a:t>
            </a:r>
          </a:p>
          <a:p>
            <a:r>
              <a:rPr lang="tr-TR" dirty="0" smtClean="0"/>
              <a:t> Bu tür yapı kesitleri; özellikle ılıman iklimlerde yapının serinletilmesi gereken durumlarda ve </a:t>
            </a:r>
          </a:p>
          <a:p>
            <a:r>
              <a:rPr lang="tr-TR" dirty="0" smtClean="0"/>
              <a:t>Arazi ile doğal bitki örtüsüne zarar verilmemesi gereken hallerde uygulanmaktadır.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50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İklim- eğim- yön ile mekan organizasyon ilişkisi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Mimari planlamada, arsanın yön durumu iklim ve eğim durumuyla birlikte ele alınır.</a:t>
            </a:r>
          </a:p>
          <a:p>
            <a:r>
              <a:rPr lang="tr-TR" dirty="0" smtClean="0"/>
              <a:t>Bu; bina programında birbiriyle ilişkili mekân ve bölümlerin arsa üzerindeki düzenleniş ve biçimlendirilişi bakımından önemlidir.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71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Binayı yönlendiriş</a:t>
            </a:r>
            <a:r>
              <a:rPr lang="tr-TR" dirty="0" smtClean="0"/>
              <a:t>: Mimarın kontrol edebildiği bir faktör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Güneş radyasyonu şiddeti, bölgesel rüzgârların hızı ve sürekliliği gibi özellikleri, yöne göre değişim göstermektedir. </a:t>
            </a:r>
          </a:p>
          <a:p>
            <a:r>
              <a:rPr lang="tr-TR" dirty="0" smtClean="0"/>
              <a:t>Uygun yönlendirme için güneş ve rüzgâr etkilerini göz önünde bulundurulmak şarttır.</a:t>
            </a:r>
          </a:p>
          <a:p>
            <a:r>
              <a:rPr lang="tr-TR" dirty="0" smtClean="0"/>
              <a:t>Binanın yönlendiriliş durumu klimatik açıdan konforlu bir iç çevre oluşturmada mimar tarafından kontrol edilebilen parametrelerden biridir.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02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Kuzey ülkelerinde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Kuzey ülkelerinde evler elden geldiğince soğuktan korunacak şekilde yönlendirilmeli ve yapılandırılmalıdır. Bunun için evvela: </a:t>
            </a:r>
            <a:endParaRPr lang="tr-TR" dirty="0"/>
          </a:p>
          <a:p>
            <a:r>
              <a:rPr lang="tr-TR" dirty="0" smtClean="0"/>
              <a:t>Evin üzeri baştan başa çatıyla örtülmeli</a:t>
            </a:r>
          </a:p>
          <a:p>
            <a:r>
              <a:rPr lang="tr-TR" dirty="0" smtClean="0"/>
              <a:t>Ev,  açık bir çevre içinde yapılmayıp sıcak yöne yönlendirilmiş olmalıdır.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19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Güney ülkelerinde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Buna mukabil , güneşin etkisinin büyük olduğu ve insanların fazla sıcaktan rahatsız oldukları </a:t>
            </a:r>
            <a:r>
              <a:rPr lang="tr-TR" dirty="0"/>
              <a:t>g</a:t>
            </a:r>
            <a:r>
              <a:rPr lang="tr-TR" dirty="0" smtClean="0"/>
              <a:t>üney ülkelerinde ise evler, Kuzey ve Kuzeydoğuya yönlendirilmiş olmalı ve daha ziyade açık çevre içinde yapılmalıdır.</a:t>
            </a:r>
          </a:p>
          <a:p>
            <a:r>
              <a:rPr lang="tr-TR" dirty="0" smtClean="0"/>
              <a:t> Böylece, iklimin rahatsız edici etkileri mimarlık sanatı ile giderilmiş/azaltılmış olmaktadır.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Ülkemizde Güney cephe: Kışın sıcak yazın serin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Kuzey yarımküre için, güneşlenme süresinin en fazla olduğu yön Güneydir. </a:t>
            </a:r>
          </a:p>
          <a:p>
            <a:r>
              <a:rPr lang="tr-TR" dirty="0" smtClean="0"/>
              <a:t>Ülkemizin de içinde bulunduğu ekvatora yakın bölgelerde kış mevsiminde </a:t>
            </a:r>
            <a:r>
              <a:rPr lang="tr-TR" dirty="0"/>
              <a:t>en fazla güneşlenme </a:t>
            </a:r>
            <a:r>
              <a:rPr lang="tr-TR" dirty="0" smtClean="0"/>
              <a:t>yapıların güney cephede olur. </a:t>
            </a:r>
          </a:p>
          <a:p>
            <a:r>
              <a:rPr lang="tr-TR" dirty="0" smtClean="0"/>
              <a:t>Güney cephe, yaz aylarında güneşin daha dik (tepeden/yukarıdan) gelmesinden ötürü doğu ve batı cepheye göre daha kısa süre güneş alır. 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Yani yaşadığımız enlemde güneye bakan yüzler, doğu ve batıya bakan yüzlere göre kış mevsiminde daha sıcak, yaz mevsiminde daha serindir.</a:t>
            </a: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Rüzgar</a:t>
            </a:r>
            <a:r>
              <a:rPr lang="tr-TR" sz="3600" dirty="0" smtClean="0"/>
              <a:t>: Soğuk bölgede korunulacak,  sıcak bölgede yararlanılacak bir faktör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iklim özelliklerine göre  rüzgarın soğuğundan kaçınmak veya serinletici </a:t>
            </a:r>
            <a:r>
              <a:rPr lang="tr-TR" dirty="0"/>
              <a:t>etkisinden </a:t>
            </a:r>
            <a:r>
              <a:rPr lang="tr-TR" dirty="0" smtClean="0"/>
              <a:t>faydalanmak gerekebilir;  bu mümkündür. </a:t>
            </a:r>
          </a:p>
          <a:p>
            <a:r>
              <a:rPr lang="tr-TR" dirty="0"/>
              <a:t>S</a:t>
            </a:r>
            <a:r>
              <a:rPr lang="tr-TR" dirty="0" smtClean="0"/>
              <a:t>oğuk iklim bölgelerinde rüzgardan korunmak için tedbir alınır.</a:t>
            </a:r>
          </a:p>
          <a:p>
            <a:r>
              <a:rPr lang="tr-TR" dirty="0" smtClean="0"/>
              <a:t>Sıcak ve nemli iklim bölgelerinde rüzgarın serinletici etkisinden mümkün olduğunca fayda sağlamaya çalışılmalıdır.</a:t>
            </a:r>
          </a:p>
        </p:txBody>
      </p:sp>
    </p:spTree>
    <p:extLst>
      <p:ext uri="{BB962C8B-B14F-4D97-AF65-F5344CB8AC3E}">
        <p14:creationId xmlns:p14="http://schemas.microsoft.com/office/powerpoint/2010/main" val="2544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Binaların rüzgara </a:t>
            </a:r>
            <a:r>
              <a:rPr lang="tr-TR" dirty="0"/>
              <a:t>karşı değişik açılarla yönlendirilmesi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Binaların rüzgara karşı değişik açılarla yönlendirilmesi,</a:t>
            </a:r>
          </a:p>
          <a:p>
            <a:pPr marL="0" indent="0" algn="ctr">
              <a:buNone/>
            </a:pPr>
            <a:r>
              <a:rPr lang="tr-TR" dirty="0" smtClean="0"/>
              <a:t> bina havalandırma ve soğutması açısından farklı sonuçlara yol açmaktadır.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34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Binaların rüzgara karşı farklı açılarla yönlendirilmesi </a:t>
            </a:r>
            <a:endParaRPr lang="tr-TR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12395"/>
            <a:ext cx="8229600" cy="2901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bg1">
                    <a:lumMod val="50000"/>
                  </a:schemeClr>
                </a:solidFill>
              </a:rPr>
              <a:t>Binaların rüzgara karşı farklı açılarla yönlendirilmesi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 smtClean="0"/>
              <a:t>A. </a:t>
            </a:r>
            <a:r>
              <a:rPr lang="tr-TR" dirty="0" smtClean="0"/>
              <a:t>Kompakt form; rüzgara maruz kalmayı minimize eder, diğer formlara göre daha az rüzgar alırlar</a:t>
            </a:r>
          </a:p>
          <a:p>
            <a:r>
              <a:rPr lang="tr-TR" b="1" dirty="0" smtClean="0"/>
              <a:t>B. </a:t>
            </a:r>
            <a:r>
              <a:rPr lang="tr-TR" dirty="0" smtClean="0"/>
              <a:t>Kompakt form; </a:t>
            </a:r>
            <a:r>
              <a:rPr lang="tr-TR" i="1" dirty="0" smtClean="0"/>
              <a:t>A </a:t>
            </a:r>
            <a:r>
              <a:rPr lang="tr-TR" dirty="0" smtClean="0"/>
              <a:t>formu ile aynı konfigürasyona sahiptir. Fakat yönlenme dolayısıyla yazın rüzgarla havalandırma artmaktadır. Kışın binanın aldığı rüzgar, ısı kayıp oranını ve miktarını etkiler.</a:t>
            </a:r>
          </a:p>
          <a:p>
            <a:r>
              <a:rPr lang="tr-TR" b="1" dirty="0" smtClean="0"/>
              <a:t>C. </a:t>
            </a:r>
            <a:r>
              <a:rPr lang="tr-TR" dirty="0" smtClean="0"/>
              <a:t>Kompakt form ise; </a:t>
            </a:r>
            <a:r>
              <a:rPr lang="tr-TR" i="1" dirty="0" smtClean="0"/>
              <a:t>A</a:t>
            </a:r>
            <a:r>
              <a:rPr lang="tr-TR" dirty="0" smtClean="0"/>
              <a:t>’ya göre daha fazla fakat </a:t>
            </a:r>
            <a:r>
              <a:rPr lang="tr-TR" i="1" dirty="0" smtClean="0"/>
              <a:t>B</a:t>
            </a:r>
            <a:r>
              <a:rPr lang="tr-TR" dirty="0" smtClean="0"/>
              <a:t>’ye göre daha az rüzgar alacaktır.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14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Gün ışığı, güneşle ısınma,</a:t>
            </a:r>
            <a:br>
              <a:rPr lang="tr-TR" dirty="0" smtClean="0"/>
            </a:br>
            <a:r>
              <a:rPr lang="tr-TR" dirty="0" smtClean="0"/>
              <a:t>rüzgarla serinletme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Geleneksel mimaride evlerin güneş karşısındaki pozisyonu sayesinde ışık ve kısmen ısınma ihtiyacının güneşten sağlandığını bilmekteyiz. </a:t>
            </a:r>
            <a:r>
              <a:rPr lang="tr-TR" sz="1800" dirty="0">
                <a:solidFill>
                  <a:prstClr val="black"/>
                </a:solidFill>
              </a:rPr>
              <a:t>İO</a:t>
            </a:r>
          </a:p>
          <a:p>
            <a:pPr lvl="0"/>
            <a:r>
              <a:rPr lang="tr-TR" dirty="0"/>
              <a:t>Aynı zamanda, binanın rüzgar yönü dikkate alınarak konumlandırılması, konutun yazın serinletilmesini, kışın soğuktan korunmasını (ısı kaybını önleme) sağlamakta. </a:t>
            </a:r>
            <a:r>
              <a:rPr lang="tr-TR" sz="1800" dirty="0">
                <a:solidFill>
                  <a:prstClr val="black"/>
                </a:solidFill>
              </a:rPr>
              <a:t>İO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7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i="1" dirty="0" smtClean="0"/>
              <a:t>C </a:t>
            </a:r>
            <a:r>
              <a:rPr lang="tr-TR" dirty="0" smtClean="0"/>
              <a:t>formunda</a:t>
            </a:r>
            <a:r>
              <a:rPr lang="tr-TR" i="1" dirty="0" smtClean="0"/>
              <a:t> rüzgardan yana ve rüzgardan korunan </a:t>
            </a:r>
            <a:r>
              <a:rPr lang="tr-TR" dirty="0" smtClean="0"/>
              <a:t>cephelerin genişlemesi dolayısıyla rüzgarın olumlu veya olumsuz etkileri de artar.</a:t>
            </a:r>
          </a:p>
          <a:p>
            <a:r>
              <a:rPr lang="tr-TR" i="1" dirty="0"/>
              <a:t>rüzgardan yana ve rüzgardan </a:t>
            </a:r>
            <a:r>
              <a:rPr lang="tr-TR" i="1" dirty="0" smtClean="0"/>
              <a:t>korunan </a:t>
            </a:r>
            <a:r>
              <a:rPr lang="tr-TR" dirty="0" smtClean="0"/>
              <a:t>cephelerin rüzgardan etkilenmesi birbirinden tamamen farklı- birbirine zıt olduğu için iki ayrı klimatik özellikte cephe kullanım imkanı elde edilmiş olur.</a:t>
            </a:r>
          </a:p>
          <a:p>
            <a:r>
              <a:rPr lang="tr-TR" dirty="0" smtClean="0"/>
              <a:t>İstenen etkiyi arttırmak için </a:t>
            </a:r>
            <a:r>
              <a:rPr lang="tr-TR" i="1" dirty="0"/>
              <a:t>rüzgardan yana ve rüzgardan uzak </a:t>
            </a:r>
            <a:r>
              <a:rPr lang="tr-TR" dirty="0" smtClean="0"/>
              <a:t>cephe genişliği arttırılabilir.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79208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Ekolojik tasarım</a:t>
            </a:r>
            <a:r>
              <a:rPr lang="tr-TR" dirty="0" smtClean="0"/>
              <a:t>: Ekosistemi korumak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Ekolojik tasarımda </a:t>
            </a:r>
            <a:r>
              <a:rPr lang="tr-TR" dirty="0" smtClean="0"/>
              <a:t>yapının </a:t>
            </a:r>
            <a:r>
              <a:rPr lang="tr-TR" dirty="0"/>
              <a:t>bulunduğu çevre ve oturduğu arazi </a:t>
            </a:r>
            <a:r>
              <a:rPr lang="tr-TR" dirty="0" smtClean="0"/>
              <a:t>, yaşayan bir sistem (ekosistem) olarak adeta bir canlı gibi </a:t>
            </a:r>
            <a:r>
              <a:rPr lang="tr-TR" dirty="0"/>
              <a:t>ele alınmaktadır. </a:t>
            </a:r>
            <a:endParaRPr lang="tr-TR" dirty="0" smtClean="0"/>
          </a:p>
          <a:p>
            <a:r>
              <a:rPr lang="tr-TR" dirty="0"/>
              <a:t>Ekolojik </a:t>
            </a:r>
            <a:r>
              <a:rPr lang="tr-TR" dirty="0" smtClean="0"/>
              <a:t>tasarımda </a:t>
            </a:r>
            <a:r>
              <a:rPr lang="tr-TR" dirty="0" err="1" smtClean="0"/>
              <a:t>aslolan</a:t>
            </a:r>
            <a:r>
              <a:rPr lang="tr-TR" dirty="0" smtClean="0"/>
              <a:t> </a:t>
            </a:r>
            <a:r>
              <a:rPr lang="tr-TR" dirty="0"/>
              <a:t>çevreye en az dokunan </a:t>
            </a:r>
            <a:r>
              <a:rPr lang="tr-TR" dirty="0" smtClean="0"/>
              <a:t>-en az zarar veren- </a:t>
            </a:r>
            <a:r>
              <a:rPr lang="tr-TR" dirty="0"/>
              <a:t>tasarım ve uygulama yönteminin </a:t>
            </a:r>
            <a:r>
              <a:rPr lang="tr-TR" dirty="0" smtClean="0"/>
              <a:t>seçilip kullanılmasıdır</a:t>
            </a:r>
            <a:r>
              <a:rPr lang="tr-TR" dirty="0"/>
              <a:t>.</a:t>
            </a:r>
          </a:p>
          <a:p>
            <a:r>
              <a:rPr lang="tr-TR" dirty="0" smtClean="0"/>
              <a:t>Amaç </a:t>
            </a:r>
            <a:r>
              <a:rPr lang="tr-TR" dirty="0"/>
              <a:t>mevcut </a:t>
            </a:r>
            <a:r>
              <a:rPr lang="tr-TR" dirty="0" smtClean="0"/>
              <a:t>ekosistemin korunmasını </a:t>
            </a:r>
            <a:r>
              <a:rPr lang="tr-TR" dirty="0"/>
              <a:t>sağlamak </a:t>
            </a:r>
            <a:r>
              <a:rPr lang="tr-TR" dirty="0" smtClean="0"/>
              <a:t>olmalı, mevcut </a:t>
            </a:r>
            <a:r>
              <a:rPr lang="tr-TR" dirty="0"/>
              <a:t>doğal yapı </a:t>
            </a:r>
            <a:r>
              <a:rPr lang="tr-TR" dirty="0" smtClean="0"/>
              <a:t>ve yeşil </a:t>
            </a:r>
            <a:r>
              <a:rPr lang="tr-TR" dirty="0"/>
              <a:t>dokunun </a:t>
            </a:r>
            <a:r>
              <a:rPr lang="tr-TR" dirty="0" smtClean="0"/>
              <a:t>korunmasına dikkat edilmelidir.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2795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Rüzgar </a:t>
            </a:r>
            <a:r>
              <a:rPr lang="tr-TR" dirty="0"/>
              <a:t>ve </a:t>
            </a:r>
            <a:r>
              <a:rPr lang="tr-TR" dirty="0" smtClean="0"/>
              <a:t>güneş ve ağaçlar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Doğru yönde </a:t>
            </a:r>
            <a:r>
              <a:rPr lang="tr-TR" dirty="0"/>
              <a:t>ve biçimde konumlandırılan </a:t>
            </a:r>
            <a:r>
              <a:rPr lang="tr-TR" dirty="0" smtClean="0"/>
              <a:t>ağaçlar, yapının </a:t>
            </a:r>
            <a:r>
              <a:rPr lang="tr-TR" dirty="0"/>
              <a:t>rüzgar ve güneş etkilerinden korunmasını </a:t>
            </a:r>
            <a:r>
              <a:rPr lang="tr-TR" dirty="0" smtClean="0"/>
              <a:t>sağlar </a:t>
            </a:r>
          </a:p>
          <a:p>
            <a:r>
              <a:rPr lang="tr-TR" dirty="0" smtClean="0"/>
              <a:t>Yine</a:t>
            </a:r>
            <a:r>
              <a:rPr lang="tr-TR" dirty="0"/>
              <a:t>, ağaçların </a:t>
            </a:r>
            <a:r>
              <a:rPr lang="tr-TR" dirty="0" smtClean="0"/>
              <a:t>yaprakları güneş </a:t>
            </a:r>
            <a:r>
              <a:rPr lang="tr-TR" dirty="0"/>
              <a:t>ışınlarını </a:t>
            </a:r>
            <a:r>
              <a:rPr lang="tr-TR" dirty="0" smtClean="0"/>
              <a:t>emer sonra da terlerken (buharlaşırken) havayı serinletirler.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14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Kentin akciğeri </a:t>
            </a:r>
            <a:r>
              <a:rPr lang="tr-TR" dirty="0" smtClean="0"/>
              <a:t>yeşil dokunun Oksijen üretimi: Temiz hava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Yeşil doku; </a:t>
            </a:r>
            <a:r>
              <a:rPr lang="tr-TR" dirty="0"/>
              <a:t>fotosentez sürecinde karbondioksit gazını emerek </a:t>
            </a:r>
            <a:r>
              <a:rPr lang="tr-TR" dirty="0" smtClean="0"/>
              <a:t>oksijen gazına dönüştürmekte </a:t>
            </a:r>
            <a:r>
              <a:rPr lang="tr-TR" dirty="0"/>
              <a:t>ve insan hayatı için gerekli olan </a:t>
            </a:r>
            <a:r>
              <a:rPr lang="tr-TR" dirty="0" smtClean="0"/>
              <a:t>oksijenin üretilmesine  katkıda bulunmaktadır.</a:t>
            </a:r>
          </a:p>
          <a:p>
            <a:r>
              <a:rPr lang="tr-TR" dirty="0" smtClean="0"/>
              <a:t>Ayrıca </a:t>
            </a:r>
            <a:r>
              <a:rPr lang="tr-TR" dirty="0"/>
              <a:t>yeşil alanlar kent dokusu içinde rüzgarlara ve hava akımlarına </a:t>
            </a:r>
            <a:r>
              <a:rPr lang="tr-TR" dirty="0" smtClean="0"/>
              <a:t>geçit vererek </a:t>
            </a:r>
            <a:r>
              <a:rPr lang="tr-TR" dirty="0"/>
              <a:t>kentin üzerinde oluşan kirli hava yastıklarını dağıtır </a:t>
            </a:r>
            <a:r>
              <a:rPr lang="tr-TR" dirty="0" smtClean="0"/>
              <a:t>veya </a:t>
            </a:r>
            <a:r>
              <a:rPr lang="tr-TR" dirty="0"/>
              <a:t>bunların </a:t>
            </a:r>
            <a:r>
              <a:rPr lang="tr-TR" dirty="0" smtClean="0"/>
              <a:t>oluşmasını engeller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i="1" dirty="0" smtClean="0"/>
              <a:t>Buna göre, </a:t>
            </a:r>
            <a:r>
              <a:rPr lang="tr-TR" i="1" dirty="0"/>
              <a:t>yeşil alanlar gerçek anlamda bir “Kentsel Akciğer” </a:t>
            </a:r>
            <a:r>
              <a:rPr lang="tr-TR" i="1" dirty="0" smtClean="0"/>
              <a:t>fonksiyonu görmektedir.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63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Yeşil </a:t>
            </a:r>
            <a:r>
              <a:rPr lang="tr-TR" dirty="0" smtClean="0"/>
              <a:t>dokunun faydaları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Yeşil </a:t>
            </a:r>
            <a:r>
              <a:rPr lang="tr-TR" dirty="0" smtClean="0"/>
              <a:t>dokunun  </a:t>
            </a:r>
            <a:r>
              <a:rPr lang="tr-TR" dirty="0"/>
              <a:t>havayı temizlemenin yanı sıra nem ayarlama, ses yalıtımı, ısı ayarlama, rüzgardan ve güneş ışınlarından korunma gibi </a:t>
            </a:r>
            <a:r>
              <a:rPr lang="tr-TR" dirty="0" smtClean="0"/>
              <a:t>faydaları </a:t>
            </a:r>
            <a:r>
              <a:rPr lang="tr-TR" dirty="0"/>
              <a:t>da </a:t>
            </a:r>
            <a:r>
              <a:rPr lang="tr-TR" dirty="0" smtClean="0"/>
              <a:t>vardır.</a:t>
            </a:r>
          </a:p>
          <a:p>
            <a:r>
              <a:rPr lang="tr-TR" dirty="0" smtClean="0"/>
              <a:t> </a:t>
            </a:r>
            <a:r>
              <a:rPr lang="tr-TR" dirty="0"/>
              <a:t>Yapının çevresinde bulunan bitki ve ağaçlar yapının rüzgar ve güneş etkilerinden korunmasını sağlar. </a:t>
            </a:r>
          </a:p>
          <a:p>
            <a:r>
              <a:rPr lang="tr-TR" dirty="0"/>
              <a:t>Yapının kuzey ve kuzeybatı yönlerine konumlandırılan yaprak </a:t>
            </a:r>
            <a:r>
              <a:rPr lang="tr-TR"/>
              <a:t>dökmeyen </a:t>
            </a:r>
            <a:r>
              <a:rPr lang="tr-TR" smtClean="0"/>
              <a:t>ağaçlar; </a:t>
            </a:r>
            <a:r>
              <a:rPr lang="tr-TR" dirty="0"/>
              <a:t>soğuk rüzgarların yapıya ulaşmasına </a:t>
            </a:r>
            <a:r>
              <a:rPr lang="tr-TR" dirty="0" smtClean="0"/>
              <a:t>engelleyerek ısı </a:t>
            </a:r>
            <a:r>
              <a:rPr lang="tr-TR" dirty="0"/>
              <a:t>kayıplarını </a:t>
            </a:r>
            <a:r>
              <a:rPr lang="tr-TR" dirty="0" smtClean="0"/>
              <a:t>önlerler.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18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Yaprak dökmeyen ağaçların kullanımı</a:t>
            </a:r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2476"/>
            <a:ext cx="8424936" cy="3946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0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Kışın ısıtan, yazın serinleten ağaçlar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Batı, güneybatı ve güneydoğu </a:t>
            </a:r>
            <a:r>
              <a:rPr lang="tr-TR" dirty="0" smtClean="0"/>
              <a:t>yönlerine konumlandırılan </a:t>
            </a:r>
            <a:r>
              <a:rPr lang="tr-TR" dirty="0"/>
              <a:t>yaprak döken ağaçlar, </a:t>
            </a:r>
            <a:r>
              <a:rPr lang="tr-TR" dirty="0" smtClean="0"/>
              <a:t>kışın yapraklarını </a:t>
            </a:r>
            <a:r>
              <a:rPr lang="tr-TR" dirty="0"/>
              <a:t>dökerek güneş ışınlarının yapıya ulaşmasını </a:t>
            </a:r>
            <a:r>
              <a:rPr lang="tr-TR" dirty="0" smtClean="0"/>
              <a:t>sağlar,  </a:t>
            </a:r>
            <a:r>
              <a:rPr lang="tr-TR" dirty="0"/>
              <a:t>yaz </a:t>
            </a:r>
            <a:r>
              <a:rPr lang="tr-TR" dirty="0" smtClean="0"/>
              <a:t>aylarında ise yaprakları sayesinde </a:t>
            </a:r>
            <a:r>
              <a:rPr lang="tr-TR" dirty="0"/>
              <a:t>yapı yüzeyini güneş ışınlarından </a:t>
            </a:r>
            <a:r>
              <a:rPr lang="tr-TR" dirty="0" smtClean="0"/>
              <a:t>korur.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87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Yaprak döken ağaçların kullanımı</a:t>
            </a:r>
          </a:p>
        </p:txBody>
      </p:sp>
      <p:pic>
        <p:nvPicPr>
          <p:cNvPr id="4" name="Resi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352928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9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Yeşil alan: hem serinlik hem de nem sağlar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2952328" cy="4525963"/>
          </a:xfrm>
        </p:spPr>
        <p:txBody>
          <a:bodyPr>
            <a:noAutofit/>
          </a:bodyPr>
          <a:lstStyle/>
          <a:p>
            <a:r>
              <a:rPr lang="tr-TR" dirty="0"/>
              <a:t>Yaz aylarında ağaçların yaprakları ve çim kaplı alanlar güneş ışınlarını emer, bu </a:t>
            </a:r>
            <a:r>
              <a:rPr lang="tr-TR" dirty="0" smtClean="0"/>
              <a:t>yüzeylerde gerçekleşen </a:t>
            </a:r>
            <a:r>
              <a:rPr lang="tr-TR" dirty="0"/>
              <a:t>buharlaşma </a:t>
            </a:r>
            <a:r>
              <a:rPr lang="tr-TR" dirty="0" smtClean="0"/>
              <a:t>havayı </a:t>
            </a:r>
            <a:r>
              <a:rPr lang="tr-TR" dirty="0"/>
              <a:t>serinletir ve </a:t>
            </a:r>
            <a:r>
              <a:rPr lang="tr-TR" dirty="0" smtClean="0"/>
              <a:t>nemlendirir.</a:t>
            </a:r>
          </a:p>
          <a:p>
            <a:endParaRPr lang="tr-TR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14" y="2780928"/>
            <a:ext cx="501677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923928" y="48709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http://www.hazir-rulo-cim.com/cim-yetistirme/</a:t>
            </a:r>
          </a:p>
        </p:txBody>
      </p:sp>
    </p:spTree>
    <p:extLst>
      <p:ext uri="{BB962C8B-B14F-4D97-AF65-F5344CB8AC3E}">
        <p14:creationId xmlns:p14="http://schemas.microsoft.com/office/powerpoint/2010/main" val="26651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Cephelerin yeşillendirilmesi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03648" y="5484365"/>
            <a:ext cx="7200800" cy="968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Yeşil dokudan fayda sağlamanın bir yolu da bina cephelerinin yeşillendirilmesidir.</a:t>
            </a:r>
          </a:p>
          <a:p>
            <a:endParaRPr lang="tr-T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82" y="1484784"/>
            <a:ext cx="601666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763688" y="4819799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>
                <a:solidFill>
                  <a:schemeClr val="accent3">
                    <a:lumMod val="50000"/>
                  </a:schemeClr>
                </a:solidFill>
              </a:rPr>
              <a:t>https://www.google.com.tr/search?biw=1366&amp;bih=626&amp;tbm=isch&amp;sa=1&amp;ei=2Ua8W_WPMKXIrgT2wZzwCw&amp;q=bina+cephe+ye%C5%9Fillendirme&amp;oq=bina+cephe+ye%C5%9Fillendirme&amp;gs_l=img.3...32773.46650.0.47452.30.24.3.3.3.0.233.3030.0j20j1.21.0....0...1c.1.64.img..3.10.1161...0j0i67k1j0i8i30k1.0.GHu-Yoz3_j8#imgdii=F_KurxiiKp-KYM:&amp;imgrc=itBLNMQpgzqH9M:</a:t>
            </a:r>
          </a:p>
        </p:txBody>
      </p:sp>
    </p:spTree>
    <p:extLst>
      <p:ext uri="{BB962C8B-B14F-4D97-AF65-F5344CB8AC3E}">
        <p14:creationId xmlns:p14="http://schemas.microsoft.com/office/powerpoint/2010/main" val="8654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Evlerimizde enerjinin yarısı binalara gidiyor, yeni tasarımlar lazım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Dünyada kullanılan enerjinin yaklaşık yarısının binalarda kullanılıyor.</a:t>
            </a:r>
          </a:p>
          <a:p>
            <a:r>
              <a:rPr lang="tr-TR" dirty="0" smtClean="0"/>
              <a:t> enerji sorununun çözümü için binaların tasarım ve uygulamalarında yeni yaklaşımlar geliştirmek ve yeni bazı tedbirler almak gerekmekte.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35739"/>
            <a:ext cx="4038600" cy="225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392488" y="505556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http://www.yapi.com.tr/Uploads/HaberMedya/129596/a60ebb1419fc485494196015cfe50a81-480x268.jpg</a:t>
            </a:r>
          </a:p>
        </p:txBody>
      </p:sp>
    </p:spTree>
    <p:extLst>
      <p:ext uri="{BB962C8B-B14F-4D97-AF65-F5344CB8AC3E}">
        <p14:creationId xmlns:p14="http://schemas.microsoft.com/office/powerpoint/2010/main" val="30630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Cephelerin yeşillendirilmesi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Cephelerde </a:t>
            </a:r>
            <a:r>
              <a:rPr lang="tr-TR" sz="2800" dirty="0"/>
              <a:t>kullanılan sarmaşık türü bitkilerden ısı yalıtımı, yağmur ve güneşten koruma, rüzgar ve ses tutucu etki sağlanır. </a:t>
            </a:r>
            <a:endParaRPr lang="tr-TR" sz="2800" dirty="0" smtClean="0"/>
          </a:p>
          <a:p>
            <a:endParaRPr lang="tr-TR" sz="2800" dirty="0"/>
          </a:p>
        </p:txBody>
      </p:sp>
      <p:pic>
        <p:nvPicPr>
          <p:cNvPr id="6" name="Resim 10" descr="acemborus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3928" y="2204864"/>
            <a:ext cx="4326632" cy="308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tr-TR" dirty="0" smtClean="0"/>
              <a:t>Bina cephelerinin </a:t>
            </a:r>
            <a:r>
              <a:rPr lang="tr-TR" dirty="0"/>
              <a:t>yeşillendirilmesinde  hangi yönün nasıl etkileneceği ve etkileyeceği de dikkate alınmalıdır. </a:t>
            </a:r>
          </a:p>
          <a:p>
            <a:endParaRPr lang="tr-T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26876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572000" y="56420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400" b="1" dirty="0">
                <a:solidFill>
                  <a:schemeClr val="accent3">
                    <a:lumMod val="50000"/>
                  </a:schemeClr>
                </a:solidFill>
              </a:rPr>
              <a:t>http://buildipedia.com/aec-pros/design-news/patrick-blancs-vertical-garden-in-madrid</a:t>
            </a:r>
          </a:p>
        </p:txBody>
      </p:sp>
    </p:spTree>
    <p:extLst>
      <p:ext uri="{BB962C8B-B14F-4D97-AF65-F5344CB8AC3E}">
        <p14:creationId xmlns:p14="http://schemas.microsoft.com/office/powerpoint/2010/main" val="36610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İklim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Ekolojik tasarımda yapı iklim şartları dikkate alınarak yönlendirilerek inşa edilir.  </a:t>
            </a:r>
            <a:endParaRPr lang="tr-TR" dirty="0" smtClean="0"/>
          </a:p>
          <a:p>
            <a:r>
              <a:rPr lang="tr-TR" dirty="0" smtClean="0"/>
              <a:t>Mesela </a:t>
            </a:r>
            <a:r>
              <a:rPr lang="tr-TR" dirty="0"/>
              <a:t>özellikle sıcak  iklimlerde,  bina için seçilen yön binanın alacağı güneş ve rüzgar üzerinde belirleyici rol oynar. 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durumda ise yön seçiminde  rüzgardan faydalanmak ve güneş ışınlarından korunma prensibiyle hareket edilmesi gerekmektedir </a:t>
            </a:r>
            <a:r>
              <a:rPr lang="tr-TR" sz="2000" dirty="0"/>
              <a:t>(İO)</a:t>
            </a:r>
          </a:p>
        </p:txBody>
      </p:sp>
    </p:spTree>
    <p:extLst>
      <p:ext uri="{BB962C8B-B14F-4D97-AF65-F5344CB8AC3E}">
        <p14:creationId xmlns:p14="http://schemas.microsoft.com/office/powerpoint/2010/main" val="11798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Ekolojik bina tasarımını etkileyen iklim faktörleri; güneş ışınımı, rüzgar ve </a:t>
            </a:r>
            <a:r>
              <a:rPr lang="tr-TR" dirty="0" smtClean="0"/>
              <a:t>hava hareketleri</a:t>
            </a:r>
            <a:r>
              <a:rPr lang="tr-TR" dirty="0"/>
              <a:t>, sıcaklık ve nemdir. </a:t>
            </a:r>
            <a:endParaRPr lang="tr-TR" dirty="0" smtClean="0"/>
          </a:p>
          <a:p>
            <a:r>
              <a:rPr lang="tr-TR" dirty="0" smtClean="0"/>
              <a:t>Binalarda </a:t>
            </a:r>
            <a:r>
              <a:rPr lang="tr-TR" dirty="0"/>
              <a:t>ihtiyaç duyulan enerjiyi en aza </a:t>
            </a:r>
            <a:r>
              <a:rPr lang="tr-TR" dirty="0" smtClean="0"/>
              <a:t>indirgemek ekolojik </a:t>
            </a:r>
            <a:r>
              <a:rPr lang="tr-TR" dirty="0"/>
              <a:t>tasarımın amaçlarından </a:t>
            </a:r>
            <a:r>
              <a:rPr lang="tr-TR" dirty="0" smtClean="0"/>
              <a:t>biridir. </a:t>
            </a:r>
          </a:p>
          <a:p>
            <a:r>
              <a:rPr lang="tr-TR" dirty="0" smtClean="0"/>
              <a:t>Dolayısıyla </a:t>
            </a:r>
            <a:r>
              <a:rPr lang="tr-TR" dirty="0"/>
              <a:t>iklim verileri binaların </a:t>
            </a:r>
            <a:r>
              <a:rPr lang="tr-TR" dirty="0" smtClean="0"/>
              <a:t>tasarımında ve </a:t>
            </a:r>
            <a:r>
              <a:rPr lang="tr-TR" dirty="0"/>
              <a:t>yerleşmelerin oluşturulmasında öncelikli olmalıdır.</a:t>
            </a:r>
          </a:p>
        </p:txBody>
      </p:sp>
    </p:spTree>
    <p:extLst>
      <p:ext uri="{BB962C8B-B14F-4D97-AF65-F5344CB8AC3E}">
        <p14:creationId xmlns:p14="http://schemas.microsoft.com/office/powerpoint/2010/main" val="23563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Autofit/>
          </a:bodyPr>
          <a:lstStyle/>
          <a:p>
            <a:r>
              <a:rPr lang="tr-TR" sz="2800" dirty="0"/>
              <a:t>İklim şartları yüzyıllar boyunca bina tasarımı ve uygulama süreçlerinde dikkate </a:t>
            </a:r>
            <a:r>
              <a:rPr lang="tr-TR" sz="2800" dirty="0" smtClean="0"/>
              <a:t>alınmıştır. </a:t>
            </a:r>
          </a:p>
          <a:p>
            <a:pPr lvl="0"/>
            <a:r>
              <a:rPr lang="tr-TR" sz="2800" dirty="0" smtClean="0"/>
              <a:t>Tasarımın </a:t>
            </a:r>
            <a:r>
              <a:rPr lang="tr-TR" sz="2800" dirty="0"/>
              <a:t>yerel iklim </a:t>
            </a:r>
            <a:r>
              <a:rPr lang="tr-TR" sz="2800" dirty="0" smtClean="0"/>
              <a:t>özellikleri dikkate alınarak yapılması gerektiği asırlar önce </a:t>
            </a:r>
            <a:r>
              <a:rPr lang="tr-TR" sz="2800" dirty="0"/>
              <a:t>fark edilmiştir</a:t>
            </a:r>
            <a:r>
              <a:rPr lang="tr-TR" sz="2800" dirty="0" smtClean="0"/>
              <a:t>. </a:t>
            </a:r>
            <a:r>
              <a:rPr lang="tr-TR" sz="1800" dirty="0">
                <a:solidFill>
                  <a:prstClr val="black"/>
                </a:solidFill>
              </a:rPr>
              <a:t>(İO)</a:t>
            </a:r>
          </a:p>
          <a:p>
            <a:pPr lvl="0"/>
            <a:r>
              <a:rPr lang="tr-TR" sz="2800" dirty="0" smtClean="0"/>
              <a:t>İnsanlar </a:t>
            </a:r>
            <a:r>
              <a:rPr lang="tr-TR" sz="2800" dirty="0"/>
              <a:t>yapay çevreyi oluştururken ve şekillendirirken iklim özellikleri belirleyici  etmenlerden biri olmuştur. </a:t>
            </a:r>
            <a:r>
              <a:rPr lang="tr-TR" sz="1800" dirty="0">
                <a:solidFill>
                  <a:prstClr val="black"/>
                </a:solidFill>
              </a:rPr>
              <a:t>(İO)</a:t>
            </a:r>
          </a:p>
        </p:txBody>
      </p:sp>
    </p:spTree>
    <p:extLst>
      <p:ext uri="{BB962C8B-B14F-4D97-AF65-F5344CB8AC3E}">
        <p14:creationId xmlns:p14="http://schemas.microsoft.com/office/powerpoint/2010/main" val="8287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M.Ö. 470-399 yıllarında </a:t>
            </a:r>
            <a:r>
              <a:rPr lang="tr-TR" dirty="0" smtClean="0"/>
              <a:t>yaşayan Sokrat, </a:t>
            </a:r>
            <a:r>
              <a:rPr lang="tr-TR" dirty="0"/>
              <a:t>güneye bakan evlerde </a:t>
            </a:r>
            <a:r>
              <a:rPr lang="tr-TR" dirty="0" smtClean="0"/>
              <a:t>kış </a:t>
            </a:r>
            <a:r>
              <a:rPr lang="tr-TR" dirty="0"/>
              <a:t>güneşinin </a:t>
            </a:r>
            <a:r>
              <a:rPr lang="tr-TR" dirty="0" smtClean="0"/>
              <a:t>içeri alınabildiğini </a:t>
            </a:r>
          </a:p>
          <a:p>
            <a:r>
              <a:rPr lang="tr-TR" dirty="0" smtClean="0"/>
              <a:t>ama </a:t>
            </a:r>
            <a:r>
              <a:rPr lang="tr-TR" dirty="0"/>
              <a:t>yazın </a:t>
            </a:r>
            <a:r>
              <a:rPr lang="tr-TR" dirty="0" smtClean="0"/>
              <a:t>güneşin </a:t>
            </a:r>
            <a:r>
              <a:rPr lang="tr-TR" dirty="0"/>
              <a:t>tepemizden ve çatıların üstünden </a:t>
            </a:r>
            <a:r>
              <a:rPr lang="tr-TR" dirty="0" smtClean="0"/>
              <a:t>geçtiği için evlerin gölgede kaldığını </a:t>
            </a:r>
            <a:r>
              <a:rPr lang="tr-TR" dirty="0"/>
              <a:t>söylemiş,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durumda </a:t>
            </a:r>
            <a:r>
              <a:rPr lang="tr-TR" dirty="0" smtClean="0"/>
              <a:t>kış </a:t>
            </a:r>
            <a:r>
              <a:rPr lang="tr-TR" dirty="0"/>
              <a:t>güneşini alabilmek için güney cephesinin yüksek, </a:t>
            </a:r>
            <a:r>
              <a:rPr lang="tr-TR" dirty="0" smtClean="0"/>
              <a:t>soğuk rüzgârlardan </a:t>
            </a:r>
            <a:r>
              <a:rPr lang="tr-TR" dirty="0"/>
              <a:t>korunabilmek için de kuzey </a:t>
            </a:r>
            <a:r>
              <a:rPr lang="tr-TR" dirty="0" smtClean="0"/>
              <a:t>cephenin </a:t>
            </a:r>
            <a:r>
              <a:rPr lang="tr-TR" dirty="0"/>
              <a:t>alçak yapılmasını önermiştir.</a:t>
            </a:r>
          </a:p>
        </p:txBody>
      </p:sp>
    </p:spTree>
    <p:extLst>
      <p:ext uri="{BB962C8B-B14F-4D97-AF65-F5344CB8AC3E}">
        <p14:creationId xmlns:p14="http://schemas.microsoft.com/office/powerpoint/2010/main" val="33584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yazın </a:t>
            </a:r>
            <a:r>
              <a:rPr lang="tr-TR" dirty="0"/>
              <a:t>güney semaları gün doğarken ısınır ve gün ortasında </a:t>
            </a:r>
            <a:r>
              <a:rPr lang="tr-TR" dirty="0" smtClean="0"/>
              <a:t>kızgın bir </a:t>
            </a:r>
            <a:r>
              <a:rPr lang="tr-TR" dirty="0"/>
              <a:t>ısıya ulaşır; </a:t>
            </a:r>
            <a:endParaRPr lang="tr-TR" dirty="0" smtClean="0"/>
          </a:p>
          <a:p>
            <a:r>
              <a:rPr lang="tr-TR" dirty="0" smtClean="0"/>
              <a:t>batı </a:t>
            </a:r>
            <a:r>
              <a:rPr lang="tr-TR" dirty="0"/>
              <a:t>cepheleri de güneş doğduktan sonra ısınmaya </a:t>
            </a:r>
            <a:r>
              <a:rPr lang="tr-TR" dirty="0" smtClean="0"/>
              <a:t>başlar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gün </a:t>
            </a:r>
            <a:r>
              <a:rPr lang="tr-TR" dirty="0"/>
              <a:t>ortasında </a:t>
            </a:r>
            <a:r>
              <a:rPr lang="tr-TR" dirty="0" smtClean="0"/>
              <a:t>sıcak olur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aksam </a:t>
            </a:r>
            <a:r>
              <a:rPr lang="tr-TR" dirty="0"/>
              <a:t>saatlerinde alev </a:t>
            </a:r>
            <a:r>
              <a:rPr lang="tr-TR" dirty="0" err="1"/>
              <a:t>alev</a:t>
            </a:r>
            <a:r>
              <a:rPr lang="tr-TR" dirty="0"/>
              <a:t> </a:t>
            </a:r>
            <a:r>
              <a:rPr lang="tr-TR" dirty="0" smtClean="0"/>
              <a:t>yanar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43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Kıt enerji kaynaklarının tutumlu kullanımı, binanın yapım ve kullanımı sürecinde gerekli </a:t>
            </a:r>
            <a:r>
              <a:rPr lang="tr-TR" dirty="0" smtClean="0"/>
              <a:t>olan enerjinin </a:t>
            </a:r>
            <a:r>
              <a:rPr lang="tr-TR" dirty="0" err="1"/>
              <a:t>minimalize</a:t>
            </a:r>
            <a:r>
              <a:rPr lang="tr-TR" dirty="0"/>
              <a:t> edilmesi ekolojik mimarlığın düşünce sistemi kapsamındadır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99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Ekolojik bina tasarımını etkileyen iklim verileri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Ekolojik bina tasarımını etkileyen iklim verileri </a:t>
            </a:r>
            <a:r>
              <a:rPr lang="tr-TR" dirty="0" smtClean="0"/>
              <a:t>şunlardır:</a:t>
            </a:r>
          </a:p>
          <a:p>
            <a:endParaRPr lang="tr-TR" dirty="0" smtClean="0"/>
          </a:p>
          <a:p>
            <a:r>
              <a:rPr lang="tr-TR" dirty="0" smtClean="0"/>
              <a:t>Güneş ışıması</a:t>
            </a:r>
            <a:endParaRPr lang="tr-TR" dirty="0"/>
          </a:p>
          <a:p>
            <a:r>
              <a:rPr lang="tr-TR" dirty="0" smtClean="0"/>
              <a:t>Rüzgar </a:t>
            </a:r>
            <a:r>
              <a:rPr lang="tr-TR" dirty="0"/>
              <a:t>ve hava hareketleri</a:t>
            </a:r>
          </a:p>
          <a:p>
            <a:r>
              <a:rPr lang="tr-TR" dirty="0" smtClean="0"/>
              <a:t>Sıcaklık </a:t>
            </a:r>
            <a:r>
              <a:rPr lang="tr-TR" dirty="0"/>
              <a:t>ve nem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40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Tükenmeyen enerji kaynaklarının kullanımı ekolojik tasarımın gereklerindendir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Dolayısıyla ekolojik </a:t>
            </a:r>
            <a:r>
              <a:rPr lang="tr-TR" dirty="0"/>
              <a:t>mimari en önemli enerji kaynağı olan güneşten faydalanmayı öngörmektedir. </a:t>
            </a:r>
            <a:endParaRPr lang="tr-TR" dirty="0" smtClean="0"/>
          </a:p>
          <a:p>
            <a:r>
              <a:rPr lang="tr-TR" dirty="0" smtClean="0"/>
              <a:t>Ancak güneş ışımasına yapıda </a:t>
            </a:r>
            <a:r>
              <a:rPr lang="tr-TR" dirty="0"/>
              <a:t>kimi zaman gerek duyulur, kimi zamansa güneş ışınlarının </a:t>
            </a:r>
            <a:r>
              <a:rPr lang="tr-TR" dirty="0" smtClean="0"/>
              <a:t>ısıtıcı etkisinden </a:t>
            </a:r>
            <a:r>
              <a:rPr lang="tr-TR" dirty="0"/>
              <a:t>korunmak için önlemler almak gerekir.</a:t>
            </a:r>
          </a:p>
        </p:txBody>
      </p:sp>
    </p:spTree>
    <p:extLst>
      <p:ext uri="{BB962C8B-B14F-4D97-AF65-F5344CB8AC3E}">
        <p14:creationId xmlns:p14="http://schemas.microsoft.com/office/powerpoint/2010/main" val="41154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Acaba çözüm; ekolojik mimarlık mı?</a:t>
            </a:r>
            <a:endParaRPr lang="en-US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enerji kaynaklarının aşırı kullanımından doğan sorunlara çözüm bulmak,</a:t>
            </a:r>
          </a:p>
          <a:p>
            <a:r>
              <a:rPr lang="tr-TR" dirty="0"/>
              <a:t> yapılarda enerji tasarrufu sağlamak ve </a:t>
            </a:r>
          </a:p>
          <a:p>
            <a:r>
              <a:rPr lang="tr-TR" dirty="0"/>
              <a:t>çevreye verilen olumsuz etkileri minimuma indirme arayışları sonucu..</a:t>
            </a:r>
          </a:p>
          <a:p>
            <a:endParaRPr lang="en-US" dirty="0"/>
          </a:p>
        </p:txBody>
      </p:sp>
      <p:pic>
        <p:nvPicPr>
          <p:cNvPr id="7" name="4 İçerik Yer Tutucusu" descr="IMG_8120 - Kopy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31804"/>
            <a:ext cx="4038600" cy="2462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ikdörtgen 7"/>
          <p:cNvSpPr/>
          <p:nvPr/>
        </p:nvSpPr>
        <p:spPr>
          <a:xfrm>
            <a:off x="4536504" y="524023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dirty="0"/>
              <a:t>İstanbul’un Kaybolan Ahşap Konutları- Reha Günay</a:t>
            </a:r>
          </a:p>
        </p:txBody>
      </p:sp>
    </p:spTree>
    <p:extLst>
      <p:ext uri="{BB962C8B-B14F-4D97-AF65-F5344CB8AC3E}">
        <p14:creationId xmlns:p14="http://schemas.microsoft.com/office/powerpoint/2010/main" val="2161083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Bina içindeki ısının düşürülmesi, iklim bölgesinin niteliklerine bağlı olarak, </a:t>
            </a:r>
            <a:r>
              <a:rPr lang="tr-TR" dirty="0" smtClean="0"/>
              <a:t>değişik tedbirleri </a:t>
            </a:r>
            <a:r>
              <a:rPr lang="tr-TR" dirty="0"/>
              <a:t>gerektirir. </a:t>
            </a:r>
            <a:endParaRPr lang="tr-TR" dirty="0" smtClean="0"/>
          </a:p>
          <a:p>
            <a:r>
              <a:rPr lang="tr-TR" dirty="0" smtClean="0"/>
              <a:t>Mesela </a:t>
            </a:r>
            <a:r>
              <a:rPr lang="tr-TR" dirty="0"/>
              <a:t>sıcak ve nemli bölgelerde hava akımı öncelik kazanırken, </a:t>
            </a:r>
            <a:r>
              <a:rPr lang="tr-TR" dirty="0" smtClean="0"/>
              <a:t>sıcak ve </a:t>
            </a:r>
            <a:r>
              <a:rPr lang="tr-TR" dirty="0"/>
              <a:t>kurak bölgelerde gölgeleme tedbirlerine önem vermek gerekir.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sebeple bazı </a:t>
            </a:r>
            <a:r>
              <a:rPr lang="tr-TR" dirty="0" smtClean="0"/>
              <a:t>yörelerde binaların </a:t>
            </a:r>
            <a:r>
              <a:rPr lang="tr-TR" dirty="0"/>
              <a:t>yönü güneş ışınımının geliş açılarına göre tespit edilirken, bazı yörelerde ise, </a:t>
            </a:r>
            <a:r>
              <a:rPr lang="tr-TR" dirty="0" smtClean="0"/>
              <a:t>yaz aylarında </a:t>
            </a:r>
            <a:r>
              <a:rPr lang="tr-TR" dirty="0"/>
              <a:t>esen hâkim rüzgar yönlerine göre tedbir almak başarılı olabilir.</a:t>
            </a:r>
          </a:p>
        </p:txBody>
      </p:sp>
    </p:spTree>
    <p:extLst>
      <p:ext uri="{BB962C8B-B14F-4D97-AF65-F5344CB8AC3E}">
        <p14:creationId xmlns:p14="http://schemas.microsoft.com/office/powerpoint/2010/main" val="20964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Güneş ışınları havanın, toprağın, suyun ve çevredeki diğer cisimlerin ısınmasını </a:t>
            </a:r>
            <a:r>
              <a:rPr lang="tr-TR" dirty="0" smtClean="0"/>
              <a:t>sağlar böylelikle </a:t>
            </a:r>
            <a:r>
              <a:rPr lang="tr-TR" dirty="0"/>
              <a:t>sıcaklık yükselmeleri meydana gelir. </a:t>
            </a:r>
            <a:endParaRPr lang="tr-TR" dirty="0" smtClean="0"/>
          </a:p>
          <a:p>
            <a:r>
              <a:rPr lang="tr-TR" dirty="0" smtClean="0"/>
              <a:t>Bölgeler </a:t>
            </a:r>
            <a:r>
              <a:rPr lang="tr-TR" dirty="0"/>
              <a:t>arasındaki sıcaklık </a:t>
            </a:r>
            <a:r>
              <a:rPr lang="tr-TR" dirty="0" smtClean="0"/>
              <a:t>farkları atmosferik </a:t>
            </a:r>
            <a:r>
              <a:rPr lang="tr-TR" dirty="0"/>
              <a:t>basınç farklarına ve hava kütleleri arasındaki yoğunluk farklarına </a:t>
            </a:r>
            <a:r>
              <a:rPr lang="tr-TR" dirty="0" smtClean="0"/>
              <a:t>neden olmaktadır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Hava </a:t>
            </a:r>
            <a:r>
              <a:rPr lang="tr-TR" dirty="0"/>
              <a:t>akımları farklı atmosferik basınçlar sonucunda meydana gelmektedir.</a:t>
            </a:r>
          </a:p>
          <a:p>
            <a:r>
              <a:rPr lang="tr-TR" dirty="0" smtClean="0"/>
              <a:t>Hava </a:t>
            </a:r>
            <a:r>
              <a:rPr lang="tr-TR" dirty="0"/>
              <a:t>akımlarının yönünü basınç bölgelerinin yeri, hızını da basınç farkı </a:t>
            </a:r>
            <a:r>
              <a:rPr lang="tr-TR" dirty="0" smtClean="0"/>
              <a:t>miktarı belirlemektedir.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44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Dış hava sıcaklığında meydana gelen değişimler iç ve dış hava sıcaklıkları arasındaki </a:t>
            </a:r>
            <a:r>
              <a:rPr lang="tr-TR" dirty="0" smtClean="0"/>
              <a:t>farkında da </a:t>
            </a:r>
            <a:r>
              <a:rPr lang="tr-TR" dirty="0"/>
              <a:t>değişimine yol açmaktadır. </a:t>
            </a:r>
            <a:endParaRPr lang="tr-TR" dirty="0" smtClean="0"/>
          </a:p>
          <a:p>
            <a:r>
              <a:rPr lang="tr-TR" dirty="0" smtClean="0"/>
              <a:t>Hacim </a:t>
            </a:r>
            <a:r>
              <a:rPr lang="tr-TR" dirty="0"/>
              <a:t>içinde, iç ve dış hava sıcaklıkları farkından </a:t>
            </a:r>
            <a:r>
              <a:rPr lang="tr-TR" dirty="0" smtClean="0"/>
              <a:t>ötürü meydana </a:t>
            </a:r>
            <a:r>
              <a:rPr lang="tr-TR" dirty="0"/>
              <a:t>gelecek hava akımı miktarı direkt olarak bu fark ile bağıntılıdır.</a:t>
            </a:r>
          </a:p>
        </p:txBody>
      </p:sp>
    </p:spTree>
    <p:extLst>
      <p:ext uri="{BB962C8B-B14F-4D97-AF65-F5344CB8AC3E}">
        <p14:creationId xmlns:p14="http://schemas.microsoft.com/office/powerpoint/2010/main" val="1756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Havadaki yüksek nem oranı canlılar tarafından hissedilen sıcaklığın etkisini arttırmaktadır.</a:t>
            </a:r>
          </a:p>
          <a:p>
            <a:r>
              <a:rPr lang="tr-TR" dirty="0"/>
              <a:t>Nemin kaynağı su buharıdır. Yeryüzündeki su birikintilerinin buharlaşması </a:t>
            </a:r>
            <a:r>
              <a:rPr lang="tr-TR" dirty="0" smtClean="0"/>
              <a:t>sonucunda, atmosferde </a:t>
            </a:r>
            <a:r>
              <a:rPr lang="tr-TR" dirty="0"/>
              <a:t>sürekli olarak su buharı </a:t>
            </a:r>
            <a:r>
              <a:rPr lang="tr-TR" dirty="0" smtClean="0"/>
              <a:t> bulunmaktadır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Havadaki </a:t>
            </a:r>
            <a:r>
              <a:rPr lang="tr-TR" dirty="0"/>
              <a:t>su buharının değişimi </a:t>
            </a:r>
            <a:r>
              <a:rPr lang="tr-TR" dirty="0" smtClean="0"/>
              <a:t>sıcaklık, rüzgâr </a:t>
            </a:r>
            <a:r>
              <a:rPr lang="tr-TR" dirty="0"/>
              <a:t>ve hava basıncı gibi faktörlere bağlıdır. Hava sıcaklığının </a:t>
            </a:r>
            <a:r>
              <a:rPr lang="tr-TR" dirty="0" smtClean="0"/>
              <a:t>artışı </a:t>
            </a:r>
            <a:r>
              <a:rPr lang="tr-TR" dirty="0"/>
              <a:t>havanın </a:t>
            </a:r>
            <a:r>
              <a:rPr lang="tr-TR" dirty="0" smtClean="0"/>
              <a:t>nem tutuculuğunu </a:t>
            </a:r>
            <a:r>
              <a:rPr lang="tr-TR" dirty="0"/>
              <a:t>da arttırmaktadır.</a:t>
            </a:r>
          </a:p>
        </p:txBody>
      </p:sp>
    </p:spTree>
    <p:extLst>
      <p:ext uri="{BB962C8B-B14F-4D97-AF65-F5344CB8AC3E}">
        <p14:creationId xmlns:p14="http://schemas.microsoft.com/office/powerpoint/2010/main" val="32067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Özellikle su kaynaklarına yakın yerleşimlerde sıcak yaz aylarında atmosferdeki su </a:t>
            </a:r>
            <a:r>
              <a:rPr lang="tr-TR" dirty="0" smtClean="0"/>
              <a:t>buharını dağıtacak</a:t>
            </a:r>
            <a:r>
              <a:rPr lang="tr-TR" dirty="0"/>
              <a:t>, uzaklaştıracak şekilde hâkim rüzgarlarla uyumlu bir tasarım oluşturulmamış </a:t>
            </a:r>
            <a:r>
              <a:rPr lang="tr-TR" dirty="0" smtClean="0"/>
              <a:t>ise hissedilen </a:t>
            </a:r>
            <a:r>
              <a:rPr lang="tr-TR" dirty="0"/>
              <a:t>sıcaklıklar fizyolojik açıdan tehlikeli boyutlara ulaşabilmektedir.</a:t>
            </a:r>
          </a:p>
        </p:txBody>
      </p:sp>
    </p:spTree>
    <p:extLst>
      <p:ext uri="{BB962C8B-B14F-4D97-AF65-F5344CB8AC3E}">
        <p14:creationId xmlns:p14="http://schemas.microsoft.com/office/powerpoint/2010/main" val="37192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Yağış faktörü de yapı tasarımını, kullanılan malzemelerin cinsini ve detayları etkilemektedir.</a:t>
            </a:r>
          </a:p>
          <a:p>
            <a:r>
              <a:rPr lang="tr-TR" dirty="0"/>
              <a:t>Malzeme ve yapı detaylarının yağış türü ve miktarı dikkate alınarak kullanılması </a:t>
            </a:r>
            <a:r>
              <a:rPr lang="tr-TR" dirty="0" smtClean="0"/>
              <a:t>ekosistem açısından </a:t>
            </a:r>
            <a:r>
              <a:rPr lang="tr-TR" dirty="0"/>
              <a:t>önemlidir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Ayrıca yağış suyu depolanarak sulama ve temizlik </a:t>
            </a:r>
            <a:r>
              <a:rPr lang="tr-TR" dirty="0" smtClean="0"/>
              <a:t>islerinde kullanılabilmektedir</a:t>
            </a:r>
            <a:r>
              <a:rPr lang="tr-TR" dirty="0"/>
              <a:t>. Bu uygulama kaynakların tutumlu kullanılması </a:t>
            </a:r>
            <a:r>
              <a:rPr lang="tr-TR" dirty="0" smtClean="0"/>
              <a:t>gerekliliğini desteklemektedir.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40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Ekolojik Tasarım Kriterleri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Kıt kaynakların ve enerjinin tutumlu kullanımının yanı sıra bir is için harcanacak enerjiyi </a:t>
            </a:r>
            <a:r>
              <a:rPr lang="tr-TR" dirty="0" smtClean="0"/>
              <a:t>en aza </a:t>
            </a:r>
            <a:r>
              <a:rPr lang="tr-TR" dirty="0"/>
              <a:t>indirmek </a:t>
            </a:r>
            <a:r>
              <a:rPr lang="tr-TR" dirty="0" smtClean="0"/>
              <a:t>ve</a:t>
            </a:r>
          </a:p>
          <a:p>
            <a:r>
              <a:rPr lang="tr-TR" dirty="0" smtClean="0"/>
              <a:t> </a:t>
            </a:r>
            <a:r>
              <a:rPr lang="tr-TR" dirty="0"/>
              <a:t>harcanan enerjiden en üst seviyede kazanç sağlamak ekolojik tasarımın </a:t>
            </a:r>
            <a:r>
              <a:rPr lang="tr-TR" dirty="0" smtClean="0"/>
              <a:t>başlıca kriterlerindendir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70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Binalarda harcanan enerji miktarı düşünüldüğünde, </a:t>
            </a:r>
            <a:r>
              <a:rPr lang="tr-TR" dirty="0" smtClean="0"/>
              <a:t>harcanan enerjiden </a:t>
            </a:r>
            <a:r>
              <a:rPr lang="tr-TR" dirty="0"/>
              <a:t>en üst düzeyde faydalanmak için bina tasarımında bir dizi </a:t>
            </a:r>
            <a:r>
              <a:rPr lang="tr-TR" dirty="0" smtClean="0"/>
              <a:t>kritere dikkat edilmelidir</a:t>
            </a:r>
            <a:r>
              <a:rPr lang="tr-TR" dirty="0"/>
              <a:t>.</a:t>
            </a:r>
          </a:p>
          <a:p>
            <a:r>
              <a:rPr lang="tr-TR" dirty="0"/>
              <a:t>Bina formu, mekanların </a:t>
            </a:r>
            <a:r>
              <a:rPr lang="tr-TR" dirty="0" smtClean="0"/>
              <a:t>organizasyonu ve </a:t>
            </a:r>
            <a:r>
              <a:rPr lang="tr-TR" dirty="0"/>
              <a:t>bina kabuğunda alınan </a:t>
            </a:r>
            <a:r>
              <a:rPr lang="tr-TR" dirty="0" smtClean="0"/>
              <a:t>önlemlerle ve yine doğru malzeme seçimiyle </a:t>
            </a:r>
            <a:r>
              <a:rPr lang="tr-TR" dirty="0"/>
              <a:t>enerji kayıplarının en aza indirgenmesi amaçlanmalıdır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01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Ekolojik konut tasarımında dikkate alınması  gereken hususlar </a:t>
            </a:r>
            <a:r>
              <a:rPr lang="tr-TR" dirty="0" smtClean="0"/>
              <a:t>(kriterler)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Bina </a:t>
            </a:r>
            <a:r>
              <a:rPr lang="tr-TR" dirty="0" smtClean="0"/>
              <a:t>Formu</a:t>
            </a:r>
            <a:endParaRPr lang="tr-TR" dirty="0"/>
          </a:p>
          <a:p>
            <a:r>
              <a:rPr lang="tr-TR" dirty="0" smtClean="0"/>
              <a:t>Mekân Organizasyonu</a:t>
            </a:r>
            <a:endParaRPr lang="tr-TR" dirty="0"/>
          </a:p>
          <a:p>
            <a:r>
              <a:rPr lang="tr-TR" dirty="0" smtClean="0"/>
              <a:t>Bina Kabuğu</a:t>
            </a:r>
            <a:endParaRPr lang="tr-TR" dirty="0"/>
          </a:p>
          <a:p>
            <a:r>
              <a:rPr lang="tr-TR" dirty="0" smtClean="0"/>
              <a:t>Malzeme Seçimi</a:t>
            </a:r>
          </a:p>
          <a:p>
            <a:r>
              <a:rPr lang="tr-TR" dirty="0" smtClean="0"/>
              <a:t>Tükenmeyen </a:t>
            </a:r>
            <a:r>
              <a:rPr lang="tr-TR" dirty="0"/>
              <a:t>Enerji Kaynaklarının </a:t>
            </a:r>
            <a:r>
              <a:rPr lang="tr-TR" dirty="0" smtClean="0"/>
              <a:t>Kullanımı</a:t>
            </a:r>
          </a:p>
          <a:p>
            <a:r>
              <a:rPr lang="tr-TR" dirty="0" smtClean="0"/>
              <a:t>Sıhhi </a:t>
            </a:r>
            <a:r>
              <a:rPr lang="tr-TR" dirty="0"/>
              <a:t>Tesisat ve </a:t>
            </a:r>
            <a:r>
              <a:rPr lang="tr-TR" dirty="0" smtClean="0"/>
              <a:t>Dolaşım Sistemleri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07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Bina formu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Yapı iç mekanında istenilen iklimsel konforun sağlanabilmesi için yapının ısı kayıp </a:t>
            </a:r>
            <a:r>
              <a:rPr lang="tr-TR" dirty="0" smtClean="0"/>
              <a:t>ve kazançlarının </a:t>
            </a:r>
            <a:r>
              <a:rPr lang="tr-TR" dirty="0"/>
              <a:t>belirlenmesi gerekmektedir. </a:t>
            </a:r>
            <a:endParaRPr lang="tr-TR" dirty="0" smtClean="0"/>
          </a:p>
          <a:p>
            <a:r>
              <a:rPr lang="tr-TR" dirty="0" smtClean="0"/>
              <a:t>Ekolojik </a:t>
            </a:r>
            <a:r>
              <a:rPr lang="tr-TR" dirty="0"/>
              <a:t>tasarımda bina formu ve yüzey </a:t>
            </a:r>
            <a:r>
              <a:rPr lang="tr-TR" dirty="0" smtClean="0"/>
              <a:t>alanları binanın </a:t>
            </a:r>
            <a:r>
              <a:rPr lang="tr-TR" dirty="0"/>
              <a:t>ısı </a:t>
            </a:r>
            <a:r>
              <a:rPr lang="tr-TR" dirty="0" smtClean="0"/>
              <a:t>tutuculuğunun </a:t>
            </a:r>
            <a:r>
              <a:rPr lang="tr-TR" dirty="0"/>
              <a:t>belirlenmesi açısından önemlidir.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31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Ekolojik yaklaşım, yeniden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..aslında geleneksel mimaride var olan fakat sanayi devrimiyle göz ardı edilmiş olan ekolojik yaklaşım yeniden dikkatleri üzerine çekmiştir.</a:t>
            </a:r>
            <a:endParaRPr lang="tr-TR" dirty="0"/>
          </a:p>
        </p:txBody>
      </p:sp>
      <p:pic>
        <p:nvPicPr>
          <p:cNvPr id="5" name="Picture 2" descr="C:\Users\user\Desktop\geleceğin çevresi\uzun-omur-eski-ahsap-evl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00154"/>
            <a:ext cx="4038600" cy="2726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ikdörtgen 5"/>
          <p:cNvSpPr/>
          <p:nvPr/>
        </p:nvSpPr>
        <p:spPr>
          <a:xfrm>
            <a:off x="4464496" y="537495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400" dirty="0"/>
              <a:t>http://www.catimakasi.com/teknik-bilgiler/ahsap-karkas-yapilar</a:t>
            </a:r>
          </a:p>
        </p:txBody>
      </p:sp>
    </p:spTree>
    <p:extLst>
      <p:ext uri="{BB962C8B-B14F-4D97-AF65-F5344CB8AC3E}">
        <p14:creationId xmlns:p14="http://schemas.microsoft.com/office/powerpoint/2010/main" val="25125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Sıcak iklimlerde </a:t>
            </a:r>
            <a:r>
              <a:rPr lang="tr-TR" dirty="0" smtClean="0"/>
              <a:t>yüzeylerde oluşabilecek </a:t>
            </a:r>
            <a:r>
              <a:rPr lang="tr-TR" dirty="0"/>
              <a:t>ısı kayıplarını arttırmak amacıyla parçalı ve dış cephe alanı fazla bina </a:t>
            </a:r>
            <a:r>
              <a:rPr lang="tr-TR" dirty="0" smtClean="0"/>
              <a:t>formları kullanılmalıdır </a:t>
            </a:r>
          </a:p>
          <a:p>
            <a:r>
              <a:rPr lang="tr-TR" dirty="0" smtClean="0"/>
              <a:t>Soğuk </a:t>
            </a:r>
            <a:r>
              <a:rPr lang="tr-TR" dirty="0"/>
              <a:t>iklimlerde ise bina dış cephelerinde oluşabilecek </a:t>
            </a:r>
            <a:r>
              <a:rPr lang="tr-TR" dirty="0" smtClean="0"/>
              <a:t>ısı kayıplarını </a:t>
            </a:r>
            <a:r>
              <a:rPr lang="tr-TR" dirty="0"/>
              <a:t>önlemek açısından dış cephe alanı </a:t>
            </a:r>
            <a:r>
              <a:rPr lang="tr-TR" dirty="0" smtClean="0"/>
              <a:t>azaltılmalıdır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50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Parçalı dış yüzey alanı büyük bina formları 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5843"/>
            <a:ext cx="8229600" cy="393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7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Dış yüzey alanı küçük bina formları 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2765"/>
            <a:ext cx="8229600" cy="370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8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Hacimleri eşit olan farklı formlardaki yapıların </a:t>
            </a:r>
            <a:r>
              <a:rPr lang="tr-TR" dirty="0" smtClean="0"/>
              <a:t>karşılaştırılmasında “</a:t>
            </a:r>
            <a:r>
              <a:rPr lang="tr-TR" dirty="0"/>
              <a:t>Alan-hacim oranı</a:t>
            </a:r>
            <a:r>
              <a:rPr lang="tr-TR" dirty="0" smtClean="0"/>
              <a:t>” kullanılır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bina dış yüzey alanı ve iç hacim arasındaki ilişkiyi ortaya koyan bir yöntemdir.</a:t>
            </a:r>
          </a:p>
          <a:p>
            <a:r>
              <a:rPr lang="tr-TR" dirty="0"/>
              <a:t>Yapı ne kadar kompakt bir forma sahip olursa yüzeylerde o kadar az ısı kaybı gerçekleşir.”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12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Isının yüksek olduğu iklimlerde alan-hacim oranı yüksek tutularak ısının </a:t>
            </a:r>
            <a:r>
              <a:rPr lang="tr-TR" dirty="0" smtClean="0"/>
              <a:t>azaltılmasına çalışılır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binalarda uzun dikdörtgen veya avlulu planlarla duvar alanı arttırılırken, </a:t>
            </a:r>
            <a:r>
              <a:rPr lang="tr-TR" dirty="0" smtClean="0"/>
              <a:t>çift yönlü </a:t>
            </a:r>
            <a:r>
              <a:rPr lang="tr-TR" dirty="0"/>
              <a:t>havalandırma ile sıcak havanın dışarı atılması sağlanır.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69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G</a:t>
            </a:r>
            <a:r>
              <a:rPr lang="tr-TR" dirty="0" smtClean="0"/>
              <a:t>üneşten </a:t>
            </a:r>
            <a:r>
              <a:rPr lang="tr-TR" dirty="0"/>
              <a:t>korunma veya faydalanma </a:t>
            </a:r>
            <a:r>
              <a:rPr lang="tr-TR" dirty="0" smtClean="0"/>
              <a:t>açısından düşünüldüğünde</a:t>
            </a:r>
            <a:r>
              <a:rPr lang="tr-TR" dirty="0"/>
              <a:t>, </a:t>
            </a:r>
            <a:r>
              <a:rPr lang="tr-TR" dirty="0" smtClean="0"/>
              <a:t>bina </a:t>
            </a:r>
            <a:r>
              <a:rPr lang="tr-TR" dirty="0"/>
              <a:t>formundaki geometrik düzenleme </a:t>
            </a:r>
            <a:r>
              <a:rPr lang="tr-TR" dirty="0" smtClean="0"/>
              <a:t>mesafelerin </a:t>
            </a:r>
            <a:r>
              <a:rPr lang="tr-TR" dirty="0"/>
              <a:t>arzu edilen saatlerde gölge oluşturma veya </a:t>
            </a:r>
            <a:r>
              <a:rPr lang="tr-TR" dirty="0" smtClean="0"/>
              <a:t>oluşturmaması açısından </a:t>
            </a:r>
            <a:r>
              <a:rPr lang="tr-TR" dirty="0"/>
              <a:t>önem taşımaktadır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Güneş </a:t>
            </a:r>
            <a:r>
              <a:rPr lang="tr-TR" dirty="0"/>
              <a:t>alınması istenen bir mekanda bina formunda </a:t>
            </a:r>
            <a:r>
              <a:rPr lang="tr-TR" dirty="0" smtClean="0"/>
              <a:t>girinti yapılırken </a:t>
            </a:r>
            <a:r>
              <a:rPr lang="tr-TR" dirty="0"/>
              <a:t>gölgeleme açısından kapalı veya açık konsollar söz </a:t>
            </a:r>
            <a:r>
              <a:rPr lang="tr-TR" dirty="0" smtClean="0"/>
              <a:t>konusudur.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79077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Konutlarda kullanılan </a:t>
            </a:r>
            <a:r>
              <a:rPr lang="tr-TR" dirty="0"/>
              <a:t>gölgeleme yöntemlerinden biri de saçaklar vasıtasıyla gölgeleme sağlamaktır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Saçak boyutları hesaplanırken de </a:t>
            </a:r>
            <a:r>
              <a:rPr lang="tr-TR" dirty="0" smtClean="0"/>
              <a:t>güneşin kış </a:t>
            </a:r>
            <a:r>
              <a:rPr lang="tr-TR" dirty="0"/>
              <a:t>ve yaz geliş açıları önem taşımaktadır. </a:t>
            </a:r>
            <a:endParaRPr lang="tr-TR" dirty="0" smtClean="0"/>
          </a:p>
          <a:p>
            <a:r>
              <a:rPr lang="tr-TR" dirty="0" smtClean="0"/>
              <a:t>Yazın güneşten </a:t>
            </a:r>
            <a:r>
              <a:rPr lang="tr-TR" dirty="0"/>
              <a:t>korunma amacı taşırken kışın ise kıs güneşini yapı içine taşımasına </a:t>
            </a:r>
            <a:r>
              <a:rPr lang="tr-TR" dirty="0" smtClean="0"/>
              <a:t>imkan vermelidir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11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Bina için form seçmede gözetilecek hususlar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Bina </a:t>
            </a:r>
            <a:r>
              <a:rPr lang="tr-TR" dirty="0"/>
              <a:t>için seçilecek formun </a:t>
            </a:r>
            <a:r>
              <a:rPr lang="tr-TR" dirty="0" smtClean="0"/>
              <a:t>etkileri nedir? </a:t>
            </a:r>
            <a:r>
              <a:rPr lang="tr-TR" dirty="0"/>
              <a:t>ve form seçme hususunda gözetilecek hususlar </a:t>
            </a:r>
            <a:r>
              <a:rPr lang="tr-TR" dirty="0" smtClean="0"/>
              <a:t>nelerdir ?(İO)</a:t>
            </a:r>
            <a:endParaRPr lang="tr-TR" dirty="0"/>
          </a:p>
          <a:p>
            <a:r>
              <a:rPr lang="tr-TR" dirty="0" smtClean="0"/>
              <a:t>Ekolojik </a:t>
            </a:r>
            <a:r>
              <a:rPr lang="tr-TR" dirty="0"/>
              <a:t>tasarımda iç mekanda istenilen konforun sağlanabilmesi için yapının ısı </a:t>
            </a:r>
            <a:r>
              <a:rPr lang="tr-TR" dirty="0" smtClean="0"/>
              <a:t>kazanç ve </a:t>
            </a:r>
            <a:r>
              <a:rPr lang="tr-TR" dirty="0"/>
              <a:t>kayıpları belirlenmelidir. </a:t>
            </a:r>
            <a:endParaRPr lang="tr-TR" dirty="0" smtClean="0"/>
          </a:p>
          <a:p>
            <a:r>
              <a:rPr lang="tr-TR" dirty="0" smtClean="0"/>
              <a:t>Sıcak </a:t>
            </a:r>
            <a:r>
              <a:rPr lang="tr-TR" dirty="0"/>
              <a:t>iklimlerde, yapı içinde etkin bir doğal </a:t>
            </a:r>
            <a:r>
              <a:rPr lang="tr-TR" dirty="0" smtClean="0"/>
              <a:t>havalandırma sağlamak </a:t>
            </a:r>
            <a:r>
              <a:rPr lang="tr-TR" dirty="0"/>
              <a:t>ve yapı dış yüzey alanını arttırmak için parçalı bina formları tercih edilmelidir.(1)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07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Ekolojik tasarımda iç mekan ısısal konforunu etkileyen diğer bir faktör ise </a:t>
            </a:r>
            <a:r>
              <a:rPr lang="tr-TR" dirty="0" smtClean="0"/>
              <a:t>kat yüksekliğidir.</a:t>
            </a:r>
          </a:p>
          <a:p>
            <a:r>
              <a:rPr lang="tr-TR" dirty="0" smtClean="0"/>
              <a:t>Sıcak </a:t>
            </a:r>
            <a:r>
              <a:rPr lang="tr-TR" dirty="0"/>
              <a:t>iklimlerde kat yükseklikleri iç mekanda hava </a:t>
            </a:r>
            <a:r>
              <a:rPr lang="tr-TR" dirty="0" err="1" smtClean="0"/>
              <a:t>sirkülasyonununa</a:t>
            </a:r>
            <a:r>
              <a:rPr lang="tr-TR" dirty="0" smtClean="0"/>
              <a:t> imkan verecek </a:t>
            </a:r>
            <a:r>
              <a:rPr lang="tr-TR" dirty="0"/>
              <a:t>yükseklikte olmalıdır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15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Ekolojik tasarımda bina formunda bulunan girinti ve çıkıntılar gölgeleme </a:t>
            </a:r>
            <a:r>
              <a:rPr lang="tr-TR" dirty="0" err="1" smtClean="0"/>
              <a:t>açısındanönem</a:t>
            </a:r>
            <a:r>
              <a:rPr lang="tr-TR" dirty="0" smtClean="0"/>
              <a:t> </a:t>
            </a:r>
            <a:r>
              <a:rPr lang="tr-TR" dirty="0"/>
              <a:t>taşımaktadır.(1</a:t>
            </a:r>
          </a:p>
          <a:p>
            <a:r>
              <a:rPr lang="tr-TR" dirty="0" smtClean="0"/>
              <a:t>Ekolojik </a:t>
            </a:r>
            <a:r>
              <a:rPr lang="tr-TR" dirty="0"/>
              <a:t>tasarımda bina formu hava akımlarını yönlendirip bina yüzeyinde etkili </a:t>
            </a:r>
            <a:r>
              <a:rPr lang="tr-TR" dirty="0" err="1" smtClean="0"/>
              <a:t>doğalhavalandırma</a:t>
            </a:r>
            <a:r>
              <a:rPr lang="tr-TR" dirty="0" smtClean="0"/>
              <a:t> </a:t>
            </a:r>
            <a:r>
              <a:rPr lang="tr-TR" dirty="0"/>
              <a:t>ve serinletme sağlamakta etkilidir. </a:t>
            </a:r>
            <a:endParaRPr lang="tr-TR" dirty="0" smtClean="0"/>
          </a:p>
          <a:p>
            <a:r>
              <a:rPr lang="tr-TR" dirty="0" smtClean="0"/>
              <a:t>Özellikle </a:t>
            </a:r>
            <a:r>
              <a:rPr lang="tr-TR" dirty="0"/>
              <a:t>sıcak iklimlerde sıcak </a:t>
            </a:r>
            <a:r>
              <a:rPr lang="tr-TR" dirty="0" smtClean="0"/>
              <a:t>havanın yapıdan </a:t>
            </a:r>
            <a:r>
              <a:rPr lang="tr-TR" dirty="0"/>
              <a:t>uzaklaştırılabilmesi için çift yönlü havalandırma sağlanmalıdır.</a:t>
            </a:r>
          </a:p>
        </p:txBody>
      </p:sp>
    </p:spTree>
    <p:extLst>
      <p:ext uri="{BB962C8B-B14F-4D97-AF65-F5344CB8AC3E}">
        <p14:creationId xmlns:p14="http://schemas.microsoft.com/office/powerpoint/2010/main" val="21394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Ekolojik mimarlık: çevre sorununa yol açmayan, yaşanacak binalar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Ekolojik mimarlıkta sürdürülebilirlik  yaklaşımıyla tasarlanan ve inşa edilen binalarda amaç daha kaliteli, sağlıklı bir hayat sürmek ve fakat bu arada çevre sorunu yaratmamak veya buna yol açmamaktır (</a:t>
            </a:r>
            <a:r>
              <a:rPr lang="tr-TR" sz="1800" dirty="0" smtClean="0">
                <a:solidFill>
                  <a:prstClr val="black"/>
                </a:solidFill>
              </a:rPr>
              <a:t>İO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03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Mekan organizasyonu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Ekolojik yapı tasarımında mekanların oluşturulması ve birbirleriyle ilişkilendirilmesi </a:t>
            </a:r>
            <a:r>
              <a:rPr lang="tr-TR" dirty="0" smtClean="0"/>
              <a:t>mimari kriterleri ile ekolojik </a:t>
            </a:r>
            <a:r>
              <a:rPr lang="tr-TR" dirty="0"/>
              <a:t>tasarım kriterlerinin bir arada kullanılmasını gerektirmektedir.</a:t>
            </a:r>
          </a:p>
          <a:p>
            <a:r>
              <a:rPr lang="tr-TR" dirty="0"/>
              <a:t>Mekan organizasyonu yapılırken; kullanım aşamasında yapıda </a:t>
            </a:r>
            <a:r>
              <a:rPr lang="tr-TR" dirty="0" smtClean="0"/>
              <a:t>optimum seviyede </a:t>
            </a:r>
            <a:r>
              <a:rPr lang="tr-TR" dirty="0"/>
              <a:t>enerji kullanılacağı ve kullanılacak olan enerjiden de en üst seviyede </a:t>
            </a:r>
            <a:r>
              <a:rPr lang="tr-TR" dirty="0" smtClean="0"/>
              <a:t>fayda sağlanması </a:t>
            </a:r>
            <a:r>
              <a:rPr lang="tr-TR" dirty="0"/>
              <a:t>hedeflenmelidir.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15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Mekan </a:t>
            </a:r>
            <a:r>
              <a:rPr lang="tr-TR" dirty="0" smtClean="0"/>
              <a:t>organizasyonunda önce </a:t>
            </a:r>
            <a:r>
              <a:rPr lang="tr-TR" dirty="0"/>
              <a:t>mekanların hangi amaçlarla kullanılacağına</a:t>
            </a:r>
            <a:r>
              <a:rPr lang="tr-TR" dirty="0" smtClean="0"/>
              <a:t>,</a:t>
            </a:r>
          </a:p>
          <a:p>
            <a:r>
              <a:rPr lang="tr-TR" dirty="0" smtClean="0"/>
              <a:t> ne kadar </a:t>
            </a:r>
            <a:r>
              <a:rPr lang="tr-TR" dirty="0"/>
              <a:t>ısı ve ışığa ihtiyaç duyulacağına karar verilmelidir. </a:t>
            </a:r>
            <a:endParaRPr lang="tr-TR" dirty="0" smtClean="0"/>
          </a:p>
          <a:p>
            <a:r>
              <a:rPr lang="tr-TR" dirty="0" smtClean="0"/>
              <a:t>Hayat </a:t>
            </a:r>
            <a:r>
              <a:rPr lang="tr-TR" dirty="0"/>
              <a:t>alanları ve odalar </a:t>
            </a:r>
            <a:r>
              <a:rPr lang="tr-TR" dirty="0" smtClean="0"/>
              <a:t>doğudan batıya </a:t>
            </a:r>
            <a:r>
              <a:rPr lang="tr-TR" dirty="0"/>
              <a:t>kadar olan yönelimde bulunursa, ısı ışık için optimum fayda sağlanmış olur. </a:t>
            </a:r>
            <a:endParaRPr lang="tr-TR" dirty="0" smtClean="0"/>
          </a:p>
          <a:p>
            <a:r>
              <a:rPr lang="tr-TR" dirty="0" smtClean="0"/>
              <a:t>Ilıman iklimi </a:t>
            </a:r>
            <a:r>
              <a:rPr lang="tr-TR" dirty="0"/>
              <a:t>olan hayat alanlarının güney yönünde tasarlanması sayesinde, ısınma giderlerinin %</a:t>
            </a:r>
            <a:r>
              <a:rPr lang="tr-TR" dirty="0" smtClean="0"/>
              <a:t>30 oranında azaltılabilir.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72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Yapılarda en çok ısı ve ışığa ihtiyaç duyulan ve sürekli sıcak olması gereken hayata </a:t>
            </a:r>
            <a:r>
              <a:rPr lang="tr-TR" dirty="0" smtClean="0"/>
              <a:t>alanları güney </a:t>
            </a:r>
            <a:r>
              <a:rPr lang="tr-TR" dirty="0"/>
              <a:t>yönüne yerleştirilmelidir. </a:t>
            </a:r>
            <a:endParaRPr lang="tr-TR" dirty="0" smtClean="0"/>
          </a:p>
          <a:p>
            <a:r>
              <a:rPr lang="tr-TR" dirty="0" smtClean="0"/>
              <a:t>Güney </a:t>
            </a:r>
            <a:r>
              <a:rPr lang="tr-TR" dirty="0"/>
              <a:t>cephesinde bulunan büyük pencere </a:t>
            </a:r>
            <a:r>
              <a:rPr lang="tr-TR" dirty="0" smtClean="0"/>
              <a:t>açıklıklarından güneş </a:t>
            </a:r>
            <a:r>
              <a:rPr lang="tr-TR" dirty="0"/>
              <a:t>ışımasının içeri girmesi sağlanarak büyük miktarda ısı kazancı ve doğal </a:t>
            </a:r>
            <a:r>
              <a:rPr lang="tr-TR" dirty="0" smtClean="0"/>
              <a:t>aydınlatma sağlanır.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39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Sıcak nemli iklimlerde açık ve yarı açık mekanlarla binada serinletme sağlanmalıdır. </a:t>
            </a:r>
            <a:endParaRPr lang="tr-TR" dirty="0" smtClean="0"/>
          </a:p>
          <a:p>
            <a:r>
              <a:rPr lang="tr-TR" dirty="0" smtClean="0"/>
              <a:t>Bu mekanlar </a:t>
            </a:r>
            <a:r>
              <a:rPr lang="tr-TR" dirty="0"/>
              <a:t>hava akımlarını arttırmak için hakim rüzgar yönüne yerleştirilmelidir. </a:t>
            </a:r>
            <a:endParaRPr lang="tr-TR" dirty="0" smtClean="0"/>
          </a:p>
          <a:p>
            <a:r>
              <a:rPr lang="tr-TR" dirty="0" smtClean="0"/>
              <a:t>Avlu gibi açık </a:t>
            </a:r>
            <a:r>
              <a:rPr lang="tr-TR" dirty="0"/>
              <a:t>mekanlarda kullanılan su elemanları ile mekanlar serinletilmelidir.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84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Batı, güneş ışınlarının en yatay ve en kuvvetli şekilde etki gösterdiği yöndür. </a:t>
            </a:r>
            <a:endParaRPr lang="tr-TR" dirty="0" smtClean="0"/>
          </a:p>
          <a:p>
            <a:r>
              <a:rPr lang="tr-TR" dirty="0" smtClean="0"/>
              <a:t>Sıcak iklimlerde batı </a:t>
            </a:r>
            <a:r>
              <a:rPr lang="tr-TR" dirty="0"/>
              <a:t>yönünde bulunan mekanlarda aşırı ısınma sorunu yaşanması söz konusudur. </a:t>
            </a:r>
            <a:endParaRPr lang="tr-TR" dirty="0" smtClean="0"/>
          </a:p>
          <a:p>
            <a:r>
              <a:rPr lang="tr-TR" dirty="0" smtClean="0"/>
              <a:t>batı </a:t>
            </a:r>
            <a:r>
              <a:rPr lang="tr-TR" dirty="0"/>
              <a:t>yönüne geniş pencereler yerleştirilmesinden kaçınılmalı, günesin etkilerinden </a:t>
            </a:r>
            <a:r>
              <a:rPr lang="tr-TR" dirty="0" smtClean="0"/>
              <a:t>korunmak için </a:t>
            </a:r>
            <a:r>
              <a:rPr lang="tr-TR" dirty="0"/>
              <a:t>ağaçlandırma yapılmalı </a:t>
            </a:r>
            <a:r>
              <a:rPr lang="tr-TR" dirty="0" smtClean="0"/>
              <a:t>veya güneş </a:t>
            </a:r>
            <a:r>
              <a:rPr lang="tr-TR" dirty="0"/>
              <a:t>kırıcılar kullanılmalıdır.</a:t>
            </a:r>
          </a:p>
        </p:txBody>
      </p:sp>
    </p:spTree>
    <p:extLst>
      <p:ext uri="{BB962C8B-B14F-4D97-AF65-F5344CB8AC3E}">
        <p14:creationId xmlns:p14="http://schemas.microsoft.com/office/powerpoint/2010/main" val="34353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Sıcak iklimlerde mutfak gibi ısı üreten mekanlar iç mekana ısı yaymayacak </a:t>
            </a:r>
            <a:r>
              <a:rPr lang="tr-TR" dirty="0" smtClean="0"/>
              <a:t>şekilde kurgulanmalı</a:t>
            </a:r>
            <a:r>
              <a:rPr lang="tr-TR" dirty="0"/>
              <a:t>, iyi havalandırılmalı ya da bu gibi mekanlar yapının dışına </a:t>
            </a:r>
            <a:r>
              <a:rPr lang="tr-TR" dirty="0" smtClean="0"/>
              <a:t>taşınmalıdır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Soğuk iklimlerde </a:t>
            </a:r>
            <a:r>
              <a:rPr lang="tr-TR" dirty="0"/>
              <a:t>ise yapı bünyesinde ısı üreten mekanlar yapının merkezine konumlandırılmalı, </a:t>
            </a:r>
            <a:r>
              <a:rPr lang="tr-TR" dirty="0" smtClean="0"/>
              <a:t>bu mekanda </a:t>
            </a:r>
            <a:r>
              <a:rPr lang="tr-TR" dirty="0"/>
              <a:t>üretilen ısıdan yapı bütününde fayda sağlanmalıdır.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38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Soğuk iklimlerde güney yönünde bulunan mekanlarda elde edilen ısı enerjisinin, </a:t>
            </a:r>
            <a:r>
              <a:rPr lang="tr-TR" dirty="0" smtClean="0"/>
              <a:t>sıcak iklimlerde </a:t>
            </a:r>
            <a:r>
              <a:rPr lang="tr-TR" dirty="0"/>
              <a:t>ise hava akımlarının yapının diğer bölümlerine de yayılmasını sağlamak </a:t>
            </a:r>
            <a:r>
              <a:rPr lang="tr-TR" dirty="0" smtClean="0"/>
              <a:t>için mekanlar </a:t>
            </a:r>
            <a:r>
              <a:rPr lang="tr-TR" dirty="0"/>
              <a:t>arasında ilişki kurulmalıdır. </a:t>
            </a:r>
            <a:endParaRPr lang="tr-TR" dirty="0" smtClean="0"/>
          </a:p>
          <a:p>
            <a:r>
              <a:rPr lang="tr-TR" dirty="0" smtClean="0"/>
              <a:t>Mekanları </a:t>
            </a:r>
            <a:r>
              <a:rPr lang="tr-TR" dirty="0"/>
              <a:t>birbirinden ayıran bölücü duvarlar </a:t>
            </a:r>
            <a:r>
              <a:rPr lang="tr-TR" dirty="0" smtClean="0"/>
              <a:t>iç mekandaki </a:t>
            </a:r>
            <a:r>
              <a:rPr lang="tr-TR" dirty="0"/>
              <a:t>hava hareketlerini engellemektedir. </a:t>
            </a:r>
            <a:endParaRPr lang="tr-TR" dirty="0" smtClean="0"/>
          </a:p>
          <a:p>
            <a:r>
              <a:rPr lang="tr-TR" dirty="0"/>
              <a:t>Ö</a:t>
            </a:r>
            <a:r>
              <a:rPr lang="tr-TR" dirty="0" smtClean="0"/>
              <a:t>zellikle </a:t>
            </a:r>
            <a:r>
              <a:rPr lang="tr-TR" dirty="0"/>
              <a:t>sıcak nemli iklim bölgelerinde doğal</a:t>
            </a:r>
          </a:p>
          <a:p>
            <a:r>
              <a:rPr lang="tr-TR" dirty="0"/>
              <a:t>havalandırmanın önemi büyüktür.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43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Rüzgar doğru tasarımlarla yönlendirilerek iklimlendirme için önemli enerji </a:t>
            </a:r>
            <a:r>
              <a:rPr lang="tr-TR" dirty="0" smtClean="0"/>
              <a:t>kazanımları sağlanabilir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Doğal </a:t>
            </a:r>
            <a:r>
              <a:rPr lang="tr-TR" dirty="0"/>
              <a:t>havalandırma ile taze ve temiz hava sağlarken mekanların </a:t>
            </a:r>
            <a:r>
              <a:rPr lang="tr-TR" dirty="0" smtClean="0"/>
              <a:t>serinletilmesi de </a:t>
            </a:r>
            <a:r>
              <a:rPr lang="tr-TR" dirty="0"/>
              <a:t>mümkündür.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sırada oluşan hava akımı nem oranını da düşürerek küflenme gibi </a:t>
            </a:r>
            <a:r>
              <a:rPr lang="tr-TR" dirty="0" smtClean="0"/>
              <a:t>yan etkileri </a:t>
            </a:r>
            <a:r>
              <a:rPr lang="tr-TR" dirty="0"/>
              <a:t>de ortadan kaldırmaktadır. </a:t>
            </a:r>
            <a:endParaRPr lang="tr-TR" dirty="0" smtClean="0"/>
          </a:p>
          <a:p>
            <a:r>
              <a:rPr lang="tr-TR" dirty="0" smtClean="0"/>
              <a:t>Yapıların </a:t>
            </a:r>
            <a:r>
              <a:rPr lang="tr-TR" dirty="0"/>
              <a:t>büyük çoğunluğu doğal olarak havalandırılabilir.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29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Doğal havalandırma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Doğal havalandırmada iki ana etken </a:t>
            </a:r>
            <a:r>
              <a:rPr lang="tr-TR" dirty="0" smtClean="0"/>
              <a:t>söz konusudur :</a:t>
            </a:r>
            <a:endParaRPr lang="tr-TR" dirty="0"/>
          </a:p>
          <a:p>
            <a:r>
              <a:rPr lang="tr-TR" dirty="0" smtClean="0"/>
              <a:t>Rüzgarın </a:t>
            </a:r>
            <a:r>
              <a:rPr lang="tr-TR" dirty="0"/>
              <a:t>oluşturduğu basınç ayrımları</a:t>
            </a:r>
          </a:p>
          <a:p>
            <a:r>
              <a:rPr lang="tr-TR" dirty="0" smtClean="0"/>
              <a:t>Isınan </a:t>
            </a:r>
            <a:r>
              <a:rPr lang="tr-TR" dirty="0"/>
              <a:t>havanın yapı içinde yükselerek daha soğuk hava ile yer değiştirmesi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65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Kesintisiz hava hareketi sağlamak için, bölmeler ayarlanabilir olmalı </a:t>
            </a:r>
            <a:endParaRPr lang="tr-TR" dirty="0" smtClean="0"/>
          </a:p>
          <a:p>
            <a:r>
              <a:rPr lang="tr-TR" dirty="0" smtClean="0"/>
              <a:t>Bölmeler doğal havalandırma yoluyla </a:t>
            </a:r>
            <a:r>
              <a:rPr lang="tr-TR" dirty="0"/>
              <a:t>serinletme ihtiyacı duyulduğunda en az direnci gösterecek şekilde yerleştirilmelidir.</a:t>
            </a:r>
          </a:p>
          <a:p>
            <a:r>
              <a:rPr lang="tr-TR" dirty="0"/>
              <a:t>Bölüntüsüz bir iç mekan verimli hava hareketi sağlanması açısından en kesin </a:t>
            </a:r>
            <a:r>
              <a:rPr lang="tr-TR" dirty="0" smtClean="0"/>
              <a:t>yol olmakla beraber bu tasarım yöntemini ancak küçük </a:t>
            </a:r>
            <a:r>
              <a:rPr lang="tr-TR" dirty="0"/>
              <a:t>apartman dairelerinde ve mahremiyetin önemli </a:t>
            </a:r>
            <a:r>
              <a:rPr lang="tr-TR" dirty="0" smtClean="0"/>
              <a:t>olmadığı bölümlerde uygulanabilir.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06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5614</Words>
  <Application>Microsoft Office PowerPoint</Application>
  <PresentationFormat>Ekran Gösterisi (4:3)</PresentationFormat>
  <Paragraphs>456</Paragraphs>
  <Slides>137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137</vt:i4>
      </vt:variant>
    </vt:vector>
  </HeadingPairs>
  <TitlesOfParts>
    <vt:vector size="140" baseType="lpstr">
      <vt:lpstr>Arial</vt:lpstr>
      <vt:lpstr>Calibri</vt:lpstr>
      <vt:lpstr>Ofis Teması</vt:lpstr>
      <vt:lpstr>Ekolojik Mimarlık</vt:lpstr>
      <vt:lpstr>konforlu yaşamak istiyoruz,  ama enerji tüketimi de artıyor</vt:lpstr>
      <vt:lpstr>Modern binada konforun maliyeti</vt:lpstr>
      <vt:lpstr>Mesela geleneksel mimaride konfor var mıydı?</vt:lpstr>
      <vt:lpstr>Gün ışığı, güneşle ısınma, rüzgarla serinletme</vt:lpstr>
      <vt:lpstr>Evlerimizde enerjinin yarısı binalara gidiyor, yeni tasarımlar lazım</vt:lpstr>
      <vt:lpstr>Acaba çözüm; ekolojik mimarlık mı?</vt:lpstr>
      <vt:lpstr>Ekolojik yaklaşım, yeniden</vt:lpstr>
      <vt:lpstr>Ekolojik mimarlık: çevre sorununa yol açmayan, yaşanacak binalar</vt:lpstr>
      <vt:lpstr>Ekolojik mimarlık veya sürdürülebilir mimarlık; </vt:lpstr>
      <vt:lpstr>Ekolojik mimarlıkta temel yaklaşım, enerji ihtiyacını minimalize etmek </vt:lpstr>
      <vt:lpstr>Yeni bir şey değil! Tasarım elbette doğaya uygun olmalı</vt:lpstr>
      <vt:lpstr>Geleneksel mimari doğaya uygun mu?</vt:lpstr>
      <vt:lpstr>Bugünün bina tasarım ve uygulama yöntemlerini sorgulamak ?</vt:lpstr>
      <vt:lpstr>ekolojik mimarlık; çevre sorunlarına karşı önerilen etkili çözümlerden biri </vt:lpstr>
      <vt:lpstr>Fosil yakıtlar gitgide kıtlaşacak,  o zaman ne yapacağız?</vt:lpstr>
      <vt:lpstr>Kirlilik artıyor, doğal hayat geriliyor, ne yapacağız?</vt:lpstr>
      <vt:lpstr>Yapılı çevreyi şekillendirirken ilkemiz: Doğaya karşı sorumluluk</vt:lpstr>
      <vt:lpstr>Mimarlıkta ekoloji</vt:lpstr>
      <vt:lpstr>ekolojik bina tasarımı</vt:lpstr>
      <vt:lpstr>Ekolojik mimari konut tasarım kriterleri</vt:lpstr>
      <vt:lpstr>Ekolojik mimari konut tasarım kriterleri</vt:lpstr>
      <vt:lpstr>Ekolojik mimari konut tasarım kriterleri</vt:lpstr>
      <vt:lpstr>Yerleşim Kriterleri</vt:lpstr>
      <vt:lpstr>Ön kriterler</vt:lpstr>
      <vt:lpstr>Binada konumlandırma, form ve malzeme seçimi arazi verilerine göre olur</vt:lpstr>
      <vt:lpstr>Arazi Verileri</vt:lpstr>
      <vt:lpstr>İyi bir arazi etüdü ile enerjiden tasarruf veya yükü azaltma</vt:lpstr>
      <vt:lpstr>Yapının yeri iklim şartlarını dayanacak özelliklere sahip olmalı</vt:lpstr>
      <vt:lpstr>topoğrafya</vt:lpstr>
      <vt:lpstr>arazinin mevcut formunu ve doğal halini korumak</vt:lpstr>
      <vt:lpstr>Arazinin doğal yapısını, toprağın altını ve üstünü korumak</vt:lpstr>
      <vt:lpstr>Arazinin yapı ve eğimine göre yapı tasarlamak</vt:lpstr>
      <vt:lpstr>Topografya ve bitki örtüsünün avantajlarını kullanmak</vt:lpstr>
      <vt:lpstr>Arazinin topografik düzendeki yüksekliğinin önemi </vt:lpstr>
      <vt:lpstr>Arazinin yüksek ve alçak yerlerinde güneş radyasyonu</vt:lpstr>
      <vt:lpstr>Yapıyı konumlandırmada iklim</vt:lpstr>
      <vt:lpstr>iklim özelliklerine uygun topografik konumlar </vt:lpstr>
      <vt:lpstr>Sıcak ve nemli iklimlerde yerleşim için vadilerden kaçınmak gerek</vt:lpstr>
      <vt:lpstr>Ayaklı yapı: ekolojik yaklaşım</vt:lpstr>
      <vt:lpstr>İklim- eğim- yön ile mekan organizasyon ilişkisi</vt:lpstr>
      <vt:lpstr>Binayı yönlendiriş: Mimarın kontrol edebildiği bir faktör</vt:lpstr>
      <vt:lpstr>Kuzey ülkelerinde</vt:lpstr>
      <vt:lpstr>Güney ülkelerinde</vt:lpstr>
      <vt:lpstr>Ülkemizde Güney cephe: Kışın sıcak yazın serin</vt:lpstr>
      <vt:lpstr>Rüzgar: Soğuk bölgede korunulacak,  sıcak bölgede yararlanılacak bir faktör</vt:lpstr>
      <vt:lpstr> Binaların rüzgara karşı değişik açılarla yönlendirilmesi</vt:lpstr>
      <vt:lpstr>Binaların rüzgara karşı farklı açılarla yönlendirilmesi </vt:lpstr>
      <vt:lpstr>Binaların rüzgara karşı farklı açılarla yönlendirilmesi </vt:lpstr>
      <vt:lpstr>PowerPoint Sunusu</vt:lpstr>
      <vt:lpstr>Ekolojik tasarım: Ekosistemi korumak</vt:lpstr>
      <vt:lpstr>Rüzgar ve güneş ve ağaçlar </vt:lpstr>
      <vt:lpstr>Kentin akciğeri yeşil dokunun Oksijen üretimi: Temiz hava</vt:lpstr>
      <vt:lpstr>Yeşil dokunun faydaları</vt:lpstr>
      <vt:lpstr>Yaprak dökmeyen ağaçların kullanımı</vt:lpstr>
      <vt:lpstr>Kışın ısıtan, yazın serinleten ağaçlar</vt:lpstr>
      <vt:lpstr>Yaprak döken ağaçların kullanımı</vt:lpstr>
      <vt:lpstr>Yeşil alan: hem serinlik hem de nem sağlar </vt:lpstr>
      <vt:lpstr>Cephelerin yeşillendirilmesi</vt:lpstr>
      <vt:lpstr>Cephelerin yeşillendirilmesi</vt:lpstr>
      <vt:lpstr>PowerPoint Sunusu</vt:lpstr>
      <vt:lpstr>İklim</vt:lpstr>
      <vt:lpstr>PowerPoint Sunusu</vt:lpstr>
      <vt:lpstr>PowerPoint Sunusu</vt:lpstr>
      <vt:lpstr>PowerPoint Sunusu</vt:lpstr>
      <vt:lpstr>PowerPoint Sunusu</vt:lpstr>
      <vt:lpstr>PowerPoint Sunusu</vt:lpstr>
      <vt:lpstr>Ekolojik bina tasarımını etkileyen iklim verileri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Ekolojik Tasarım Kriterleri </vt:lpstr>
      <vt:lpstr>PowerPoint Sunusu</vt:lpstr>
      <vt:lpstr>Ekolojik konut tasarımında dikkate alınması  gereken hususlar (kriterler)</vt:lpstr>
      <vt:lpstr>Bina formu</vt:lpstr>
      <vt:lpstr>PowerPoint Sunusu</vt:lpstr>
      <vt:lpstr>Parçalı dış yüzey alanı büyük bina formları </vt:lpstr>
      <vt:lpstr>Dış yüzey alanı küçük bina formları </vt:lpstr>
      <vt:lpstr>PowerPoint Sunusu</vt:lpstr>
      <vt:lpstr>PowerPoint Sunusu</vt:lpstr>
      <vt:lpstr>PowerPoint Sunusu</vt:lpstr>
      <vt:lpstr>PowerPoint Sunusu</vt:lpstr>
      <vt:lpstr>Bina için form seçmede gözetilecek hususlar</vt:lpstr>
      <vt:lpstr>PowerPoint Sunusu</vt:lpstr>
      <vt:lpstr>PowerPoint Sunusu</vt:lpstr>
      <vt:lpstr>Mekan organizasyonu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Doğal havalandırma</vt:lpstr>
      <vt:lpstr>     </vt:lpstr>
      <vt:lpstr>PowerPoint Sunusu</vt:lpstr>
      <vt:lpstr>PowerPoint Sunusu</vt:lpstr>
      <vt:lpstr>PowerPoint Sunusu</vt:lpstr>
      <vt:lpstr>Binada baca etkisiyle havalandırma sağlanması </vt:lpstr>
      <vt:lpstr>Ekolojik tasarımda mekan organizasyonu </vt:lpstr>
      <vt:lpstr>Bina kabuğu</vt:lpstr>
      <vt:lpstr>Bina kabuğunun temel görevleri </vt:lpstr>
      <vt:lpstr>PowerPoint Sunusu</vt:lpstr>
      <vt:lpstr>PowerPoint Sunusu</vt:lpstr>
      <vt:lpstr>PowerPoint Sunusu</vt:lpstr>
      <vt:lpstr>Binalarda doğal havalandırma istenmesinin sebepleri</vt:lpstr>
      <vt:lpstr>PowerPoint Sunusu</vt:lpstr>
      <vt:lpstr>PowerPoint Sunusu</vt:lpstr>
      <vt:lpstr>Karşılıklı duvarlarda açılan boşluklar sayesinde oluşan hava hareketi </vt:lpstr>
      <vt:lpstr>PowerPoint Sunusu</vt:lpstr>
      <vt:lpstr>Bitişik duvarlara açılan boşluklar sayesinde oluşan hava hareketi </vt:lpstr>
      <vt:lpstr>PowerPoint Sunusu</vt:lpstr>
      <vt:lpstr>PowerPoint Sunusu</vt:lpstr>
      <vt:lpstr>PowerPoint Sunusu</vt:lpstr>
      <vt:lpstr>Ekolojik tasarımda bina kabuğunun nasıl olması gerekiyor (Özet) </vt:lpstr>
      <vt:lpstr>PowerPoint Sunusu</vt:lpstr>
      <vt:lpstr>PowerPoint Sunusu</vt:lpstr>
      <vt:lpstr>Ekolojik tasarımda malzeme seçimi</vt:lpstr>
      <vt:lpstr>PowerPoint Sunusu</vt:lpstr>
      <vt:lpstr>Malzeme seçimlerinde şu özelliklere dikkat edilmelidir.</vt:lpstr>
      <vt:lpstr>PowerPoint Sunusu</vt:lpstr>
      <vt:lpstr>Tükenmeyen Enerji Kaynaklarının Kullanımı </vt:lpstr>
      <vt:lpstr>Tükenmeye enerji kaynağı: Güneş</vt:lpstr>
      <vt:lpstr>PowerPoint Sunusu</vt:lpstr>
      <vt:lpstr>Pasif soğutma sistemleri</vt:lpstr>
      <vt:lpstr>PowerPoint Sunusu</vt:lpstr>
      <vt:lpstr>PowerPoint Sunusu</vt:lpstr>
      <vt:lpstr>Pasif soğutma yöntemleri</vt:lpstr>
      <vt:lpstr>Buharlaşma Yoluyla Pasif Soğutma </vt:lpstr>
      <vt:lpstr>Sıhhi Tesisat ve Dolaşım Sistemleri </vt:lpstr>
      <vt:lpstr>PowerPoint Sunusu</vt:lpstr>
      <vt:lpstr>PowerPoint Sunusu</vt:lpstr>
      <vt:lpstr> KAYNAKLAR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Ekolojik Mimarlık</dc:title>
  <dc:creator>idris</dc:creator>
  <cp:lastModifiedBy>İdris Oğurlu</cp:lastModifiedBy>
  <cp:revision>92</cp:revision>
  <dcterms:created xsi:type="dcterms:W3CDTF">2013-04-21T20:23:40Z</dcterms:created>
  <dcterms:modified xsi:type="dcterms:W3CDTF">2020-10-08T18:48:06Z</dcterms:modified>
</cp:coreProperties>
</file>